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8"/>
  </p:notesMasterIdLst>
  <p:sldIdLst>
    <p:sldId id="283" r:id="rId2"/>
    <p:sldId id="340" r:id="rId3"/>
    <p:sldId id="345" r:id="rId4"/>
    <p:sldId id="297" r:id="rId5"/>
    <p:sldId id="298" r:id="rId6"/>
    <p:sldId id="299" r:id="rId7"/>
    <p:sldId id="361" r:id="rId8"/>
    <p:sldId id="300" r:id="rId9"/>
    <p:sldId id="346" r:id="rId10"/>
    <p:sldId id="347" r:id="rId11"/>
    <p:sldId id="301" r:id="rId12"/>
    <p:sldId id="348" r:id="rId13"/>
    <p:sldId id="362" r:id="rId14"/>
    <p:sldId id="349" r:id="rId15"/>
    <p:sldId id="350" r:id="rId16"/>
    <p:sldId id="351" r:id="rId17"/>
    <p:sldId id="352" r:id="rId18"/>
    <p:sldId id="353" r:id="rId19"/>
    <p:sldId id="363" r:id="rId20"/>
    <p:sldId id="354" r:id="rId21"/>
    <p:sldId id="355" r:id="rId22"/>
    <p:sldId id="356" r:id="rId23"/>
    <p:sldId id="357" r:id="rId24"/>
    <p:sldId id="358" r:id="rId25"/>
    <p:sldId id="359" r:id="rId26"/>
    <p:sldId id="3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Three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a Single Element </a:t>
            </a:r>
            <a:r>
              <a:rPr lang="en-US" b="1" i="1" dirty="0" smtClean="0"/>
              <a:t>Node</a:t>
            </a:r>
          </a:p>
          <a:p>
            <a:pPr marL="0" indent="0">
              <a:buNone/>
            </a:pPr>
            <a:r>
              <a:rPr lang="en-US" b="1" dirty="0" err="1"/>
              <a:t>getElementById</a:t>
            </a:r>
            <a:r>
              <a:rPr lang="en-US" b="1" dirty="0"/>
              <a:t>()</a:t>
            </a:r>
          </a:p>
          <a:p>
            <a:r>
              <a:rPr lang="en-US" dirty="0"/>
              <a:t>Selects an individual element given the value of its attribute. The HTML must have an </a:t>
            </a:r>
            <a:r>
              <a:rPr lang="en-US" b="1" dirty="0"/>
              <a:t>id</a:t>
            </a:r>
            <a:r>
              <a:rPr lang="en-US" dirty="0"/>
              <a:t> </a:t>
            </a:r>
            <a:r>
              <a:rPr lang="en-US" dirty="0" err="1"/>
              <a:t>atrribute</a:t>
            </a:r>
            <a:r>
              <a:rPr lang="en-US" dirty="0"/>
              <a:t> in order for it to be selectable.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querySelector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that would select one or more elements. This method </a:t>
            </a:r>
            <a:r>
              <a:rPr lang="en-US" dirty="0" smtClean="0"/>
              <a:t>returns </a:t>
            </a:r>
            <a:r>
              <a:rPr lang="en-US" dirty="0"/>
              <a:t>only the first of the matching elements</a:t>
            </a:r>
            <a:r>
              <a:rPr lang="en-US" dirty="0" smtClean="0"/>
              <a:t>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65100" indent="60325">
              <a:buNone/>
            </a:pP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one or </a:t>
            </a:r>
            <a:r>
              <a:rPr lang="en-US" b="1" i="1" dirty="0" smtClean="0"/>
              <a:t>more </a:t>
            </a:r>
            <a:r>
              <a:rPr lang="en-US" b="1" i="1" dirty="0"/>
              <a:t>Elements</a:t>
            </a:r>
          </a:p>
          <a:p>
            <a:pPr marL="0" indent="0">
              <a:buNone/>
            </a:pPr>
            <a:r>
              <a:rPr lang="en-US" b="1" dirty="0" err="1" smtClean="0"/>
              <a:t>getElementsByTagName</a:t>
            </a:r>
            <a:r>
              <a:rPr lang="en-US" b="1" dirty="0"/>
              <a:t>()</a:t>
            </a:r>
          </a:p>
          <a:p>
            <a:r>
              <a:rPr lang="en-US" dirty="0"/>
              <a:t>Select all elements on the page with the </a:t>
            </a:r>
            <a:r>
              <a:rPr lang="en-US" dirty="0" smtClean="0"/>
              <a:t>specified </a:t>
            </a:r>
            <a:r>
              <a:rPr lang="en-US" dirty="0"/>
              <a:t>tag name. </a:t>
            </a:r>
            <a:endParaRPr lang="en-US" dirty="0" smtClean="0"/>
          </a:p>
          <a:p>
            <a:pPr marL="165100" indent="-1651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getElementsByClassName</a:t>
            </a:r>
            <a:r>
              <a:rPr lang="en-US" b="1" dirty="0"/>
              <a:t>()</a:t>
            </a:r>
          </a:p>
          <a:p>
            <a:r>
              <a:rPr lang="en-US" dirty="0"/>
              <a:t>Selects one or more elements given the value of their </a:t>
            </a:r>
            <a:r>
              <a:rPr lang="en-US" b="1" dirty="0"/>
              <a:t>class</a:t>
            </a:r>
            <a:r>
              <a:rPr lang="en-US" dirty="0"/>
              <a:t> attribute. The HTML must have a </a:t>
            </a:r>
            <a:r>
              <a:rPr lang="en-US" b="1" dirty="0"/>
              <a:t>class</a:t>
            </a:r>
            <a:r>
              <a:rPr lang="en-US" dirty="0"/>
              <a:t> attribute for it to be selectable.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('hot');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Return one or more Elements</a:t>
            </a:r>
          </a:p>
          <a:p>
            <a:pPr marL="0" indent="0">
              <a:buNone/>
            </a:pPr>
            <a:r>
              <a:rPr lang="en-US" b="1" dirty="0" err="1" smtClean="0"/>
              <a:t>querySelectorAll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to select one or more elements and returns all of those that match.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65100" indent="60325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indent="-225425"/>
            <a:r>
              <a:rPr lang="en-US" dirty="0" err="1"/>
              <a:t>getElementsByTagName</a:t>
            </a:r>
            <a:r>
              <a:rPr lang="en-US" dirty="0" smtClean="0"/>
              <a:t>(),  </a:t>
            </a:r>
            <a:r>
              <a:rPr lang="en-US" dirty="0" err="1" smtClean="0"/>
              <a:t>getElementsByClassName</a:t>
            </a:r>
            <a:r>
              <a:rPr lang="en-US" dirty="0" smtClean="0"/>
              <a:t>(), and </a:t>
            </a:r>
            <a:r>
              <a:rPr lang="en-US" dirty="0" err="1" smtClean="0"/>
              <a:t>querySelectorAll</a:t>
            </a:r>
            <a:r>
              <a:rPr lang="en-US" dirty="0" smtClean="0"/>
              <a:t>() return </a:t>
            </a:r>
            <a:r>
              <a:rPr lang="en-US" dirty="0"/>
              <a:t>more than one element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.</a:t>
            </a:r>
          </a:p>
          <a:p>
            <a:pPr marL="225425" indent="-225425"/>
            <a:r>
              <a:rPr lang="en-US" dirty="0" smtClean="0"/>
              <a:t>For example, </a:t>
            </a:r>
            <a:r>
              <a:rPr lang="en-US" dirty="0" smtClean="0">
                <a:cs typeface="Courier New" panose="02070309020205020404" pitchFamily="49" charset="0"/>
              </a:rPr>
              <a:t>return the </a:t>
            </a:r>
            <a:r>
              <a:rPr lang="en-US" dirty="0">
                <a:cs typeface="Courier New" panose="02070309020205020404" pitchFamily="49" charset="0"/>
              </a:rPr>
              <a:t>first element from the above </a:t>
            </a:r>
            <a:r>
              <a:rPr lang="en-US" dirty="0" smtClean="0">
                <a:cs typeface="Courier New" panose="02070309020205020404" pitchFamily="49" charset="0"/>
              </a:rPr>
              <a:t>example use:</a:t>
            </a:r>
            <a:endParaRPr lang="en-US" dirty="0">
              <a:cs typeface="Courier New" panose="02070309020205020404" pitchFamily="49" charset="0"/>
            </a:endParaRPr>
          </a:p>
          <a:p>
            <a:pPr marL="225425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  <a:p>
            <a:pPr marL="225425" indent="-225425"/>
            <a:r>
              <a:rPr lang="en-US" dirty="0" smtClean="0"/>
              <a:t>If we want to traverse all the elements returned in the </a:t>
            </a:r>
            <a:r>
              <a:rPr lang="en-US" dirty="0" err="1" smtClean="0"/>
              <a:t>NodeList</a:t>
            </a:r>
            <a:r>
              <a:rPr lang="en-US" dirty="0" smtClean="0"/>
              <a:t>, we </a:t>
            </a:r>
            <a:r>
              <a:rPr lang="en-US" dirty="0"/>
              <a:t>will need a </a:t>
            </a:r>
            <a:r>
              <a:rPr lang="en-US" dirty="0" smtClean="0"/>
              <a:t>loop.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352800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Text Box</a:t>
            </a:r>
          </a:p>
          <a:p>
            <a:pPr marL="0" indent="0">
              <a:buNone/>
            </a:pPr>
            <a:r>
              <a:rPr lang="en-US" b="1" dirty="0"/>
              <a:t>Returning the value of a text box</a:t>
            </a:r>
          </a:p>
          <a:p>
            <a:r>
              <a:rPr lang="en-US" dirty="0"/>
              <a:t>To get the value from a specific text box, you need to know it's </a:t>
            </a:r>
            <a:r>
              <a:rPr lang="en-US" b="1" dirty="0"/>
              <a:t>id</a:t>
            </a:r>
            <a:r>
              <a:rPr lang="en-US" dirty="0"/>
              <a:t> in order to use </a:t>
            </a:r>
            <a:r>
              <a:rPr lang="en-US" b="1" dirty="0" err="1"/>
              <a:t>document.getElementById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n-US" dirty="0" smtClean="0"/>
              <a:t> You </a:t>
            </a:r>
            <a:r>
              <a:rPr lang="en-US" dirty="0"/>
              <a:t>also need the </a:t>
            </a:r>
            <a:r>
              <a:rPr lang="en-US" b="1" dirty="0"/>
              <a:t>value</a:t>
            </a:r>
            <a:r>
              <a:rPr lang="en-US" dirty="0"/>
              <a:t> attribute as this returns the value in the text box</a:t>
            </a:r>
            <a:r>
              <a:rPr lang="en-US" dirty="0" smtClean="0"/>
              <a:t>.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("days").value;</a:t>
            </a:r>
          </a:p>
          <a:p>
            <a:pPr marL="0" indent="0">
              <a:buNone/>
            </a:pPr>
            <a:r>
              <a:rPr lang="en-US" b="1" dirty="0"/>
              <a:t>Setting the value of a text box</a:t>
            </a:r>
          </a:p>
          <a:p>
            <a:r>
              <a:rPr lang="en-US" dirty="0"/>
              <a:t>To put a value into a text box, again you need to know it's id. To put the value of 2 into the text box (days):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("days").value=2;</a:t>
            </a:r>
          </a:p>
        </p:txBody>
      </p:sp>
    </p:spTree>
    <p:extLst>
      <p:ext uri="{BB962C8B-B14F-4D97-AF65-F5344CB8AC3E}">
        <p14:creationId xmlns:p14="http://schemas.microsoft.com/office/powerpoint/2010/main" val="644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Radio/Option buttons</a:t>
            </a:r>
          </a:p>
          <a:p>
            <a:r>
              <a:rPr lang="en-US" sz="5100" dirty="0"/>
              <a:t>Because radio/option buttons only allow the selection of one option and they all have the same name, we will need a loop to process all the options. You determine if a radio/option button is selected by </a:t>
            </a:r>
            <a:r>
              <a:rPr lang="en-US" sz="5100" dirty="0" smtClean="0"/>
              <a:t>testing </a:t>
            </a:r>
            <a:r>
              <a:rPr lang="en-US" sz="5100" dirty="0"/>
              <a:t>the </a:t>
            </a:r>
            <a:r>
              <a:rPr lang="en-US" sz="5100" b="1" dirty="0"/>
              <a:t>checked</a:t>
            </a:r>
            <a:r>
              <a:rPr lang="en-US" sz="5100" dirty="0"/>
              <a:t> attribute</a:t>
            </a:r>
            <a:r>
              <a:rPr lang="en-US" sz="51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travels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("travel");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in travels)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].checked) 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cost 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].value);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Checkbox</a:t>
            </a:r>
          </a:p>
          <a:p>
            <a:r>
              <a:rPr lang="en-US" sz="2800" dirty="0"/>
              <a:t>We need to check each checkbox individually and you </a:t>
            </a:r>
            <a:r>
              <a:rPr lang="en-US" sz="2800" dirty="0" smtClean="0"/>
              <a:t>also </a:t>
            </a:r>
            <a:r>
              <a:rPr lang="en-US" sz="2800" dirty="0"/>
              <a:t>need the </a:t>
            </a:r>
            <a:r>
              <a:rPr lang="en-US" sz="2800" b="1" dirty="0"/>
              <a:t>checked</a:t>
            </a:r>
            <a:r>
              <a:rPr lang="en-US" sz="2800" dirty="0"/>
              <a:t> attribute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checked)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75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Pull down menu/Select</a:t>
            </a:r>
          </a:p>
          <a:p>
            <a:r>
              <a:rPr lang="en-US" sz="2800" dirty="0"/>
              <a:t>For a pull down menu, we need to ascertain which option(s) have been selected. </a:t>
            </a:r>
            <a:r>
              <a:rPr lang="en-US" sz="2800" dirty="0" smtClean="0"/>
              <a:t> You </a:t>
            </a:r>
            <a:r>
              <a:rPr lang="en-US" sz="2800" dirty="0"/>
              <a:t>also </a:t>
            </a:r>
            <a:r>
              <a:rPr lang="en-US" sz="2800" dirty="0" smtClean="0"/>
              <a:t>need the</a:t>
            </a:r>
            <a:r>
              <a:rPr lang="en-US" sz="2800" dirty="0"/>
              <a:t> </a:t>
            </a:r>
            <a:r>
              <a:rPr lang="en-US" sz="2800" b="1" dirty="0" err="1"/>
              <a:t>selectedIndex</a:t>
            </a:r>
            <a:r>
              <a:rPr lang="en-US" sz="2800" dirty="0"/>
              <a:t> and </a:t>
            </a:r>
            <a:r>
              <a:rPr lang="en-US" sz="2800" b="1" dirty="0"/>
              <a:t>value</a:t>
            </a:r>
            <a:r>
              <a:rPr lang="en-US" sz="2800" dirty="0"/>
              <a:t> attributes. </a:t>
            </a:r>
            <a:r>
              <a:rPr lang="en-US" sz="2800" dirty="0" smtClean="0"/>
              <a:t>               </a:t>
            </a:r>
          </a:p>
          <a:p>
            <a:r>
              <a:rPr lang="en-US" sz="2800" b="1" dirty="0" err="1" smtClean="0"/>
              <a:t>selectedIndex</a:t>
            </a:r>
            <a:r>
              <a:rPr lang="en-US" sz="2800" dirty="0"/>
              <a:t> records the </a:t>
            </a:r>
            <a:r>
              <a:rPr lang="en-US" sz="2800" dirty="0" smtClean="0"/>
              <a:t>index of </a:t>
            </a:r>
            <a:r>
              <a:rPr lang="en-US" sz="2800" dirty="0"/>
              <a:t>the chosen menu option.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7480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rentals=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rental=0;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953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733800"/>
            <a:ext cx="3048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758" y="1524000"/>
            <a:ext cx="7633742" cy="435559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is an </a:t>
            </a:r>
            <a:r>
              <a:rPr lang="en-US" sz="2800" b="1" dirty="0" smtClean="0"/>
              <a:t>Event?</a:t>
            </a:r>
            <a:endParaRPr lang="en-US" sz="2800" b="1" dirty="0"/>
          </a:p>
          <a:p>
            <a:r>
              <a:rPr lang="en-US" sz="2800" dirty="0"/>
              <a:t>JavaScript's interaction with HTML is handled through </a:t>
            </a:r>
            <a:r>
              <a:rPr lang="en-US" sz="2800" b="1" dirty="0"/>
              <a:t>events</a:t>
            </a:r>
            <a:r>
              <a:rPr lang="en-US" sz="2800" dirty="0"/>
              <a:t> that occur when the user or the browser manipulates a page.</a:t>
            </a:r>
          </a:p>
          <a:p>
            <a:r>
              <a:rPr lang="en-US" sz="2800" dirty="0"/>
              <a:t>When the page loads, it is called an event. </a:t>
            </a:r>
            <a:r>
              <a:rPr lang="en-US" sz="2800" dirty="0" smtClean="0"/>
              <a:t> When </a:t>
            </a:r>
            <a:r>
              <a:rPr lang="en-US" sz="2800" dirty="0"/>
              <a:t>the user clicks a button, that click too is an event. Other examples include events like pressing any key, closing a window, resizing a window,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9" y="1299812"/>
            <a:ext cx="6973274" cy="5020376"/>
          </a:xfrm>
        </p:spPr>
      </p:pic>
    </p:spTree>
    <p:extLst>
      <p:ext uri="{BB962C8B-B14F-4D97-AF65-F5344CB8AC3E}">
        <p14:creationId xmlns:p14="http://schemas.microsoft.com/office/powerpoint/2010/main" val="25178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/>
              <a:t>an event has occurred, it is often described as having </a:t>
            </a:r>
            <a:r>
              <a:rPr lang="en-US" sz="2800" b="1" dirty="0"/>
              <a:t>fired</a:t>
            </a:r>
            <a:r>
              <a:rPr lang="en-US" sz="2800" dirty="0"/>
              <a:t> or been </a:t>
            </a:r>
            <a:r>
              <a:rPr lang="en-US" sz="2800" b="1" dirty="0"/>
              <a:t>raised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Events </a:t>
            </a:r>
            <a:r>
              <a:rPr lang="en-US" sz="2800" dirty="0"/>
              <a:t>are said to </a:t>
            </a:r>
            <a:r>
              <a:rPr lang="en-US" sz="2800" b="1" dirty="0"/>
              <a:t>trigger</a:t>
            </a:r>
            <a:r>
              <a:rPr lang="en-US" sz="2800" dirty="0"/>
              <a:t> a function or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i="1" dirty="0"/>
              <a:t>Event Handling</a:t>
            </a:r>
          </a:p>
          <a:p>
            <a:r>
              <a:rPr lang="en-US" sz="2800" dirty="0"/>
              <a:t>When the user interacts with the HTML on a web page, there are three steps involved in getting it to trigger some JavaScript code. Together these steps are known as </a:t>
            </a:r>
            <a:r>
              <a:rPr lang="en-US" sz="2800" b="1" dirty="0"/>
              <a:t>Event Handling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the </a:t>
            </a:r>
            <a:r>
              <a:rPr lang="en-US" sz="2800" i="1" dirty="0"/>
              <a:t>element</a:t>
            </a:r>
            <a:r>
              <a:rPr lang="en-US" sz="2800" dirty="0"/>
              <a:t> node(s) you want the script to respond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Indicate which </a:t>
            </a:r>
            <a:r>
              <a:rPr lang="en-US" sz="2800" i="1" dirty="0"/>
              <a:t>event</a:t>
            </a:r>
            <a:r>
              <a:rPr lang="en-US" sz="2800" dirty="0"/>
              <a:t> on the selected node(s) will trigger the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State the </a:t>
            </a:r>
            <a:r>
              <a:rPr lang="en-US" sz="2800" i="1" dirty="0"/>
              <a:t>code</a:t>
            </a:r>
            <a:r>
              <a:rPr lang="en-US" sz="2800" dirty="0"/>
              <a:t> you want to run when the event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Using Event Listeners</a:t>
            </a:r>
          </a:p>
          <a:p>
            <a:r>
              <a:rPr lang="en-US" sz="4400" dirty="0"/>
              <a:t>The </a:t>
            </a:r>
            <a:r>
              <a:rPr lang="en-US" sz="4400" b="1" dirty="0" err="1"/>
              <a:t>addEventListener</a:t>
            </a:r>
            <a:r>
              <a:rPr lang="en-US" sz="4400" b="1" dirty="0"/>
              <a:t>()</a:t>
            </a:r>
            <a:r>
              <a:rPr lang="en-US" sz="4400" dirty="0"/>
              <a:t> method attaches an event handler to the specified element.</a:t>
            </a:r>
          </a:p>
          <a:p>
            <a:pPr marL="225425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btnClickMe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225425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myBtn.addEventListener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("click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handleClick,false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One is required.  This is a </a:t>
            </a:r>
            <a:r>
              <a:rPr lang="en-US" sz="3800" dirty="0"/>
              <a:t>String that specifies the name of the event. Do not use the "on" prefix. For example, use "click" instead of "</a:t>
            </a:r>
            <a:r>
              <a:rPr lang="en-US" sz="3800" dirty="0" err="1"/>
              <a:t>onclick</a:t>
            </a:r>
            <a:r>
              <a:rPr lang="en-US" sz="3800" dirty="0" smtClean="0"/>
              <a:t>".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/>
              <a:t>Parameter </a:t>
            </a:r>
            <a:r>
              <a:rPr lang="en-US" sz="3800" dirty="0" smtClean="0"/>
              <a:t>Two is </a:t>
            </a:r>
            <a:r>
              <a:rPr lang="en-US" sz="3800" dirty="0"/>
              <a:t>required. </a:t>
            </a:r>
            <a:r>
              <a:rPr lang="en-US" sz="3800" dirty="0" smtClean="0"/>
              <a:t>This specifies </a:t>
            </a:r>
            <a:r>
              <a:rPr lang="en-US" sz="3800" dirty="0"/>
              <a:t>the function to run when the event occurs</a:t>
            </a:r>
            <a:r>
              <a:rPr lang="en-US" sz="3800" dirty="0" smtClean="0"/>
              <a:t>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Three is optional.  This is a </a:t>
            </a:r>
            <a:r>
              <a:rPr lang="en-US" sz="3800" dirty="0"/>
              <a:t>Boolean value that specifies whether the event should be executed in the capturing (true) or in the bubbling (false) phase.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990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action=""&gt;</a:t>
            </a:r>
          </a:p>
          <a:p>
            <a:pPr marL="225425" indent="-225425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&lt;label for="username"&gt;Create a username: &lt;/label&gt;</a:t>
            </a:r>
          </a:p>
          <a:p>
            <a:pPr marL="165100" indent="-1651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id="username" autofocus&gt;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id="feedback"&gt;&lt;/div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value="sign up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2577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('feedback');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'Username must be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characters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 more';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1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this.focus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{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33742" cy="989215"/>
          </a:xfrm>
        </p:spPr>
        <p:txBody>
          <a:bodyPr/>
          <a:lstStyle/>
          <a:p>
            <a:r>
              <a:rPr lang="en-US" altLang="en-US" sz="5400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Document Object Model (DOM) specifies how browsers should create a model of an HTML page and how JavaScript can access and update the contents of a web page while it is in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/>
          </a:bodyPr>
          <a:lstStyle/>
          <a:p>
            <a:pPr>
              <a:spcAft>
                <a:spcPct val="70000"/>
              </a:spcAft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5638800" cy="39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document node</a:t>
            </a:r>
          </a:p>
          <a:p>
            <a:r>
              <a:rPr lang="en-US" sz="2800" dirty="0"/>
              <a:t>Every element, attribute, and piece of text in the HTML is represented by its own </a:t>
            </a:r>
            <a:r>
              <a:rPr lang="en-US" sz="2800" b="1" dirty="0"/>
              <a:t>DOM node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the top of the tree a </a:t>
            </a:r>
            <a:r>
              <a:rPr lang="en-US" sz="2800" b="1" dirty="0"/>
              <a:t>document node</a:t>
            </a:r>
            <a:r>
              <a:rPr lang="en-US" sz="2800" dirty="0"/>
              <a:t> is added; it represents the entire page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Element nodes</a:t>
            </a:r>
          </a:p>
          <a:p>
            <a:r>
              <a:rPr lang="en-US" sz="2800" dirty="0"/>
              <a:t>HTML elements describe the structure of an HTML page </a:t>
            </a:r>
            <a:r>
              <a:rPr lang="en-US" sz="2800" dirty="0" smtClean="0"/>
              <a:t>(For example,                                 the</a:t>
            </a:r>
            <a:r>
              <a:rPr lang="en-US" sz="2800" dirty="0"/>
              <a:t> &lt;h1</a:t>
            </a:r>
            <a:r>
              <a:rPr lang="en-US" sz="2800" dirty="0" smtClean="0"/>
              <a:t>&gt;-&lt;h6</a:t>
            </a:r>
            <a:r>
              <a:rPr lang="en-US" sz="2800" dirty="0"/>
              <a:t>&gt; </a:t>
            </a:r>
            <a:r>
              <a:rPr lang="en-US" sz="2800" dirty="0" smtClean="0"/>
              <a:t>elements describe </a:t>
            </a:r>
            <a:r>
              <a:rPr lang="en-US" sz="2800" dirty="0"/>
              <a:t>what parts are </a:t>
            </a:r>
            <a:r>
              <a:rPr lang="en-US" sz="2800" dirty="0" smtClean="0"/>
              <a:t>headings).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91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Attribute nodes</a:t>
            </a:r>
          </a:p>
          <a:p>
            <a:r>
              <a:rPr lang="en-US" sz="2800" dirty="0"/>
              <a:t>The opening tags of HTML elements can carry attributes and these are represented by attribute nodes in the DOM tree.</a:t>
            </a:r>
          </a:p>
          <a:p>
            <a:r>
              <a:rPr lang="en-US" sz="2800" dirty="0"/>
              <a:t>Attributes nodes are not </a:t>
            </a:r>
            <a:r>
              <a:rPr lang="en-US" sz="2800" i="1" dirty="0"/>
              <a:t>children</a:t>
            </a:r>
            <a:r>
              <a:rPr lang="en-US" sz="2800" dirty="0"/>
              <a:t> of the element that carries them; they are </a:t>
            </a:r>
            <a:r>
              <a:rPr lang="en-US" sz="2800" i="1" dirty="0"/>
              <a:t>part</a:t>
            </a:r>
            <a:r>
              <a:rPr lang="en-US" sz="2800" dirty="0"/>
              <a:t> of that element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Text nodes</a:t>
            </a:r>
          </a:p>
          <a:p>
            <a:r>
              <a:rPr lang="en-US" sz="2800" dirty="0"/>
              <a:t>Once you have accessed an element node, you can then reach the text within that element. This is stored in its own text node.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98161" y="2743199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Accessing elements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334000"/>
          </a:xfrm>
        </p:spPr>
        <p:txBody>
          <a:bodyPr/>
          <a:lstStyle/>
          <a:p>
            <a:r>
              <a:rPr lang="en-US" sz="2400" dirty="0"/>
              <a:t>DOM queries may return one element, or they may return a </a:t>
            </a:r>
            <a:r>
              <a:rPr lang="en-US" sz="2400" b="1" dirty="0" err="1"/>
              <a:t>NodeList</a:t>
            </a:r>
            <a:r>
              <a:rPr lang="en-US" sz="2400" dirty="0"/>
              <a:t>, which is a collection of nodes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i="1" dirty="0"/>
              <a:t>Return a Single Element Node</a:t>
            </a:r>
          </a:p>
          <a:p>
            <a:r>
              <a:rPr lang="en-US" sz="2400" dirty="0"/>
              <a:t>Sometimes you will want to access one individual element (or a fragment of the page that is stored within that one element).</a:t>
            </a:r>
          </a:p>
          <a:p>
            <a:pPr marL="0" indent="0">
              <a:buNone/>
            </a:pPr>
            <a:r>
              <a:rPr lang="en-US" sz="2400" b="1" i="1" dirty="0"/>
              <a:t>Return one or more Elements</a:t>
            </a:r>
          </a:p>
          <a:p>
            <a:r>
              <a:rPr lang="en-US" sz="2400" dirty="0"/>
              <a:t>You may also want to select a group of elements, for example, every &lt;h1&gt; element in the page or every &lt;h1&gt; element within a particular list.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33742" cy="913015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id="header"&gt;List King&lt;/h1&gt;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&lt;h2&gt;Buy groceries&lt;/h2&gt;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93750" indent="-7937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id="one" class="hot"&gt;&lt;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&gt;fresh&lt;/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&gt;figs</a:t>
            </a:r>
          </a:p>
          <a:p>
            <a:pPr marL="46513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id="two" class="hot"&gt;pine nuts&lt;/li&gt;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id="three" class="hot"&gt;honey&lt;/li&gt;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id="four"&gt;balsamic vinegar&lt;/li&gt;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11810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1150</TotalTime>
  <Words>888</Words>
  <Application>Microsoft Office PowerPoint</Application>
  <PresentationFormat>On-screen Show (4:3)</PresentationFormat>
  <Paragraphs>198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Badge</vt:lpstr>
      <vt:lpstr>INTRODUCTION TO JAVASCRIPT Part Three</vt:lpstr>
      <vt:lpstr>Introduction to javascript - 3</vt:lpstr>
      <vt:lpstr>Document object model</vt:lpstr>
      <vt:lpstr>Document object model</vt:lpstr>
      <vt:lpstr>Document object model</vt:lpstr>
      <vt:lpstr>Document object model</vt:lpstr>
      <vt:lpstr>Introduction to javascript - 3</vt:lpstr>
      <vt:lpstr>Accessing elements</vt:lpstr>
      <vt:lpstr>Accessing elements</vt:lpstr>
      <vt:lpstr>Accessing elements</vt:lpstr>
      <vt:lpstr>Accessing elements</vt:lpstr>
      <vt:lpstr>Accessing elements</vt:lpstr>
      <vt:lpstr>Introduction to javascript - 3</vt:lpstr>
      <vt:lpstr>Accessing form elements</vt:lpstr>
      <vt:lpstr>Accessing form elements</vt:lpstr>
      <vt:lpstr>Accessing form elements</vt:lpstr>
      <vt:lpstr>Accessing form elements</vt:lpstr>
      <vt:lpstr>Accessing form elements</vt:lpstr>
      <vt:lpstr>Introduction to javascript - 3</vt:lpstr>
      <vt:lpstr>events</vt:lpstr>
      <vt:lpstr>events</vt:lpstr>
      <vt:lpstr>events</vt:lpstr>
      <vt:lpstr>events</vt:lpstr>
      <vt:lpstr>events</vt:lpstr>
      <vt:lpstr>events</vt:lpstr>
      <vt:lpstr>events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3</dc:title>
  <dc:creator>mary</dc:creator>
  <cp:lastModifiedBy>mary</cp:lastModifiedBy>
  <cp:revision>204</cp:revision>
  <dcterms:created xsi:type="dcterms:W3CDTF">2015-11-09T10:51:36Z</dcterms:created>
  <dcterms:modified xsi:type="dcterms:W3CDTF">2018-02-01T15:08:04Z</dcterms:modified>
</cp:coreProperties>
</file>