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49"/>
  </p:notesMasterIdLst>
  <p:sldIdLst>
    <p:sldId id="283" r:id="rId2"/>
    <p:sldId id="340" r:id="rId3"/>
    <p:sldId id="345" r:id="rId4"/>
    <p:sldId id="297" r:id="rId5"/>
    <p:sldId id="298" r:id="rId6"/>
    <p:sldId id="299" r:id="rId7"/>
    <p:sldId id="300" r:id="rId8"/>
    <p:sldId id="301" r:id="rId9"/>
    <p:sldId id="314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4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2" r:id="rId29"/>
    <p:sldId id="315" r:id="rId30"/>
    <p:sldId id="290" r:id="rId31"/>
    <p:sldId id="317" r:id="rId32"/>
    <p:sldId id="318" r:id="rId33"/>
    <p:sldId id="343" r:id="rId34"/>
    <p:sldId id="328" r:id="rId35"/>
    <p:sldId id="329" r:id="rId36"/>
    <p:sldId id="330" r:id="rId37"/>
    <p:sldId id="331" r:id="rId38"/>
    <p:sldId id="344" r:id="rId39"/>
    <p:sldId id="319" r:id="rId40"/>
    <p:sldId id="320" r:id="rId41"/>
    <p:sldId id="326" r:id="rId42"/>
    <p:sldId id="321" r:id="rId43"/>
    <p:sldId id="322" r:id="rId44"/>
    <p:sldId id="323" r:id="rId45"/>
    <p:sldId id="324" r:id="rId46"/>
    <p:sldId id="325" r:id="rId47"/>
    <p:sldId id="32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3A3E0-0EEC-43C3-B8B8-6A5D051024B7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429D-3A43-43A3-B88C-6A0BD6F71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E63DA97-2983-4FD9-8B87-BC91CF6F1E85}" type="slidenum">
              <a:rPr lang="en-US" altLang="en-US" sz="120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3E65C9B8-1001-445C-ACB0-4C05C792E17D}" type="slidenum">
              <a:rPr lang="en-US" altLang="en-US" sz="120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BDAAC0E-29DC-4D0B-8272-8E8C094B86A7}" type="slidenum">
              <a:rPr lang="en-US" altLang="en-US" sz="120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248C6B7-F074-4557-A5D8-8C1F7A6E952B}" type="slidenum">
              <a:rPr lang="en-US" altLang="en-US" sz="1200" smtClean="0">
                <a:solidFill>
                  <a:schemeClr val="tx1"/>
                </a:solidFill>
              </a:rPr>
              <a:pPr/>
              <a:t>15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CEFF6B1-DCA8-4390-8EF6-BEABF676FD78}" type="slidenum">
              <a:rPr lang="en-US" altLang="en-US" sz="120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05EBD97-95B4-445F-BAC1-4F7BCC7CDCBE}" type="slidenum">
              <a:rPr lang="en-US" altLang="en-US" sz="1200" smtClean="0">
                <a:solidFill>
                  <a:schemeClr val="tx1"/>
                </a:solidFill>
              </a:rPr>
              <a:pPr/>
              <a:t>17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18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B418381-5F5F-433B-A238-2DD30B72E77D}" type="slidenum">
              <a:rPr lang="en-US" altLang="en-US" sz="120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22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5C9D85-475B-4180-B504-23C0E8240F67}" type="slidenum">
              <a:rPr lang="en-US" altLang="en-US" sz="120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6F8EE6-AB9B-4B5F-9838-5DC74C183197}" type="slidenum">
              <a:rPr lang="en-US" altLang="en-US" sz="120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D919D7D3-A69B-45FA-8809-78F6F0BD5AEE}" type="slidenum">
              <a:rPr lang="en-US" altLang="en-US" sz="120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66270A3-738E-4ED0-8EA3-494344081786}" type="slidenum">
              <a:rPr lang="en-US" altLang="en-US" sz="1200" smtClean="0">
                <a:solidFill>
                  <a:schemeClr val="tx1"/>
                </a:solidFill>
              </a:rPr>
              <a:pPr/>
              <a:t>26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EA8DE18B-A4A8-4C29-AE24-184731577959}" type="slidenum">
              <a:rPr lang="en-US" altLang="en-US" sz="120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F402CF19-4377-446A-B8FD-8013CBFF3572}" type="slidenum">
              <a:rPr lang="en-US" altLang="en-US" sz="1200" smtClean="0">
                <a:solidFill>
                  <a:schemeClr val="tx1"/>
                </a:solidFill>
              </a:rPr>
              <a:pPr/>
              <a:t>29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32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39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40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93018983-8216-4D96-B6A9-690BE9864027}" type="slidenum">
              <a:rPr lang="en-US" altLang="en-US" sz="120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07C75A89-7E89-40CA-9C0C-C10A4CC7855F}" type="slidenum">
              <a:rPr lang="en-US" altLang="en-US" sz="1200" smtClean="0">
                <a:solidFill>
                  <a:schemeClr val="tx1"/>
                </a:solidFill>
              </a:rPr>
              <a:pPr/>
              <a:t>41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5F10A429-929E-45EB-A3A6-CD390719C48A}" type="slidenum">
              <a:rPr lang="en-US" altLang="en-US" sz="1200" smtClean="0">
                <a:solidFill>
                  <a:schemeClr val="tx1"/>
                </a:solidFill>
              </a:rPr>
              <a:pPr/>
              <a:t>47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28EC9185-3F74-4BF4-BD21-EEEFCE25210C}" type="slidenum">
              <a:rPr lang="en-US" altLang="en-US" sz="1200" smtClean="0">
                <a:solidFill>
                  <a:schemeClr val="tx1"/>
                </a:solidFill>
              </a:rPr>
              <a:pPr/>
              <a:t>7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1C3BE3E-90FD-4E6B-A756-28619C36289B}" type="slidenum">
              <a:rPr lang="en-US" altLang="en-US" sz="120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42569736-285A-47B6-BB20-08C6783945A7}" type="slidenum">
              <a:rPr lang="en-US" altLang="en-US" sz="120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89586943-5DC1-4370-A200-ED4477FE9C94}" type="slidenum">
              <a:rPr lang="en-US" altLang="en-US" sz="120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65C8FEC4-2DAA-4028-AA4B-D81A3A2DDF08}" type="slidenum">
              <a:rPr lang="en-US" altLang="en-US" sz="1200" smtClean="0">
                <a:solidFill>
                  <a:schemeClr val="tx1"/>
                </a:solidFill>
              </a:rPr>
              <a:pPr/>
              <a:t>11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2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bg2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chemeClr val="bg2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chemeClr val="bg2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chemeClr val="bg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2"/>
                </a:solidFill>
                <a:latin typeface="Arial" charset="0"/>
              </a:defRPr>
            </a:lvl9pPr>
          </a:lstStyle>
          <a:p>
            <a:fld id="{A0525522-B98A-4A81-9E36-700B04BDCD2F}" type="slidenum">
              <a:rPr lang="en-US" altLang="en-US" sz="120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51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5267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773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83083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42596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943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C48473-ACCD-4242-806A-1249CC2C55A8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11CDE20-4317-4D9C-8FD0-AC68991B11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13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2308225"/>
          </a:xfrm>
        </p:spPr>
        <p:txBody>
          <a:bodyPr/>
          <a:lstStyle/>
          <a:p>
            <a:pPr eaLnBrk="1" hangingPunct="1">
              <a:defRPr/>
            </a:pPr>
            <a:r>
              <a:rPr lang="tr-TR" altLang="en-US" sz="6000" b="1" dirty="0" smtClean="0"/>
              <a:t>INTRODUCTION TO JAVASCRIPT</a:t>
            </a:r>
            <a:r>
              <a:rPr lang="en-US" altLang="en-US" sz="6000" b="1" dirty="0" smtClean="0"/>
              <a:t/>
            </a:r>
            <a:br>
              <a:rPr lang="en-US" altLang="en-US" sz="6000" b="1" dirty="0" smtClean="0"/>
            </a:br>
            <a:r>
              <a:rPr lang="en-US" altLang="en-US" sz="6000" b="1" smtClean="0"/>
              <a:t>Part two</a:t>
            </a:r>
            <a:endParaRPr lang="tr-TR" altLang="en-US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153143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759BAD-B146-4C85-AD06-5F0D87F9665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charAt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01000" cy="5638800"/>
          </a:xfrm>
        </p:spPr>
        <p:txBody>
          <a:bodyPr/>
          <a:lstStyle/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sz="2400" dirty="0"/>
              <a:t>Returns a string containing the character at position </a:t>
            </a:r>
            <a:r>
              <a:rPr lang="en-US" altLang="en-US" sz="2400" i="1" dirty="0"/>
              <a:t>n </a:t>
            </a:r>
            <a:r>
              <a:rPr lang="en-US" altLang="en-US" sz="2400" dirty="0"/>
              <a:t>(the position of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character is 0</a:t>
            </a:r>
            <a:r>
              <a:rPr lang="en-US" altLang="en-US" sz="2400" dirty="0" smtClean="0"/>
              <a:t>).</a:t>
            </a:r>
          </a:p>
          <a:p>
            <a:pPr marL="0" indent="0">
              <a:spcBef>
                <a:spcPct val="5000"/>
              </a:spcBef>
              <a:buFontTx/>
              <a:buNone/>
            </a:pPr>
            <a:endParaRPr lang="en-US" altLang="en-US" sz="2400" dirty="0" smtClean="0"/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</a:rPr>
              <a:t>mister = "</a:t>
            </a:r>
            <a:r>
              <a:rPr lang="en-US" altLang="en-US" dirty="0" err="1" smtClean="0">
                <a:solidFill>
                  <a:schemeClr val="tx1"/>
                </a:solidFill>
              </a:rPr>
              <a:t>Bhola</a:t>
            </a:r>
            <a:r>
              <a:rPr lang="en-US" altLang="en-US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(0));</a:t>
            </a:r>
          </a:p>
          <a:p>
            <a:pPr marL="0" indent="0">
              <a:spcBef>
                <a:spcPct val="5000"/>
              </a:spcBef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 </a:t>
            </a:r>
            <a:r>
              <a:rPr lang="en-US" altLang="en-US" dirty="0" err="1" smtClean="0">
                <a:solidFill>
                  <a:schemeClr val="tx1"/>
                </a:solidFill>
              </a:rPr>
              <a:t>mister.charAt</a:t>
            </a:r>
            <a:r>
              <a:rPr lang="en-US" altLang="en-US" dirty="0" smtClean="0">
                <a:solidFill>
                  <a:schemeClr val="tx1"/>
                </a:solidFill>
              </a:rPr>
              <a:t>(2));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7764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Bo</a:t>
            </a:r>
          </a:p>
        </p:txBody>
      </p:sp>
    </p:spTree>
    <p:extLst>
      <p:ext uri="{BB962C8B-B14F-4D97-AF65-F5344CB8AC3E}">
        <p14:creationId xmlns:p14="http://schemas.microsoft.com/office/powerpoint/2010/main" val="15084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8B4B9-6B8F-4C13-A78A-5BC46174D59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498"/>
            <a:ext cx="83820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substring(</a:t>
            </a:r>
            <a:r>
              <a:rPr lang="en-US" altLang="en-US" i="1" dirty="0" smtClean="0">
                <a:solidFill>
                  <a:schemeClr val="tx1"/>
                </a:solidFill>
              </a:rPr>
              <a:t>n, m</a:t>
            </a:r>
            <a:r>
              <a:rPr lang="en-US" altLang="en-US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endParaRPr lang="en-US" altLang="en-US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68961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/>
              <a:t>Returns a string containing characters copied from positions </a:t>
            </a:r>
            <a:r>
              <a:rPr lang="en-US" altLang="en-US" sz="2400" i="1" dirty="0"/>
              <a:t>n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m </a:t>
            </a:r>
            <a:r>
              <a:rPr lang="en-US" altLang="en-US" sz="2400" i="1" dirty="0" smtClean="0"/>
              <a:t>– 1.</a:t>
            </a:r>
            <a:endParaRPr lang="en-US" altLang="en-US" sz="2400" dirty="0" smtClean="0"/>
          </a:p>
          <a:p>
            <a:pPr marL="0" indent="0">
              <a:buFontTx/>
              <a:buNone/>
            </a:pPr>
            <a:endParaRPr lang="en-US" altLang="en-US" sz="2400" dirty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(1, 3));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(0,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s.length</a:t>
            </a:r>
            <a:r>
              <a:rPr lang="en-US" altLang="en-US" sz="2400" dirty="0" smtClean="0">
                <a:solidFill>
                  <a:schemeClr val="tx1"/>
                </a:solidFill>
              </a:rPr>
              <a:t>));</a:t>
            </a:r>
          </a:p>
        </p:txBody>
      </p:sp>
      <p:sp>
        <p:nvSpPr>
          <p:cNvPr id="758788" name="AutoShape 4"/>
          <p:cNvSpPr>
            <a:spLocks noChangeAspect="1" noChangeArrowheads="1"/>
          </p:cNvSpPr>
          <p:nvPr/>
        </p:nvSpPr>
        <p:spPr bwMode="auto">
          <a:xfrm>
            <a:off x="1447800" y="51816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hoBhola</a:t>
            </a:r>
          </a:p>
        </p:txBody>
      </p:sp>
    </p:spTree>
    <p:extLst>
      <p:ext uri="{BB962C8B-B14F-4D97-AF65-F5344CB8AC3E}">
        <p14:creationId xmlns:p14="http://schemas.microsoft.com/office/powerpoint/2010/main" val="22868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1AC3C1-45A5-4252-90AC-D4F5A1E6A1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9144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err="1" smtClean="0">
                <a:solidFill>
                  <a:schemeClr val="tx1"/>
                </a:solidFill>
              </a:rPr>
              <a:t>indexOf</a:t>
            </a:r>
            <a:r>
              <a:rPr lang="en-US" altLang="en-US" sz="4900" dirty="0" smtClean="0">
                <a:solidFill>
                  <a:schemeClr val="tx1"/>
                </a:solidFill>
              </a:rPr>
              <a:t>(</a:t>
            </a:r>
            <a:r>
              <a:rPr lang="en-US" altLang="en-US" sz="49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, n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r>
              <a:rPr lang="en-US" altLang="en-US" dirty="0" smtClean="0">
                <a:solidFill>
                  <a:srgbClr val="FF66FF"/>
                </a:solidFill>
              </a:rPr>
              <a:t/>
            </a:r>
            <a:br>
              <a:rPr lang="en-US" altLang="en-US" dirty="0" smtClean="0">
                <a:solidFill>
                  <a:srgbClr val="FF66FF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696200" cy="51816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Returns the position of the first occurrence of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. The search begins at character 0 unless specified by a value of N.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-1 is returned if the </a:t>
            </a:r>
            <a:r>
              <a:rPr lang="en-US" altLang="en-US" sz="2400" i="1" dirty="0" err="1" smtClean="0">
                <a:solidFill>
                  <a:schemeClr val="tx1"/>
                </a:solidFill>
              </a:rPr>
              <a:t>searchstring</a:t>
            </a:r>
            <a:r>
              <a:rPr lang="en-US" altLang="en-US" sz="2400" i="1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is </a:t>
            </a:r>
            <a:r>
              <a:rPr lang="en-US" altLang="en-US" sz="2400" b="1" u="sng" dirty="0" smtClean="0">
                <a:solidFill>
                  <a:schemeClr val="tx1"/>
                </a:solidFill>
              </a:rPr>
              <a:t>not</a:t>
            </a:r>
            <a:r>
              <a:rPr lang="en-US" altLang="en-US" sz="2400" dirty="0" smtClean="0">
                <a:solidFill>
                  <a:schemeClr val="tx1"/>
                </a:solidFill>
              </a:rPr>
              <a:t> found.</a:t>
            </a:r>
          </a:p>
          <a:p>
            <a:pPr marL="0" indent="0">
              <a:buFontTx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s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ola</a:t>
            </a:r>
            <a:r>
              <a:rPr lang="en-US" altLang="en-US" sz="2400" dirty="0" smtClean="0">
                <a:solidFill>
                  <a:schemeClr val="tx1"/>
                </a:solidFill>
              </a:rPr>
              <a:t>"));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s.indexOf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("z"));</a:t>
            </a:r>
          </a:p>
        </p:txBody>
      </p:sp>
      <p:sp>
        <p:nvSpPr>
          <p:cNvPr id="759812" name="AutoShape 4"/>
          <p:cNvSpPr>
            <a:spLocks noChangeAspect="1" noChangeArrowheads="1"/>
          </p:cNvSpPr>
          <p:nvPr/>
        </p:nvSpPr>
        <p:spPr bwMode="auto">
          <a:xfrm>
            <a:off x="1447800" y="4951126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2-1</a:t>
            </a:r>
          </a:p>
        </p:txBody>
      </p:sp>
    </p:spTree>
    <p:extLst>
      <p:ext uri="{BB962C8B-B14F-4D97-AF65-F5344CB8AC3E}">
        <p14:creationId xmlns:p14="http://schemas.microsoft.com/office/powerpoint/2010/main" val="27340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47DC50-4366-4110-85A6-F4F0852265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8382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sz="4900" dirty="0" smtClean="0">
                <a:solidFill>
                  <a:schemeClr val="tx1"/>
                </a:solidFill>
              </a:rPr>
              <a:t>split( </a:t>
            </a:r>
            <a:r>
              <a:rPr lang="en-US" altLang="en-US" sz="4900" i="1" dirty="0" smtClean="0">
                <a:solidFill>
                  <a:schemeClr val="tx1"/>
                </a:solidFill>
              </a:rPr>
              <a:t>delimiter</a:t>
            </a:r>
            <a:r>
              <a:rPr lang="en-US" altLang="en-US" sz="4900" dirty="0" smtClean="0">
                <a:solidFill>
                  <a:schemeClr val="tx1"/>
                </a:solidFill>
              </a:rPr>
              <a:t> )</a:t>
            </a:r>
            <a:br>
              <a:rPr lang="en-US" altLang="en-US" sz="4900" dirty="0" smtClean="0">
                <a:solidFill>
                  <a:schemeClr val="tx1"/>
                </a:solidFill>
              </a:rPr>
            </a:br>
            <a:r>
              <a:rPr lang="en-US" altLang="en-US" dirty="0" smtClean="0">
                <a:solidFill>
                  <a:srgbClr val="FF66FF"/>
                </a:solidFill>
              </a:rPr>
              <a:t> </a:t>
            </a:r>
            <a:endParaRPr lang="en-US" altLang="en-US" sz="32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57912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Returns an array of strings, created by splitting string into substrings, at </a:t>
            </a:r>
            <a:r>
              <a:rPr lang="en-US" altLang="en-US" sz="2400" i="1" dirty="0">
                <a:solidFill>
                  <a:schemeClr val="tx1"/>
                </a:solidFill>
              </a:rPr>
              <a:t>delimiter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boundaries.</a:t>
            </a:r>
            <a:r>
              <a:rPr lang="en-US" altLang="en-US" sz="2400" dirty="0">
                <a:solidFill>
                  <a:schemeClr val="tx1"/>
                </a:solidFill>
              </a:rPr>
              <a:t/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s = "Hello: I must be going!"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new Array()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data = </a:t>
            </a:r>
            <a:r>
              <a:rPr lang="en-US" altLang="en-US" dirty="0" err="1" smtClean="0">
                <a:solidFill>
                  <a:schemeClr val="tx1"/>
                </a:solidFill>
              </a:rPr>
              <a:t>s.split</a:t>
            </a:r>
            <a:r>
              <a:rPr lang="en-US" altLang="en-US" dirty="0" smtClean="0">
                <a:solidFill>
                  <a:schemeClr val="tx1"/>
                </a:solidFill>
              </a:rPr>
              <a:t>("  ")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("&lt;TABLE&gt;")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for( I in data)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smtClean="0">
                <a:solidFill>
                  <a:schemeClr val="tx1"/>
                </a:solidFill>
              </a:rPr>
              <a:t>	</a:t>
            </a: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("&lt;TR&gt;&lt;TD&gt;", data[ </a:t>
            </a:r>
            <a:r>
              <a:rPr lang="en-US" altLang="en-US" dirty="0" err="1" smtClean="0">
                <a:solidFill>
                  <a:schemeClr val="tx1"/>
                </a:solidFill>
              </a:rPr>
              <a:t>i</a:t>
            </a:r>
            <a:r>
              <a:rPr lang="en-US" altLang="en-US" dirty="0" smtClean="0">
                <a:solidFill>
                  <a:schemeClr val="tx1"/>
                </a:solidFill>
              </a:rPr>
              <a:t> ], "&lt;/TD&gt;&lt;/TR&gt;") 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}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450850" algn="l"/>
              </a:tabLst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 smtClean="0">
                <a:solidFill>
                  <a:schemeClr val="tx1"/>
                </a:solidFill>
              </a:rPr>
              <a:t>("&lt;/TABLE&gt;") ;</a:t>
            </a:r>
          </a:p>
        </p:txBody>
      </p:sp>
      <p:sp>
        <p:nvSpPr>
          <p:cNvPr id="761860" name="AutoShape 4"/>
          <p:cNvSpPr>
            <a:spLocks noChangeAspect="1" noChangeArrowheads="1"/>
          </p:cNvSpPr>
          <p:nvPr/>
        </p:nvSpPr>
        <p:spPr bwMode="auto">
          <a:xfrm>
            <a:off x="4876800" y="4419600"/>
            <a:ext cx="3424237" cy="20955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252538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252538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25253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2538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Hello: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I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must	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>
                <a:solidFill>
                  <a:schemeClr val="bg2"/>
                </a:solidFill>
                <a:latin typeface="Times New Roman" pitchFamily="18" charset="0"/>
              </a:rPr>
              <a:t>be	</a:t>
            </a:r>
            <a:endParaRPr lang="en-US" altLang="en-US" sz="3100" dirty="0" smtClean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3100" dirty="0" smtClean="0">
                <a:solidFill>
                  <a:schemeClr val="bg2"/>
                </a:solidFill>
                <a:latin typeface="Times New Roman" pitchFamily="18" charset="0"/>
              </a:rPr>
              <a:t>going!	</a:t>
            </a:r>
            <a:endParaRPr lang="en-US" altLang="en-US" sz="31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6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39D90E-FC0B-4FB1-A473-DAF686ADD2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05800" cy="838200"/>
          </a:xfrm>
        </p:spPr>
        <p:txBody>
          <a:bodyPr>
            <a:noAutofit/>
          </a:bodyPr>
          <a:lstStyle/>
          <a:p>
            <a:r>
              <a:rPr lang="en-US" altLang="en-US" sz="4000" dirty="0" smtClean="0"/>
              <a:t>Automatic Conversion to Strings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Whenever a non-string is used where JavaScript is expecting a string, it converts that non-string into a string.</a:t>
            </a:r>
          </a:p>
          <a:p>
            <a:pPr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The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() method expects a string (or several strings, separated by commas) as its argument.</a:t>
            </a:r>
          </a:p>
          <a:p>
            <a:pPr lvl="1">
              <a:lnSpc>
                <a:spcPct val="90000"/>
              </a:lnSpc>
              <a:spcAft>
                <a:spcPct val="55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When a number or a Boolean is passed as an argument to this method, JavaScript automatically converts it into a string before writing it onto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8552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CB342D-8317-41B9-89A1-A0B53B8FD03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382000" cy="914400"/>
          </a:xfrm>
        </p:spPr>
        <p:txBody>
          <a:bodyPr/>
          <a:lstStyle/>
          <a:p>
            <a:r>
              <a:rPr lang="en-US" altLang="en-US" dirty="0" smtClean="0"/>
              <a:t>The ‘+’ Operator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96200" cy="5257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When ‘+’ is used with numeric operands, it adds them.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it is used with string operands, it concatenates them.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When one operand is a string, and the other is not, the non-string will first be converted to a string and then the two strings will be concatenated.</a:t>
            </a:r>
          </a:p>
        </p:txBody>
      </p:sp>
    </p:spTree>
    <p:extLst>
      <p:ext uri="{BB962C8B-B14F-4D97-AF65-F5344CB8AC3E}">
        <p14:creationId xmlns:p14="http://schemas.microsoft.com/office/powerpoint/2010/main" val="289724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7B734B-AB56-4ADE-B509-F48230CE59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9144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The ‘+’ Operator: Examples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9071"/>
            <a:ext cx="7696200" cy="5715000"/>
          </a:xfrm>
        </p:spPr>
        <p:txBody>
          <a:bodyPr>
            <a:normAutofit/>
          </a:bodyPr>
          <a:lstStyle/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(2 + 3)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("2" + "3") ;</a:t>
            </a:r>
          </a:p>
          <a:p>
            <a:pPr>
              <a:spcAft>
                <a:spcPct val="170000"/>
              </a:spcAft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("2" + 3) ;</a:t>
            </a:r>
          </a:p>
        </p:txBody>
      </p:sp>
      <p:sp>
        <p:nvSpPr>
          <p:cNvPr id="765956" name="AutoShape 4"/>
          <p:cNvSpPr>
            <a:spLocks noChangeAspect="1" noChangeArrowheads="1"/>
          </p:cNvSpPr>
          <p:nvPr/>
        </p:nvSpPr>
        <p:spPr bwMode="auto">
          <a:xfrm>
            <a:off x="4297181" y="9501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5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5957" name="AutoShape 5"/>
          <p:cNvSpPr>
            <a:spLocks noChangeAspect="1" noChangeArrowheads="1"/>
          </p:cNvSpPr>
          <p:nvPr/>
        </p:nvSpPr>
        <p:spPr bwMode="auto">
          <a:xfrm>
            <a:off x="4328411" y="2051619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9" name="AutoShape 5"/>
          <p:cNvSpPr>
            <a:spLocks noChangeAspect="1" noChangeArrowheads="1"/>
          </p:cNvSpPr>
          <p:nvPr/>
        </p:nvSpPr>
        <p:spPr bwMode="auto">
          <a:xfrm>
            <a:off x="4328411" y="3238771"/>
            <a:ext cx="3886200" cy="63341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Times New Roman" pitchFamily="18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8405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6" grpId="0" animBg="1" autoUpdateAnimBg="0"/>
      <p:bldP spid="765957" grpId="0" animBg="1" autoUpdateAnimBg="0"/>
      <p:bldP spid="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2F1826-2807-4EA1-AC55-2A6785AA754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374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en-US" sz="4300" dirty="0" smtClean="0"/>
              <a:t>Strings In Mathematical Expressions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95466"/>
            <a:ext cx="8001000" cy="57150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When a string is used in a mathematical context, if appropriate, JavaScript first converts it into a number.  Otherwise, a “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NaN</a:t>
            </a:r>
            <a:r>
              <a:rPr lang="en-US" altLang="en-US" sz="2400" dirty="0" smtClean="0">
                <a:solidFill>
                  <a:schemeClr val="tx1"/>
                </a:solidFill>
              </a:rPr>
              <a:t>” is the result.</a:t>
            </a: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762000" y="2820604"/>
            <a:ext cx="7696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 smtClean="0">
                <a:latin typeface="+mn-lt"/>
              </a:rPr>
              <a:t>("</a:t>
            </a:r>
            <a:r>
              <a:rPr lang="en-US" altLang="en-US" sz="2400" dirty="0">
                <a:latin typeface="+mn-lt"/>
              </a:rPr>
              <a:t>2" * </a:t>
            </a:r>
            <a:r>
              <a:rPr lang="en-US" altLang="en-US" sz="2400" dirty="0" smtClean="0">
                <a:latin typeface="+mn-lt"/>
              </a:rPr>
              <a:t>3) </a:t>
            </a:r>
            <a:r>
              <a:rPr lang="en-US" altLang="en-US" sz="2400" dirty="0">
                <a:latin typeface="+mn-lt"/>
              </a:rPr>
              <a:t>;</a:t>
            </a:r>
          </a:p>
          <a:p>
            <a:pPr>
              <a:spcAft>
                <a:spcPct val="175000"/>
              </a:spcAft>
              <a:buFontTx/>
              <a:buNone/>
            </a:pPr>
            <a:r>
              <a:rPr lang="en-US" altLang="en-US" sz="2400" dirty="0" err="1">
                <a:latin typeface="+mn-lt"/>
              </a:rPr>
              <a:t>document.write</a:t>
            </a:r>
            <a:r>
              <a:rPr lang="en-US" altLang="en-US" sz="2400" dirty="0" smtClean="0">
                <a:latin typeface="+mn-lt"/>
              </a:rPr>
              <a:t>("</a:t>
            </a:r>
            <a:r>
              <a:rPr lang="en-US" altLang="en-US" sz="2400" dirty="0">
                <a:latin typeface="+mn-lt"/>
              </a:rPr>
              <a:t>2" </a:t>
            </a:r>
            <a:r>
              <a:rPr lang="en-US" altLang="en-US" sz="2400" dirty="0" smtClean="0">
                <a:latin typeface="+mn-lt"/>
              </a:rPr>
              <a:t>+ 3) </a:t>
            </a:r>
            <a:r>
              <a:rPr lang="en-US" altLang="en-US" sz="2400" dirty="0">
                <a:latin typeface="+mn-lt"/>
              </a:rPr>
              <a:t>;</a:t>
            </a:r>
          </a:p>
        </p:txBody>
      </p:sp>
      <p:sp>
        <p:nvSpPr>
          <p:cNvPr id="764933" name="AutoShape 5"/>
          <p:cNvSpPr>
            <a:spLocks noChangeAspect="1" noChangeArrowheads="1"/>
          </p:cNvSpPr>
          <p:nvPr/>
        </p:nvSpPr>
        <p:spPr bwMode="auto">
          <a:xfrm>
            <a:off x="4343400" y="3735718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23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64937" name="AutoShape 9"/>
          <p:cNvSpPr>
            <a:spLocks noChangeAspect="1" noChangeArrowheads="1"/>
          </p:cNvSpPr>
          <p:nvPr/>
        </p:nvSpPr>
        <p:spPr bwMode="auto">
          <a:xfrm>
            <a:off x="4343400" y="2820604"/>
            <a:ext cx="3886200" cy="64698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chemeClr val="bg2"/>
                </a:solidFill>
                <a:latin typeface="Times New Roman" pitchFamily="18" charset="0"/>
              </a:rPr>
              <a:t>6</a:t>
            </a:r>
            <a:endParaRPr lang="en-US" altLang="en-US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7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3" grpId="0" animBg="1" autoUpdateAnimBg="0"/>
      <p:bldP spid="76493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altLang="en-US" sz="4900" dirty="0" smtClean="0"/>
              <a:t>The ‘</a:t>
            </a:r>
            <a:r>
              <a:rPr lang="en-US" altLang="en-US" sz="4900" dirty="0" err="1" smtClean="0"/>
              <a:t>toString</a:t>
            </a:r>
            <a:r>
              <a:rPr lang="en-US" altLang="en-US" sz="4900" dirty="0" smtClean="0"/>
              <a:t>’ Method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dirty="0" smtClean="0"/>
              <a:t>Explicit conversion to a string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Convert 100.553478 into a currency format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a = 100.553478 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b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a.toString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b.indexOf</a:t>
            </a:r>
            <a:r>
              <a:rPr lang="en-US" altLang="en-US" sz="2400" dirty="0" smtClean="0">
                <a:solidFill>
                  <a:schemeClr val="tx1"/>
                </a:solidFill>
              </a:rPr>
              <a:t>(".", 0) ;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c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b.substring</a:t>
            </a:r>
            <a:r>
              <a:rPr lang="en-US" altLang="en-US" sz="2400" dirty="0" smtClean="0">
                <a:solidFill>
                  <a:schemeClr val="tx1"/>
                </a:solidFill>
              </a:rPr>
              <a:t>(0,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decimalPos</a:t>
            </a:r>
            <a:r>
              <a:rPr lang="en-US" altLang="en-US" sz="2400" dirty="0" smtClean="0">
                <a:solidFill>
                  <a:schemeClr val="tx1"/>
                </a:solidFill>
              </a:rPr>
              <a:t> + 3)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(c) ;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68004" name="AutoShape 4"/>
          <p:cNvSpPr>
            <a:spLocks noChangeAspect="1" noChangeArrowheads="1"/>
          </p:cNvSpPr>
          <p:nvPr/>
        </p:nvSpPr>
        <p:spPr bwMode="auto">
          <a:xfrm>
            <a:off x="3048000" y="5638800"/>
            <a:ext cx="3886200" cy="63341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100.55</a:t>
            </a:r>
          </a:p>
        </p:txBody>
      </p:sp>
    </p:spTree>
    <p:extLst>
      <p:ext uri="{BB962C8B-B14F-4D97-AF65-F5344CB8AC3E}">
        <p14:creationId xmlns:p14="http://schemas.microsoft.com/office/powerpoint/2010/main" val="31414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743199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95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914400" y="2308224"/>
            <a:ext cx="29718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7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/>
              <a:t>Javascript</a:t>
            </a:r>
            <a:r>
              <a:rPr lang="en-US" altLang="en-US" sz="4400" dirty="0" smtClean="0"/>
              <a:t> math object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In addition to the simple arithmetic operations (e.g. +, *, etc.) JavaScript supports </a:t>
            </a:r>
            <a:r>
              <a:rPr lang="en-US" altLang="en-US" sz="2400" dirty="0" smtClean="0">
                <a:solidFill>
                  <a:schemeClr val="tx1"/>
                </a:solidFill>
              </a:rPr>
              <a:t>several advanced mathematical </a:t>
            </a:r>
            <a:r>
              <a:rPr lang="en-US" altLang="en-US" sz="2400" dirty="0" smtClean="0"/>
              <a:t>operations as well.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  <a:tabLst>
                <a:tab pos="3657600" algn="l"/>
              </a:tabLst>
            </a:pPr>
            <a:r>
              <a:rPr lang="en-US" altLang="en-US" sz="2400" dirty="0" smtClean="0">
                <a:solidFill>
                  <a:schemeClr val="tx2"/>
                </a:solidFill>
              </a:rPr>
              <a:t>These functions are accessed</a:t>
            </a:r>
            <a:r>
              <a:rPr lang="en-US" altLang="en-US" sz="2400" dirty="0" smtClean="0"/>
              <a:t> by referring to various methods of the </a:t>
            </a:r>
            <a:r>
              <a:rPr lang="en-US" altLang="en-US" sz="2400" b="1" dirty="0" smtClean="0"/>
              <a:t>Math</a:t>
            </a:r>
            <a:r>
              <a:rPr lang="en-US" altLang="en-US" sz="2400" dirty="0" smtClean="0"/>
              <a:t> object.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Moreover, this object also contains several useful </a:t>
            </a:r>
            <a:r>
              <a:rPr lang="en-US" altLang="en-US" sz="2400" dirty="0" smtClean="0">
                <a:solidFill>
                  <a:schemeClr val="tx1"/>
                </a:solidFill>
              </a:rPr>
              <a:t>mathematical constants </a:t>
            </a:r>
            <a:r>
              <a:rPr lang="en-US" altLang="en-US" sz="2400" dirty="0" smtClean="0"/>
              <a:t>as its properties. For example </a:t>
            </a:r>
            <a:r>
              <a:rPr lang="en-US" altLang="en-US" sz="2400" dirty="0" err="1" smtClean="0"/>
              <a:t>Math.PI</a:t>
            </a:r>
            <a:r>
              <a:rPr lang="en-US" altLang="en-US" sz="24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649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11D03D-3704-4ADE-BD46-459A7744570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54505" y="9993"/>
            <a:ext cx="7772400" cy="904407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Methods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4600" y="5715000"/>
            <a:ext cx="1845377" cy="592022"/>
          </a:xfrm>
          <a:solidFill>
            <a:schemeClr val="bg2"/>
          </a:solidFill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random()</a:t>
            </a:r>
          </a:p>
        </p:txBody>
      </p:sp>
      <p:sp>
        <p:nvSpPr>
          <p:cNvPr id="702468" name="Rectangle 4"/>
          <p:cNvSpPr>
            <a:spLocks noChangeArrowheads="1"/>
          </p:cNvSpPr>
          <p:nvPr/>
        </p:nvSpPr>
        <p:spPr bwMode="auto">
          <a:xfrm>
            <a:off x="762000" y="1143000"/>
            <a:ext cx="2119491" cy="3785652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sin(r)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cos(r)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tan(r)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asin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acos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atan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atan2(x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69" name="Rectangle 5"/>
          <p:cNvSpPr>
            <a:spLocks noChangeArrowheads="1"/>
          </p:cNvSpPr>
          <p:nvPr/>
        </p:nvSpPr>
        <p:spPr bwMode="auto">
          <a:xfrm>
            <a:off x="6370638" y="4206875"/>
            <a:ext cx="1869423" cy="1077218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min(x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6370638" y="1143000"/>
            <a:ext cx="1709122" cy="161890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round(x)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floor(x)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ceil(x) 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3684588" y="2743200"/>
            <a:ext cx="1322798" cy="1175706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exp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log(x)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6370638" y="3184525"/>
            <a:ext cx="1322798" cy="584775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abs(x)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3687763" y="1143000"/>
            <a:ext cx="1846980" cy="1175706"/>
          </a:xfrm>
          <a:prstGeom prst="rect">
            <a:avLst/>
          </a:prstGeom>
          <a:solidFill>
            <a:schemeClr val="bg2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pow(x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animBg="1" autoUpdateAnimBg="0"/>
      <p:bldP spid="702468" grpId="0" animBg="1" autoUpdateAnimBg="0"/>
      <p:bldP spid="702469" grpId="0" animBg="1" autoUpdateAnimBg="0"/>
      <p:bldP spid="702470" grpId="0" animBg="1" autoUpdateAnimBg="0"/>
      <p:bldP spid="702471" grpId="0" animBg="1" autoUpdateAnimBg="0"/>
      <p:bldP spid="702472" grpId="0" animBg="1" autoUpdateAnimBg="0"/>
      <p:bldP spid="70247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square root of x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sqrt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(x) 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Math.sqrt</a:t>
            </a:r>
            <a:r>
              <a:rPr lang="en-US" altLang="en-US" dirty="0" smtClean="0">
                <a:solidFill>
                  <a:schemeClr val="bg1"/>
                </a:solidFill>
              </a:rPr>
              <a:t>(9)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x raised to the power y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pow(x, 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</a:rPr>
              <a:t>Math.pow</a:t>
            </a:r>
            <a:r>
              <a:rPr lang="en-US" altLang="en-US" dirty="0" smtClean="0">
                <a:solidFill>
                  <a:schemeClr val="bg1"/>
                </a:solidFill>
              </a:rPr>
              <a:t>(2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smtClean="0">
                <a:solidFill>
                  <a:schemeClr val="bg1"/>
                </a:solidFill>
              </a:rPr>
              <a:t>3)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4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0A4736-C4D6-466F-A2E6-EA0AF67DF7E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09600" y="1706380"/>
            <a:ext cx="2578308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integer nearest to x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352800" y="170638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largest integer that is less than or equal to x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324600" y="1676400"/>
            <a:ext cx="2590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smallest integer that is greater than or equal to x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3528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floor( x )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09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round( x )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09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33528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12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</a:t>
            </a:r>
            <a:r>
              <a:rPr lang="en-US" altLang="en-US" dirty="0" smtClean="0">
                <a:solidFill>
                  <a:schemeClr val="bg1"/>
                </a:solidFill>
                <a:sym typeface="Symbol" pitchFamily="18" charset="2"/>
              </a:rPr>
              <a:t>12</a:t>
            </a: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324600" y="4419600"/>
            <a:ext cx="2590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12.5  13</a:t>
            </a:r>
          </a:p>
          <a:p>
            <a:pPr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12.9  13</a:t>
            </a:r>
          </a:p>
          <a:p>
            <a:pPr>
              <a:buFontTx/>
              <a:buNone/>
            </a:pPr>
            <a:endParaRPr lang="en-US" altLang="en-US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324600" y="533400"/>
            <a:ext cx="2590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ceil( 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x )</a:t>
            </a:r>
          </a:p>
        </p:txBody>
      </p:sp>
    </p:spTree>
    <p:extLst>
      <p:ext uri="{BB962C8B-B14F-4D97-AF65-F5344CB8AC3E}">
        <p14:creationId xmlns:p14="http://schemas.microsoft.com/office/powerpoint/2010/main" val="418843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absolute value of  x</a:t>
            </a: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abs(x)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1.1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1.1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-12.5  12.5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0  0</a:t>
            </a:r>
          </a:p>
        </p:txBody>
      </p:sp>
    </p:spTree>
    <p:extLst>
      <p:ext uri="{BB962C8B-B14F-4D97-AF65-F5344CB8AC3E}">
        <p14:creationId xmlns:p14="http://schemas.microsoft.com/office/powerpoint/2010/main" val="26429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371A81-2B13-4F28-AE1C-F25FA2C178D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smaller of x and y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min(x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2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-12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48006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Returns the larger of x and y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8006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max(x</a:t>
            </a:r>
            <a:r>
              <a:rPr lang="en-US" alt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y)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48006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2, 4 </a:t>
            </a: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 4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bg1"/>
                </a:solidFill>
                <a:sym typeface="Symbol" pitchFamily="18" charset="2"/>
              </a:rPr>
              <a:t>-12, -5  -5</a:t>
            </a:r>
          </a:p>
        </p:txBody>
      </p:sp>
    </p:spTree>
    <p:extLst>
      <p:ext uri="{BB962C8B-B14F-4D97-AF65-F5344CB8AC3E}">
        <p14:creationId xmlns:p14="http://schemas.microsoft.com/office/powerpoint/2010/main" val="16625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BFCE6-B73A-46A3-8139-D965BC9DBA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 smtClean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1676400"/>
            <a:ext cx="3276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Returns a randomly-selected, floating-point number between 0 and 1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3124200" y="533400"/>
            <a:ext cx="3276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random()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3124200" y="4419600"/>
            <a:ext cx="3276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Math.random</a:t>
            </a:r>
            <a:r>
              <a:rPr lang="en-US" altLang="en-US" sz="2800" dirty="0">
                <a:solidFill>
                  <a:schemeClr val="bg1"/>
                </a:solidFill>
              </a:rPr>
              <a:t>( </a:t>
            </a:r>
            <a:r>
              <a:rPr lang="en-US" altLang="en-US" sz="2800" dirty="0" smtClean="0">
                <a:solidFill>
                  <a:schemeClr val="bg1"/>
                </a:solidFill>
              </a:rPr>
              <a:t>) </a:t>
            </a:r>
            <a:r>
              <a:rPr lang="en-US" altLang="en-US" sz="2800" dirty="0">
                <a:solidFill>
                  <a:schemeClr val="bg1"/>
                </a:solidFill>
                <a:sym typeface="Symbol" pitchFamily="18" charset="2"/>
              </a:rPr>
              <a:t> </a:t>
            </a:r>
            <a:r>
              <a:rPr lang="en-US" altLang="en-US" sz="2400" dirty="0">
                <a:solidFill>
                  <a:schemeClr val="bg1"/>
                </a:solidFill>
                <a:latin typeface="Times New Roman" pitchFamily="18" charset="0"/>
              </a:rPr>
              <a:t>0.9601111965589273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01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61D4E-5902-499A-BE2C-C3E0E3340A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>
                <a:solidFill>
                  <a:schemeClr val="tx1"/>
                </a:solidFill>
              </a:rPr>
              <a:t>random( ):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Write JavaScript code that will display the result of the rolling of a 6-sided dice on user command.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If </a:t>
            </a:r>
            <a:r>
              <a:rPr lang="en-US" altLang="en-US" sz="2400" dirty="0">
                <a:solidFill>
                  <a:schemeClr val="tx1"/>
                </a:solidFill>
              </a:rPr>
              <a:t>you want to get a random number between 1 and another number, just multiply the random() method by the uppermost number and add 1 to the total. 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For </a:t>
            </a:r>
            <a:r>
              <a:rPr lang="en-US" altLang="en-US" sz="2400" dirty="0">
                <a:solidFill>
                  <a:schemeClr val="tx1"/>
                </a:solidFill>
              </a:rPr>
              <a:t>Example: to generate a random number from 1 to </a:t>
            </a:r>
            <a:r>
              <a:rPr lang="en-US" altLang="en-US" sz="2400" dirty="0" smtClean="0">
                <a:solidFill>
                  <a:schemeClr val="tx1"/>
                </a:solidFill>
              </a:rPr>
              <a:t>6: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b="1" dirty="0" err="1">
                <a:solidFill>
                  <a:schemeClr val="tx1"/>
                </a:solidFill>
              </a:rPr>
              <a:t>var</a:t>
            </a:r>
            <a:r>
              <a:rPr lang="en-US" altLang="en-US" sz="2400" b="1" dirty="0">
                <a:solidFill>
                  <a:schemeClr val="tx1"/>
                </a:solidFill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</a:rPr>
              <a:t>mynumber</a:t>
            </a:r>
            <a:r>
              <a:rPr lang="en-US" altLang="en-US" sz="2400" b="1" dirty="0">
                <a:solidFill>
                  <a:schemeClr val="tx1"/>
                </a:solidFill>
              </a:rPr>
              <a:t> =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Math.floor</a:t>
            </a:r>
            <a:r>
              <a:rPr lang="en-US" altLang="en-US" sz="2400" b="1" dirty="0">
                <a:solidFill>
                  <a:schemeClr val="tx1"/>
                </a:solidFill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</a:rPr>
              <a:t>Math.random</a:t>
            </a:r>
            <a:r>
              <a:rPr lang="en-US" altLang="en-US" sz="2400" b="1" dirty="0">
                <a:solidFill>
                  <a:schemeClr val="tx1"/>
                </a:solidFill>
              </a:rPr>
              <a:t>()*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6 </a:t>
            </a:r>
            <a:r>
              <a:rPr lang="en-US" altLang="en-US" sz="2400" b="1" dirty="0">
                <a:solidFill>
                  <a:schemeClr val="tx1"/>
                </a:solidFill>
              </a:rPr>
              <a:t>+ 1);</a:t>
            </a:r>
            <a:endParaRPr lang="en-US" altLang="en-US" sz="2400" b="1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5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2766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094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72168B-FE38-4D9A-A997-9C43DB82389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143000"/>
          </a:xfrm>
        </p:spPr>
        <p:txBody>
          <a:bodyPr>
            <a:normAutofit/>
          </a:bodyPr>
          <a:lstStyle/>
          <a:p>
            <a:r>
              <a:rPr lang="en-US" altLang="en-US" sz="4900" dirty="0" smtClean="0"/>
              <a:t>date object</a:t>
            </a:r>
            <a:endParaRPr lang="en-US" altLang="en-US" sz="3200" dirty="0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86459"/>
            <a:ext cx="7924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400" b="1" dirty="0">
                <a:solidFill>
                  <a:schemeClr val="tx1"/>
                </a:solidFill>
              </a:rPr>
              <a:t>Date</a:t>
            </a:r>
            <a:r>
              <a:rPr lang="en-US" sz="2400" b="1" dirty="0" smtClean="0">
                <a:solidFill>
                  <a:schemeClr val="tx1"/>
                </a:solidFill>
              </a:rPr>
              <a:t>()</a:t>
            </a:r>
          </a:p>
          <a:p>
            <a:pPr marL="0" indent="0">
              <a:buFont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Constructs </a:t>
            </a:r>
            <a:r>
              <a:rPr lang="en-US" sz="2400" dirty="0">
                <a:solidFill>
                  <a:schemeClr val="tx1"/>
                </a:solidFill>
              </a:rPr>
              <a:t>an empty date object. 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For example: </a:t>
            </a:r>
            <a:r>
              <a:rPr lang="en-US" sz="2400" dirty="0" err="1" smtClean="0">
                <a:solidFill>
                  <a:schemeClr val="tx1"/>
                </a:solidFill>
              </a:rPr>
              <a:t>var</a:t>
            </a:r>
            <a:r>
              <a:rPr lang="en-US" sz="2400" dirty="0" smtClean="0">
                <a:solidFill>
                  <a:schemeClr val="tx1"/>
                </a:solidFill>
              </a:rPr>
              <a:t> now=new Date();</a:t>
            </a:r>
            <a:endParaRPr lang="en-US" alt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24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String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of strings are as follows: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string1 = 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blue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;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string2= </a:t>
            </a:r>
            <a:r>
              <a:rPr lang="en-US" altLang="en-US" dirty="0">
                <a:solidFill>
                  <a:schemeClr val="tx1"/>
                </a:solidFill>
              </a:rPr>
              <a:t>" </a:t>
            </a:r>
            <a:r>
              <a:rPr lang="en-US" dirty="0" smtClean="0"/>
              <a:t>Today is Monday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;</a:t>
            </a:r>
          </a:p>
          <a:p>
            <a:pPr marL="225425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string3 = 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12</a:t>
            </a:r>
            <a:r>
              <a:rPr lang="en-US" altLang="en-US" dirty="0" smtClean="0">
                <a:solidFill>
                  <a:schemeClr val="tx1"/>
                </a:solidFill>
              </a:rPr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bg1"/>
                </a:solidFill>
              </a:rPr>
              <a:t>Returns the day of the month.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getDate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dayNum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now.getDate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an integer representing the day of the week, Sunday is 0 and Saturday is 6.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getDay</a:t>
            </a:r>
            <a:r>
              <a:rPr lang="en-US" alt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day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now.getDay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600200" y="1676400"/>
            <a:ext cx="281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Returns the month field of the Date object, represented by an integer, January is 0 and December is 11.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600200" y="533400"/>
            <a:ext cx="2819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getMonth</a:t>
            </a: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4419600"/>
            <a:ext cx="281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var</a:t>
            </a:r>
            <a:r>
              <a:rPr lang="en-US" altLang="en-US" sz="2800" dirty="0" smtClean="0">
                <a:solidFill>
                  <a:schemeClr val="bg1"/>
                </a:solidFill>
              </a:rPr>
              <a:t> month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now.getMonth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276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800" dirty="0">
                <a:solidFill>
                  <a:schemeClr val="bg1"/>
                </a:solidFill>
              </a:rPr>
              <a:t>Returns the year as a four digit number.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276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getFullYear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276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ar</a:t>
            </a:r>
            <a:r>
              <a:rPr lang="en-US" altLang="en-US" sz="2800" dirty="0" smtClean="0">
                <a:solidFill>
                  <a:schemeClr val="bg1"/>
                </a:solidFill>
              </a:rPr>
              <a:t>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thisyear</a:t>
            </a:r>
            <a:r>
              <a:rPr lang="en-US" altLang="en-US" sz="2800" dirty="0" smtClean="0">
                <a:solidFill>
                  <a:schemeClr val="bg1"/>
                </a:solidFill>
              </a:rPr>
              <a:t> = 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now.getFullYear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0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400" dirty="0" smtClean="0"/>
              <a:t>Date: Other Retrieval methods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1921488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getTime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460930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getHours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getMinutes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32592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getMilliseconds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3810000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014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219200"/>
            <a:ext cx="7633742" cy="4660393"/>
          </a:xfrm>
        </p:spPr>
        <p:txBody>
          <a:bodyPr>
            <a:normAutofit/>
          </a:bodyPr>
          <a:lstStyle/>
          <a:p>
            <a:r>
              <a:rPr lang="en-US" sz="2400" dirty="0"/>
              <a:t>Functions:</a:t>
            </a:r>
          </a:p>
          <a:p>
            <a:pPr lvl="1"/>
            <a:r>
              <a:rPr lang="en-US" sz="2200" dirty="0"/>
              <a:t>consist of one or more </a:t>
            </a:r>
            <a:r>
              <a:rPr lang="en-US" sz="2200" i="1" dirty="0"/>
              <a:t>statements</a:t>
            </a:r>
            <a:r>
              <a:rPr lang="en-US" sz="2200" dirty="0"/>
              <a:t> (i.e., lines of program code that perform some operation</a:t>
            </a:r>
            <a:r>
              <a:rPr lang="en-US" sz="2200" dirty="0" smtClean="0"/>
              <a:t>).</a:t>
            </a:r>
            <a:endParaRPr lang="en-US" sz="2200" dirty="0"/>
          </a:p>
          <a:p>
            <a:pPr lvl="1"/>
            <a:r>
              <a:rPr lang="en-US" sz="2200" dirty="0"/>
              <a:t>are separated in some way from the rest of the program, for example, by being enclosed in curly brackets, {.....}</a:t>
            </a:r>
          </a:p>
          <a:p>
            <a:pPr lvl="1"/>
            <a:r>
              <a:rPr lang="en-US" sz="2200" dirty="0"/>
              <a:t>are given a unique name, so that they can be </a:t>
            </a:r>
            <a:r>
              <a:rPr lang="en-US" sz="2200" i="1" dirty="0"/>
              <a:t>called</a:t>
            </a:r>
            <a:r>
              <a:rPr lang="en-US" sz="2200" dirty="0"/>
              <a:t> from elsewhere in the program.</a:t>
            </a:r>
          </a:p>
          <a:p>
            <a:r>
              <a:rPr lang="en-US" sz="2400" dirty="0"/>
              <a:t>Functions are </a:t>
            </a:r>
            <a:r>
              <a:rPr lang="en-US" sz="2400" dirty="0" smtClean="0"/>
              <a:t>used where </a:t>
            </a:r>
            <a:r>
              <a:rPr lang="en-US" sz="2400" dirty="0"/>
              <a:t>the same operation has to be performed many times within a program.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023500"/>
              </p:ext>
            </p:extLst>
          </p:nvPr>
        </p:nvGraphicFramePr>
        <p:xfrm>
          <a:off x="910731" y="2895600"/>
          <a:ext cx="7634287" cy="2590800"/>
        </p:xfrm>
        <a:graphic>
          <a:graphicData uri="http://schemas.openxmlformats.org/drawingml/2006/table">
            <a:tbl>
              <a:tblPr/>
              <a:tblGrid>
                <a:gridCol w="763429"/>
                <a:gridCol w="763429"/>
                <a:gridCol w="6107429"/>
              </a:tblGrid>
              <a:tr h="486198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statement;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6198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7" y="1371601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 JavaScript, functions are created in the following way: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86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066800"/>
            <a:ext cx="785226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 smtClean="0"/>
              <a:t>However</a:t>
            </a:r>
            <a:r>
              <a:rPr lang="en-US" sz="3200" dirty="0"/>
              <a:t>, it is often necessary to supply information to a function so that it can carry out its task.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263545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alert(price);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26"/>
            <a:ext cx="7633742" cy="149213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5746" y="1559242"/>
            <a:ext cx="78522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200" dirty="0"/>
              <a:t>Sometimes we also need to get some information back from a function.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00701"/>
              </p:ext>
            </p:extLst>
          </p:nvPr>
        </p:nvGraphicFramePr>
        <p:xfrm>
          <a:off x="885746" y="2831721"/>
          <a:ext cx="7634287" cy="2635357"/>
        </p:xfrm>
        <a:graphic>
          <a:graphicData uri="http://schemas.openxmlformats.org/drawingml/2006/table">
            <a:tbl>
              <a:tblPr/>
              <a:tblGrid>
                <a:gridCol w="7309167"/>
                <a:gridCol w="116840"/>
                <a:gridCol w="208280"/>
              </a:tblGrid>
              <a:tr h="2000522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addVAT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(price</a:t>
                      </a:r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24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price *= 1.21;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return(price);</a:t>
                      </a:r>
                    </a:p>
                    <a:p>
                      <a:r>
                        <a:rPr lang="en-US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</a:tr>
              <a:tr h="349357">
                <a:tc>
                  <a:txBody>
                    <a:bodyPr/>
                    <a:lstStyle/>
                    <a:p>
                      <a:r>
                        <a:rPr lang="en-US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85746" y="5791200"/>
            <a:ext cx="7648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would call this function in the following way:</a:t>
            </a:r>
          </a:p>
          <a:p>
            <a:r>
              <a:rPr lang="en-US" sz="2400" dirty="0"/>
              <a:t>    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addVAT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costPrice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String Manipulation</a:t>
            </a:r>
          </a:p>
          <a:p>
            <a:r>
              <a:rPr lang="en-US" sz="2400" dirty="0" smtClean="0"/>
              <a:t>Math Object</a:t>
            </a:r>
          </a:p>
          <a:p>
            <a:r>
              <a:rPr lang="en-US" sz="2400" dirty="0" smtClean="0"/>
              <a:t>Date Object</a:t>
            </a:r>
            <a:endParaRPr lang="en-US" sz="2400" dirty="0"/>
          </a:p>
          <a:p>
            <a:r>
              <a:rPr lang="en-US" sz="2400" dirty="0" smtClean="0"/>
              <a:t>Functions</a:t>
            </a:r>
          </a:p>
          <a:p>
            <a:r>
              <a:rPr lang="en-US" sz="2400" dirty="0" smtClean="0"/>
              <a:t>Arrays</a:t>
            </a:r>
          </a:p>
          <a:p>
            <a:endParaRPr lang="en-US" dirty="0"/>
          </a:p>
        </p:txBody>
      </p:sp>
      <p:sp>
        <p:nvSpPr>
          <p:cNvPr id="6" name="AutoShape 3"/>
          <p:cNvSpPr>
            <a:spLocks/>
          </p:cNvSpPr>
          <p:nvPr/>
        </p:nvSpPr>
        <p:spPr bwMode="auto">
          <a:xfrm>
            <a:off x="838200" y="4262464"/>
            <a:ext cx="2286000" cy="434975"/>
          </a:xfrm>
          <a:prstGeom prst="roundRect">
            <a:avLst>
              <a:gd name="adj" fmla="val 25421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Helvetica Neue Light" charset="0"/>
                <a:ea typeface="ヒラギノ角ゴ ProN W3" charset="0"/>
                <a:cs typeface="ヒラギノ角ゴ ProN W3" charset="0"/>
                <a:sym typeface="Helvetica Neue Light" charset="0"/>
              </a:defRPr>
            </a:lvl9pPr>
          </a:lstStyle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2410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Array object is used to store a set of values in a single variable name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data= </a:t>
            </a:r>
            <a:r>
              <a:rPr lang="en-US" dirty="0"/>
              <a:t>new Array(); </a:t>
            </a:r>
            <a:endParaRPr lang="en-US" dirty="0" smtClean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[0</a:t>
            </a:r>
            <a:r>
              <a:rPr lang="en-US" dirty="0"/>
              <a:t>] = 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Hurling</a:t>
            </a:r>
            <a:r>
              <a:rPr lang="en-US" altLang="en-US" dirty="0" smtClean="0">
                <a:solidFill>
                  <a:schemeClr val="tx1"/>
                </a:solidFill>
              </a:rPr>
              <a:t>"</a:t>
            </a:r>
            <a:r>
              <a:rPr lang="en-US" dirty="0" smtClean="0"/>
              <a:t> 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data[1</a:t>
            </a:r>
            <a:r>
              <a:rPr lang="en-US" dirty="0"/>
              <a:t>] = "Rugby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/>
              <a:t>data</a:t>
            </a:r>
            <a:r>
              <a:rPr lang="en-US" dirty="0" smtClean="0"/>
              <a:t>[2</a:t>
            </a:r>
            <a:r>
              <a:rPr lang="en-US" dirty="0"/>
              <a:t>] = "Football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data[3] </a:t>
            </a:r>
            <a:r>
              <a:rPr lang="en-US" dirty="0"/>
              <a:t>= "Soccer</a:t>
            </a:r>
            <a:r>
              <a:rPr lang="en-US" dirty="0" smtClean="0"/>
              <a:t>";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dirty="0" smtClean="0"/>
              <a:t>data[4] </a:t>
            </a:r>
            <a:r>
              <a:rPr lang="en-US" dirty="0"/>
              <a:t>= "Tennis</a:t>
            </a:r>
            <a:r>
              <a:rPr lang="en-US" dirty="0" smtClean="0"/>
              <a:t>";</a:t>
            </a:r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r>
              <a:rPr lang="en-US" altLang="en-US" dirty="0" err="1" smtClean="0"/>
              <a:t>document.write</a:t>
            </a:r>
            <a:r>
              <a:rPr lang="en-US" altLang="en-US" dirty="0" smtClean="0"/>
              <a:t>(data);</a:t>
            </a:r>
            <a:endParaRPr lang="en-US" altLang="en-US" dirty="0"/>
          </a:p>
          <a:p>
            <a:pPr marL="225425" indent="0">
              <a:lnSpc>
                <a:spcPct val="90000"/>
              </a:lnSpc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1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772AA-689D-4672-B621-FDA2C65FED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9987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Manipulation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924800" cy="5029200"/>
          </a:xfrm>
        </p:spPr>
        <p:txBody>
          <a:bodyPr>
            <a:normAutofit lnSpcReduction="10000"/>
          </a:bodyPr>
          <a:lstStyle/>
          <a:p>
            <a:pPr>
              <a:spcAft>
                <a:spcPct val="70000"/>
              </a:spcAft>
            </a:pPr>
            <a:r>
              <a:rPr lang="en-US" altLang="en-US" sz="2400" dirty="0" smtClean="0">
                <a:solidFill>
                  <a:schemeClr val="tx1"/>
                </a:solidFill>
              </a:rPr>
              <a:t>String Manipulation allows us to: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>
                <a:solidFill>
                  <a:schemeClr val="tx1"/>
                </a:solidFill>
              </a:rPr>
              <a:t>C</a:t>
            </a:r>
            <a:r>
              <a:rPr lang="en-US" altLang="en-US" sz="2200" dirty="0" smtClean="0">
                <a:solidFill>
                  <a:schemeClr val="tx1"/>
                </a:solidFill>
              </a:rPr>
              <a:t>ombine these strings into a sentence i.e. take these strings and concatenate them into one.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Break a string into smaller ones.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Convert a string into upper case or lowercase.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See if a particular character exists in a string.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Find the length of a string.</a:t>
            </a:r>
          </a:p>
          <a:p>
            <a:pPr lvl="1">
              <a:spcAft>
                <a:spcPct val="70000"/>
              </a:spcAft>
            </a:pPr>
            <a:r>
              <a:rPr lang="en-US" altLang="en-US" sz="2200" dirty="0" smtClean="0">
                <a:solidFill>
                  <a:schemeClr val="tx1"/>
                </a:solidFill>
              </a:rPr>
              <a:t>Convert a string into a number.</a:t>
            </a:r>
          </a:p>
        </p:txBody>
      </p:sp>
    </p:spTree>
    <p:extLst>
      <p:ext uri="{BB962C8B-B14F-4D97-AF65-F5344CB8AC3E}">
        <p14:creationId xmlns:p14="http://schemas.microsoft.com/office/powerpoint/2010/main" val="318920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Array Manipulation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914400" y="1295400"/>
            <a:ext cx="7321235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(count=0; count&lt;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 count++) {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(data[count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&gt;"); </a:t>
            </a:r>
            <a:endParaRPr lang="en-US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914400" y="3657600"/>
            <a:ext cx="6410729" cy="17666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 (x in data) {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document.write(data[x</a:t>
            </a:r>
            <a:r>
              <a:rPr lang="it-IT" dirty="0">
                <a:solidFill>
                  <a:schemeClr val="tx2">
                    <a:lumMod val="75000"/>
                    <a:lumOff val="25000"/>
                  </a:schemeClr>
                </a:solidFill>
              </a:rPr>
              <a:t>] + "&lt;br&gt;"); </a:t>
            </a:r>
            <a:endParaRPr lang="it-IT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it-IT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}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1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animBg="1" autoUpdateAnimBg="0"/>
      <p:bldP spid="730118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F9E00-543E-4A6D-8786-8DC1D781780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26957" y="0"/>
            <a:ext cx="83058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Object based array functions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001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dirty="0" smtClean="0"/>
              <a:t>rrays </a:t>
            </a:r>
            <a:r>
              <a:rPr lang="en-US" sz="2400" dirty="0"/>
              <a:t>have lots of nifty built in functions such as </a:t>
            </a:r>
            <a:r>
              <a:rPr lang="en-US" sz="2400" dirty="0" smtClean="0"/>
              <a:t>join(), push</a:t>
            </a:r>
            <a:r>
              <a:rPr lang="en-US" sz="2400" dirty="0"/>
              <a:t>(), pop(), sort(), slice(), splice(), and more. </a:t>
            </a:r>
            <a:endParaRPr lang="en-US" alt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2102" y="1752600"/>
            <a:ext cx="2971800" cy="838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join()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2102" y="25908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join()</a:t>
            </a:r>
            <a:r>
              <a:rPr lang="en-US" sz="2400" dirty="0">
                <a:solidFill>
                  <a:schemeClr val="bg1"/>
                </a:solidFill>
              </a:rPr>
              <a:t> method is used to put all the elements of an array into a string. The elements will be separated by a specified separator.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2102" y="5332750"/>
            <a:ext cx="2971800" cy="1220449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>
                <a:solidFill>
                  <a:schemeClr val="bg1"/>
                </a:solidFill>
              </a:rPr>
              <a:t>(',  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</a:p>
          <a:p>
            <a:pPr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data.join</a:t>
            </a:r>
            <a:r>
              <a:rPr lang="en-US" altLang="en-US" sz="2800" dirty="0" smtClean="0">
                <a:solidFill>
                  <a:schemeClr val="bg1"/>
                </a:solidFill>
              </a:rPr>
              <a:t>(‘&lt;</a:t>
            </a:r>
            <a:r>
              <a:rPr lang="en-US" altLang="en-US" sz="2800" dirty="0" err="1" smtClean="0">
                <a:solidFill>
                  <a:schemeClr val="bg1"/>
                </a:solidFill>
              </a:rPr>
              <a:t>br</a:t>
            </a:r>
            <a:r>
              <a:rPr lang="en-US" altLang="en-US" sz="2800" dirty="0" smtClean="0">
                <a:solidFill>
                  <a:schemeClr val="bg1"/>
                </a:solidFill>
              </a:rPr>
              <a:t>&gt; </a:t>
            </a:r>
            <a:r>
              <a:rPr lang="en-US" altLang="en-US" sz="2800" dirty="0">
                <a:solidFill>
                  <a:schemeClr val="bg1"/>
                </a:solidFill>
              </a:rPr>
              <a:t>');</a:t>
            </a:r>
          </a:p>
          <a:p>
            <a:pPr>
              <a:buFontTx/>
              <a:buNone/>
            </a:pP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7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push()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r>
              <a:rPr lang="en-US" sz="2400" dirty="0" smtClean="0">
                <a:solidFill>
                  <a:schemeClr val="bg1"/>
                </a:solidFill>
              </a:rPr>
              <a:t>method </a:t>
            </a:r>
            <a:r>
              <a:rPr lang="en-US" sz="2400" dirty="0">
                <a:solidFill>
                  <a:schemeClr val="bg1"/>
                </a:solidFill>
              </a:rPr>
              <a:t>adds one or more elements to the end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push()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data.push</a:t>
            </a:r>
            <a:r>
              <a:rPr lang="en-US" altLang="en-US" sz="2800" dirty="0">
                <a:solidFill>
                  <a:schemeClr val="bg1"/>
                </a:solidFill>
              </a:rPr>
              <a:t>('golf</a:t>
            </a:r>
            <a:r>
              <a:rPr lang="en-US" altLang="en-US" sz="2800" dirty="0" smtClean="0">
                <a:solidFill>
                  <a:schemeClr val="bg1"/>
                </a:solidFill>
              </a:rPr>
              <a:t>');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unshift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adds one or more elements to the start of an array and returns the new length.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data.unshift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altLang="en-US" sz="2800" dirty="0">
                <a:solidFill>
                  <a:schemeClr val="bg1"/>
                </a:solidFill>
              </a:rPr>
              <a:t>'golf');</a:t>
            </a:r>
          </a:p>
        </p:txBody>
      </p:sp>
    </p:spTree>
    <p:extLst>
      <p:ext uri="{BB962C8B-B14F-4D97-AF65-F5344CB8AC3E}">
        <p14:creationId xmlns:p14="http://schemas.microsoft.com/office/powerpoint/2010/main" val="335014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2971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pop()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last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47800" y="533400"/>
            <a:ext cx="2971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pop()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2971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data.pop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shift()</a:t>
            </a:r>
            <a:r>
              <a:rPr lang="en-US" sz="2400" dirty="0">
                <a:solidFill>
                  <a:schemeClr val="bg1"/>
                </a:solidFill>
              </a:rPr>
              <a:t> method is used to remove and return the first element of an array.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shift()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00600" y="4419600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data.shift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9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834452" y="1676400"/>
            <a:ext cx="3456482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dirty="0" smtClean="0">
                <a:solidFill>
                  <a:schemeClr val="bg1"/>
                </a:solidFill>
              </a:rPr>
              <a:t>he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r>
              <a:rPr lang="en-US" sz="2000" b="1" dirty="0">
                <a:solidFill>
                  <a:schemeClr val="bg1"/>
                </a:solidFill>
              </a:rPr>
              <a:t>splice()</a:t>
            </a:r>
            <a:r>
              <a:rPr lang="en-US" sz="2000" dirty="0">
                <a:solidFill>
                  <a:schemeClr val="bg1"/>
                </a:solidFill>
              </a:rPr>
              <a:t> command must specify where it should begin deleting (index number of first item to be deleted) and how many items it should delete.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838200" y="542144"/>
            <a:ext cx="3429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splice()-delete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861934" y="4402111"/>
            <a:ext cx="3429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(2,2);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419600" y="1676400"/>
            <a:ext cx="4343400" cy="30480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dirty="0" smtClean="0">
                <a:solidFill>
                  <a:schemeClr val="bg1"/>
                </a:solidFill>
              </a:rPr>
              <a:t>he </a:t>
            </a:r>
            <a:r>
              <a:rPr lang="en-US" sz="2400" dirty="0">
                <a:solidFill>
                  <a:schemeClr val="bg1"/>
                </a:solidFill>
              </a:rPr>
              <a:t>splice() command must specify where the new items should be located, 0 to indicate that you do not want to delete any items, then the list of items to </a:t>
            </a:r>
            <a:r>
              <a:rPr lang="en-US" sz="2000" dirty="0">
                <a:solidFill>
                  <a:schemeClr val="bg1"/>
                </a:solidFill>
              </a:rPr>
              <a:t>be </a:t>
            </a:r>
            <a:r>
              <a:rPr lang="en-US" sz="2400" dirty="0">
                <a:solidFill>
                  <a:schemeClr val="bg1"/>
                </a:solidFill>
              </a:rPr>
              <a:t>inserted: one or more values separated by commas.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419600" y="533400"/>
            <a:ext cx="43434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splice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()-add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419600" y="4696293"/>
            <a:ext cx="4343400" cy="1458418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b="1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(</a:t>
            </a:r>
            <a:r>
              <a:rPr lang="en-US" sz="1800" b="1" dirty="0" smtClean="0">
                <a:solidFill>
                  <a:schemeClr val="bg1"/>
                </a:solidFill>
              </a:rPr>
              <a:t>2,0</a:t>
            </a:r>
            <a:r>
              <a:rPr lang="en-US" sz="1800" b="1" dirty="0">
                <a:solidFill>
                  <a:schemeClr val="bg1"/>
                </a:solidFill>
              </a:rPr>
              <a:t>, "Cricket</a:t>
            </a:r>
            <a:r>
              <a:rPr lang="en-US" sz="1800" b="1" dirty="0" smtClean="0">
                <a:solidFill>
                  <a:schemeClr val="bg1"/>
                </a:solidFill>
              </a:rPr>
              <a:t>", </a:t>
            </a:r>
            <a:r>
              <a:rPr lang="en-US" sz="1800" b="1" dirty="0">
                <a:solidFill>
                  <a:schemeClr val="bg1"/>
                </a:solidFill>
              </a:rPr>
              <a:t>"Snooker</a:t>
            </a:r>
            <a:r>
              <a:rPr lang="en-US" sz="1800" b="1" dirty="0" smtClean="0">
                <a:solidFill>
                  <a:schemeClr val="bg1"/>
                </a:solidFill>
              </a:rPr>
              <a:t>"</a:t>
            </a:r>
            <a:r>
              <a:rPr lang="en-US" altLang="en-US" sz="1800" b="1" dirty="0" smtClean="0">
                <a:solidFill>
                  <a:schemeClr val="bg1"/>
                </a:solidFill>
              </a:rPr>
              <a:t>);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447800" y="1676400"/>
            <a:ext cx="66294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 process is the same as adding an item, but instead of specifying 0 for the second piece of information, you supply the number of items to be replaced. This is followed by the list of items that are replacing the deleted (replaced) items.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435308" y="533400"/>
            <a:ext cx="6641892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splice()-replace 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4419600"/>
            <a:ext cx="66294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data.splice</a:t>
            </a:r>
            <a:r>
              <a:rPr lang="en-US" altLang="en-US" sz="2800" dirty="0" smtClean="0">
                <a:solidFill>
                  <a:schemeClr val="bg1"/>
                </a:solidFill>
              </a:rPr>
              <a:t>(</a:t>
            </a:r>
            <a:r>
              <a:rPr lang="en-US" sz="2800" dirty="0" smtClean="0">
                <a:solidFill>
                  <a:schemeClr val="bg1"/>
                </a:solidFill>
              </a:rPr>
              <a:t>2,2,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Cricket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sz="2800" dirty="0" smtClean="0">
                <a:solidFill>
                  <a:schemeClr val="bg1"/>
                </a:solidFill>
              </a:rPr>
              <a:t>Snooker</a:t>
            </a:r>
            <a:r>
              <a:rPr lang="en-US" sz="2800" dirty="0">
                <a:solidFill>
                  <a:schemeClr val="bg1"/>
                </a:solidFill>
              </a:rPr>
              <a:t>"</a:t>
            </a:r>
            <a:r>
              <a:rPr lang="en-US" altLang="en-US" sz="2800" dirty="0" smtClean="0">
                <a:solidFill>
                  <a:schemeClr val="bg1"/>
                </a:solidFill>
              </a:rPr>
              <a:t>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6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33528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>
                <a:solidFill>
                  <a:schemeClr val="bg1"/>
                </a:solidFill>
              </a:rPr>
              <a:t>reverse()</a:t>
            </a:r>
            <a:r>
              <a:rPr lang="en-US" sz="2400" dirty="0">
                <a:solidFill>
                  <a:schemeClr val="bg1"/>
                </a:solidFill>
              </a:rPr>
              <a:t> method is used to reverse the order of the elements in an array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33528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reverse()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33528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data.reverse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4800600" y="1676400"/>
            <a:ext cx="31242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The </a:t>
            </a:r>
            <a:r>
              <a:rPr lang="en-US" sz="2400" b="1" dirty="0" err="1">
                <a:solidFill>
                  <a:schemeClr val="bg1"/>
                </a:solidFill>
              </a:rPr>
              <a:t>concat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r>
              <a:rPr lang="en-US" sz="2400" dirty="0">
                <a:solidFill>
                  <a:schemeClr val="bg1"/>
                </a:solidFill>
              </a:rPr>
              <a:t> method is used to join two or more arrays. 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800600" y="533400"/>
            <a:ext cx="31242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concat</a:t>
            </a: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4818089" y="4442085"/>
            <a:ext cx="31242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data.concat</a:t>
            </a:r>
            <a:r>
              <a:rPr lang="en-US" altLang="en-US" sz="2800" smtClean="0">
                <a:solidFill>
                  <a:schemeClr val="bg1"/>
                </a:solidFill>
              </a:rPr>
              <a:t>(data);</a:t>
            </a:r>
            <a:endParaRPr lang="en-US" alt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16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16FD60-DD91-4C4F-AAE3-FE4F9A79AEF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066800" y="1676400"/>
            <a:ext cx="22860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 sort() method is used to sort the elements of an array.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066800" y="533400"/>
            <a:ext cx="22860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</a:t>
            </a:r>
            <a:endParaRPr lang="en-US" altLang="en-US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066800" y="4419600"/>
            <a:ext cx="22860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 err="1" smtClean="0">
                <a:solidFill>
                  <a:schemeClr val="bg1"/>
                </a:solidFill>
              </a:rPr>
              <a:t>data.sort</a:t>
            </a:r>
            <a:r>
              <a:rPr lang="en-US" altLang="en-US" sz="2800" dirty="0" smtClean="0">
                <a:solidFill>
                  <a:schemeClr val="bg1"/>
                </a:solidFill>
              </a:rPr>
              <a:t>();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3505200" y="1676400"/>
            <a:ext cx="5181600" cy="2743200"/>
          </a:xfrm>
          <a:prstGeom prst="rect">
            <a:avLst/>
          </a:prstGeom>
          <a:solidFill>
            <a:srgbClr val="003300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solidFill>
                  <a:schemeClr val="bg1"/>
                </a:solidFill>
              </a:rPr>
              <a:t>To sort numbers, you must add a function that compare numbers.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505200" y="533400"/>
            <a:ext cx="5181600" cy="1143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sort() - numeric</a:t>
            </a:r>
            <a:endParaRPr lang="en-US" altLang="en-US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3505200" y="4442085"/>
            <a:ext cx="5181600" cy="1752600"/>
          </a:xfrm>
          <a:prstGeom prst="rect">
            <a:avLst/>
          </a:prstGeom>
          <a:solidFill>
            <a:srgbClr val="003366"/>
          </a:solidFill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 err="1">
                <a:solidFill>
                  <a:schemeClr val="bg1"/>
                </a:solidFill>
              </a:rPr>
              <a:t>data.sort</a:t>
            </a:r>
            <a:r>
              <a:rPr lang="en-US" altLang="en-US" sz="2400" dirty="0">
                <a:solidFill>
                  <a:schemeClr val="bg1"/>
                </a:solidFill>
              </a:rPr>
              <a:t>(function(</a:t>
            </a:r>
            <a:r>
              <a:rPr lang="en-US" altLang="en-US" sz="2400" dirty="0" err="1">
                <a:solidFill>
                  <a:schemeClr val="bg1"/>
                </a:solidFill>
              </a:rPr>
              <a:t>a,b</a:t>
            </a:r>
            <a:r>
              <a:rPr lang="en-US" altLang="en-US" sz="2400" dirty="0">
                <a:solidFill>
                  <a:schemeClr val="bg1"/>
                </a:solidFill>
              </a:rPr>
              <a:t>){return a - b});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70CE61-4B49-46F4-9688-1E37BE450D9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233"/>
            <a:ext cx="80010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Manipulation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5638800"/>
          </a:xfrm>
        </p:spPr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In addition to the concatenation operator (+) JavaScript supports several advanced string operations as well.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These functions are accessed by referring to various methods of the String object.</a:t>
            </a:r>
          </a:p>
          <a:p>
            <a:endParaRPr lang="en-US" altLang="en-US" sz="2400" dirty="0" smtClean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Moreover, this object also contains the ‘length’ property.</a:t>
            </a:r>
          </a:p>
        </p:txBody>
      </p:sp>
    </p:spTree>
    <p:extLst>
      <p:ext uri="{BB962C8B-B14F-4D97-AF65-F5344CB8AC3E}">
        <p14:creationId xmlns:p14="http://schemas.microsoft.com/office/powerpoint/2010/main" val="259196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B423C-04C9-488A-A292-14B1D04B91D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example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391400" cy="3429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</a:rPr>
              <a:t>name = "</a:t>
            </a:r>
            <a:r>
              <a:rPr lang="en-US" altLang="en-US" dirty="0" err="1">
                <a:solidFill>
                  <a:schemeClr val="tx1"/>
                </a:solidFill>
              </a:rPr>
              <a:t>Bhola</a:t>
            </a:r>
            <a:r>
              <a:rPr lang="en-US" altLang="en-US" dirty="0" smtClean="0">
                <a:solidFill>
                  <a:schemeClr val="tx1"/>
                </a:solidFill>
              </a:rPr>
              <a:t>";</a:t>
            </a:r>
          </a:p>
          <a:p>
            <a:pPr marL="0" indent="0">
              <a:buFontTx/>
              <a:buNone/>
            </a:pPr>
            <a:r>
              <a:rPr lang="en-US" altLang="en-US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dirty="0">
                <a:solidFill>
                  <a:schemeClr val="tx1"/>
                </a:solidFill>
              </a:rPr>
              <a:t>(" The </a:t>
            </a:r>
            <a:r>
              <a:rPr lang="en-US" altLang="en-US" dirty="0" smtClean="0">
                <a:solidFill>
                  <a:schemeClr val="tx1"/>
                </a:solidFill>
              </a:rPr>
              <a:t>length of the string ‘name’ is </a:t>
            </a:r>
            <a:r>
              <a:rPr lang="en-US" altLang="en-US" dirty="0">
                <a:solidFill>
                  <a:schemeClr val="tx1"/>
                </a:solidFill>
              </a:rPr>
              <a:t>", </a:t>
            </a:r>
            <a:r>
              <a:rPr lang="en-US" altLang="en-US" dirty="0" err="1" smtClean="0">
                <a:solidFill>
                  <a:schemeClr val="tx1"/>
                </a:solidFill>
              </a:rPr>
              <a:t>name.length</a:t>
            </a:r>
            <a:r>
              <a:rPr lang="en-US" altLang="en-US" dirty="0" smtClean="0">
                <a:solidFill>
                  <a:schemeClr val="tx1"/>
                </a:solidFill>
              </a:rPr>
              <a:t> ) ;</a:t>
            </a:r>
          </a:p>
        </p:txBody>
      </p:sp>
      <p:sp>
        <p:nvSpPr>
          <p:cNvPr id="744452" name="AutoShape 4"/>
          <p:cNvSpPr>
            <a:spLocks noChangeAspect="1" noChangeArrowheads="1"/>
          </p:cNvSpPr>
          <p:nvPr/>
        </p:nvSpPr>
        <p:spPr bwMode="auto">
          <a:xfrm>
            <a:off x="1201711" y="3581400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The length of the string ‘name’ is 5</a:t>
            </a:r>
          </a:p>
        </p:txBody>
      </p:sp>
    </p:spTree>
    <p:extLst>
      <p:ext uri="{BB962C8B-B14F-4D97-AF65-F5344CB8AC3E}">
        <p14:creationId xmlns:p14="http://schemas.microsoft.com/office/powerpoint/2010/main" val="200376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0CC59-7658-4237-9FF8-4DD3C9E104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1124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305800" cy="5715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 smtClean="0"/>
              <a:t>FORMAT: </a:t>
            </a:r>
            <a:r>
              <a:rPr lang="en-US" altLang="en-US" sz="2400" i="1" dirty="0" err="1" smtClean="0"/>
              <a:t>string.methodName</a:t>
            </a:r>
            <a:r>
              <a:rPr lang="en-US" altLang="en-US" sz="2400" i="1" dirty="0" smtClean="0"/>
              <a:t>( )</a:t>
            </a:r>
          </a:p>
          <a:p>
            <a:pPr marL="0" indent="0">
              <a:buFontTx/>
              <a:buNone/>
            </a:pPr>
            <a:r>
              <a:rPr lang="en-US" altLang="en-US" sz="2400" dirty="0" smtClean="0"/>
              <a:t>EXAMPLE:</a:t>
            </a:r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name </a:t>
            </a:r>
            <a:r>
              <a:rPr lang="en-US" altLang="en-US" sz="2400" dirty="0">
                <a:solidFill>
                  <a:schemeClr val="tx1"/>
                </a:solidFill>
              </a:rPr>
              <a:t>= "</a:t>
            </a:r>
            <a:r>
              <a:rPr lang="en-US" altLang="en-US" sz="2400" dirty="0" err="1">
                <a:solidFill>
                  <a:schemeClr val="tx1"/>
                </a:solidFill>
              </a:rPr>
              <a:t>Bhola</a:t>
            </a:r>
            <a:r>
              <a:rPr lang="en-US" altLang="en-US" sz="2400" dirty="0">
                <a:solidFill>
                  <a:schemeClr val="tx1"/>
                </a:solidFill>
              </a:rPr>
              <a:t>";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(name);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name.toUpperCase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 ;</a:t>
            </a:r>
          </a:p>
        </p:txBody>
      </p:sp>
      <p:sp>
        <p:nvSpPr>
          <p:cNvPr id="745476" name="AutoShape 4"/>
          <p:cNvSpPr>
            <a:spLocks noChangeAspect="1" noChangeArrowheads="1"/>
          </p:cNvSpPr>
          <p:nvPr/>
        </p:nvSpPr>
        <p:spPr bwMode="auto">
          <a:xfrm>
            <a:off x="990600" y="4572000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 smtClean="0">
                <a:solidFill>
                  <a:schemeClr val="bg1"/>
                </a:solidFill>
                <a:latin typeface="Times New Roman" pitchFamily="18" charset="0"/>
              </a:rPr>
              <a:t>BholaBHOLA</a:t>
            </a:r>
            <a:endParaRPr lang="en-US" altLang="en-US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1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839AD-E367-4C65-9E3F-5E00E2FA4B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23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400" dirty="0" smtClean="0"/>
              <a:t>String Methods: All Others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953000"/>
            <a:ext cx="2735044" cy="592022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split(</a:t>
            </a:r>
            <a:r>
              <a:rPr lang="en-US" altLang="en-US" sz="3200" i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en-US" altLang="en-US" sz="32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1143000" y="1604963"/>
            <a:ext cx="2967038" cy="117316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toLowerCase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toUpperCase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5029200" y="1600200"/>
            <a:ext cx="2916183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charAt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0118" name="Rectangle 6"/>
          <p:cNvSpPr>
            <a:spLocks noChangeArrowheads="1"/>
          </p:cNvSpPr>
          <p:nvPr/>
        </p:nvSpPr>
        <p:spPr bwMode="auto">
          <a:xfrm>
            <a:off x="1143000" y="3278188"/>
            <a:ext cx="4647426" cy="1175706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FontTx/>
              <a:buNone/>
            </a:pPr>
            <a:r>
              <a:rPr lang="en-US" alt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lastIndexOf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en-US" i="1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n</a:t>
            </a:r>
            <a:r>
              <a:rPr lang="en-US" altLang="en-US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9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5" grpId="0" animBg="1" autoUpdateAnimBg="0"/>
      <p:bldP spid="730116" grpId="0" animBg="1" autoUpdateAnimBg="0"/>
      <p:bldP spid="730117" grpId="0" animBg="1" autoUpdateAnimBg="0"/>
      <p:bldP spid="73011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3942B8-4E60-414A-855E-0E80B6A5E9B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735767" y="0"/>
            <a:ext cx="8382000" cy="1143000"/>
          </a:xfrm>
        </p:spPr>
        <p:txBody>
          <a:bodyPr>
            <a:normAutofit/>
          </a:bodyPr>
          <a:lstStyle/>
          <a:p>
            <a:r>
              <a:rPr lang="en-US" altLang="en-US" sz="4400" dirty="0" err="1" smtClean="0">
                <a:solidFill>
                  <a:schemeClr val="tx1"/>
                </a:solidFill>
              </a:rPr>
              <a:t>toLowerCase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(), </a:t>
            </a:r>
            <a:r>
              <a:rPr lang="en-US" altLang="en-US" sz="4400" dirty="0" err="1" smtClean="0">
                <a:solidFill>
                  <a:schemeClr val="tx1"/>
                </a:solidFill>
              </a:rPr>
              <a:t>toUpperCase</a:t>
            </a:r>
            <a:r>
              <a:rPr lang="en-US" altLang="en-US" sz="4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534400" cy="57150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dirty="0" smtClean="0"/>
          </a:p>
          <a:p>
            <a:pPr marL="0" indent="0"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person = "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Bhola</a:t>
            </a:r>
            <a:r>
              <a:rPr lang="en-US" altLang="en-US" sz="2400" dirty="0" smtClean="0">
                <a:solidFill>
                  <a:schemeClr val="tx1"/>
                </a:solidFill>
              </a:rPr>
              <a:t>"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(person) 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person.toLowerCase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());</a:t>
            </a:r>
          </a:p>
          <a:p>
            <a:pPr marL="0" indent="0">
              <a:buFontTx/>
              <a:buNone/>
            </a:pPr>
            <a:r>
              <a:rPr lang="en-US" altLang="en-US" sz="2400" dirty="0" err="1" smtClean="0">
                <a:solidFill>
                  <a:schemeClr val="tx1"/>
                </a:solidFill>
              </a:rPr>
              <a:t>document.write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person.toUpperCase</a:t>
            </a:r>
            <a:r>
              <a:rPr lang="en-US" altLang="en-US" sz="2400" dirty="0" smtClean="0">
                <a:solidFill>
                  <a:schemeClr val="tx1"/>
                </a:solidFill>
              </a:rPr>
              <a:t>());</a:t>
            </a: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  <a:p>
            <a:pPr marL="0" indent="0">
              <a:buFontTx/>
              <a:buNone/>
            </a:pPr>
            <a:endParaRPr lang="en-US" altLang="en-US" dirty="0" smtClean="0">
              <a:solidFill>
                <a:srgbClr val="FF66FF"/>
              </a:solidFill>
            </a:endParaRPr>
          </a:p>
        </p:txBody>
      </p:sp>
      <p:sp>
        <p:nvSpPr>
          <p:cNvPr id="750596" name="AutoShape 4"/>
          <p:cNvSpPr>
            <a:spLocks noChangeAspect="1" noChangeArrowheads="1"/>
          </p:cNvSpPr>
          <p:nvPr/>
        </p:nvSpPr>
        <p:spPr bwMode="auto">
          <a:xfrm>
            <a:off x="1295400" y="4191000"/>
            <a:ext cx="6248400" cy="11430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Times New Roman" pitchFamily="18" charset="0"/>
              </a:rPr>
              <a:t>BholabholaBHOLA</a:t>
            </a:r>
          </a:p>
        </p:txBody>
      </p:sp>
    </p:spTree>
    <p:extLst>
      <p:ext uri="{BB962C8B-B14F-4D97-AF65-F5344CB8AC3E}">
        <p14:creationId xmlns:p14="http://schemas.microsoft.com/office/powerpoint/2010/main" val="422116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6" grpId="0" animBg="1" autoUpdateAnimBg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960</TotalTime>
  <Words>1657</Words>
  <Application>Microsoft Office PowerPoint</Application>
  <PresentationFormat>On-screen Show (4:3)</PresentationFormat>
  <Paragraphs>407</Paragraphs>
  <Slides>47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Badge</vt:lpstr>
      <vt:lpstr>INTRODUCTION TO JAVASCRIPT Part two</vt:lpstr>
      <vt:lpstr>Introduction to javascript</vt:lpstr>
      <vt:lpstr>String Manipulation</vt:lpstr>
      <vt:lpstr>String Manipulation</vt:lpstr>
      <vt:lpstr>String Manipulation</vt:lpstr>
      <vt:lpstr>example</vt:lpstr>
      <vt:lpstr>String Methods</vt:lpstr>
      <vt:lpstr>String Methods: All Others</vt:lpstr>
      <vt:lpstr>toLowerCase(), toUpperCase()</vt:lpstr>
      <vt:lpstr>charAt(n ) </vt:lpstr>
      <vt:lpstr>substring(n, m ) </vt:lpstr>
      <vt:lpstr>indexOf(searchstring, n )  </vt:lpstr>
      <vt:lpstr>split( delimiter )  </vt:lpstr>
      <vt:lpstr>Automatic Conversion to Strings </vt:lpstr>
      <vt:lpstr>The ‘+’ Operator</vt:lpstr>
      <vt:lpstr>The ‘+’ Operator: Examples</vt:lpstr>
      <vt:lpstr>Strings In Mathematical Expressions</vt:lpstr>
      <vt:lpstr>The ‘toString’ Method Explicit conversion to a string</vt:lpstr>
      <vt:lpstr>Introduction to javascript</vt:lpstr>
      <vt:lpstr>Javascript math object</vt:lpstr>
      <vt:lpstr>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random( ): Example</vt:lpstr>
      <vt:lpstr>Introduction to javascript</vt:lpstr>
      <vt:lpstr>date object</vt:lpstr>
      <vt:lpstr>PowerPoint Presentation</vt:lpstr>
      <vt:lpstr>PowerPoint Presentation</vt:lpstr>
      <vt:lpstr>Date: Other Retrieval methods</vt:lpstr>
      <vt:lpstr>Introduction to javascript</vt:lpstr>
      <vt:lpstr>functions</vt:lpstr>
      <vt:lpstr>functions</vt:lpstr>
      <vt:lpstr>functions</vt:lpstr>
      <vt:lpstr>functions</vt:lpstr>
      <vt:lpstr>Introduction to javascript</vt:lpstr>
      <vt:lpstr>arrays</vt:lpstr>
      <vt:lpstr>Array Manipulation</vt:lpstr>
      <vt:lpstr>Object based array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2</dc:title>
  <dc:creator>mary</dc:creator>
  <cp:lastModifiedBy>mary</cp:lastModifiedBy>
  <cp:revision>183</cp:revision>
  <dcterms:created xsi:type="dcterms:W3CDTF">2015-11-09T10:51:36Z</dcterms:created>
  <dcterms:modified xsi:type="dcterms:W3CDTF">2018-01-29T22:41:52Z</dcterms:modified>
</cp:coreProperties>
</file>