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63" r:id="rId2"/>
    <p:sldId id="285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6" r:id="rId11"/>
    <p:sldId id="280" r:id="rId12"/>
    <p:sldId id="281" r:id="rId13"/>
    <p:sldId id="282" r:id="rId14"/>
    <p:sldId id="283" r:id="rId15"/>
    <p:sldId id="284" r:id="rId16"/>
    <p:sldId id="287" r:id="rId17"/>
    <p:sldId id="28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749A1-1354-4B31-A959-BEB02DA56C1D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33214-71DC-4790-81F0-1788642F7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61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33214-71DC-4790-81F0-1788642F7D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3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>
                <a:solidFill>
                  <a:srgbClr val="F8B323">
                    <a:lumMod val="50000"/>
                  </a:srgbClr>
                </a:solidFill>
              </a:rPr>
              <a:pPr/>
              <a:t>4/7/2018</a:t>
            </a:fld>
            <a:endParaRPr lang="en-US">
              <a:solidFill>
                <a:srgbClr val="F8B32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>
              <a:solidFill>
                <a:srgbClr val="F8B32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>
                <a:solidFill>
                  <a:srgbClr val="F8B323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F8B323">
                  <a:lumMod val="50000"/>
                </a:srgb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465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4/7/2018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7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4/7/2018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37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4/7/2018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55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C48473-ACCD-4242-806A-1249CC2C55A8}" type="datetimeFigureOut">
              <a:rPr lang="en-US" smtClean="0">
                <a:solidFill>
                  <a:srgbClr val="F3F3F2"/>
                </a:solidFill>
              </a:rPr>
              <a:pPr/>
              <a:t>4/7/2018</a:t>
            </a:fld>
            <a:endParaRPr lang="en-US">
              <a:solidFill>
                <a:srgbClr val="F3F3F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F3F3F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1CDE20-4317-4D9C-8FD0-AC68991B119E}" type="slidenum">
              <a:rPr lang="en-US" smtClean="0">
                <a:solidFill>
                  <a:srgbClr val="F3F3F2"/>
                </a:solidFill>
              </a:rPr>
              <a:pPr/>
              <a:t>‹#›</a:t>
            </a:fld>
            <a:endParaRPr lang="en-US">
              <a:solidFill>
                <a:srgbClr val="F3F3F2"/>
              </a:solidFill>
            </a:endParaRPr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30064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4/7/2018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11046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4/7/2018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22828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4/7/2018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4/7/2018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29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4/7/2018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641633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4/7/2018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119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4/7/2018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8912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23082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6000" b="1" smtClean="0"/>
              <a:t>Handlebars 1</a:t>
            </a:r>
            <a:endParaRPr lang="tr-TR" altLang="en-US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387132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838200"/>
            <a:ext cx="3169444" cy="4975496"/>
          </a:xfrm>
        </p:spPr>
      </p:pic>
    </p:spTree>
    <p:extLst>
      <p:ext uri="{BB962C8B-B14F-4D97-AF65-F5344CB8AC3E}">
        <p14:creationId xmlns:p14="http://schemas.microsoft.com/office/powerpoint/2010/main" val="56705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simplest expression is a simple </a:t>
            </a:r>
            <a:r>
              <a:rPr lang="en-US" sz="2400" dirty="0" smtClean="0"/>
              <a:t>identifier</a:t>
            </a:r>
          </a:p>
          <a:p>
            <a:pPr marL="0" indent="0">
              <a:buNone/>
            </a:pPr>
            <a:endParaRPr lang="en-US" sz="2400" dirty="0"/>
          </a:p>
          <a:p>
            <a:pPr marL="28098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&lt;h1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&gt;{{title}}&lt;/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0988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This expression </a:t>
            </a:r>
            <a:r>
              <a:rPr lang="en-US" sz="2400" dirty="0" smtClean="0"/>
              <a:t>means "look </a:t>
            </a:r>
            <a:r>
              <a:rPr lang="en-US" sz="2400" dirty="0"/>
              <a:t>up the title property in the current context"</a:t>
            </a:r>
          </a:p>
        </p:txBody>
      </p:sp>
    </p:spTree>
    <p:extLst>
      <p:ext uri="{BB962C8B-B14F-4D97-AF65-F5344CB8AC3E}">
        <p14:creationId xmlns:p14="http://schemas.microsoft.com/office/powerpoint/2010/main" val="381794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Handlebars expressions can also </a:t>
            </a:r>
            <a:r>
              <a:rPr lang="en-US" sz="2400" dirty="0" smtClean="0"/>
              <a:t>be dot-separated paths</a:t>
            </a:r>
          </a:p>
          <a:p>
            <a:endParaRPr lang="en-US" sz="2400" dirty="0"/>
          </a:p>
          <a:p>
            <a:pPr marL="28098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&lt;h1&gt;{{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user.username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}}&lt;/h1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0988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This expression </a:t>
            </a:r>
            <a:r>
              <a:rPr lang="en-US" sz="2400" dirty="0" smtClean="0"/>
              <a:t>means "look </a:t>
            </a:r>
            <a:r>
              <a:rPr lang="en-US" sz="2400" dirty="0"/>
              <a:t>up the user property in the current </a:t>
            </a:r>
            <a:r>
              <a:rPr lang="en-US" sz="2400" dirty="0" smtClean="0"/>
              <a:t>context, then </a:t>
            </a:r>
            <a:r>
              <a:rPr lang="en-US" sz="2400" dirty="0"/>
              <a:t>look up the username property in the result"</a:t>
            </a:r>
          </a:p>
        </p:txBody>
      </p:sp>
    </p:spTree>
    <p:extLst>
      <p:ext uri="{BB962C8B-B14F-4D97-AF65-F5344CB8AC3E}">
        <p14:creationId xmlns:p14="http://schemas.microsoft.com/office/powerpoint/2010/main" val="10328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Each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pPr lvl="1"/>
            <a:r>
              <a:rPr lang="en-US" sz="2000" dirty="0" smtClean="0"/>
              <a:t>To iterate over a list inside the block, you can use </a:t>
            </a:r>
            <a:r>
              <a:rPr lang="en-US" sz="2000" i="1" dirty="0" smtClean="0"/>
              <a:t>this</a:t>
            </a:r>
            <a:r>
              <a:rPr lang="en-US" sz="2000" dirty="0" smtClean="0"/>
              <a:t> to reference the element being iterated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04752"/>
            <a:ext cx="68008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371975"/>
            <a:ext cx="27241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67532"/>
            <a:ext cx="25717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7" y="4919662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954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Built-in Helpers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26444" y="2276064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b="1" dirty="0"/>
              <a:t>With </a:t>
            </a:r>
            <a:endParaRPr lang="en-US" sz="2800" b="1" dirty="0" smtClean="0"/>
          </a:p>
          <a:p>
            <a:pPr lvl="1"/>
            <a:r>
              <a:rPr lang="en-US" sz="2400" dirty="0" smtClean="0"/>
              <a:t>It </a:t>
            </a:r>
            <a:r>
              <a:rPr lang="en-US" sz="2400" dirty="0"/>
              <a:t>shifts the context for a section of a template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284" y="3581400"/>
            <a:ext cx="48101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545806"/>
            <a:ext cx="3317244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933950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92" y="4539046"/>
            <a:ext cx="3948805" cy="155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85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If - Else </a:t>
            </a:r>
            <a:endParaRPr lang="en-US" sz="2400" b="1" dirty="0" smtClean="0"/>
          </a:p>
          <a:p>
            <a:pPr lvl="1"/>
            <a:r>
              <a:rPr lang="en-US" sz="2000" dirty="0" smtClean="0"/>
              <a:t>To </a:t>
            </a:r>
            <a:r>
              <a:rPr lang="en-US" sz="2000" dirty="0"/>
              <a:t>conditionally render a block </a:t>
            </a:r>
            <a:endParaRPr lang="en-US" sz="2000" dirty="0" smtClean="0"/>
          </a:p>
          <a:p>
            <a:pPr lvl="1"/>
            <a:r>
              <a:rPr lang="en-US" sz="2000" dirty="0" smtClean="0"/>
              <a:t>It </a:t>
            </a:r>
            <a:r>
              <a:rPr lang="en-US" sz="2000" dirty="0"/>
              <a:t>will render the block if its argument is not equal to false, undefined, null, []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35" y="4038600"/>
            <a:ext cx="4329199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038600"/>
            <a:ext cx="2362200" cy="1988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77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(From a Book)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33600"/>
            <a:ext cx="7115670" cy="2817959"/>
          </a:xfrm>
        </p:spPr>
      </p:pic>
    </p:spTree>
    <p:extLst>
      <p:ext uri="{BB962C8B-B14F-4D97-AF65-F5344CB8AC3E}">
        <p14:creationId xmlns:p14="http://schemas.microsoft.com/office/powerpoint/2010/main" val="240421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(produced with handlebars &amp; </a:t>
            </a:r>
            <a:r>
              <a:rPr lang="en-US" dirty="0" err="1" smtClean="0"/>
              <a:t>Json</a:t>
            </a:r>
            <a:r>
              <a:rPr lang="en-US" dirty="0"/>
              <a:t> </a:t>
            </a:r>
            <a:r>
              <a:rPr lang="en-US" dirty="0" smtClean="0"/>
              <a:t>object)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57400"/>
            <a:ext cx="6062758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2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handlebars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Handlebars</a:t>
            </a:r>
            <a:r>
              <a:rPr lang="en-US" sz="2400" dirty="0"/>
              <a:t> is a </a:t>
            </a:r>
            <a:r>
              <a:rPr lang="en-US" sz="2400" dirty="0" smtClean="0"/>
              <a:t>templating </a:t>
            </a:r>
            <a:r>
              <a:rPr lang="en-US" sz="2400" dirty="0"/>
              <a:t>engine for JavaScript.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a JavaScript library that you include in your page just as you include any other JavaScript file. </a:t>
            </a:r>
            <a:endParaRPr lang="en-US" sz="2400" dirty="0" smtClean="0"/>
          </a:p>
          <a:p>
            <a:r>
              <a:rPr lang="en-US" sz="2400" dirty="0" smtClean="0"/>
              <a:t>With </a:t>
            </a:r>
            <a:r>
              <a:rPr lang="en-US" sz="2400" dirty="0"/>
              <a:t>it, you can add templates to your HTML page that will be parsed and interpolated (values of properties inserted in place) with the values from the data </a:t>
            </a:r>
            <a:r>
              <a:rPr lang="en-US" sz="2400" dirty="0" smtClean="0"/>
              <a:t>(JSON object) you </a:t>
            </a:r>
            <a:r>
              <a:rPr lang="en-US" sz="2400" dirty="0"/>
              <a:t>passed to the </a:t>
            </a:r>
            <a:r>
              <a:rPr lang="en-US" sz="2400" dirty="0" smtClean="0"/>
              <a:t>Handlebars function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412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Handlebars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are building apps, not web sites</a:t>
            </a:r>
          </a:p>
          <a:p>
            <a:r>
              <a:rPr lang="en-US" sz="2800" dirty="0"/>
              <a:t>We want to separate presentation from logic</a:t>
            </a:r>
          </a:p>
          <a:p>
            <a:r>
              <a:rPr lang="en-US" sz="2800" dirty="0"/>
              <a:t>We don’t want to put any HTML element </a:t>
            </a:r>
            <a:r>
              <a:rPr lang="en-US" sz="2800" dirty="0" smtClean="0"/>
              <a:t>into JavaScript </a:t>
            </a:r>
            <a:r>
              <a:rPr lang="en-US" sz="28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79699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userEntry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{{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username}}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profilePic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&lt;div class="status"&gt;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{{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status}}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307657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90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Values Escaping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Handlebars HTML-escapes all the values returned </a:t>
            </a:r>
            <a:r>
              <a:rPr lang="en-US" dirty="0" smtClean="0"/>
              <a:t>by an </a:t>
            </a:r>
            <a:r>
              <a:rPr lang="en-US" dirty="0"/>
              <a:t>{{expression}}</a:t>
            </a:r>
          </a:p>
          <a:p>
            <a:r>
              <a:rPr lang="en-US" dirty="0"/>
              <a:t>If you don't want Handlebars to escape a value, </a:t>
            </a:r>
            <a:r>
              <a:rPr lang="en-US" dirty="0" smtClean="0"/>
              <a:t>use the </a:t>
            </a:r>
            <a:r>
              <a:rPr lang="en-US" dirty="0"/>
              <a:t>"</a:t>
            </a:r>
            <a:r>
              <a:rPr lang="en-US" dirty="0" smtClean="0"/>
              <a:t>triple-stash"</a:t>
            </a:r>
          </a:p>
          <a:p>
            <a:pPr marL="28098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div 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userEntry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398463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{{username}}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</a:p>
          <a:p>
            <a:pPr marL="398463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div 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="status"&gt;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8463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{{{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status}}}</a:t>
            </a:r>
          </a:p>
          <a:p>
            <a:pPr marL="398463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339725" indent="58738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9431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Template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 context is a </a:t>
            </a:r>
            <a:r>
              <a:rPr lang="en-US" sz="2400" dirty="0" err="1"/>
              <a:t>Javascript</a:t>
            </a:r>
            <a:r>
              <a:rPr lang="en-US" sz="2400" dirty="0"/>
              <a:t> object used to populate </a:t>
            </a:r>
            <a:r>
              <a:rPr lang="en-US" sz="2400" dirty="0" smtClean="0"/>
              <a:t>a template</a:t>
            </a:r>
            <a:endParaRPr lang="en-US" dirty="0"/>
          </a:p>
          <a:p>
            <a:pPr marL="339725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context = {</a:t>
            </a:r>
          </a:p>
          <a:p>
            <a:pPr marL="339725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username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Ivano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9725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profilePic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"./images/pic.png",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9725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"feeling good</a:t>
            </a:r>
            <a:r>
              <a:rPr lang="en-US" sz="2800" dirty="0" smtClean="0"/>
              <a:t>"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9725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56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Compiling a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Templates are defined within a &lt;script&gt; </a:t>
            </a:r>
            <a:r>
              <a:rPr lang="en-US" sz="2400" dirty="0" smtClean="0"/>
              <a:t>tag or </a:t>
            </a:r>
            <a:r>
              <a:rPr lang="en-US" sz="2400" dirty="0"/>
              <a:t>in external files</a:t>
            </a:r>
          </a:p>
          <a:p>
            <a:pPr marL="28098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id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="user-template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28098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text/x-handlebars-template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28098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content</a:t>
            </a:r>
          </a:p>
          <a:p>
            <a:pPr marL="28098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62658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Compiling a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Handlebars.compile</a:t>
            </a:r>
            <a:r>
              <a:rPr lang="en-US" sz="2400" dirty="0"/>
              <a:t> is used to compile a </a:t>
            </a:r>
            <a:r>
              <a:rPr lang="en-US" sz="2400" dirty="0" smtClean="0"/>
              <a:t>template</a:t>
            </a:r>
          </a:p>
          <a:p>
            <a:pPr marL="0" indent="0">
              <a:buNone/>
            </a:pPr>
            <a:endParaRPr lang="en-US" dirty="0"/>
          </a:p>
          <a:p>
            <a:pPr marL="339725" indent="-58738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source = $("#user-template").html();</a:t>
            </a:r>
          </a:p>
          <a:p>
            <a:pPr marL="339725" indent="-58738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template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Handlebars.compile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(source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39725" indent="-58738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Compiling = obtaining a JS object representing </a:t>
            </a:r>
            <a:r>
              <a:rPr lang="en-US" sz="2400" dirty="0" smtClean="0"/>
              <a:t>the template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598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Obtaining the final HTML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You have to execute a template with a context in </a:t>
            </a:r>
            <a:r>
              <a:rPr lang="en-US" sz="2400" dirty="0" smtClean="0"/>
              <a:t>order to </a:t>
            </a:r>
            <a:r>
              <a:rPr lang="en-US" sz="2400" dirty="0"/>
              <a:t>get its corresponding HTML code</a:t>
            </a:r>
          </a:p>
          <a:p>
            <a:pPr marL="280988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context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8098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Ivano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098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"feeling good" </a:t>
            </a:r>
          </a:p>
          <a:p>
            <a:pPr marL="28098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0988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html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28098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template(context);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4572000"/>
            <a:ext cx="36957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61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442</Words>
  <Application>Microsoft Office PowerPoint</Application>
  <PresentationFormat>On-screen Show (4:3)</PresentationFormat>
  <Paragraphs>83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Badge</vt:lpstr>
      <vt:lpstr>Handlebars 1</vt:lpstr>
      <vt:lpstr>What is handlebars</vt:lpstr>
      <vt:lpstr>Why Handlebars</vt:lpstr>
      <vt:lpstr>Example of Template</vt:lpstr>
      <vt:lpstr>Values Escaping</vt:lpstr>
      <vt:lpstr>Template Context</vt:lpstr>
      <vt:lpstr>Compiling a Template</vt:lpstr>
      <vt:lpstr>Compiling a Template</vt:lpstr>
      <vt:lpstr>Obtaining the final HTML code</vt:lpstr>
      <vt:lpstr>PowerPoint Presentation</vt:lpstr>
      <vt:lpstr>Expressions</vt:lpstr>
      <vt:lpstr>Expressions</vt:lpstr>
      <vt:lpstr>Built-in Helpers</vt:lpstr>
      <vt:lpstr>Built-in Helpers</vt:lpstr>
      <vt:lpstr>Built-in Helpers</vt:lpstr>
      <vt:lpstr>Example (From a Book)</vt:lpstr>
      <vt:lpstr>Example (produced with handlebars &amp; Json object)</vt:lpstr>
    </vt:vector>
  </TitlesOfParts>
  <Company>Waterford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Handlebars 1</dc:title>
  <dc:creator>mary</dc:creator>
  <cp:lastModifiedBy>mary</cp:lastModifiedBy>
  <cp:revision>20</cp:revision>
  <dcterms:created xsi:type="dcterms:W3CDTF">2018-03-01T14:37:56Z</dcterms:created>
  <dcterms:modified xsi:type="dcterms:W3CDTF">2018-04-07T22:05:31Z</dcterms:modified>
</cp:coreProperties>
</file>