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6"/>
  </p:notesMasterIdLst>
  <p:sldIdLst>
    <p:sldId id="283" r:id="rId2"/>
    <p:sldId id="284" r:id="rId3"/>
    <p:sldId id="285"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482" y="-120"/>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3A3E0-0EEC-43C3-B8B8-6A5D051024B7}" type="datetimeFigureOut">
              <a:rPr lang="en-US" smtClean="0"/>
              <a:t>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B429D-3A43-43A3-B88C-6A0BD6F7134E}" type="slidenum">
              <a:rPr lang="en-US" smtClean="0"/>
              <a:t>‹#›</a:t>
            </a:fld>
            <a:endParaRPr lang="en-US"/>
          </a:p>
        </p:txBody>
      </p:sp>
    </p:spTree>
    <p:extLst>
      <p:ext uri="{BB962C8B-B14F-4D97-AF65-F5344CB8AC3E}">
        <p14:creationId xmlns:p14="http://schemas.microsoft.com/office/powerpoint/2010/main" val="133062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2/25/2018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2/25/2018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2/25/2018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lugins.jquery.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tr-TR" altLang="en-US" sz="6000" b="1" dirty="0" smtClean="0"/>
              <a:t>INTRODUCTION </a:t>
            </a:r>
            <a:r>
              <a:rPr lang="en-IE" altLang="en-US" sz="6000" b="1" dirty="0" smtClean="0"/>
              <a:t/>
            </a:r>
            <a:br>
              <a:rPr lang="en-IE" altLang="en-US" sz="6000" b="1" dirty="0" smtClean="0"/>
            </a:br>
            <a:r>
              <a:rPr lang="tr-TR" altLang="en-US" sz="6000" b="1" dirty="0" smtClean="0"/>
              <a:t>TO </a:t>
            </a:r>
            <a:r>
              <a:rPr lang="en-IE" altLang="en-US" sz="6000" b="1" dirty="0" err="1" smtClean="0"/>
              <a:t>jquery</a:t>
            </a:r>
            <a:r>
              <a:rPr lang="en-IE" altLang="en-US" sz="6000" b="1" dirty="0" smtClean="0"/>
              <a:t> </a:t>
            </a:r>
            <a:br>
              <a:rPr lang="en-IE" altLang="en-US" sz="6000" b="1" dirty="0" smtClean="0"/>
            </a:br>
            <a:r>
              <a:rPr lang="en-IE" altLang="en-US" sz="6000" b="1" dirty="0" smtClean="0"/>
              <a:t>(part two)</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replacement</a:t>
            </a:r>
            <a:endParaRPr lang="en-IE" dirty="0"/>
          </a:p>
        </p:txBody>
      </p:sp>
      <p:sp>
        <p:nvSpPr>
          <p:cNvPr id="3" name="Content Placeholder 2"/>
          <p:cNvSpPr>
            <a:spLocks noGrp="1"/>
          </p:cNvSpPr>
          <p:nvPr>
            <p:ph idx="1"/>
          </p:nvPr>
        </p:nvSpPr>
        <p:spPr/>
        <p:txBody>
          <a:bodyPr/>
          <a:lstStyle/>
          <a:p>
            <a:r>
              <a:rPr lang="en-US" dirty="0"/>
              <a:t>Because the images are included in links in the previous examples, if you clicked an image then you would follow the link and a new page would open displaying a bigger image of the link/image clicked. </a:t>
            </a:r>
          </a:p>
          <a:p>
            <a:r>
              <a:rPr lang="en-US" dirty="0"/>
              <a:t>We will now look at another example that will ignore the click event on the thumbnail image (and associated link) and instead get the link's </a:t>
            </a:r>
            <a:r>
              <a:rPr lang="en-US" dirty="0" err="1"/>
              <a:t>href</a:t>
            </a:r>
            <a:r>
              <a:rPr lang="en-US" dirty="0"/>
              <a:t> value and display it on the current page (i.e. replace the larger image with the </a:t>
            </a:r>
            <a:r>
              <a:rPr lang="en-US" dirty="0" err="1"/>
              <a:t>href</a:t>
            </a:r>
            <a:r>
              <a:rPr lang="en-US" dirty="0"/>
              <a:t> value of the chosen link). </a:t>
            </a:r>
            <a:endParaRPr lang="en-US" dirty="0" smtClean="0"/>
          </a:p>
          <a:p>
            <a:r>
              <a:rPr lang="en-US" dirty="0" smtClean="0"/>
              <a:t>As </a:t>
            </a:r>
            <a:r>
              <a:rPr lang="en-US" dirty="0"/>
              <a:t>the image is being replaced, it fades into view slowly as opposed to immediately.</a:t>
            </a:r>
          </a:p>
          <a:p>
            <a:endParaRPr lang="en-IE" dirty="0"/>
          </a:p>
        </p:txBody>
      </p:sp>
    </p:spTree>
    <p:extLst>
      <p:ext uri="{BB962C8B-B14F-4D97-AF65-F5344CB8AC3E}">
        <p14:creationId xmlns:p14="http://schemas.microsoft.com/office/powerpoint/2010/main" val="189445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replacement</a:t>
            </a:r>
            <a:endParaRPr lang="en-IE"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362200"/>
            <a:ext cx="59055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731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plugins</a:t>
            </a:r>
            <a:endParaRPr lang="en-IE" dirty="0"/>
          </a:p>
        </p:txBody>
      </p:sp>
      <p:sp>
        <p:nvSpPr>
          <p:cNvPr id="3" name="Content Placeholder 2"/>
          <p:cNvSpPr>
            <a:spLocks noGrp="1"/>
          </p:cNvSpPr>
          <p:nvPr>
            <p:ph idx="1"/>
          </p:nvPr>
        </p:nvSpPr>
        <p:spPr/>
        <p:txBody>
          <a:bodyPr/>
          <a:lstStyle/>
          <a:p>
            <a:r>
              <a:rPr lang="en-US" dirty="0"/>
              <a:t>jQuery plugins build on the capabilities of the jQuery </a:t>
            </a:r>
            <a:r>
              <a:rPr lang="en-US" dirty="0" smtClean="0"/>
              <a:t>library</a:t>
            </a:r>
          </a:p>
          <a:p>
            <a:r>
              <a:rPr lang="en-US" dirty="0"/>
              <a:t>You can also find more examples on the jQuery plugin </a:t>
            </a:r>
            <a:r>
              <a:rPr lang="en-US" dirty="0" smtClean="0"/>
              <a:t>registry:</a:t>
            </a:r>
            <a:endParaRPr lang="en-US" dirty="0"/>
          </a:p>
          <a:p>
            <a:pPr lvl="1"/>
            <a:r>
              <a:rPr lang="en-US" dirty="0">
                <a:hlinkClick r:id="rId2"/>
              </a:rPr>
              <a:t>https://plugins.jquery.com/</a:t>
            </a:r>
            <a:endParaRPr lang="en-US" dirty="0"/>
          </a:p>
          <a:p>
            <a:pPr marL="0" indent="0">
              <a:buNone/>
            </a:pPr>
            <a:endParaRPr lang="en-IE" dirty="0"/>
          </a:p>
        </p:txBody>
      </p:sp>
    </p:spTree>
    <p:extLst>
      <p:ext uri="{BB962C8B-B14F-4D97-AF65-F5344CB8AC3E}">
        <p14:creationId xmlns:p14="http://schemas.microsoft.com/office/powerpoint/2010/main" val="1794782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adding a lightbox</a:t>
            </a:r>
            <a:endParaRPr lang="en-IE" dirty="0"/>
          </a:p>
        </p:txBody>
      </p:sp>
      <p:sp>
        <p:nvSpPr>
          <p:cNvPr id="3" name="Content Placeholder 2"/>
          <p:cNvSpPr>
            <a:spLocks noGrp="1"/>
          </p:cNvSpPr>
          <p:nvPr>
            <p:ph idx="1"/>
          </p:nvPr>
        </p:nvSpPr>
        <p:spPr/>
        <p:txBody>
          <a:bodyPr/>
          <a:lstStyle/>
          <a:p>
            <a:r>
              <a:rPr lang="en-US" dirty="0" smtClean="0"/>
              <a:t>One </a:t>
            </a:r>
            <a:r>
              <a:rPr lang="en-US" dirty="0"/>
              <a:t>very popular technique for viewing images is dimming the Web page and displaying the larger image version of the thumbnail as if it were floating on top of the browser window. </a:t>
            </a:r>
            <a:endParaRPr lang="en-US" dirty="0" smtClean="0"/>
          </a:p>
          <a:p>
            <a:r>
              <a:rPr lang="en-US" dirty="0" smtClean="0"/>
              <a:t>One </a:t>
            </a:r>
            <a:r>
              <a:rPr lang="en-US" dirty="0"/>
              <a:t>well known version of this method is a JavaScript </a:t>
            </a:r>
            <a:r>
              <a:rPr lang="en-US" dirty="0" smtClean="0"/>
              <a:t>plugin </a:t>
            </a:r>
            <a:r>
              <a:rPr lang="en-US" dirty="0"/>
              <a:t>called </a:t>
            </a:r>
            <a:r>
              <a:rPr lang="en-US" dirty="0" smtClean="0"/>
              <a:t>Lightbox. </a:t>
            </a:r>
          </a:p>
          <a:p>
            <a:r>
              <a:rPr lang="en-US" dirty="0" smtClean="0"/>
              <a:t>Lightbox </a:t>
            </a:r>
            <a:r>
              <a:rPr lang="en-US" dirty="0"/>
              <a:t>is small </a:t>
            </a:r>
            <a:r>
              <a:rPr lang="en-US" dirty="0" err="1"/>
              <a:t>javascript</a:t>
            </a:r>
            <a:r>
              <a:rPr lang="en-US" dirty="0"/>
              <a:t> library used to overlay images on top of the current page.</a:t>
            </a:r>
            <a:endParaRPr lang="en-IE" dirty="0"/>
          </a:p>
        </p:txBody>
      </p:sp>
    </p:spTree>
    <p:extLst>
      <p:ext uri="{BB962C8B-B14F-4D97-AF65-F5344CB8AC3E}">
        <p14:creationId xmlns:p14="http://schemas.microsoft.com/office/powerpoint/2010/main" val="3928324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a:t>
            </a:r>
            <a:r>
              <a:rPr lang="en-US" dirty="0"/>
              <a:t>Setting the </a:t>
            </a:r>
            <a:r>
              <a:rPr lang="en-US" dirty="0" err="1"/>
              <a:t>LightBox</a:t>
            </a:r>
            <a:r>
              <a:rPr lang="en-US" dirty="0"/>
              <a:t> up</a:t>
            </a:r>
            <a:r>
              <a:rPr lang="en-US" b="1" dirty="0"/>
              <a:t/>
            </a:r>
            <a:br>
              <a:rPr lang="en-US" b="1" dirty="0"/>
            </a:br>
            <a:endParaRPr lang="en-IE" dirty="0"/>
          </a:p>
        </p:txBody>
      </p:sp>
      <p:sp>
        <p:nvSpPr>
          <p:cNvPr id="3" name="Content Placeholder 2"/>
          <p:cNvSpPr>
            <a:spLocks noGrp="1"/>
          </p:cNvSpPr>
          <p:nvPr>
            <p:ph idx="1"/>
          </p:nvPr>
        </p:nvSpPr>
        <p:spPr/>
        <p:txBody>
          <a:bodyPr>
            <a:normAutofit/>
          </a:bodyPr>
          <a:lstStyle/>
          <a:p>
            <a:r>
              <a:rPr lang="en-US" dirty="0" smtClean="0"/>
              <a:t>In </a:t>
            </a:r>
            <a:r>
              <a:rPr lang="en-US" dirty="0"/>
              <a:t>the &lt;head&gt; of the document, before the other &lt;link&gt; tag, we will add: </a:t>
            </a:r>
            <a:r>
              <a:rPr lang="en-US" b="1" dirty="0"/>
              <a:t>&lt;link </a:t>
            </a:r>
            <a:r>
              <a:rPr lang="en-US" b="1" dirty="0" err="1"/>
              <a:t>href</a:t>
            </a:r>
            <a:r>
              <a:rPr lang="en-US" b="1" dirty="0"/>
              <a:t>="</a:t>
            </a:r>
            <a:r>
              <a:rPr lang="en-US" b="1" dirty="0" err="1"/>
              <a:t>css</a:t>
            </a:r>
            <a:r>
              <a:rPr lang="en-US" b="1" dirty="0"/>
              <a:t>/lightbox.css" </a:t>
            </a:r>
            <a:r>
              <a:rPr lang="en-US" b="1" dirty="0" err="1"/>
              <a:t>rel</a:t>
            </a:r>
            <a:r>
              <a:rPr lang="en-US" b="1" dirty="0"/>
              <a:t>="stylesheet"&gt;. </a:t>
            </a:r>
            <a:r>
              <a:rPr lang="en-US" dirty="0"/>
              <a:t>This file contains all of the styles used to format the background that lies over the Web page, the pop up image, and the photo caption text.</a:t>
            </a:r>
          </a:p>
          <a:p>
            <a:r>
              <a:rPr lang="en-US" dirty="0"/>
              <a:t>We will attach the Lightbox plugin JavaScript file immediately after the &lt;script&gt; tag that attaches the </a:t>
            </a:r>
            <a:r>
              <a:rPr lang="en-US" dirty="0" err="1"/>
              <a:t>jquery</a:t>
            </a:r>
            <a:r>
              <a:rPr lang="en-US" dirty="0"/>
              <a:t> file. </a:t>
            </a:r>
            <a:r>
              <a:rPr lang="en-US" dirty="0" smtClean="0"/>
              <a:t>                           </a:t>
            </a:r>
          </a:p>
          <a:p>
            <a:pPr marL="225425" indent="0">
              <a:buNone/>
            </a:pPr>
            <a:r>
              <a:rPr lang="en-US" b="1" dirty="0" smtClean="0"/>
              <a:t>&lt;</a:t>
            </a:r>
            <a:r>
              <a:rPr lang="en-US" b="1" dirty="0"/>
              <a:t>script </a:t>
            </a:r>
            <a:r>
              <a:rPr lang="en-US" b="1" dirty="0" err="1"/>
              <a:t>src</a:t>
            </a:r>
            <a:r>
              <a:rPr lang="en-US" b="1" dirty="0"/>
              <a:t>="</a:t>
            </a:r>
            <a:r>
              <a:rPr lang="en-US" b="1" dirty="0" err="1"/>
              <a:t>js</a:t>
            </a:r>
            <a:r>
              <a:rPr lang="en-US" b="1" dirty="0"/>
              <a:t>/lightbox.min.js"&gt;&lt;/script&gt;</a:t>
            </a:r>
          </a:p>
          <a:p>
            <a:r>
              <a:rPr lang="en-US" dirty="0"/>
              <a:t>Look inside the images folder to find </a:t>
            </a:r>
            <a:r>
              <a:rPr lang="en-US" i="1" dirty="0"/>
              <a:t>close.png, loading.gif, prev.png</a:t>
            </a:r>
            <a:r>
              <a:rPr lang="en-US" dirty="0"/>
              <a:t>, and </a:t>
            </a:r>
            <a:r>
              <a:rPr lang="en-US" i="1" dirty="0"/>
              <a:t>next.png.</a:t>
            </a:r>
            <a:r>
              <a:rPr lang="en-US" dirty="0"/>
              <a:t> These files are used in lightbox.css</a:t>
            </a:r>
            <a:r>
              <a:rPr lang="en-US" dirty="0" smtClean="0"/>
              <a:t>.</a:t>
            </a:r>
            <a:endParaRPr lang="en-US" dirty="0"/>
          </a:p>
        </p:txBody>
      </p:sp>
    </p:spTree>
    <p:extLst>
      <p:ext uri="{BB962C8B-B14F-4D97-AF65-F5344CB8AC3E}">
        <p14:creationId xmlns:p14="http://schemas.microsoft.com/office/powerpoint/2010/main" val="1877189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a:t>
            </a:r>
            <a:r>
              <a:rPr lang="en-US" dirty="0"/>
              <a:t>Executing the </a:t>
            </a:r>
            <a:r>
              <a:rPr lang="en-US" dirty="0" err="1"/>
              <a:t>LightBox</a:t>
            </a:r>
            <a:r>
              <a:rPr lang="en-US" b="1" dirty="0"/>
              <a:t/>
            </a:r>
            <a:br>
              <a:rPr lang="en-US" b="1" dirty="0"/>
            </a:br>
            <a:endParaRPr lang="en-IE" dirty="0"/>
          </a:p>
        </p:txBody>
      </p:sp>
      <p:sp>
        <p:nvSpPr>
          <p:cNvPr id="3" name="Content Placeholder 2"/>
          <p:cNvSpPr>
            <a:spLocks noGrp="1"/>
          </p:cNvSpPr>
          <p:nvPr>
            <p:ph idx="1"/>
          </p:nvPr>
        </p:nvSpPr>
        <p:spPr>
          <a:xfrm>
            <a:off x="938758" y="1905000"/>
            <a:ext cx="7633742" cy="3593591"/>
          </a:xfrm>
        </p:spPr>
        <p:txBody>
          <a:bodyPr/>
          <a:lstStyle/>
          <a:p>
            <a:r>
              <a:rPr lang="en-US" dirty="0" smtClean="0"/>
              <a:t>Add </a:t>
            </a:r>
            <a:r>
              <a:rPr lang="en-US" dirty="0"/>
              <a:t>a</a:t>
            </a:r>
            <a:r>
              <a:rPr lang="en-US" b="1" dirty="0"/>
              <a:t> data-lightbox </a:t>
            </a:r>
            <a:r>
              <a:rPr lang="en-US" dirty="0"/>
              <a:t>attribute to any image link to activate Lightbox. </a:t>
            </a:r>
            <a:endParaRPr lang="en-US" dirty="0" smtClean="0"/>
          </a:p>
          <a:p>
            <a:r>
              <a:rPr lang="en-US" dirty="0" smtClean="0"/>
              <a:t>For </a:t>
            </a:r>
            <a:r>
              <a:rPr lang="en-US" dirty="0"/>
              <a:t>the value of the attribute, use a unique name for each image. For example: </a:t>
            </a:r>
            <a:endParaRPr lang="en-US" dirty="0" smtClean="0"/>
          </a:p>
          <a:p>
            <a:pPr lvl="1"/>
            <a:r>
              <a:rPr lang="en-US" dirty="0" smtClean="0"/>
              <a:t>&lt;</a:t>
            </a:r>
            <a:r>
              <a:rPr lang="en-US" dirty="0"/>
              <a:t>a </a:t>
            </a:r>
            <a:r>
              <a:rPr lang="en-US" dirty="0" err="1"/>
              <a:t>href</a:t>
            </a:r>
            <a:r>
              <a:rPr lang="en-US" dirty="0"/>
              <a:t>="images/image-1.jpg" data-lightbox="image-1" data-title="My caption"&gt;image #1&lt;/a&gt;</a:t>
            </a:r>
          </a:p>
          <a:p>
            <a:r>
              <a:rPr lang="en-US" dirty="0"/>
              <a:t>Optional: Set the </a:t>
            </a:r>
            <a:r>
              <a:rPr lang="en-US" b="1" dirty="0"/>
              <a:t>data-title</a:t>
            </a:r>
            <a:r>
              <a:rPr lang="en-US" dirty="0"/>
              <a:t> attribute if you want to show a caption.</a:t>
            </a:r>
          </a:p>
          <a:p>
            <a:r>
              <a:rPr lang="en-US" dirty="0"/>
              <a:t>If you have a group of related images that you would like to combine into a set, use the same data-lightbox attribute value for all of the images. For example:</a:t>
            </a:r>
          </a:p>
          <a:p>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39" y="5334000"/>
            <a:ext cx="768626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24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lightbox options</a:t>
            </a:r>
            <a:endParaRPr lang="en-IE" dirty="0"/>
          </a:p>
        </p:txBody>
      </p:sp>
      <p:sp>
        <p:nvSpPr>
          <p:cNvPr id="3" name="Content Placeholder 2"/>
          <p:cNvSpPr>
            <a:spLocks noGrp="1"/>
          </p:cNvSpPr>
          <p:nvPr>
            <p:ph idx="1"/>
          </p:nvPr>
        </p:nvSpPr>
        <p:spPr/>
        <p:txBody>
          <a:bodyPr/>
          <a:lstStyle/>
          <a:p>
            <a:r>
              <a:rPr lang="en-US" dirty="0" smtClean="0"/>
              <a:t>You can make changes by adjusting the </a:t>
            </a:r>
            <a:r>
              <a:rPr lang="en-US" dirty="0" err="1"/>
              <a:t>LightBox</a:t>
            </a:r>
            <a:r>
              <a:rPr lang="en-US" dirty="0"/>
              <a:t> CSS property </a:t>
            </a:r>
            <a:r>
              <a:rPr lang="en-US" dirty="0" smtClean="0"/>
              <a:t>values and by changing the images used.</a:t>
            </a:r>
          </a:p>
          <a:p>
            <a:r>
              <a:rPr lang="en-US" dirty="0" smtClean="0"/>
              <a:t>You </a:t>
            </a:r>
            <a:r>
              <a:rPr lang="en-US" dirty="0"/>
              <a:t>can also make changes by </a:t>
            </a:r>
            <a:r>
              <a:rPr lang="en-US" dirty="0" smtClean="0"/>
              <a:t>adding JavaScript code to adjust fade speeds, </a:t>
            </a:r>
            <a:r>
              <a:rPr lang="en-US" dirty="0" err="1" smtClean="0"/>
              <a:t>etc</a:t>
            </a:r>
            <a:r>
              <a:rPr lang="en-US" dirty="0" smtClean="0"/>
              <a:t>…</a:t>
            </a:r>
            <a:endParaRPr lang="en-US" dirty="0"/>
          </a:p>
          <a:p>
            <a:endParaRPr lang="en-IE" dirty="0"/>
          </a:p>
        </p:txBody>
      </p:sp>
    </p:spTree>
    <p:extLst>
      <p:ext uri="{BB962C8B-B14F-4D97-AF65-F5344CB8AC3E}">
        <p14:creationId xmlns:p14="http://schemas.microsoft.com/office/powerpoint/2010/main" val="347056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picker</a:t>
            </a:r>
            <a:endParaRPr lang="en-US" dirty="0"/>
          </a:p>
        </p:txBody>
      </p:sp>
      <p:sp>
        <p:nvSpPr>
          <p:cNvPr id="3" name="Content Placeholder 2"/>
          <p:cNvSpPr>
            <a:spLocks noGrp="1"/>
          </p:cNvSpPr>
          <p:nvPr>
            <p:ph idx="1"/>
          </p:nvPr>
        </p:nvSpPr>
        <p:spPr/>
        <p:txBody>
          <a:bodyPr/>
          <a:lstStyle/>
          <a:p>
            <a:r>
              <a:rPr lang="en-US" dirty="0"/>
              <a:t>To aid the user adding a date, we </a:t>
            </a:r>
            <a:r>
              <a:rPr lang="en-US" dirty="0" smtClean="0"/>
              <a:t>can add </a:t>
            </a:r>
            <a:r>
              <a:rPr lang="en-US" dirty="0"/>
              <a:t>a date picker. For this we will use the </a:t>
            </a:r>
            <a:r>
              <a:rPr lang="en-US" dirty="0" err="1"/>
              <a:t>BootStrap</a:t>
            </a:r>
            <a:r>
              <a:rPr lang="en-US" dirty="0"/>
              <a:t> </a:t>
            </a:r>
            <a:r>
              <a:rPr lang="en-US" dirty="0" err="1"/>
              <a:t>datepicker</a:t>
            </a:r>
            <a:r>
              <a:rPr lang="en-US" dirty="0"/>
              <a:t> and call it using jQuery.</a:t>
            </a:r>
          </a:p>
          <a:p>
            <a:r>
              <a:rPr lang="en-US" dirty="0"/>
              <a:t>You will need the following files</a:t>
            </a:r>
            <a:r>
              <a:rPr lang="en-US" dirty="0" smtClean="0"/>
              <a:t>:</a:t>
            </a:r>
          </a:p>
          <a:p>
            <a:pPr lvl="1"/>
            <a:r>
              <a:rPr lang="en-US" dirty="0" err="1"/>
              <a:t>css:css</a:t>
            </a:r>
            <a:r>
              <a:rPr lang="en-US" dirty="0"/>
              <a:t>/bootstrap-datepicker.min.css</a:t>
            </a:r>
          </a:p>
          <a:p>
            <a:pPr lvl="1"/>
            <a:r>
              <a:rPr lang="en-US" dirty="0" err="1"/>
              <a:t>js:js</a:t>
            </a:r>
            <a:r>
              <a:rPr lang="en-US" dirty="0"/>
              <a:t>/bootstrap-datepicker.min.js</a:t>
            </a:r>
          </a:p>
          <a:p>
            <a:pPr marL="0" indent="0">
              <a:buNone/>
            </a:pPr>
            <a:endParaRPr lang="en-US" dirty="0"/>
          </a:p>
          <a:p>
            <a:endParaRPr lang="en-US" dirty="0"/>
          </a:p>
        </p:txBody>
      </p:sp>
    </p:spTree>
    <p:extLst>
      <p:ext uri="{BB962C8B-B14F-4D97-AF65-F5344CB8AC3E}">
        <p14:creationId xmlns:p14="http://schemas.microsoft.com/office/powerpoint/2010/main" val="390870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92467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23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sp>
        <p:nvSpPr>
          <p:cNvPr id="3" name="Content Placeholder 2"/>
          <p:cNvSpPr>
            <a:spLocks noGrp="1"/>
          </p:cNvSpPr>
          <p:nvPr>
            <p:ph idx="1"/>
          </p:nvPr>
        </p:nvSpPr>
        <p:spPr/>
        <p:txBody>
          <a:bodyPr/>
          <a:lstStyle/>
          <a:p>
            <a:r>
              <a:rPr lang="en-US" dirty="0"/>
              <a:t>To </a:t>
            </a:r>
            <a:r>
              <a:rPr lang="en-US" dirty="0" smtClean="0"/>
              <a:t>call </a:t>
            </a:r>
            <a:r>
              <a:rPr lang="en-US" dirty="0"/>
              <a:t>the </a:t>
            </a:r>
            <a:r>
              <a:rPr lang="en-US" dirty="0" err="1"/>
              <a:t>datepicker</a:t>
            </a:r>
            <a:r>
              <a:rPr lang="en-US" dirty="0"/>
              <a:t>, you </a:t>
            </a:r>
            <a:r>
              <a:rPr lang="en-US" dirty="0" smtClean="0"/>
              <a:t>need (JavaScript):</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95600"/>
            <a:ext cx="3438525" cy="170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63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Events</a:t>
            </a:r>
          </a:p>
          <a:p>
            <a:r>
              <a:rPr lang="en-IE" dirty="0" smtClean="0"/>
              <a:t>Image rollover</a:t>
            </a:r>
          </a:p>
          <a:p>
            <a:r>
              <a:rPr lang="en-IE" dirty="0" smtClean="0"/>
              <a:t>Image replacement</a:t>
            </a:r>
          </a:p>
          <a:p>
            <a:r>
              <a:rPr lang="en-IE" dirty="0" smtClean="0"/>
              <a:t>Plugins</a:t>
            </a:r>
            <a:endParaRPr lang="en-IE" dirty="0"/>
          </a:p>
        </p:txBody>
      </p:sp>
    </p:spTree>
    <p:extLst>
      <p:ext uri="{BB962C8B-B14F-4D97-AF65-F5344CB8AC3E}">
        <p14:creationId xmlns:p14="http://schemas.microsoft.com/office/powerpoint/2010/main" val="235783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sp>
        <p:nvSpPr>
          <p:cNvPr id="3" name="Content Placeholder 2"/>
          <p:cNvSpPr>
            <a:spLocks noGrp="1"/>
          </p:cNvSpPr>
          <p:nvPr>
            <p:ph idx="1"/>
          </p:nvPr>
        </p:nvSpPr>
        <p:spPr/>
        <p:txBody>
          <a:bodyPr/>
          <a:lstStyle/>
          <a:p>
            <a:r>
              <a:rPr lang="en-US" dirty="0" smtClean="0"/>
              <a:t>Again, there are options with the date picker such as:</a:t>
            </a:r>
          </a:p>
          <a:p>
            <a:pPr lvl="1"/>
            <a:r>
              <a:rPr lang="en-US" dirty="0" smtClean="0"/>
              <a:t>Format</a:t>
            </a:r>
          </a:p>
          <a:p>
            <a:pPr lvl="1"/>
            <a:r>
              <a:rPr lang="en-US" dirty="0" err="1" smtClean="0"/>
              <a:t>StartDate</a:t>
            </a:r>
            <a:endParaRPr lang="en-US" dirty="0" smtClean="0"/>
          </a:p>
          <a:p>
            <a:pPr lvl="1"/>
            <a:r>
              <a:rPr lang="en-US" dirty="0" err="1" smtClean="0"/>
              <a:t>EndDate</a:t>
            </a:r>
            <a:endParaRPr lang="en-US" dirty="0" smtClean="0"/>
          </a:p>
          <a:p>
            <a:pPr lvl="1"/>
            <a:r>
              <a:rPr lang="en-US" dirty="0" err="1" smtClean="0"/>
              <a:t>StartView</a:t>
            </a:r>
            <a:r>
              <a:rPr lang="en-US" dirty="0" smtClean="0"/>
              <a:t>.</a:t>
            </a:r>
            <a:endParaRPr lang="en-US" dirty="0"/>
          </a:p>
        </p:txBody>
      </p:sp>
    </p:spTree>
    <p:extLst>
      <p:ext uri="{BB962C8B-B14F-4D97-AF65-F5344CB8AC3E}">
        <p14:creationId xmlns:p14="http://schemas.microsoft.com/office/powerpoint/2010/main" val="231907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3" name="Content Placeholder 2"/>
          <p:cNvSpPr>
            <a:spLocks noGrp="1"/>
          </p:cNvSpPr>
          <p:nvPr>
            <p:ph idx="1"/>
          </p:nvPr>
        </p:nvSpPr>
        <p:spPr/>
        <p:txBody>
          <a:bodyPr/>
          <a:lstStyle/>
          <a:p>
            <a:r>
              <a:rPr lang="en-US" b="1" dirty="0"/>
              <a:t>h5Validate</a:t>
            </a:r>
            <a:r>
              <a:rPr lang="en-US" dirty="0"/>
              <a:t> is a jQuery plugin that understands HTML5 forms and knows how to validate them, even in browsers that don’t yet support HTML5. In browsers that do support HTML5, h5Validate adds some much-needed features, such as the ability to customize the user interface when an input fails validation</a:t>
            </a:r>
            <a:r>
              <a:rPr lang="en-US" dirty="0" smtClean="0"/>
              <a:t>.</a:t>
            </a:r>
          </a:p>
          <a:p>
            <a:r>
              <a:rPr lang="en-US" dirty="0"/>
              <a:t>You will need the following </a:t>
            </a:r>
            <a:r>
              <a:rPr lang="en-US" dirty="0" smtClean="0"/>
              <a:t>file:</a:t>
            </a:r>
          </a:p>
          <a:p>
            <a:pPr lvl="1"/>
            <a:r>
              <a:rPr lang="en-US" dirty="0" smtClean="0"/>
              <a:t>jquery.h5validate.js</a:t>
            </a:r>
            <a:endParaRPr lang="en-US" dirty="0"/>
          </a:p>
          <a:p>
            <a:endParaRPr lang="en-US" dirty="0" smtClean="0"/>
          </a:p>
          <a:p>
            <a:endParaRPr lang="en-US" dirty="0"/>
          </a:p>
        </p:txBody>
      </p:sp>
    </p:spTree>
    <p:extLst>
      <p:ext uri="{BB962C8B-B14F-4D97-AF65-F5344CB8AC3E}">
        <p14:creationId xmlns:p14="http://schemas.microsoft.com/office/powerpoint/2010/main" val="380257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3" name="Content Placeholder 2"/>
          <p:cNvSpPr>
            <a:spLocks noGrp="1"/>
          </p:cNvSpPr>
          <p:nvPr>
            <p:ph idx="1"/>
          </p:nvPr>
        </p:nvSpPr>
        <p:spPr/>
        <p:txBody>
          <a:bodyPr/>
          <a:lstStyle/>
          <a:p>
            <a:r>
              <a:rPr lang="en-US" dirty="0" smtClean="0"/>
              <a:t>You can invoke the plugin as follows:</a:t>
            </a:r>
          </a:p>
          <a:p>
            <a:endParaRPr lang="en-US" dirty="0"/>
          </a:p>
          <a:p>
            <a:endParaRPr lang="en-US" dirty="0" smtClean="0"/>
          </a:p>
          <a:p>
            <a:endParaRPr lang="en-US" dirty="0"/>
          </a:p>
          <a:p>
            <a:r>
              <a:rPr lang="en-US" dirty="0"/>
              <a:t>To add </a:t>
            </a:r>
            <a:r>
              <a:rPr lang="en-US" dirty="0" err="1"/>
              <a:t>colour</a:t>
            </a:r>
            <a:r>
              <a:rPr lang="en-US" dirty="0"/>
              <a:t> to the elements causing the error add an </a:t>
            </a:r>
            <a:r>
              <a:rPr lang="en-US" dirty="0" err="1"/>
              <a:t>errorClass</a:t>
            </a:r>
            <a:r>
              <a:rPr lang="en-US" dirty="0"/>
              <a:t>.</a:t>
            </a:r>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95600"/>
            <a:ext cx="380788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800600"/>
            <a:ext cx="534881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25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3" name="Content Placeholder 2"/>
          <p:cNvSpPr>
            <a:spLocks noGrp="1"/>
          </p:cNvSpPr>
          <p:nvPr>
            <p:ph idx="1"/>
          </p:nvPr>
        </p:nvSpPr>
        <p:spPr/>
        <p:txBody>
          <a:bodyPr/>
          <a:lstStyle/>
          <a:p>
            <a:r>
              <a:rPr lang="en-US" dirty="0"/>
              <a:t>To display the title attribute values as error messages on the web page, we assign the </a:t>
            </a:r>
            <a:r>
              <a:rPr lang="en-US" b="1" dirty="0"/>
              <a:t>data-h5-errorid</a:t>
            </a:r>
            <a:r>
              <a:rPr lang="en-US" dirty="0"/>
              <a:t> attribute in the input field and we add a corresponding error div. </a:t>
            </a:r>
            <a:endParaRPr lang="en-US" dirty="0" smtClean="0"/>
          </a:p>
          <a:p>
            <a:r>
              <a:rPr lang="en-US" dirty="0"/>
              <a:t>The data-h5-errorid attribute is assigned a value and that value is the id of the error </a:t>
            </a:r>
            <a:r>
              <a:rPr lang="en-US" dirty="0" smtClean="0"/>
              <a:t>div.</a:t>
            </a:r>
            <a:endParaRPr lang="en-US" dirty="0"/>
          </a:p>
        </p:txBody>
      </p:sp>
    </p:spTree>
    <p:extLst>
      <p:ext uri="{BB962C8B-B14F-4D97-AF65-F5344CB8AC3E}">
        <p14:creationId xmlns:p14="http://schemas.microsoft.com/office/powerpoint/2010/main" val="537320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4" name="Content Placeholder 3"/>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2533650"/>
            <a:ext cx="80886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3581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events</a:t>
            </a:r>
            <a:endParaRPr lang="en-IE" dirty="0"/>
          </a:p>
        </p:txBody>
      </p:sp>
      <p:sp>
        <p:nvSpPr>
          <p:cNvPr id="3" name="Content Placeholder 2"/>
          <p:cNvSpPr>
            <a:spLocks noGrp="1"/>
          </p:cNvSpPr>
          <p:nvPr>
            <p:ph idx="1"/>
          </p:nvPr>
        </p:nvSpPr>
        <p:spPr/>
        <p:txBody>
          <a:bodyPr>
            <a:normAutofit/>
          </a:bodyPr>
          <a:lstStyle/>
          <a:p>
            <a:r>
              <a:rPr lang="en-US" sz="2400" dirty="0"/>
              <a:t>Web browsers are programmed to </a:t>
            </a:r>
            <a:r>
              <a:rPr lang="en-US" sz="2400" dirty="0" err="1"/>
              <a:t>recognise</a:t>
            </a:r>
            <a:r>
              <a:rPr lang="en-US" sz="2400" dirty="0"/>
              <a:t> basic actions like the page loading, someone moving a mouse, typing a key, or resizing the browser </a:t>
            </a:r>
            <a:r>
              <a:rPr lang="en-US" sz="2400" dirty="0" smtClean="0"/>
              <a:t>window</a:t>
            </a:r>
            <a:endParaRPr lang="en-US" sz="2400" dirty="0"/>
          </a:p>
          <a:p>
            <a:r>
              <a:rPr lang="en-US" sz="2400" dirty="0"/>
              <a:t>Preparing a web page to respond to an event is a </a:t>
            </a:r>
            <a:r>
              <a:rPr lang="en-US" sz="2400" dirty="0" smtClean="0"/>
              <a:t>three</a:t>
            </a:r>
            <a:r>
              <a:rPr lang="en-US" sz="2400" dirty="0" smtClean="0"/>
              <a:t>-stage </a:t>
            </a:r>
            <a:r>
              <a:rPr lang="en-US" sz="2400" dirty="0"/>
              <a:t>process:</a:t>
            </a:r>
          </a:p>
          <a:p>
            <a:pPr lvl="1"/>
            <a:r>
              <a:rPr lang="en-US" dirty="0"/>
              <a:t>Select the element node(s) you want the script to respond to.</a:t>
            </a:r>
          </a:p>
          <a:p>
            <a:pPr lvl="1"/>
            <a:r>
              <a:rPr lang="en-US" dirty="0"/>
              <a:t>Indicate which event on the selected node(s) will trigger the response.</a:t>
            </a:r>
          </a:p>
          <a:p>
            <a:pPr lvl="1"/>
            <a:r>
              <a:rPr lang="en-US" dirty="0"/>
              <a:t>State the code you want to run when the event occurs.</a:t>
            </a:r>
          </a:p>
          <a:p>
            <a:endParaRPr lang="en-IE" sz="2400" dirty="0"/>
          </a:p>
        </p:txBody>
      </p:sp>
    </p:spTree>
    <p:extLst>
      <p:ext uri="{BB962C8B-B14F-4D97-AF65-F5344CB8AC3E}">
        <p14:creationId xmlns:p14="http://schemas.microsoft.com/office/powerpoint/2010/main" val="204235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Writing an Event </a:t>
            </a:r>
            <a:r>
              <a:rPr lang="en-IE" b="1" dirty="0" smtClean="0"/>
              <a:t>Handler</a:t>
            </a:r>
            <a:endParaRPr lang="en-IE" dirty="0"/>
          </a:p>
        </p:txBody>
      </p:sp>
      <p:sp>
        <p:nvSpPr>
          <p:cNvPr id="3" name="Content Placeholder 2"/>
          <p:cNvSpPr>
            <a:spLocks noGrp="1"/>
          </p:cNvSpPr>
          <p:nvPr>
            <p:ph idx="1"/>
          </p:nvPr>
        </p:nvSpPr>
        <p:spPr/>
        <p:txBody>
          <a:bodyPr/>
          <a:lstStyle/>
          <a:p>
            <a:r>
              <a:rPr lang="en-US" dirty="0"/>
              <a:t>We are going to handle events using the on() Method. </a:t>
            </a:r>
            <a:endParaRPr lang="en-US" dirty="0" smtClean="0"/>
          </a:p>
          <a:p>
            <a:r>
              <a:rPr lang="en-US" dirty="0" smtClean="0"/>
              <a:t>The </a:t>
            </a:r>
            <a:r>
              <a:rPr lang="en-US" dirty="0"/>
              <a:t>on() method attaches one or more event handlers for the selected elements. </a:t>
            </a:r>
            <a:endParaRPr lang="en-US" dirty="0" smtClean="0"/>
          </a:p>
          <a:p>
            <a:r>
              <a:rPr lang="en-US" dirty="0" smtClean="0"/>
              <a:t>Event </a:t>
            </a:r>
            <a:r>
              <a:rPr lang="en-US" dirty="0"/>
              <a:t>handlers attached using the on() method will work for both current and </a:t>
            </a:r>
            <a:r>
              <a:rPr lang="en-US" dirty="0" smtClean="0"/>
              <a:t>future </a:t>
            </a:r>
            <a:r>
              <a:rPr lang="en-US" dirty="0"/>
              <a:t>elements.</a:t>
            </a:r>
          </a:p>
          <a:p>
            <a:r>
              <a:rPr lang="en-US" dirty="0"/>
              <a:t>For example, if we want to attach a click event to a &lt;p&gt; element</a:t>
            </a:r>
            <a:r>
              <a:rPr lang="en-US" dirty="0" smtClean="0"/>
              <a: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852988"/>
            <a:ext cx="5154473" cy="162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50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Writing an event handler</a:t>
            </a:r>
            <a:endParaRPr lang="en-I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810" y="2362200"/>
            <a:ext cx="585439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61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hover</a:t>
            </a:r>
            <a:endParaRPr lang="en-IE" dirty="0"/>
          </a:p>
        </p:txBody>
      </p:sp>
      <p:sp>
        <p:nvSpPr>
          <p:cNvPr id="3" name="Content Placeholder 2"/>
          <p:cNvSpPr>
            <a:spLocks noGrp="1"/>
          </p:cNvSpPr>
          <p:nvPr>
            <p:ph idx="1"/>
          </p:nvPr>
        </p:nvSpPr>
        <p:spPr/>
        <p:txBody>
          <a:bodyPr>
            <a:normAutofit/>
          </a:bodyPr>
          <a:lstStyle/>
          <a:p>
            <a:r>
              <a:rPr lang="en-US" dirty="0" smtClean="0"/>
              <a:t>The </a:t>
            </a:r>
            <a:r>
              <a:rPr lang="en-US" dirty="0" err="1"/>
              <a:t>mouseenter</a:t>
            </a:r>
            <a:r>
              <a:rPr lang="en-US" dirty="0"/>
              <a:t> and </a:t>
            </a:r>
            <a:r>
              <a:rPr lang="en-US" dirty="0" err="1"/>
              <a:t>mouseleave</a:t>
            </a:r>
            <a:r>
              <a:rPr lang="en-US" dirty="0"/>
              <a:t> events are frequently used together. </a:t>
            </a:r>
            <a:endParaRPr lang="en-US" dirty="0" smtClean="0"/>
          </a:p>
          <a:p>
            <a:r>
              <a:rPr lang="en-US" dirty="0" smtClean="0"/>
              <a:t>For </a:t>
            </a:r>
            <a:r>
              <a:rPr lang="en-US" dirty="0"/>
              <a:t>example, when you mouse over a button, a menu might appear, move your mouse off the button, and the menu disappears. </a:t>
            </a:r>
            <a:endParaRPr lang="en-US" dirty="0" smtClean="0"/>
          </a:p>
          <a:p>
            <a:r>
              <a:rPr lang="en-US" dirty="0" smtClean="0"/>
              <a:t>jQuery </a:t>
            </a:r>
            <a:r>
              <a:rPr lang="en-US" dirty="0"/>
              <a:t>provides a shortcut of referring to both. </a:t>
            </a:r>
            <a:r>
              <a:rPr lang="en-US" dirty="0" smtClean="0"/>
              <a:t> The </a:t>
            </a:r>
            <a:r>
              <a:rPr lang="en-US" dirty="0"/>
              <a:t>.hover() method binds handlers for both </a:t>
            </a:r>
            <a:r>
              <a:rPr lang="en-US" dirty="0" err="1"/>
              <a:t>mouseenter</a:t>
            </a:r>
            <a:r>
              <a:rPr lang="en-US" dirty="0"/>
              <a:t> and </a:t>
            </a:r>
            <a:r>
              <a:rPr lang="en-US" dirty="0" err="1"/>
              <a:t>mouseleave</a:t>
            </a:r>
            <a:r>
              <a:rPr lang="en-US" dirty="0"/>
              <a:t> events. </a:t>
            </a:r>
            <a:endParaRPr lang="en-US" dirty="0" smtClean="0"/>
          </a:p>
          <a:p>
            <a:r>
              <a:rPr lang="en-US" dirty="0" smtClean="0"/>
              <a:t>jQuery's </a:t>
            </a:r>
            <a:r>
              <a:rPr lang="en-US" dirty="0"/>
              <a:t>.hover() method works like any other event, except it accepts two functions.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257800"/>
            <a:ext cx="4615147"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84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hover</a:t>
            </a:r>
            <a:endParaRPr lang="en-IE" dirty="0"/>
          </a:p>
        </p:txBody>
      </p:sp>
      <p:sp>
        <p:nvSpPr>
          <p:cNvPr id="3" name="Content Placeholder 2"/>
          <p:cNvSpPr>
            <a:spLocks noGrp="1"/>
          </p:cNvSpPr>
          <p:nvPr>
            <p:ph idx="1"/>
          </p:nvPr>
        </p:nvSpPr>
        <p:spPr/>
        <p:txBody>
          <a:bodyPr/>
          <a:lstStyle/>
          <a:p>
            <a:r>
              <a:rPr lang="en-US" dirty="0"/>
              <a:t>In the following example, if we move the mouse over the image it changes; move the mouse away and the original image is restored.</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911" y="3276600"/>
            <a:ext cx="5973089" cy="2347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12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rollover</a:t>
            </a:r>
            <a:endParaRPr lang="en-IE" dirty="0"/>
          </a:p>
        </p:txBody>
      </p:sp>
      <p:sp>
        <p:nvSpPr>
          <p:cNvPr id="3" name="Content Placeholder 2"/>
          <p:cNvSpPr>
            <a:spLocks noGrp="1"/>
          </p:cNvSpPr>
          <p:nvPr>
            <p:ph idx="1"/>
          </p:nvPr>
        </p:nvSpPr>
        <p:spPr>
          <a:xfrm>
            <a:off x="938758" y="2057400"/>
            <a:ext cx="7633742" cy="3593591"/>
          </a:xfrm>
        </p:spPr>
        <p:txBody>
          <a:bodyPr/>
          <a:lstStyle/>
          <a:p>
            <a:r>
              <a:rPr lang="en-US" dirty="0"/>
              <a:t>We will now look at a method of performing image rollovers. This example uses the opacity property in CSS to control the display (1 = fully visible; 0 = fully invisible).</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45239"/>
            <a:ext cx="4419600" cy="2872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20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rollover</a:t>
            </a:r>
            <a:endParaRPr lang="en-IE" dirty="0"/>
          </a:p>
        </p:txBody>
      </p:sp>
      <p:sp>
        <p:nvSpPr>
          <p:cNvPr id="3" name="Content Placeholder 2"/>
          <p:cNvSpPr>
            <a:spLocks noGrp="1"/>
          </p:cNvSpPr>
          <p:nvPr>
            <p:ph idx="1"/>
          </p:nvPr>
        </p:nvSpPr>
        <p:spPr>
          <a:xfrm>
            <a:off x="938758" y="1981200"/>
            <a:ext cx="7633742" cy="3593591"/>
          </a:xfrm>
        </p:spPr>
        <p:txBody>
          <a:bodyPr/>
          <a:lstStyle/>
          <a:p>
            <a:r>
              <a:rPr lang="en-US" dirty="0"/>
              <a:t>In this example, we also use the .</a:t>
            </a:r>
            <a:r>
              <a:rPr lang="en-US" dirty="0" err="1"/>
              <a:t>fadeTo</a:t>
            </a:r>
            <a:r>
              <a:rPr lang="en-US" dirty="0"/>
              <a:t>() method </a:t>
            </a:r>
            <a:r>
              <a:rPr lang="en-US" dirty="0" err="1"/>
              <a:t>tofade</a:t>
            </a:r>
            <a:r>
              <a:rPr lang="en-US" dirty="0"/>
              <a:t> in and out the opacity of the images</a:t>
            </a:r>
            <a:r>
              <a:rPr lang="en-US" dirty="0" smtClean="0"/>
              <a:t>.</a:t>
            </a:r>
          </a:p>
          <a:p>
            <a:endParaRPr lang="en-I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2817982"/>
            <a:ext cx="4672368" cy="2820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77948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1406</TotalTime>
  <Words>665</Words>
  <Application>Microsoft Office PowerPoint</Application>
  <PresentationFormat>On-screen Show (4:3)</PresentationFormat>
  <Paragraphs>84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Badge</vt:lpstr>
      <vt:lpstr>INTRODUCTION  TO jquery  (part two)</vt:lpstr>
      <vt:lpstr>overview</vt:lpstr>
      <vt:lpstr>events</vt:lpstr>
      <vt:lpstr>Writing an Event Handler</vt:lpstr>
      <vt:lpstr>Writing an event handler</vt:lpstr>
      <vt:lpstr>Jquery hover</vt:lpstr>
      <vt:lpstr>Jquery hover</vt:lpstr>
      <vt:lpstr>Image rollover</vt:lpstr>
      <vt:lpstr>Image rollover</vt:lpstr>
      <vt:lpstr>Image replacement</vt:lpstr>
      <vt:lpstr>Image replacement</vt:lpstr>
      <vt:lpstr>Jquery plugins</vt:lpstr>
      <vt:lpstr>Example: adding a lightbox</vt:lpstr>
      <vt:lpstr>Example: Setting the LightBox up </vt:lpstr>
      <vt:lpstr>Example: Executing the LightBox </vt:lpstr>
      <vt:lpstr>lightbox options</vt:lpstr>
      <vt:lpstr>Date picker</vt:lpstr>
      <vt:lpstr>Date picker</vt:lpstr>
      <vt:lpstr>Date picker</vt:lpstr>
      <vt:lpstr>Date picker</vt:lpstr>
      <vt:lpstr>HTML5 Validation plugin</vt:lpstr>
      <vt:lpstr>HTML5 Validation plugin</vt:lpstr>
      <vt:lpstr>HTML5 Validation plugin</vt:lpstr>
      <vt:lpstr>HTML5 Validation plugin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Part One</dc:title>
  <dc:creator>Rosanne Birney</dc:creator>
  <cp:lastModifiedBy>mary</cp:lastModifiedBy>
  <cp:revision>246</cp:revision>
  <dcterms:created xsi:type="dcterms:W3CDTF">2015-11-09T10:51:36Z</dcterms:created>
  <dcterms:modified xsi:type="dcterms:W3CDTF">2018-02-25T11:19:03Z</dcterms:modified>
</cp:coreProperties>
</file>