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Lytle" userId="d46eaa26088c13a8" providerId="LiveId" clId="{1ED10E0C-97CF-4357-8E99-B8C6B79187F2}"/>
    <pc:docChg chg="modSld modMainMaster">
      <pc:chgData name="Megan Lytle" userId="d46eaa26088c13a8" providerId="LiveId" clId="{1ED10E0C-97CF-4357-8E99-B8C6B79187F2}" dt="2025-09-02T14:43:26.076" v="38"/>
      <pc:docMkLst>
        <pc:docMk/>
      </pc:docMkLst>
      <pc:sldChg chg="modTransition">
        <pc:chgData name="Megan Lytle" userId="d46eaa26088c13a8" providerId="LiveId" clId="{1ED10E0C-97CF-4357-8E99-B8C6B79187F2}" dt="2025-09-02T14:43:26.076" v="38"/>
        <pc:sldMkLst>
          <pc:docMk/>
          <pc:sldMk cId="3711361463" sldId="256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234102584" sldId="257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3308079310" sldId="258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3618586042" sldId="259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3163333016" sldId="260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1540851747" sldId="261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2284385674" sldId="262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3151587533" sldId="263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436067203" sldId="264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1850159040" sldId="265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3199227606" sldId="266"/>
        </pc:sldMkLst>
      </pc:sldChg>
      <pc:sldChg chg="modTransition">
        <pc:chgData name="Megan Lytle" userId="d46eaa26088c13a8" providerId="LiveId" clId="{1ED10E0C-97CF-4357-8E99-B8C6B79187F2}" dt="2025-09-02T14:43:26.076" v="38"/>
        <pc:sldMkLst>
          <pc:docMk/>
          <pc:sldMk cId="1017081247" sldId="267"/>
        </pc:sldMkLst>
      </pc:sldChg>
      <pc:sldMasterChg chg="modTransition modSldLayout">
        <pc:chgData name="Megan Lytle" userId="d46eaa26088c13a8" providerId="LiveId" clId="{1ED10E0C-97CF-4357-8E99-B8C6B79187F2}" dt="2025-09-02T14:43:26.076" v="38"/>
        <pc:sldMasterMkLst>
          <pc:docMk/>
          <pc:sldMasterMk cId="0" sldId="2147483648"/>
        </pc:sldMasterMkLst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Megan Lytle" userId="d46eaa26088c13a8" providerId="LiveId" clId="{1ED10E0C-97CF-4357-8E99-B8C6B79187F2}" dt="2025-09-02T14:43:26.076" v="38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com-ace.blogspot.com/2014_05_01_archive.html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mundocontact.wordpress.com/2011/03/11/seguridad-en-comunicaciones-unificadas-colaboramx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flickr.com/photos/purpleslog/2870445256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flickr.com/photos/mirvana/4356430579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the1709blog.blogspot.com/2013/02/more-on-blocking-injunctions.html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bb-pr.net/departamento-de-justicia-revelara-datos-que-extraen-de-celular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computercartschedule.wikispaces.com/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://hackclarify.blogspot.com/2012/03/know-if-link-is-secure-or-not.html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madboxpc.com/%C2%BFgoogle-evil-empire-parte-1/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www.radians.com.ar/blog/?p=18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3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7B666-4E0E-4726-89A5-FDDACCA85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Cyber Security Risk </a:t>
            </a:r>
            <a:r>
              <a:rPr lang="en-US" sz="4100" dirty="0">
                <a:solidFill>
                  <a:srgbClr val="FFFFFF"/>
                </a:solidFill>
              </a:rPr>
              <a:t>Assessment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56FF7-14EB-462D-8EBB-5E6A19EE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Lytle Electric LLC</a:t>
            </a:r>
          </a:p>
          <a:p>
            <a:r>
              <a:rPr lang="en-US" sz="1800" dirty="0">
                <a:solidFill>
                  <a:schemeClr val="bg2"/>
                </a:solidFill>
              </a:rPr>
              <a:t>Mark L. Spencer, CISSP</a:t>
            </a:r>
          </a:p>
          <a:p>
            <a:r>
              <a:rPr lang="en-US" sz="1800" dirty="0">
                <a:solidFill>
                  <a:schemeClr val="bg2"/>
                </a:solidFill>
              </a:rPr>
              <a:t>CEO, Tim Hoffman &amp; Associates, LLC</a:t>
            </a:r>
          </a:p>
        </p:txBody>
      </p:sp>
      <p:sp useBgFill="1">
        <p:nvSpPr>
          <p:cNvPr id="135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4393E-D93C-445B-99C3-44F8E865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00528"/>
            <a:ext cx="6112382" cy="40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6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6" name="Rectangle 5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58ADED-6D96-43DF-BDB1-389FF668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Applications used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A3FC82-5CD9-4BF5-A283-C98CB047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029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A938A-5939-49FE-8C75-8848BCCE1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u="sng" dirty="0"/>
              <a:t>Findings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QuickBooks Online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Gmail, Google Drive, Google Calendar, Chrome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Look Out Security Free (Android devices)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Norton Security Suite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IDShield Vault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Facebook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Microsoft One Drive (Personal &amp; School)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Windows 10 Home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64B3F-49F5-45D5-B23D-060AD810A28D}"/>
              </a:ext>
            </a:extLst>
          </p:cNvPr>
          <p:cNvSpPr txBox="1"/>
          <p:nvPr/>
        </p:nvSpPr>
        <p:spPr>
          <a:xfrm>
            <a:off x="3687970" y="6657945"/>
            <a:ext cx="24080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://com-ace.blogspot.com/2014_05_01_arch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5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7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97A49-04EA-449B-916D-A3F97E72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F441-EBEB-4CBF-87B6-C2B6834D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u="sng" dirty="0">
                <a:solidFill>
                  <a:srgbClr val="FFFFFF"/>
                </a:solidFill>
              </a:rPr>
              <a:t>Recommendations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GET MORE SECURE APPLICATIONS!!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12F3B0-A0F1-4D41-BE81-EC33A4ED4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1778" y="868786"/>
            <a:ext cx="6844045" cy="5115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9072D-E825-4E6E-8CEA-089E06DACDFB}"/>
              </a:ext>
            </a:extLst>
          </p:cNvPr>
          <p:cNvSpPr txBox="1"/>
          <p:nvPr/>
        </p:nvSpPr>
        <p:spPr>
          <a:xfrm>
            <a:off x="9436332" y="5784654"/>
            <a:ext cx="21194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mundocontact.wordpress.com/2011/03/11/seguridad-en-comunicaciones-unificadas-colaboram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27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26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65EF74-01E9-4285-85D1-60911A5C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Risk value basis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CDAD6-E8F7-409A-9F82-6C5192AD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Physical Security- Low threat and Moderate impact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Overall physical and environmental risk is Low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IT Risk- Moderate threat and Moderate impact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 Risk- Moderate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Projected Risk- Low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Overall Risk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Current- Moderate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Projected Risk- Low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E2C2B9-40B6-42DF-AE7A-2CA03A129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1778" y="1347869"/>
            <a:ext cx="6844045" cy="4157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37469-4A5F-4FBB-9296-27832AF706DD}"/>
              </a:ext>
            </a:extLst>
          </p:cNvPr>
          <p:cNvSpPr txBox="1"/>
          <p:nvPr/>
        </p:nvSpPr>
        <p:spPr>
          <a:xfrm>
            <a:off x="9436333" y="5305571"/>
            <a:ext cx="21194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www.flickr.com/photos/purpleslog/2870445256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81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E3ED-6837-45BA-8CA4-B05BD954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A2F9D-5FF4-4DF4-AF84-32C6C2280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used cannot be viewed from outside</a:t>
            </a:r>
          </a:p>
          <a:p>
            <a:r>
              <a:rPr lang="en-US" dirty="0"/>
              <a:t>Doors locked with keyed deadbolts</a:t>
            </a:r>
          </a:p>
          <a:p>
            <a:r>
              <a:rPr lang="en-US" dirty="0"/>
              <a:t>Front windows lock with standard sash locks</a:t>
            </a:r>
          </a:p>
          <a:p>
            <a:r>
              <a:rPr lang="en-US" dirty="0"/>
              <a:t>Rear windows wells secured with padlocks</a:t>
            </a:r>
          </a:p>
          <a:p>
            <a:r>
              <a:rPr lang="en-US" dirty="0"/>
              <a:t>Keys are held by owners(2) and the landlord (1)</a:t>
            </a:r>
          </a:p>
          <a:p>
            <a:r>
              <a:rPr lang="en-US" dirty="0"/>
              <a:t>Landlord lives above residence and has separate entrance</a:t>
            </a:r>
          </a:p>
          <a:p>
            <a:r>
              <a:rPr lang="en-US" dirty="0"/>
              <a:t>Watch Kitty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31EC7-4EDA-4011-B29A-0ED99407E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Biometric safe bolted to wall</a:t>
            </a:r>
          </a:p>
          <a:p>
            <a:r>
              <a:rPr lang="en-US" dirty="0"/>
              <a:t>All walls are true walls</a:t>
            </a:r>
          </a:p>
          <a:p>
            <a:r>
              <a:rPr lang="en-US" dirty="0"/>
              <a:t>No automatic fire suppression system</a:t>
            </a:r>
          </a:p>
          <a:p>
            <a:r>
              <a:rPr lang="en-US" dirty="0"/>
              <a:t>Residence not alarmed</a:t>
            </a:r>
          </a:p>
          <a:p>
            <a:r>
              <a:rPr lang="en-US" dirty="0"/>
              <a:t>Outside 500 year flood zone</a:t>
            </a:r>
          </a:p>
          <a:p>
            <a:r>
              <a:rPr lang="en-US" dirty="0"/>
              <a:t>4-8 blocks from open spaces where wildfires occur</a:t>
            </a:r>
          </a:p>
          <a:p>
            <a:r>
              <a:rPr lang="en-US" dirty="0"/>
              <a:t>No major highways, railways, industry parks, or pipelines carrying hazardous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A9D00-88AE-40B5-85E5-A2247FB0683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41410" y="1685132"/>
            <a:ext cx="4646612" cy="82391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3410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" name="Group 118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2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4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9980BE-7A50-476F-83EF-F63AC2C5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Physical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E508-6F4F-4C9D-912E-449885FF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Recommendations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Have a “go” bag with important personal and business documents in case of evacuation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Cost/benefits analysis for alarm system for doors and windows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u="sng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8C7BEF0-9E4A-44E5-BE67-AADA79FC03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3" b="1270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7ED25-EABF-459B-9E50-056FE227E529}"/>
              </a:ext>
            </a:extLst>
          </p:cNvPr>
          <p:cNvSpPr txBox="1"/>
          <p:nvPr/>
        </p:nvSpPr>
        <p:spPr>
          <a:xfrm>
            <a:off x="8639380" y="5345557"/>
            <a:ext cx="24080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://flickr.com/photos/mirvana/435643057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7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1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0D3ED-3D24-49D4-ACEF-70BEFD8C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94DAE-D5AA-4AAC-A1DC-D9F86C8C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marL="57150"/>
            <a:r>
              <a:rPr lang="en-US" sz="2000" u="sng" dirty="0"/>
              <a:t>Findings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http:// connection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Contact form is the same http:// connection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Privacy notice is basic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Website built and maintained by external company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52D7B8-D342-4DB5-8ACD-8EEB2D493E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1220373"/>
            <a:ext cx="5456279" cy="43923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2117D88-643F-4A09-AA9B-29F495B51F06}"/>
              </a:ext>
            </a:extLst>
          </p:cNvPr>
          <p:cNvSpPr txBox="1"/>
          <p:nvPr/>
        </p:nvSpPr>
        <p:spPr>
          <a:xfrm>
            <a:off x="9432788" y="5412622"/>
            <a:ext cx="21194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://the1709blog.blogspot.com/2013/02/more-on-blocking-injunction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8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2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0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8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B11BD-5AE1-40B8-A72A-30903167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Website</a:t>
            </a:r>
          </a:p>
        </p:txBody>
      </p:sp>
      <p:sp useBgFill="1">
        <p:nvSpPr>
          <p:cNvPr id="100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A697AA-2BF8-478C-B3D8-AA7EC529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3648" y="1137621"/>
            <a:ext cx="6103062" cy="457729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92CE-8C43-4E91-BA0A-61DAA89AF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u="sng" dirty="0">
                <a:solidFill>
                  <a:srgbClr val="FFFFFF"/>
                </a:solidFill>
              </a:rPr>
              <a:t>Recommendations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Get a https:// connection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Get a NDA and a SLA for website designer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08918-4BD3-477F-BC79-3B2996DF7C39}"/>
              </a:ext>
            </a:extLst>
          </p:cNvPr>
          <p:cNvSpPr txBox="1"/>
          <p:nvPr/>
        </p:nvSpPr>
        <p:spPr>
          <a:xfrm>
            <a:off x="4977376" y="5514863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www.bb-pr.net/departamento-de-justicia-revelara-datos-que-extraen-de-celular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3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07260-203C-4540-A16D-664A2376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/>
              <a:t>Information Technology:</a:t>
            </a:r>
            <a:br>
              <a:rPr lang="en-US" sz="2700" dirty="0"/>
            </a:br>
            <a:r>
              <a:rPr lang="en-US" sz="2700" dirty="0"/>
              <a:t>Equipment and connectivity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87C1-B7E2-4414-92ED-2650AB82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7150"/>
            <a:r>
              <a:rPr lang="en-US" sz="2000" u="sng" dirty="0"/>
              <a:t>Findings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Personal Laptop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Laptop not secured with locking cable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Windows 10 Home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OS updates automatically accepted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Internet connection-Xfinity Xfi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Norton Security Suite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Business files not encrypted in storage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Basic policies, plans, and procedures are needed for continuity and demonstration of due diligence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64E3B6-3B3B-4055-B554-ECBD2B4F1C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961200"/>
            <a:ext cx="5456279" cy="49106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B36D828-6CB8-4384-A409-58568D6BB77F}"/>
              </a:ext>
            </a:extLst>
          </p:cNvPr>
          <p:cNvSpPr txBox="1"/>
          <p:nvPr/>
        </p:nvSpPr>
        <p:spPr>
          <a:xfrm>
            <a:off x="9302945" y="5671796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://computercartschedule.wikispaces.co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5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17" name="Rectangle 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691A13-68C7-4FE4-8660-0377D928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dirty="0"/>
              <a:t>Information technology:</a:t>
            </a:r>
            <a:br>
              <a:rPr lang="en-US" sz="2700" dirty="0"/>
            </a:br>
            <a:r>
              <a:rPr lang="en-US" sz="2700" dirty="0"/>
              <a:t>Equipment and connectivity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6CEAE-D325-4AB8-80C6-771A1122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sz="2000" u="sng" dirty="0"/>
              <a:t>Recommendations</a:t>
            </a:r>
          </a:p>
          <a:p>
            <a:pPr marL="400050" indent="-342900">
              <a:buFont typeface="Wingdings" panose="05000000000000000000" pitchFamily="2" charset="2"/>
              <a:buChar char="ü"/>
            </a:pPr>
            <a:r>
              <a:rPr lang="en-US" sz="2000" dirty="0"/>
              <a:t>Separate business computer</a:t>
            </a:r>
          </a:p>
          <a:p>
            <a:pPr marL="400050" indent="-342900">
              <a:buFont typeface="Wingdings" panose="05000000000000000000" pitchFamily="2" charset="2"/>
              <a:buChar char="ü"/>
            </a:pPr>
            <a:r>
              <a:rPr lang="en-US" sz="2000" dirty="0"/>
              <a:t>Windows 10 Pro w/ Bit locker</a:t>
            </a:r>
          </a:p>
          <a:p>
            <a:pPr marL="400050" indent="-342900">
              <a:buFont typeface="Wingdings" panose="05000000000000000000" pitchFamily="2" charset="2"/>
              <a:buChar char="ü"/>
            </a:pPr>
            <a:r>
              <a:rPr lang="en-US" sz="2000" dirty="0"/>
              <a:t>Separate Wi-Fi router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Secured Wi-Fi connection</a:t>
            </a:r>
          </a:p>
          <a:p>
            <a:pPr marL="85725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VPN secure connection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2200" dirty="0"/>
              <a:t>Secure laptop with locking cable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2200" dirty="0"/>
              <a:t>Finish policies, plans, and procedures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A52E73-5379-41AA-A04F-D2D25D664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80808" y="618518"/>
            <a:ext cx="468666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18" name="Group 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4327CD-922D-4E3A-80A2-A4C92A1F735F}"/>
              </a:ext>
            </a:extLst>
          </p:cNvPr>
          <p:cNvSpPr txBox="1"/>
          <p:nvPr/>
        </p:nvSpPr>
        <p:spPr>
          <a:xfrm>
            <a:off x="8903710" y="6014478"/>
            <a:ext cx="22637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://hackclarify.blogspot.com/2012/03/know-if-link-is-secure-or-no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8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5C9ADA-071B-43A3-9500-06A1D8B8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Backup Strategy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388257-4210-4D4E-9F9D-CA37AE4F2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1411" y="2383080"/>
            <a:ext cx="4689234" cy="32824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C824-EC07-49FF-9EE2-4B164B06A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57150"/>
            <a:r>
              <a:rPr lang="en-US" u="sng" dirty="0"/>
              <a:t>Findings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Personal Microsoft One Drive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School Microsoft One Drive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Google Drive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External 650 GB hard drive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867E1-8B5C-432C-8D06-5B7DA0E51929}"/>
              </a:ext>
            </a:extLst>
          </p:cNvPr>
          <p:cNvSpPr txBox="1"/>
          <p:nvPr/>
        </p:nvSpPr>
        <p:spPr>
          <a:xfrm>
            <a:off x="3581311" y="5465488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5" tooltip="http://www.madboxpc.com/%C2%BFgoogle-evil-empire-parte-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8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95180C-50D9-428F-9326-6A47E2AF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Backup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38FDF-D4D5-4403-B00C-871B7A874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u="sng" dirty="0">
                <a:solidFill>
                  <a:srgbClr val="FFFFFF"/>
                </a:solidFill>
              </a:rPr>
              <a:t>Recommendations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Cloud storage on Microsoft One Drive for Business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Move and delete files from Google Drive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Develop backup policy on what is backed up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Develop backup procedures to ensure done correctly and according to schedule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23BEC7-B52A-4D9F-AED5-18241F160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1778" y="1236654"/>
            <a:ext cx="6844045" cy="4380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171FDD-8501-4497-BC64-1D9AC5146BEA}"/>
              </a:ext>
            </a:extLst>
          </p:cNvPr>
          <p:cNvSpPr txBox="1"/>
          <p:nvPr/>
        </p:nvSpPr>
        <p:spPr>
          <a:xfrm>
            <a:off x="9147793" y="5416787"/>
            <a:ext cx="240803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www.radians.com.ar/blog/?p=18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67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 advClick="0" advTm="4000">
        <p:wipe/>
      </p:transition>
    </mc:Choice>
    <mc:Fallback>
      <p:transition spd="slow" advClick="0" advTm="4000"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518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Cyber Security Risk Assessment Report</vt:lpstr>
      <vt:lpstr>Physical security</vt:lpstr>
      <vt:lpstr>Physical security</vt:lpstr>
      <vt:lpstr>Website</vt:lpstr>
      <vt:lpstr>Website</vt:lpstr>
      <vt:lpstr>Information Technology: Equipment and connectivity</vt:lpstr>
      <vt:lpstr>Information technology: Equipment and connectivity</vt:lpstr>
      <vt:lpstr>Backup Strategy</vt:lpstr>
      <vt:lpstr>Backup Strategy</vt:lpstr>
      <vt:lpstr>Applications used</vt:lpstr>
      <vt:lpstr>Applications Used</vt:lpstr>
      <vt:lpstr>Risk value basis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Assessment Report</dc:title>
  <dc:creator>Megan Lytle</dc:creator>
  <cp:lastModifiedBy>Megan Lytle</cp:lastModifiedBy>
  <cp:revision>10</cp:revision>
  <dcterms:created xsi:type="dcterms:W3CDTF">2018-08-15T15:37:59Z</dcterms:created>
  <dcterms:modified xsi:type="dcterms:W3CDTF">2025-09-02T14:43:53Z</dcterms:modified>
</cp:coreProperties>
</file>