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77" r:id="rId6"/>
    <p:sldId id="262" r:id="rId7"/>
    <p:sldId id="263" r:id="rId8"/>
    <p:sldId id="276"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3E9ABF-E3F1-417B-A0F1-0718ACB4AC3F}" v="10" dt="2023-03-13T07:30:05.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8E50D8-D2EA-44F1-BC64-18043680E22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88D99B8-D733-40D2-B6F9-A40FC1357FFB}">
      <dgm:prSet/>
      <dgm:spPr/>
      <dgm:t>
        <a:bodyPr/>
        <a:lstStyle/>
        <a:p>
          <a:r>
            <a:rPr lang="en-US"/>
            <a:t>XYZ is a private equity firm in the US. Due to remarkable growth in the Cab industry in the last few years and multiple key players in the market, it is planning for an investment in the cab industry. </a:t>
          </a:r>
        </a:p>
      </dgm:t>
    </dgm:pt>
    <dgm:pt modelId="{8D245D2D-D7BC-4EA3-866F-65767310B953}" type="parTrans" cxnId="{CCC57565-4BDD-4F50-93CC-E77510A4E951}">
      <dgm:prSet/>
      <dgm:spPr/>
      <dgm:t>
        <a:bodyPr/>
        <a:lstStyle/>
        <a:p>
          <a:endParaRPr lang="en-US"/>
        </a:p>
      </dgm:t>
    </dgm:pt>
    <dgm:pt modelId="{27DE8201-68E7-4059-AC35-8BFB93E65DB5}" type="sibTrans" cxnId="{CCC57565-4BDD-4F50-93CC-E77510A4E951}">
      <dgm:prSet/>
      <dgm:spPr/>
      <dgm:t>
        <a:bodyPr/>
        <a:lstStyle/>
        <a:p>
          <a:endParaRPr lang="en-US"/>
        </a:p>
      </dgm:t>
    </dgm:pt>
    <dgm:pt modelId="{173D4030-0573-4774-8EA9-6547F6622AB6}">
      <dgm:prSet/>
      <dgm:spPr/>
      <dgm:t>
        <a:bodyPr/>
        <a:lstStyle/>
        <a:p>
          <a:r>
            <a:rPr lang="en-US" b="1"/>
            <a:t>Objective</a:t>
          </a:r>
          <a:r>
            <a:rPr lang="en-US"/>
            <a:t>: Provide actionable insights to help XYZ Firm in identifying the right company for making an investment.</a:t>
          </a:r>
        </a:p>
      </dgm:t>
    </dgm:pt>
    <dgm:pt modelId="{86A163FC-87B7-498D-ADA4-B753695ACA7D}" type="parTrans" cxnId="{A04919C6-FBBA-4E2D-8578-F0727ED1C365}">
      <dgm:prSet/>
      <dgm:spPr/>
      <dgm:t>
        <a:bodyPr/>
        <a:lstStyle/>
        <a:p>
          <a:endParaRPr lang="en-US"/>
        </a:p>
      </dgm:t>
    </dgm:pt>
    <dgm:pt modelId="{550CBF79-589C-43EE-B399-B3B61BD89651}" type="sibTrans" cxnId="{A04919C6-FBBA-4E2D-8578-F0727ED1C365}">
      <dgm:prSet/>
      <dgm:spPr/>
      <dgm:t>
        <a:bodyPr/>
        <a:lstStyle/>
        <a:p>
          <a:endParaRPr lang="en-US"/>
        </a:p>
      </dgm:t>
    </dgm:pt>
    <dgm:pt modelId="{08BF31C5-1BD5-4BF9-A567-2EACB861E200}">
      <dgm:prSet/>
      <dgm:spPr/>
      <dgm:t>
        <a:bodyPr/>
        <a:lstStyle/>
        <a:p>
          <a:r>
            <a:rPr lang="en-US" b="1"/>
            <a:t>Analysing parts</a:t>
          </a:r>
          <a:r>
            <a:rPr lang="en-US"/>
            <a:t>: Data understanding and Visualization, fiding the most User’s Cab Companies, Finding the most profitable company, multiple hypothesis and investigate.</a:t>
          </a:r>
        </a:p>
      </dgm:t>
    </dgm:pt>
    <dgm:pt modelId="{E398199C-BFC2-4AB3-A226-A24B3B27AA72}" type="parTrans" cxnId="{55949060-4F9F-4EF8-B0DB-AD8935D531B4}">
      <dgm:prSet/>
      <dgm:spPr/>
      <dgm:t>
        <a:bodyPr/>
        <a:lstStyle/>
        <a:p>
          <a:endParaRPr lang="en-US"/>
        </a:p>
      </dgm:t>
    </dgm:pt>
    <dgm:pt modelId="{77EC7346-7C03-43B6-A5CF-D14ECDF93318}" type="sibTrans" cxnId="{55949060-4F9F-4EF8-B0DB-AD8935D531B4}">
      <dgm:prSet/>
      <dgm:spPr/>
      <dgm:t>
        <a:bodyPr/>
        <a:lstStyle/>
        <a:p>
          <a:endParaRPr lang="en-US"/>
        </a:p>
      </dgm:t>
    </dgm:pt>
    <dgm:pt modelId="{D93FD9F0-F8CE-4EAD-957D-DC2F5FD24D7C}" type="pres">
      <dgm:prSet presAssocID="{8F8E50D8-D2EA-44F1-BC64-18043680E22C}" presName="root" presStyleCnt="0">
        <dgm:presLayoutVars>
          <dgm:dir/>
          <dgm:resizeHandles val="exact"/>
        </dgm:presLayoutVars>
      </dgm:prSet>
      <dgm:spPr/>
    </dgm:pt>
    <dgm:pt modelId="{57281130-70F5-4166-9C5A-33AFA10459DD}" type="pres">
      <dgm:prSet presAssocID="{088D99B8-D733-40D2-B6F9-A40FC1357FFB}" presName="compNode" presStyleCnt="0"/>
      <dgm:spPr/>
    </dgm:pt>
    <dgm:pt modelId="{2671A2D3-B154-4F2F-AE6F-9B44A290B070}" type="pres">
      <dgm:prSet presAssocID="{088D99B8-D733-40D2-B6F9-A40FC1357FFB}" presName="bgRect" presStyleLbl="bgShp" presStyleIdx="0" presStyleCnt="3"/>
      <dgm:spPr/>
    </dgm:pt>
    <dgm:pt modelId="{E8182BC8-611C-4F11-94B2-D1CAE0B350D9}" type="pres">
      <dgm:prSet presAssocID="{088D99B8-D733-40D2-B6F9-A40FC1357F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4DF4ED4C-C7B6-4394-ABB5-4B8446E489CE}" type="pres">
      <dgm:prSet presAssocID="{088D99B8-D733-40D2-B6F9-A40FC1357FFB}" presName="spaceRect" presStyleCnt="0"/>
      <dgm:spPr/>
    </dgm:pt>
    <dgm:pt modelId="{0EAFA586-D49C-45C2-B10A-E0274BC66E69}" type="pres">
      <dgm:prSet presAssocID="{088D99B8-D733-40D2-B6F9-A40FC1357FFB}" presName="parTx" presStyleLbl="revTx" presStyleIdx="0" presStyleCnt="3">
        <dgm:presLayoutVars>
          <dgm:chMax val="0"/>
          <dgm:chPref val="0"/>
        </dgm:presLayoutVars>
      </dgm:prSet>
      <dgm:spPr/>
    </dgm:pt>
    <dgm:pt modelId="{2D81FB4B-BB3A-417F-A31E-9E023C5D4268}" type="pres">
      <dgm:prSet presAssocID="{27DE8201-68E7-4059-AC35-8BFB93E65DB5}" presName="sibTrans" presStyleCnt="0"/>
      <dgm:spPr/>
    </dgm:pt>
    <dgm:pt modelId="{BDE4FA3A-F801-4441-ADE3-A02AE3F08357}" type="pres">
      <dgm:prSet presAssocID="{173D4030-0573-4774-8EA9-6547F6622AB6}" presName="compNode" presStyleCnt="0"/>
      <dgm:spPr/>
    </dgm:pt>
    <dgm:pt modelId="{30A75A98-D5C2-48A7-A12A-6FC78D9E48EC}" type="pres">
      <dgm:prSet presAssocID="{173D4030-0573-4774-8EA9-6547F6622AB6}" presName="bgRect" presStyleLbl="bgShp" presStyleIdx="1" presStyleCnt="3"/>
      <dgm:spPr/>
    </dgm:pt>
    <dgm:pt modelId="{768A26A8-FE14-4C4C-BEFA-D05027178518}" type="pres">
      <dgm:prSet presAssocID="{173D4030-0573-4774-8EA9-6547F6622AB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
        </a:ext>
      </dgm:extLst>
    </dgm:pt>
    <dgm:pt modelId="{E7B5F941-85A5-4051-92E6-EAAD54E5B0F2}" type="pres">
      <dgm:prSet presAssocID="{173D4030-0573-4774-8EA9-6547F6622AB6}" presName="spaceRect" presStyleCnt="0"/>
      <dgm:spPr/>
    </dgm:pt>
    <dgm:pt modelId="{0CFA5EB6-4A5E-4BEE-B7C7-650FBD866FB2}" type="pres">
      <dgm:prSet presAssocID="{173D4030-0573-4774-8EA9-6547F6622AB6}" presName="parTx" presStyleLbl="revTx" presStyleIdx="1" presStyleCnt="3">
        <dgm:presLayoutVars>
          <dgm:chMax val="0"/>
          <dgm:chPref val="0"/>
        </dgm:presLayoutVars>
      </dgm:prSet>
      <dgm:spPr/>
    </dgm:pt>
    <dgm:pt modelId="{4EAB3214-ECFA-46E9-AAFA-981B1DF85B05}" type="pres">
      <dgm:prSet presAssocID="{550CBF79-589C-43EE-B399-B3B61BD89651}" presName="sibTrans" presStyleCnt="0"/>
      <dgm:spPr/>
    </dgm:pt>
    <dgm:pt modelId="{DFB5B41E-DAD7-4CCF-83A8-A6C56E55F131}" type="pres">
      <dgm:prSet presAssocID="{08BF31C5-1BD5-4BF9-A567-2EACB861E200}" presName="compNode" presStyleCnt="0"/>
      <dgm:spPr/>
    </dgm:pt>
    <dgm:pt modelId="{861EB077-4ABC-4B18-A398-7E4A46C260C1}" type="pres">
      <dgm:prSet presAssocID="{08BF31C5-1BD5-4BF9-A567-2EACB861E200}" presName="bgRect" presStyleLbl="bgShp" presStyleIdx="2" presStyleCnt="3"/>
      <dgm:spPr/>
    </dgm:pt>
    <dgm:pt modelId="{BD05B369-0C8F-4692-A585-490FB2DA2221}" type="pres">
      <dgm:prSet presAssocID="{08BF31C5-1BD5-4BF9-A567-2EACB861E2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xi"/>
        </a:ext>
      </dgm:extLst>
    </dgm:pt>
    <dgm:pt modelId="{FB3817F4-34AE-404B-9089-45541AFC2ACF}" type="pres">
      <dgm:prSet presAssocID="{08BF31C5-1BD5-4BF9-A567-2EACB861E200}" presName="spaceRect" presStyleCnt="0"/>
      <dgm:spPr/>
    </dgm:pt>
    <dgm:pt modelId="{0AF2BA79-4F73-4083-9F46-760EA6F02181}" type="pres">
      <dgm:prSet presAssocID="{08BF31C5-1BD5-4BF9-A567-2EACB861E200}" presName="parTx" presStyleLbl="revTx" presStyleIdx="2" presStyleCnt="3">
        <dgm:presLayoutVars>
          <dgm:chMax val="0"/>
          <dgm:chPref val="0"/>
        </dgm:presLayoutVars>
      </dgm:prSet>
      <dgm:spPr/>
    </dgm:pt>
  </dgm:ptLst>
  <dgm:cxnLst>
    <dgm:cxn modelId="{72E3EE01-E671-4C90-B1DF-02DD8A41641D}" type="presOf" srcId="{8F8E50D8-D2EA-44F1-BC64-18043680E22C}" destId="{D93FD9F0-F8CE-4EAD-957D-DC2F5FD24D7C}" srcOrd="0" destOrd="0" presId="urn:microsoft.com/office/officeart/2018/2/layout/IconVerticalSolidList"/>
    <dgm:cxn modelId="{E2C64C3C-ABBE-4EED-BE41-26FF92FD5B1D}" type="presOf" srcId="{08BF31C5-1BD5-4BF9-A567-2EACB861E200}" destId="{0AF2BA79-4F73-4083-9F46-760EA6F02181}" srcOrd="0" destOrd="0" presId="urn:microsoft.com/office/officeart/2018/2/layout/IconVerticalSolidList"/>
    <dgm:cxn modelId="{55949060-4F9F-4EF8-B0DB-AD8935D531B4}" srcId="{8F8E50D8-D2EA-44F1-BC64-18043680E22C}" destId="{08BF31C5-1BD5-4BF9-A567-2EACB861E200}" srcOrd="2" destOrd="0" parTransId="{E398199C-BFC2-4AB3-A226-A24B3B27AA72}" sibTransId="{77EC7346-7C03-43B6-A5CF-D14ECDF93318}"/>
    <dgm:cxn modelId="{2E908663-1D9C-4F8D-B6D0-2EBB0C87A0B8}" type="presOf" srcId="{088D99B8-D733-40D2-B6F9-A40FC1357FFB}" destId="{0EAFA586-D49C-45C2-B10A-E0274BC66E69}" srcOrd="0" destOrd="0" presId="urn:microsoft.com/office/officeart/2018/2/layout/IconVerticalSolidList"/>
    <dgm:cxn modelId="{CCC57565-4BDD-4F50-93CC-E77510A4E951}" srcId="{8F8E50D8-D2EA-44F1-BC64-18043680E22C}" destId="{088D99B8-D733-40D2-B6F9-A40FC1357FFB}" srcOrd="0" destOrd="0" parTransId="{8D245D2D-D7BC-4EA3-866F-65767310B953}" sibTransId="{27DE8201-68E7-4059-AC35-8BFB93E65DB5}"/>
    <dgm:cxn modelId="{6759658C-B637-4835-B6E3-2CC4EEAED952}" type="presOf" srcId="{173D4030-0573-4774-8EA9-6547F6622AB6}" destId="{0CFA5EB6-4A5E-4BEE-B7C7-650FBD866FB2}" srcOrd="0" destOrd="0" presId="urn:microsoft.com/office/officeart/2018/2/layout/IconVerticalSolidList"/>
    <dgm:cxn modelId="{A04919C6-FBBA-4E2D-8578-F0727ED1C365}" srcId="{8F8E50D8-D2EA-44F1-BC64-18043680E22C}" destId="{173D4030-0573-4774-8EA9-6547F6622AB6}" srcOrd="1" destOrd="0" parTransId="{86A163FC-87B7-498D-ADA4-B753695ACA7D}" sibTransId="{550CBF79-589C-43EE-B399-B3B61BD89651}"/>
    <dgm:cxn modelId="{BB8B0820-5FFE-48DE-8E02-804C8DD7D7CD}" type="presParOf" srcId="{D93FD9F0-F8CE-4EAD-957D-DC2F5FD24D7C}" destId="{57281130-70F5-4166-9C5A-33AFA10459DD}" srcOrd="0" destOrd="0" presId="urn:microsoft.com/office/officeart/2018/2/layout/IconVerticalSolidList"/>
    <dgm:cxn modelId="{0C3F4FFC-067C-4AC6-8F38-6CA76E119337}" type="presParOf" srcId="{57281130-70F5-4166-9C5A-33AFA10459DD}" destId="{2671A2D3-B154-4F2F-AE6F-9B44A290B070}" srcOrd="0" destOrd="0" presId="urn:microsoft.com/office/officeart/2018/2/layout/IconVerticalSolidList"/>
    <dgm:cxn modelId="{2150994A-5C43-4439-A461-050A5D20E499}" type="presParOf" srcId="{57281130-70F5-4166-9C5A-33AFA10459DD}" destId="{E8182BC8-611C-4F11-94B2-D1CAE0B350D9}" srcOrd="1" destOrd="0" presId="urn:microsoft.com/office/officeart/2018/2/layout/IconVerticalSolidList"/>
    <dgm:cxn modelId="{D1BA86E5-2FEB-4D84-8349-53B878316111}" type="presParOf" srcId="{57281130-70F5-4166-9C5A-33AFA10459DD}" destId="{4DF4ED4C-C7B6-4394-ABB5-4B8446E489CE}" srcOrd="2" destOrd="0" presId="urn:microsoft.com/office/officeart/2018/2/layout/IconVerticalSolidList"/>
    <dgm:cxn modelId="{05CB74C2-3C5B-4319-AB6E-0841F1D19132}" type="presParOf" srcId="{57281130-70F5-4166-9C5A-33AFA10459DD}" destId="{0EAFA586-D49C-45C2-B10A-E0274BC66E69}" srcOrd="3" destOrd="0" presId="urn:microsoft.com/office/officeart/2018/2/layout/IconVerticalSolidList"/>
    <dgm:cxn modelId="{5581CB13-44D8-466C-9CC3-DF42795E588F}" type="presParOf" srcId="{D93FD9F0-F8CE-4EAD-957D-DC2F5FD24D7C}" destId="{2D81FB4B-BB3A-417F-A31E-9E023C5D4268}" srcOrd="1" destOrd="0" presId="urn:microsoft.com/office/officeart/2018/2/layout/IconVerticalSolidList"/>
    <dgm:cxn modelId="{18036BD1-C9A9-462F-9069-9B20F335ABC9}" type="presParOf" srcId="{D93FD9F0-F8CE-4EAD-957D-DC2F5FD24D7C}" destId="{BDE4FA3A-F801-4441-ADE3-A02AE3F08357}" srcOrd="2" destOrd="0" presId="urn:microsoft.com/office/officeart/2018/2/layout/IconVerticalSolidList"/>
    <dgm:cxn modelId="{3FC12B46-3C4C-498D-83F9-D6E75CA4D27A}" type="presParOf" srcId="{BDE4FA3A-F801-4441-ADE3-A02AE3F08357}" destId="{30A75A98-D5C2-48A7-A12A-6FC78D9E48EC}" srcOrd="0" destOrd="0" presId="urn:microsoft.com/office/officeart/2018/2/layout/IconVerticalSolidList"/>
    <dgm:cxn modelId="{E3BC28F9-4F50-40AE-9ED6-7ED7C46403C2}" type="presParOf" srcId="{BDE4FA3A-F801-4441-ADE3-A02AE3F08357}" destId="{768A26A8-FE14-4C4C-BEFA-D05027178518}" srcOrd="1" destOrd="0" presId="urn:microsoft.com/office/officeart/2018/2/layout/IconVerticalSolidList"/>
    <dgm:cxn modelId="{F66EFA6F-E4B4-4F2E-8520-CCA05EC689BE}" type="presParOf" srcId="{BDE4FA3A-F801-4441-ADE3-A02AE3F08357}" destId="{E7B5F941-85A5-4051-92E6-EAAD54E5B0F2}" srcOrd="2" destOrd="0" presId="urn:microsoft.com/office/officeart/2018/2/layout/IconVerticalSolidList"/>
    <dgm:cxn modelId="{CE4E8180-BFD9-4593-9ABB-DECC65605F36}" type="presParOf" srcId="{BDE4FA3A-F801-4441-ADE3-A02AE3F08357}" destId="{0CFA5EB6-4A5E-4BEE-B7C7-650FBD866FB2}" srcOrd="3" destOrd="0" presId="urn:microsoft.com/office/officeart/2018/2/layout/IconVerticalSolidList"/>
    <dgm:cxn modelId="{254C3C05-4B7C-42C6-A645-1CB683DF70E3}" type="presParOf" srcId="{D93FD9F0-F8CE-4EAD-957D-DC2F5FD24D7C}" destId="{4EAB3214-ECFA-46E9-AAFA-981B1DF85B05}" srcOrd="3" destOrd="0" presId="urn:microsoft.com/office/officeart/2018/2/layout/IconVerticalSolidList"/>
    <dgm:cxn modelId="{C2BFF9E8-B43A-41FD-A778-B056945C9849}" type="presParOf" srcId="{D93FD9F0-F8CE-4EAD-957D-DC2F5FD24D7C}" destId="{DFB5B41E-DAD7-4CCF-83A8-A6C56E55F131}" srcOrd="4" destOrd="0" presId="urn:microsoft.com/office/officeart/2018/2/layout/IconVerticalSolidList"/>
    <dgm:cxn modelId="{F7FB3C0F-4DB4-48F0-A925-7A3EDA1B7FBE}" type="presParOf" srcId="{DFB5B41E-DAD7-4CCF-83A8-A6C56E55F131}" destId="{861EB077-4ABC-4B18-A398-7E4A46C260C1}" srcOrd="0" destOrd="0" presId="urn:microsoft.com/office/officeart/2018/2/layout/IconVerticalSolidList"/>
    <dgm:cxn modelId="{FAF1366E-67CC-4FD1-9368-6A8C1CA70988}" type="presParOf" srcId="{DFB5B41E-DAD7-4CCF-83A8-A6C56E55F131}" destId="{BD05B369-0C8F-4692-A585-490FB2DA2221}" srcOrd="1" destOrd="0" presId="urn:microsoft.com/office/officeart/2018/2/layout/IconVerticalSolidList"/>
    <dgm:cxn modelId="{E4EA6D1C-C9C5-4756-820F-B4CE6657E3F2}" type="presParOf" srcId="{DFB5B41E-DAD7-4CCF-83A8-A6C56E55F131}" destId="{FB3817F4-34AE-404B-9089-45541AFC2ACF}" srcOrd="2" destOrd="0" presId="urn:microsoft.com/office/officeart/2018/2/layout/IconVerticalSolidList"/>
    <dgm:cxn modelId="{A3DCEA68-4126-4BCF-838C-2A437CB24FD1}" type="presParOf" srcId="{DFB5B41E-DAD7-4CCF-83A8-A6C56E55F131}" destId="{0AF2BA79-4F73-4083-9F46-760EA6F021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688A6F-9705-43A8-BF43-A9A26365A80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D101C93-367F-4D6F-9FDF-BBE64455C9FD}">
      <dgm:prSet/>
      <dgm:spPr/>
      <dgm:t>
        <a:bodyPr/>
        <a:lstStyle/>
        <a:p>
          <a:r>
            <a:rPr lang="en-US"/>
            <a:t>Cab_Data.csv – This file includes the transaction details of 2 cab companies</a:t>
          </a:r>
        </a:p>
      </dgm:t>
    </dgm:pt>
    <dgm:pt modelId="{07C96D3B-191B-42C3-B253-4D6528BD9E0C}" type="parTrans" cxnId="{51A5F0FD-BAAD-4ABC-9604-67B6FF4F1975}">
      <dgm:prSet/>
      <dgm:spPr/>
      <dgm:t>
        <a:bodyPr/>
        <a:lstStyle/>
        <a:p>
          <a:endParaRPr lang="en-US"/>
        </a:p>
      </dgm:t>
    </dgm:pt>
    <dgm:pt modelId="{10BBD5A9-0DEC-4FBA-AA1A-7E9836746D44}" type="sibTrans" cxnId="{51A5F0FD-BAAD-4ABC-9604-67B6FF4F1975}">
      <dgm:prSet/>
      <dgm:spPr/>
      <dgm:t>
        <a:bodyPr/>
        <a:lstStyle/>
        <a:p>
          <a:endParaRPr lang="en-US"/>
        </a:p>
      </dgm:t>
    </dgm:pt>
    <dgm:pt modelId="{E9A50844-FB64-4E1E-AADA-A37C66B7089F}">
      <dgm:prSet/>
      <dgm:spPr/>
      <dgm:t>
        <a:bodyPr/>
        <a:lstStyle/>
        <a:p>
          <a:r>
            <a:rPr lang="en-US"/>
            <a:t>Customer_ID.csv – This files includes  customer demographic details</a:t>
          </a:r>
        </a:p>
      </dgm:t>
    </dgm:pt>
    <dgm:pt modelId="{49413245-E4F1-43F1-96C3-5CFEF82C1DE4}" type="parTrans" cxnId="{FFCB2DC7-772F-4618-BC17-41D438BB4523}">
      <dgm:prSet/>
      <dgm:spPr/>
      <dgm:t>
        <a:bodyPr/>
        <a:lstStyle/>
        <a:p>
          <a:endParaRPr lang="en-US"/>
        </a:p>
      </dgm:t>
    </dgm:pt>
    <dgm:pt modelId="{29C1F10F-2AD8-4A98-A75C-D764CCFCD59B}" type="sibTrans" cxnId="{FFCB2DC7-772F-4618-BC17-41D438BB4523}">
      <dgm:prSet/>
      <dgm:spPr/>
      <dgm:t>
        <a:bodyPr/>
        <a:lstStyle/>
        <a:p>
          <a:endParaRPr lang="en-US"/>
        </a:p>
      </dgm:t>
    </dgm:pt>
    <dgm:pt modelId="{4F5CF3B5-0245-47A5-BFA0-3480FA9BF688}">
      <dgm:prSet/>
      <dgm:spPr/>
      <dgm:t>
        <a:bodyPr/>
        <a:lstStyle/>
        <a:p>
          <a:r>
            <a:rPr lang="en-US"/>
            <a:t>Transaction_ID.csv – This file contains customers transactions and payment mode </a:t>
          </a:r>
        </a:p>
      </dgm:t>
    </dgm:pt>
    <dgm:pt modelId="{C86E67B9-084E-4461-9CA5-2ED1783854EB}" type="parTrans" cxnId="{6DE35060-07FA-4DFD-A9B9-DBD947EB1586}">
      <dgm:prSet/>
      <dgm:spPr/>
      <dgm:t>
        <a:bodyPr/>
        <a:lstStyle/>
        <a:p>
          <a:endParaRPr lang="en-US"/>
        </a:p>
      </dgm:t>
    </dgm:pt>
    <dgm:pt modelId="{354139DE-EB48-4E92-976D-16CA4C94284B}" type="sibTrans" cxnId="{6DE35060-07FA-4DFD-A9B9-DBD947EB1586}">
      <dgm:prSet/>
      <dgm:spPr/>
      <dgm:t>
        <a:bodyPr/>
        <a:lstStyle/>
        <a:p>
          <a:endParaRPr lang="en-US"/>
        </a:p>
      </dgm:t>
    </dgm:pt>
    <dgm:pt modelId="{2D4AA9C7-C58A-4AA3-9C68-2F9277C75E94}">
      <dgm:prSet/>
      <dgm:spPr/>
      <dgm:t>
        <a:bodyPr/>
        <a:lstStyle/>
        <a:p>
          <a:r>
            <a:rPr lang="en-US"/>
            <a:t>City.csv – This files contains details of major US cities and their population and NO of cab users. </a:t>
          </a:r>
        </a:p>
      </dgm:t>
    </dgm:pt>
    <dgm:pt modelId="{62C17CBA-46BC-4BC0-A710-E445CA41B04C}" type="parTrans" cxnId="{D8977434-14AF-43EC-BBA4-FFF732DB792B}">
      <dgm:prSet/>
      <dgm:spPr/>
      <dgm:t>
        <a:bodyPr/>
        <a:lstStyle/>
        <a:p>
          <a:endParaRPr lang="en-US"/>
        </a:p>
      </dgm:t>
    </dgm:pt>
    <dgm:pt modelId="{9C4486AA-81F0-4083-AE04-32AB274CC2E0}" type="sibTrans" cxnId="{D8977434-14AF-43EC-BBA4-FFF732DB792B}">
      <dgm:prSet/>
      <dgm:spPr/>
      <dgm:t>
        <a:bodyPr/>
        <a:lstStyle/>
        <a:p>
          <a:endParaRPr lang="en-US"/>
        </a:p>
      </dgm:t>
    </dgm:pt>
    <dgm:pt modelId="{242610F1-C00A-4814-A5E5-C1747BF78741}" type="pres">
      <dgm:prSet presAssocID="{5C688A6F-9705-43A8-BF43-A9A26365A804}" presName="vert0" presStyleCnt="0">
        <dgm:presLayoutVars>
          <dgm:dir/>
          <dgm:animOne val="branch"/>
          <dgm:animLvl val="lvl"/>
        </dgm:presLayoutVars>
      </dgm:prSet>
      <dgm:spPr/>
    </dgm:pt>
    <dgm:pt modelId="{D90827F1-273A-403F-92C6-7200E1B4B987}" type="pres">
      <dgm:prSet presAssocID="{5D101C93-367F-4D6F-9FDF-BBE64455C9FD}" presName="thickLine" presStyleLbl="alignNode1" presStyleIdx="0" presStyleCnt="4"/>
      <dgm:spPr/>
    </dgm:pt>
    <dgm:pt modelId="{283DC4A3-753B-4831-9013-5BA6782A159A}" type="pres">
      <dgm:prSet presAssocID="{5D101C93-367F-4D6F-9FDF-BBE64455C9FD}" presName="horz1" presStyleCnt="0"/>
      <dgm:spPr/>
    </dgm:pt>
    <dgm:pt modelId="{90DCD9E9-2AC5-4F5C-B011-22EFDDE229EE}" type="pres">
      <dgm:prSet presAssocID="{5D101C93-367F-4D6F-9FDF-BBE64455C9FD}" presName="tx1" presStyleLbl="revTx" presStyleIdx="0" presStyleCnt="4"/>
      <dgm:spPr/>
    </dgm:pt>
    <dgm:pt modelId="{1F5F644D-4DB9-4E86-9D49-C16527848AA3}" type="pres">
      <dgm:prSet presAssocID="{5D101C93-367F-4D6F-9FDF-BBE64455C9FD}" presName="vert1" presStyleCnt="0"/>
      <dgm:spPr/>
    </dgm:pt>
    <dgm:pt modelId="{BD386511-1F11-4BD3-AA8E-9AE82AFF1FE9}" type="pres">
      <dgm:prSet presAssocID="{E9A50844-FB64-4E1E-AADA-A37C66B7089F}" presName="thickLine" presStyleLbl="alignNode1" presStyleIdx="1" presStyleCnt="4"/>
      <dgm:spPr/>
    </dgm:pt>
    <dgm:pt modelId="{BA0593DE-7363-45AA-BF24-7B32A756C996}" type="pres">
      <dgm:prSet presAssocID="{E9A50844-FB64-4E1E-AADA-A37C66B7089F}" presName="horz1" presStyleCnt="0"/>
      <dgm:spPr/>
    </dgm:pt>
    <dgm:pt modelId="{4A21B1AF-79DB-47E4-A2F3-EB20B9F0775C}" type="pres">
      <dgm:prSet presAssocID="{E9A50844-FB64-4E1E-AADA-A37C66B7089F}" presName="tx1" presStyleLbl="revTx" presStyleIdx="1" presStyleCnt="4"/>
      <dgm:spPr/>
    </dgm:pt>
    <dgm:pt modelId="{84C2B1AC-4930-47B5-A573-313465FCF1F4}" type="pres">
      <dgm:prSet presAssocID="{E9A50844-FB64-4E1E-AADA-A37C66B7089F}" presName="vert1" presStyleCnt="0"/>
      <dgm:spPr/>
    </dgm:pt>
    <dgm:pt modelId="{32347B4C-130E-4FE5-AFC9-206B25173752}" type="pres">
      <dgm:prSet presAssocID="{4F5CF3B5-0245-47A5-BFA0-3480FA9BF688}" presName="thickLine" presStyleLbl="alignNode1" presStyleIdx="2" presStyleCnt="4"/>
      <dgm:spPr/>
    </dgm:pt>
    <dgm:pt modelId="{E389BBDA-B117-4F07-81EF-B5B3C854B431}" type="pres">
      <dgm:prSet presAssocID="{4F5CF3B5-0245-47A5-BFA0-3480FA9BF688}" presName="horz1" presStyleCnt="0"/>
      <dgm:spPr/>
    </dgm:pt>
    <dgm:pt modelId="{A86B1BF8-8E4A-43AD-A7AA-D8865FECB5A3}" type="pres">
      <dgm:prSet presAssocID="{4F5CF3B5-0245-47A5-BFA0-3480FA9BF688}" presName="tx1" presStyleLbl="revTx" presStyleIdx="2" presStyleCnt="4"/>
      <dgm:spPr/>
    </dgm:pt>
    <dgm:pt modelId="{A847D2E3-86A3-4E2B-AC21-0D3FA421BB0A}" type="pres">
      <dgm:prSet presAssocID="{4F5CF3B5-0245-47A5-BFA0-3480FA9BF688}" presName="vert1" presStyleCnt="0"/>
      <dgm:spPr/>
    </dgm:pt>
    <dgm:pt modelId="{19D17E45-7A8E-4668-BEFF-81FB0F51AF9A}" type="pres">
      <dgm:prSet presAssocID="{2D4AA9C7-C58A-4AA3-9C68-2F9277C75E94}" presName="thickLine" presStyleLbl="alignNode1" presStyleIdx="3" presStyleCnt="4"/>
      <dgm:spPr/>
    </dgm:pt>
    <dgm:pt modelId="{9EB7D54F-C2A7-4202-92ED-CF4566219ACE}" type="pres">
      <dgm:prSet presAssocID="{2D4AA9C7-C58A-4AA3-9C68-2F9277C75E94}" presName="horz1" presStyleCnt="0"/>
      <dgm:spPr/>
    </dgm:pt>
    <dgm:pt modelId="{5EB13878-F7BF-403A-93D9-C66A8EBCDDC7}" type="pres">
      <dgm:prSet presAssocID="{2D4AA9C7-C58A-4AA3-9C68-2F9277C75E94}" presName="tx1" presStyleLbl="revTx" presStyleIdx="3" presStyleCnt="4"/>
      <dgm:spPr/>
    </dgm:pt>
    <dgm:pt modelId="{89E81680-FB38-489D-AC89-F28A047595F0}" type="pres">
      <dgm:prSet presAssocID="{2D4AA9C7-C58A-4AA3-9C68-2F9277C75E94}" presName="vert1" presStyleCnt="0"/>
      <dgm:spPr/>
    </dgm:pt>
  </dgm:ptLst>
  <dgm:cxnLst>
    <dgm:cxn modelId="{2E892D09-E8E9-4FE8-A854-29A42BD1E41B}" type="presOf" srcId="{2D4AA9C7-C58A-4AA3-9C68-2F9277C75E94}" destId="{5EB13878-F7BF-403A-93D9-C66A8EBCDDC7}" srcOrd="0" destOrd="0" presId="urn:microsoft.com/office/officeart/2008/layout/LinedList"/>
    <dgm:cxn modelId="{D8977434-14AF-43EC-BBA4-FFF732DB792B}" srcId="{5C688A6F-9705-43A8-BF43-A9A26365A804}" destId="{2D4AA9C7-C58A-4AA3-9C68-2F9277C75E94}" srcOrd="3" destOrd="0" parTransId="{62C17CBA-46BC-4BC0-A710-E445CA41B04C}" sibTransId="{9C4486AA-81F0-4083-AE04-32AB274CC2E0}"/>
    <dgm:cxn modelId="{67D18840-D78A-41B1-A0DC-69FD38972E12}" type="presOf" srcId="{5D101C93-367F-4D6F-9FDF-BBE64455C9FD}" destId="{90DCD9E9-2AC5-4F5C-B011-22EFDDE229EE}" srcOrd="0" destOrd="0" presId="urn:microsoft.com/office/officeart/2008/layout/LinedList"/>
    <dgm:cxn modelId="{6DE35060-07FA-4DFD-A9B9-DBD947EB1586}" srcId="{5C688A6F-9705-43A8-BF43-A9A26365A804}" destId="{4F5CF3B5-0245-47A5-BFA0-3480FA9BF688}" srcOrd="2" destOrd="0" parTransId="{C86E67B9-084E-4461-9CA5-2ED1783854EB}" sibTransId="{354139DE-EB48-4E92-976D-16CA4C94284B}"/>
    <dgm:cxn modelId="{72C44545-747F-4B6E-ACC7-4F65438C9C91}" type="presOf" srcId="{5C688A6F-9705-43A8-BF43-A9A26365A804}" destId="{242610F1-C00A-4814-A5E5-C1747BF78741}" srcOrd="0" destOrd="0" presId="urn:microsoft.com/office/officeart/2008/layout/LinedList"/>
    <dgm:cxn modelId="{FFCB2DC7-772F-4618-BC17-41D438BB4523}" srcId="{5C688A6F-9705-43A8-BF43-A9A26365A804}" destId="{E9A50844-FB64-4E1E-AADA-A37C66B7089F}" srcOrd="1" destOrd="0" parTransId="{49413245-E4F1-43F1-96C3-5CFEF82C1DE4}" sibTransId="{29C1F10F-2AD8-4A98-A75C-D764CCFCD59B}"/>
    <dgm:cxn modelId="{D77961E0-9FB5-4126-9B31-12F597A1D286}" type="presOf" srcId="{E9A50844-FB64-4E1E-AADA-A37C66B7089F}" destId="{4A21B1AF-79DB-47E4-A2F3-EB20B9F0775C}" srcOrd="0" destOrd="0" presId="urn:microsoft.com/office/officeart/2008/layout/LinedList"/>
    <dgm:cxn modelId="{0D0FA5E6-4C6D-4596-86D2-A11989BE27D8}" type="presOf" srcId="{4F5CF3B5-0245-47A5-BFA0-3480FA9BF688}" destId="{A86B1BF8-8E4A-43AD-A7AA-D8865FECB5A3}" srcOrd="0" destOrd="0" presId="urn:microsoft.com/office/officeart/2008/layout/LinedList"/>
    <dgm:cxn modelId="{51A5F0FD-BAAD-4ABC-9604-67B6FF4F1975}" srcId="{5C688A6F-9705-43A8-BF43-A9A26365A804}" destId="{5D101C93-367F-4D6F-9FDF-BBE64455C9FD}" srcOrd="0" destOrd="0" parTransId="{07C96D3B-191B-42C3-B253-4D6528BD9E0C}" sibTransId="{10BBD5A9-0DEC-4FBA-AA1A-7E9836746D44}"/>
    <dgm:cxn modelId="{5C9FEE1E-E31C-4A84-A204-5F5C383B38AE}" type="presParOf" srcId="{242610F1-C00A-4814-A5E5-C1747BF78741}" destId="{D90827F1-273A-403F-92C6-7200E1B4B987}" srcOrd="0" destOrd="0" presId="urn:microsoft.com/office/officeart/2008/layout/LinedList"/>
    <dgm:cxn modelId="{3A5099E5-0565-439D-8E6B-B3DBDEF46035}" type="presParOf" srcId="{242610F1-C00A-4814-A5E5-C1747BF78741}" destId="{283DC4A3-753B-4831-9013-5BA6782A159A}" srcOrd="1" destOrd="0" presId="urn:microsoft.com/office/officeart/2008/layout/LinedList"/>
    <dgm:cxn modelId="{1A5ECE59-DFD2-4157-B201-ADB9AD09719D}" type="presParOf" srcId="{283DC4A3-753B-4831-9013-5BA6782A159A}" destId="{90DCD9E9-2AC5-4F5C-B011-22EFDDE229EE}" srcOrd="0" destOrd="0" presId="urn:microsoft.com/office/officeart/2008/layout/LinedList"/>
    <dgm:cxn modelId="{77056172-C7AD-4024-B683-DDA9CB0CBB85}" type="presParOf" srcId="{283DC4A3-753B-4831-9013-5BA6782A159A}" destId="{1F5F644D-4DB9-4E86-9D49-C16527848AA3}" srcOrd="1" destOrd="0" presId="urn:microsoft.com/office/officeart/2008/layout/LinedList"/>
    <dgm:cxn modelId="{45ADD312-79B2-4B66-9F40-77EBD420ADD8}" type="presParOf" srcId="{242610F1-C00A-4814-A5E5-C1747BF78741}" destId="{BD386511-1F11-4BD3-AA8E-9AE82AFF1FE9}" srcOrd="2" destOrd="0" presId="urn:microsoft.com/office/officeart/2008/layout/LinedList"/>
    <dgm:cxn modelId="{E244FA28-3E2C-4C5B-8EAD-B1B18BBDC25D}" type="presParOf" srcId="{242610F1-C00A-4814-A5E5-C1747BF78741}" destId="{BA0593DE-7363-45AA-BF24-7B32A756C996}" srcOrd="3" destOrd="0" presId="urn:microsoft.com/office/officeart/2008/layout/LinedList"/>
    <dgm:cxn modelId="{9AF0F1C6-4CDD-4060-93A4-97394D037FB1}" type="presParOf" srcId="{BA0593DE-7363-45AA-BF24-7B32A756C996}" destId="{4A21B1AF-79DB-47E4-A2F3-EB20B9F0775C}" srcOrd="0" destOrd="0" presId="urn:microsoft.com/office/officeart/2008/layout/LinedList"/>
    <dgm:cxn modelId="{73840906-94F4-4120-BF74-6F8A3CDFE735}" type="presParOf" srcId="{BA0593DE-7363-45AA-BF24-7B32A756C996}" destId="{84C2B1AC-4930-47B5-A573-313465FCF1F4}" srcOrd="1" destOrd="0" presId="urn:microsoft.com/office/officeart/2008/layout/LinedList"/>
    <dgm:cxn modelId="{7A6FF061-8854-4FD4-BBA9-EEEB34B82DF7}" type="presParOf" srcId="{242610F1-C00A-4814-A5E5-C1747BF78741}" destId="{32347B4C-130E-4FE5-AFC9-206B25173752}" srcOrd="4" destOrd="0" presId="urn:microsoft.com/office/officeart/2008/layout/LinedList"/>
    <dgm:cxn modelId="{06C942B9-B783-4EE1-8231-4304ED7BDBAC}" type="presParOf" srcId="{242610F1-C00A-4814-A5E5-C1747BF78741}" destId="{E389BBDA-B117-4F07-81EF-B5B3C854B431}" srcOrd="5" destOrd="0" presId="urn:microsoft.com/office/officeart/2008/layout/LinedList"/>
    <dgm:cxn modelId="{32F382FB-AB9B-4601-9BFE-8B8F0F86EFE6}" type="presParOf" srcId="{E389BBDA-B117-4F07-81EF-B5B3C854B431}" destId="{A86B1BF8-8E4A-43AD-A7AA-D8865FECB5A3}" srcOrd="0" destOrd="0" presId="urn:microsoft.com/office/officeart/2008/layout/LinedList"/>
    <dgm:cxn modelId="{C6BA0D69-4432-411D-86FD-C558CD6F0B46}" type="presParOf" srcId="{E389BBDA-B117-4F07-81EF-B5B3C854B431}" destId="{A847D2E3-86A3-4E2B-AC21-0D3FA421BB0A}" srcOrd="1" destOrd="0" presId="urn:microsoft.com/office/officeart/2008/layout/LinedList"/>
    <dgm:cxn modelId="{F2963E9E-7720-4FE9-9D1F-F0AE02BC63C8}" type="presParOf" srcId="{242610F1-C00A-4814-A5E5-C1747BF78741}" destId="{19D17E45-7A8E-4668-BEFF-81FB0F51AF9A}" srcOrd="6" destOrd="0" presId="urn:microsoft.com/office/officeart/2008/layout/LinedList"/>
    <dgm:cxn modelId="{E720332E-98DB-4695-86E9-04B044B0BECB}" type="presParOf" srcId="{242610F1-C00A-4814-A5E5-C1747BF78741}" destId="{9EB7D54F-C2A7-4202-92ED-CF4566219ACE}" srcOrd="7" destOrd="0" presId="urn:microsoft.com/office/officeart/2008/layout/LinedList"/>
    <dgm:cxn modelId="{25A66B86-8E73-4D90-9B72-18088274C8F1}" type="presParOf" srcId="{9EB7D54F-C2A7-4202-92ED-CF4566219ACE}" destId="{5EB13878-F7BF-403A-93D9-C66A8EBCDDC7}" srcOrd="0" destOrd="0" presId="urn:microsoft.com/office/officeart/2008/layout/LinedList"/>
    <dgm:cxn modelId="{5A181198-686A-49D4-80DF-029311B42D6C}" type="presParOf" srcId="{9EB7D54F-C2A7-4202-92ED-CF4566219ACE}" destId="{89E81680-FB38-489D-AC89-F28A047595F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1A2D3-B154-4F2F-AE6F-9B44A290B070}">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182BC8-611C-4F11-94B2-D1CAE0B350D9}">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AFA586-D49C-45C2-B10A-E0274BC66E69}">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XYZ is a private equity firm in the US. Due to remarkable growth in the Cab industry in the last few years and multiple key players in the market, it is planning for an investment in the cab industry. </a:t>
          </a:r>
        </a:p>
      </dsp:txBody>
      <dsp:txXfrm>
        <a:off x="1437631" y="531"/>
        <a:ext cx="9077968" cy="1244702"/>
      </dsp:txXfrm>
    </dsp:sp>
    <dsp:sp modelId="{30A75A98-D5C2-48A7-A12A-6FC78D9E48EC}">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8A26A8-FE14-4C4C-BEFA-D05027178518}">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FA5EB6-4A5E-4BEE-B7C7-650FBD866FB2}">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1" kern="1200"/>
            <a:t>Objective</a:t>
          </a:r>
          <a:r>
            <a:rPr lang="en-US" sz="2300" kern="1200"/>
            <a:t>: Provide actionable insights to help XYZ Firm in identifying the right company for making an investment.</a:t>
          </a:r>
        </a:p>
      </dsp:txBody>
      <dsp:txXfrm>
        <a:off x="1437631" y="1556410"/>
        <a:ext cx="9077968" cy="1244702"/>
      </dsp:txXfrm>
    </dsp:sp>
    <dsp:sp modelId="{861EB077-4ABC-4B18-A398-7E4A46C260C1}">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05B369-0C8F-4692-A585-490FB2DA222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F2BA79-4F73-4083-9F46-760EA6F02181}">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1" kern="1200"/>
            <a:t>Analysing parts</a:t>
          </a:r>
          <a:r>
            <a:rPr lang="en-US" sz="2300" kern="1200"/>
            <a:t>: Data understanding and Visualization, fiding the most User’s Cab Companies, Finding the most profitable company, multiple hypothesis and investigate.</a:t>
          </a:r>
        </a:p>
      </dsp:txBody>
      <dsp:txXfrm>
        <a:off x="1437631" y="3112289"/>
        <a:ext cx="90779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827F1-273A-403F-92C6-7200E1B4B987}">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DCD9E9-2AC5-4F5C-B011-22EFDDE229EE}">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Cab_Data.csv – This file includes the transaction details of 2 cab companies</a:t>
          </a:r>
        </a:p>
      </dsp:txBody>
      <dsp:txXfrm>
        <a:off x="0" y="0"/>
        <a:ext cx="6900512" cy="1384035"/>
      </dsp:txXfrm>
    </dsp:sp>
    <dsp:sp modelId="{BD386511-1F11-4BD3-AA8E-9AE82AFF1FE9}">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21B1AF-79DB-47E4-A2F3-EB20B9F0775C}">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Customer_ID.csv – This files includes  customer demographic details</a:t>
          </a:r>
        </a:p>
      </dsp:txBody>
      <dsp:txXfrm>
        <a:off x="0" y="1384035"/>
        <a:ext cx="6900512" cy="1384035"/>
      </dsp:txXfrm>
    </dsp:sp>
    <dsp:sp modelId="{32347B4C-130E-4FE5-AFC9-206B25173752}">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6B1BF8-8E4A-43AD-A7AA-D8865FECB5A3}">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Transaction_ID.csv – This file contains customers transactions and payment mode </a:t>
          </a:r>
        </a:p>
      </dsp:txBody>
      <dsp:txXfrm>
        <a:off x="0" y="2768070"/>
        <a:ext cx="6900512" cy="1384035"/>
      </dsp:txXfrm>
    </dsp:sp>
    <dsp:sp modelId="{19D17E45-7A8E-4668-BEFF-81FB0F51AF9A}">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B13878-F7BF-403A-93D9-C66A8EBCDDC7}">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City.csv – This files contains details of major US cities and their population and NO of cab users. </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1235-7656-EF59-2F81-131EEFC348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0A6FBC-C59E-5F08-A0B6-9CE0B8308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DE04A9-AC64-36C2-7007-4FBE95CA1192}"/>
              </a:ext>
            </a:extLst>
          </p:cNvPr>
          <p:cNvSpPr>
            <a:spLocks noGrp="1"/>
          </p:cNvSpPr>
          <p:nvPr>
            <p:ph type="dt" sz="half" idx="10"/>
          </p:nvPr>
        </p:nvSpPr>
        <p:spPr/>
        <p:txBody>
          <a:bodyPr/>
          <a:lstStyle/>
          <a:p>
            <a:fld id="{58C28F84-4850-4722-95DE-8438CE543E91}" type="datetimeFigureOut">
              <a:rPr lang="en-US" smtClean="0"/>
              <a:t>3/20/2023</a:t>
            </a:fld>
            <a:endParaRPr lang="en-US"/>
          </a:p>
        </p:txBody>
      </p:sp>
      <p:sp>
        <p:nvSpPr>
          <p:cNvPr id="5" name="Footer Placeholder 4">
            <a:extLst>
              <a:ext uri="{FF2B5EF4-FFF2-40B4-BE49-F238E27FC236}">
                <a16:creationId xmlns:a16="http://schemas.microsoft.com/office/drawing/2014/main" id="{4E9F9B52-CCC9-9E2C-2AD1-D864556C7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901D6-F0CE-80FC-138E-83309082ABEA}"/>
              </a:ext>
            </a:extLst>
          </p:cNvPr>
          <p:cNvSpPr>
            <a:spLocks noGrp="1"/>
          </p:cNvSpPr>
          <p:nvPr>
            <p:ph type="sldNum" sz="quarter" idx="12"/>
          </p:nvPr>
        </p:nvSpPr>
        <p:spPr/>
        <p:txBody>
          <a:bodyPr/>
          <a:lstStyle/>
          <a:p>
            <a:fld id="{309F13FD-6263-4347-A9E5-ACA587BD9499}" type="slidenum">
              <a:rPr lang="en-US" smtClean="0"/>
              <a:t>‹#›</a:t>
            </a:fld>
            <a:endParaRPr lang="en-US"/>
          </a:p>
        </p:txBody>
      </p:sp>
    </p:spTree>
    <p:extLst>
      <p:ext uri="{BB962C8B-B14F-4D97-AF65-F5344CB8AC3E}">
        <p14:creationId xmlns:p14="http://schemas.microsoft.com/office/powerpoint/2010/main" val="2835025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F6D0-EA25-6F44-61AD-A095659815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F0D6F7-D07F-7CF8-3197-AE0F4D26B5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637CD-C842-3C5E-8A6B-728BCF44A429}"/>
              </a:ext>
            </a:extLst>
          </p:cNvPr>
          <p:cNvSpPr>
            <a:spLocks noGrp="1"/>
          </p:cNvSpPr>
          <p:nvPr>
            <p:ph type="dt" sz="half" idx="10"/>
          </p:nvPr>
        </p:nvSpPr>
        <p:spPr/>
        <p:txBody>
          <a:bodyPr/>
          <a:lstStyle/>
          <a:p>
            <a:fld id="{58C28F84-4850-4722-95DE-8438CE543E91}" type="datetimeFigureOut">
              <a:rPr lang="en-US" smtClean="0"/>
              <a:t>3/20/2023</a:t>
            </a:fld>
            <a:endParaRPr lang="en-US"/>
          </a:p>
        </p:txBody>
      </p:sp>
      <p:sp>
        <p:nvSpPr>
          <p:cNvPr id="5" name="Footer Placeholder 4">
            <a:extLst>
              <a:ext uri="{FF2B5EF4-FFF2-40B4-BE49-F238E27FC236}">
                <a16:creationId xmlns:a16="http://schemas.microsoft.com/office/drawing/2014/main" id="{6B0F409F-3FC6-B246-6FE5-F5CF37748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E3394-ED45-BB2C-B8A0-ED33B0EC4B28}"/>
              </a:ext>
            </a:extLst>
          </p:cNvPr>
          <p:cNvSpPr>
            <a:spLocks noGrp="1"/>
          </p:cNvSpPr>
          <p:nvPr>
            <p:ph type="sldNum" sz="quarter" idx="12"/>
          </p:nvPr>
        </p:nvSpPr>
        <p:spPr/>
        <p:txBody>
          <a:bodyPr/>
          <a:lstStyle/>
          <a:p>
            <a:fld id="{309F13FD-6263-4347-A9E5-ACA587BD9499}" type="slidenum">
              <a:rPr lang="en-US" smtClean="0"/>
              <a:t>‹#›</a:t>
            </a:fld>
            <a:endParaRPr lang="en-US"/>
          </a:p>
        </p:txBody>
      </p:sp>
    </p:spTree>
    <p:extLst>
      <p:ext uri="{BB962C8B-B14F-4D97-AF65-F5344CB8AC3E}">
        <p14:creationId xmlns:p14="http://schemas.microsoft.com/office/powerpoint/2010/main" val="3525907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10558E-E617-8F1A-ECBF-DA12575F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98257E-CCBB-7EB2-DCE4-50A47A7C65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8A0C4-49B2-C727-0D31-4B7B4D7CC4FA}"/>
              </a:ext>
            </a:extLst>
          </p:cNvPr>
          <p:cNvSpPr>
            <a:spLocks noGrp="1"/>
          </p:cNvSpPr>
          <p:nvPr>
            <p:ph type="dt" sz="half" idx="10"/>
          </p:nvPr>
        </p:nvSpPr>
        <p:spPr/>
        <p:txBody>
          <a:bodyPr/>
          <a:lstStyle/>
          <a:p>
            <a:fld id="{58C28F84-4850-4722-95DE-8438CE543E91}" type="datetimeFigureOut">
              <a:rPr lang="en-US" smtClean="0"/>
              <a:t>3/20/2023</a:t>
            </a:fld>
            <a:endParaRPr lang="en-US"/>
          </a:p>
        </p:txBody>
      </p:sp>
      <p:sp>
        <p:nvSpPr>
          <p:cNvPr id="5" name="Footer Placeholder 4">
            <a:extLst>
              <a:ext uri="{FF2B5EF4-FFF2-40B4-BE49-F238E27FC236}">
                <a16:creationId xmlns:a16="http://schemas.microsoft.com/office/drawing/2014/main" id="{22768A30-84D8-C7FC-6A31-43D0E571D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DFF59-774A-791A-08E6-F5CC95368693}"/>
              </a:ext>
            </a:extLst>
          </p:cNvPr>
          <p:cNvSpPr>
            <a:spLocks noGrp="1"/>
          </p:cNvSpPr>
          <p:nvPr>
            <p:ph type="sldNum" sz="quarter" idx="12"/>
          </p:nvPr>
        </p:nvSpPr>
        <p:spPr/>
        <p:txBody>
          <a:bodyPr/>
          <a:lstStyle/>
          <a:p>
            <a:fld id="{309F13FD-6263-4347-A9E5-ACA587BD9499}" type="slidenum">
              <a:rPr lang="en-US" smtClean="0"/>
              <a:t>‹#›</a:t>
            </a:fld>
            <a:endParaRPr lang="en-US"/>
          </a:p>
        </p:txBody>
      </p:sp>
    </p:spTree>
    <p:extLst>
      <p:ext uri="{BB962C8B-B14F-4D97-AF65-F5344CB8AC3E}">
        <p14:creationId xmlns:p14="http://schemas.microsoft.com/office/powerpoint/2010/main" val="116247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FBAD8-5287-CE0B-4529-4BE0921DCF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235746-4AE6-FCAB-C1D4-BDE6A26769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9957B-A30B-BCBC-DFDF-65A03D4D2D3A}"/>
              </a:ext>
            </a:extLst>
          </p:cNvPr>
          <p:cNvSpPr>
            <a:spLocks noGrp="1"/>
          </p:cNvSpPr>
          <p:nvPr>
            <p:ph type="dt" sz="half" idx="10"/>
          </p:nvPr>
        </p:nvSpPr>
        <p:spPr/>
        <p:txBody>
          <a:bodyPr/>
          <a:lstStyle/>
          <a:p>
            <a:fld id="{58C28F84-4850-4722-95DE-8438CE543E91}" type="datetimeFigureOut">
              <a:rPr lang="en-US" smtClean="0"/>
              <a:t>3/20/2023</a:t>
            </a:fld>
            <a:endParaRPr lang="en-US"/>
          </a:p>
        </p:txBody>
      </p:sp>
      <p:sp>
        <p:nvSpPr>
          <p:cNvPr id="5" name="Footer Placeholder 4">
            <a:extLst>
              <a:ext uri="{FF2B5EF4-FFF2-40B4-BE49-F238E27FC236}">
                <a16:creationId xmlns:a16="http://schemas.microsoft.com/office/drawing/2014/main" id="{45D2FBF2-0A38-C6CB-6EB1-CFB60B451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71F03-42E7-2368-DB07-D91400425D6A}"/>
              </a:ext>
            </a:extLst>
          </p:cNvPr>
          <p:cNvSpPr>
            <a:spLocks noGrp="1"/>
          </p:cNvSpPr>
          <p:nvPr>
            <p:ph type="sldNum" sz="quarter" idx="12"/>
          </p:nvPr>
        </p:nvSpPr>
        <p:spPr/>
        <p:txBody>
          <a:bodyPr/>
          <a:lstStyle/>
          <a:p>
            <a:fld id="{309F13FD-6263-4347-A9E5-ACA587BD9499}" type="slidenum">
              <a:rPr lang="en-US" smtClean="0"/>
              <a:t>‹#›</a:t>
            </a:fld>
            <a:endParaRPr lang="en-US"/>
          </a:p>
        </p:txBody>
      </p:sp>
    </p:spTree>
    <p:extLst>
      <p:ext uri="{BB962C8B-B14F-4D97-AF65-F5344CB8AC3E}">
        <p14:creationId xmlns:p14="http://schemas.microsoft.com/office/powerpoint/2010/main" val="194336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861C-1549-8EF7-B993-A07618EC32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C93311-D944-8B98-0431-6FB425B71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E1BC6A-9A93-C51C-79E7-E0B3FEC740E4}"/>
              </a:ext>
            </a:extLst>
          </p:cNvPr>
          <p:cNvSpPr>
            <a:spLocks noGrp="1"/>
          </p:cNvSpPr>
          <p:nvPr>
            <p:ph type="dt" sz="half" idx="10"/>
          </p:nvPr>
        </p:nvSpPr>
        <p:spPr/>
        <p:txBody>
          <a:bodyPr/>
          <a:lstStyle/>
          <a:p>
            <a:fld id="{58C28F84-4850-4722-95DE-8438CE543E91}" type="datetimeFigureOut">
              <a:rPr lang="en-US" smtClean="0"/>
              <a:t>3/20/2023</a:t>
            </a:fld>
            <a:endParaRPr lang="en-US"/>
          </a:p>
        </p:txBody>
      </p:sp>
      <p:sp>
        <p:nvSpPr>
          <p:cNvPr id="5" name="Footer Placeholder 4">
            <a:extLst>
              <a:ext uri="{FF2B5EF4-FFF2-40B4-BE49-F238E27FC236}">
                <a16:creationId xmlns:a16="http://schemas.microsoft.com/office/drawing/2014/main" id="{DD520D95-F9B4-B8C7-1F19-B477FDE43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DF3FA-66D9-9560-937A-B51CC0AF69B5}"/>
              </a:ext>
            </a:extLst>
          </p:cNvPr>
          <p:cNvSpPr>
            <a:spLocks noGrp="1"/>
          </p:cNvSpPr>
          <p:nvPr>
            <p:ph type="sldNum" sz="quarter" idx="12"/>
          </p:nvPr>
        </p:nvSpPr>
        <p:spPr/>
        <p:txBody>
          <a:bodyPr/>
          <a:lstStyle/>
          <a:p>
            <a:fld id="{309F13FD-6263-4347-A9E5-ACA587BD9499}" type="slidenum">
              <a:rPr lang="en-US" smtClean="0"/>
              <a:t>‹#›</a:t>
            </a:fld>
            <a:endParaRPr lang="en-US"/>
          </a:p>
        </p:txBody>
      </p:sp>
    </p:spTree>
    <p:extLst>
      <p:ext uri="{BB962C8B-B14F-4D97-AF65-F5344CB8AC3E}">
        <p14:creationId xmlns:p14="http://schemas.microsoft.com/office/powerpoint/2010/main" val="84383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51C4-3E02-08C5-C37B-7A5C86535B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A15021-CCD4-C50E-F8DA-13EC6A7332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B4BECA-9E71-0949-97EE-3D93963B35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22EBE7-795E-DF6B-41F2-86BBC8C5BC54}"/>
              </a:ext>
            </a:extLst>
          </p:cNvPr>
          <p:cNvSpPr>
            <a:spLocks noGrp="1"/>
          </p:cNvSpPr>
          <p:nvPr>
            <p:ph type="dt" sz="half" idx="10"/>
          </p:nvPr>
        </p:nvSpPr>
        <p:spPr/>
        <p:txBody>
          <a:bodyPr/>
          <a:lstStyle/>
          <a:p>
            <a:fld id="{58C28F84-4850-4722-95DE-8438CE543E91}" type="datetimeFigureOut">
              <a:rPr lang="en-US" smtClean="0"/>
              <a:t>3/20/2023</a:t>
            </a:fld>
            <a:endParaRPr lang="en-US"/>
          </a:p>
        </p:txBody>
      </p:sp>
      <p:sp>
        <p:nvSpPr>
          <p:cNvPr id="6" name="Footer Placeholder 5">
            <a:extLst>
              <a:ext uri="{FF2B5EF4-FFF2-40B4-BE49-F238E27FC236}">
                <a16:creationId xmlns:a16="http://schemas.microsoft.com/office/drawing/2014/main" id="{F8EE3649-C8F9-D2DC-FDAF-9F6757958C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37AF0E-B6DC-C484-3702-C1CEB26E50D2}"/>
              </a:ext>
            </a:extLst>
          </p:cNvPr>
          <p:cNvSpPr>
            <a:spLocks noGrp="1"/>
          </p:cNvSpPr>
          <p:nvPr>
            <p:ph type="sldNum" sz="quarter" idx="12"/>
          </p:nvPr>
        </p:nvSpPr>
        <p:spPr/>
        <p:txBody>
          <a:bodyPr/>
          <a:lstStyle/>
          <a:p>
            <a:fld id="{309F13FD-6263-4347-A9E5-ACA587BD9499}" type="slidenum">
              <a:rPr lang="en-US" smtClean="0"/>
              <a:t>‹#›</a:t>
            </a:fld>
            <a:endParaRPr lang="en-US"/>
          </a:p>
        </p:txBody>
      </p:sp>
    </p:spTree>
    <p:extLst>
      <p:ext uri="{BB962C8B-B14F-4D97-AF65-F5344CB8AC3E}">
        <p14:creationId xmlns:p14="http://schemas.microsoft.com/office/powerpoint/2010/main" val="176746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C8C8-55C0-8E7D-3064-85285F1367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280C51-A8E7-9CEC-C64D-7AB0D2FD1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76D162-45C6-F681-265D-5FECCEBBC6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807F57-DCF4-E579-BC4D-165718B8C1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1998DE-B4D3-D8F5-2878-07B5341FA9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D2FEF5-5023-2574-9BAE-9E5A8571D0AB}"/>
              </a:ext>
            </a:extLst>
          </p:cNvPr>
          <p:cNvSpPr>
            <a:spLocks noGrp="1"/>
          </p:cNvSpPr>
          <p:nvPr>
            <p:ph type="dt" sz="half" idx="10"/>
          </p:nvPr>
        </p:nvSpPr>
        <p:spPr/>
        <p:txBody>
          <a:bodyPr/>
          <a:lstStyle/>
          <a:p>
            <a:fld id="{58C28F84-4850-4722-95DE-8438CE543E91}" type="datetimeFigureOut">
              <a:rPr lang="en-US" smtClean="0"/>
              <a:t>3/20/2023</a:t>
            </a:fld>
            <a:endParaRPr lang="en-US"/>
          </a:p>
        </p:txBody>
      </p:sp>
      <p:sp>
        <p:nvSpPr>
          <p:cNvPr id="8" name="Footer Placeholder 7">
            <a:extLst>
              <a:ext uri="{FF2B5EF4-FFF2-40B4-BE49-F238E27FC236}">
                <a16:creationId xmlns:a16="http://schemas.microsoft.com/office/drawing/2014/main" id="{7EAC9852-58F5-A71B-08F7-3020D94707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C1386B-74A1-11FF-2156-B67261962723}"/>
              </a:ext>
            </a:extLst>
          </p:cNvPr>
          <p:cNvSpPr>
            <a:spLocks noGrp="1"/>
          </p:cNvSpPr>
          <p:nvPr>
            <p:ph type="sldNum" sz="quarter" idx="12"/>
          </p:nvPr>
        </p:nvSpPr>
        <p:spPr/>
        <p:txBody>
          <a:bodyPr/>
          <a:lstStyle/>
          <a:p>
            <a:fld id="{309F13FD-6263-4347-A9E5-ACA587BD9499}" type="slidenum">
              <a:rPr lang="en-US" smtClean="0"/>
              <a:t>‹#›</a:t>
            </a:fld>
            <a:endParaRPr lang="en-US"/>
          </a:p>
        </p:txBody>
      </p:sp>
    </p:spTree>
    <p:extLst>
      <p:ext uri="{BB962C8B-B14F-4D97-AF65-F5344CB8AC3E}">
        <p14:creationId xmlns:p14="http://schemas.microsoft.com/office/powerpoint/2010/main" val="1382426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16ADC-202C-EC07-7286-1DC4182C55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3A539E-7127-6AE3-FBB4-60D529C0059E}"/>
              </a:ext>
            </a:extLst>
          </p:cNvPr>
          <p:cNvSpPr>
            <a:spLocks noGrp="1"/>
          </p:cNvSpPr>
          <p:nvPr>
            <p:ph type="dt" sz="half" idx="10"/>
          </p:nvPr>
        </p:nvSpPr>
        <p:spPr/>
        <p:txBody>
          <a:bodyPr/>
          <a:lstStyle/>
          <a:p>
            <a:fld id="{58C28F84-4850-4722-95DE-8438CE543E91}" type="datetimeFigureOut">
              <a:rPr lang="en-US" smtClean="0"/>
              <a:t>3/20/2023</a:t>
            </a:fld>
            <a:endParaRPr lang="en-US"/>
          </a:p>
        </p:txBody>
      </p:sp>
      <p:sp>
        <p:nvSpPr>
          <p:cNvPr id="4" name="Footer Placeholder 3">
            <a:extLst>
              <a:ext uri="{FF2B5EF4-FFF2-40B4-BE49-F238E27FC236}">
                <a16:creationId xmlns:a16="http://schemas.microsoft.com/office/drawing/2014/main" id="{C03CCAFB-A554-AC39-DF0E-2211577542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7FB740-773D-D399-A22B-98B120F1DC3C}"/>
              </a:ext>
            </a:extLst>
          </p:cNvPr>
          <p:cNvSpPr>
            <a:spLocks noGrp="1"/>
          </p:cNvSpPr>
          <p:nvPr>
            <p:ph type="sldNum" sz="quarter" idx="12"/>
          </p:nvPr>
        </p:nvSpPr>
        <p:spPr/>
        <p:txBody>
          <a:bodyPr/>
          <a:lstStyle/>
          <a:p>
            <a:fld id="{309F13FD-6263-4347-A9E5-ACA587BD9499}" type="slidenum">
              <a:rPr lang="en-US" smtClean="0"/>
              <a:t>‹#›</a:t>
            </a:fld>
            <a:endParaRPr lang="en-US"/>
          </a:p>
        </p:txBody>
      </p:sp>
    </p:spTree>
    <p:extLst>
      <p:ext uri="{BB962C8B-B14F-4D97-AF65-F5344CB8AC3E}">
        <p14:creationId xmlns:p14="http://schemas.microsoft.com/office/powerpoint/2010/main" val="332391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DCCB81-9496-89FB-2FDD-38A17656545F}"/>
              </a:ext>
            </a:extLst>
          </p:cNvPr>
          <p:cNvSpPr>
            <a:spLocks noGrp="1"/>
          </p:cNvSpPr>
          <p:nvPr>
            <p:ph type="dt" sz="half" idx="10"/>
          </p:nvPr>
        </p:nvSpPr>
        <p:spPr/>
        <p:txBody>
          <a:bodyPr/>
          <a:lstStyle/>
          <a:p>
            <a:fld id="{58C28F84-4850-4722-95DE-8438CE543E91}" type="datetimeFigureOut">
              <a:rPr lang="en-US" smtClean="0"/>
              <a:t>3/20/2023</a:t>
            </a:fld>
            <a:endParaRPr lang="en-US"/>
          </a:p>
        </p:txBody>
      </p:sp>
      <p:sp>
        <p:nvSpPr>
          <p:cNvPr id="3" name="Footer Placeholder 2">
            <a:extLst>
              <a:ext uri="{FF2B5EF4-FFF2-40B4-BE49-F238E27FC236}">
                <a16:creationId xmlns:a16="http://schemas.microsoft.com/office/drawing/2014/main" id="{8E2C39EC-1C66-E3D8-955D-D86FC4A022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1DCC64-FC0E-3AAB-D5BB-61F4E5465E7F}"/>
              </a:ext>
            </a:extLst>
          </p:cNvPr>
          <p:cNvSpPr>
            <a:spLocks noGrp="1"/>
          </p:cNvSpPr>
          <p:nvPr>
            <p:ph type="sldNum" sz="quarter" idx="12"/>
          </p:nvPr>
        </p:nvSpPr>
        <p:spPr/>
        <p:txBody>
          <a:bodyPr/>
          <a:lstStyle/>
          <a:p>
            <a:fld id="{309F13FD-6263-4347-A9E5-ACA587BD9499}" type="slidenum">
              <a:rPr lang="en-US" smtClean="0"/>
              <a:t>‹#›</a:t>
            </a:fld>
            <a:endParaRPr lang="en-US"/>
          </a:p>
        </p:txBody>
      </p:sp>
    </p:spTree>
    <p:extLst>
      <p:ext uri="{BB962C8B-B14F-4D97-AF65-F5344CB8AC3E}">
        <p14:creationId xmlns:p14="http://schemas.microsoft.com/office/powerpoint/2010/main" val="72258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7355-4810-D169-FE55-C35AA807F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6AF997-422A-F25D-2042-795D5610F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EE81FA-F43E-BF49-D129-D2D2EDF76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A7D898-897B-00CA-36E8-E1BE14DA3051}"/>
              </a:ext>
            </a:extLst>
          </p:cNvPr>
          <p:cNvSpPr>
            <a:spLocks noGrp="1"/>
          </p:cNvSpPr>
          <p:nvPr>
            <p:ph type="dt" sz="half" idx="10"/>
          </p:nvPr>
        </p:nvSpPr>
        <p:spPr/>
        <p:txBody>
          <a:bodyPr/>
          <a:lstStyle/>
          <a:p>
            <a:fld id="{58C28F84-4850-4722-95DE-8438CE543E91}" type="datetimeFigureOut">
              <a:rPr lang="en-US" smtClean="0"/>
              <a:t>3/20/2023</a:t>
            </a:fld>
            <a:endParaRPr lang="en-US"/>
          </a:p>
        </p:txBody>
      </p:sp>
      <p:sp>
        <p:nvSpPr>
          <p:cNvPr id="6" name="Footer Placeholder 5">
            <a:extLst>
              <a:ext uri="{FF2B5EF4-FFF2-40B4-BE49-F238E27FC236}">
                <a16:creationId xmlns:a16="http://schemas.microsoft.com/office/drawing/2014/main" id="{7C0031DF-F1CF-BEF3-2C35-92CE44C545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4F0164-5781-6F58-FF12-7A990B990F5A}"/>
              </a:ext>
            </a:extLst>
          </p:cNvPr>
          <p:cNvSpPr>
            <a:spLocks noGrp="1"/>
          </p:cNvSpPr>
          <p:nvPr>
            <p:ph type="sldNum" sz="quarter" idx="12"/>
          </p:nvPr>
        </p:nvSpPr>
        <p:spPr/>
        <p:txBody>
          <a:bodyPr/>
          <a:lstStyle/>
          <a:p>
            <a:fld id="{309F13FD-6263-4347-A9E5-ACA587BD9499}" type="slidenum">
              <a:rPr lang="en-US" smtClean="0"/>
              <a:t>‹#›</a:t>
            </a:fld>
            <a:endParaRPr lang="en-US"/>
          </a:p>
        </p:txBody>
      </p:sp>
    </p:spTree>
    <p:extLst>
      <p:ext uri="{BB962C8B-B14F-4D97-AF65-F5344CB8AC3E}">
        <p14:creationId xmlns:p14="http://schemas.microsoft.com/office/powerpoint/2010/main" val="42237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5117-8DBB-A293-28BA-75E6734B4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8AFC9E-284C-4FEC-61E3-2276B785F1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382B4D-9D0A-8072-94EA-D97048CC3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CCEC7-241F-A10B-AD98-4B637EFF7945}"/>
              </a:ext>
            </a:extLst>
          </p:cNvPr>
          <p:cNvSpPr>
            <a:spLocks noGrp="1"/>
          </p:cNvSpPr>
          <p:nvPr>
            <p:ph type="dt" sz="half" idx="10"/>
          </p:nvPr>
        </p:nvSpPr>
        <p:spPr/>
        <p:txBody>
          <a:bodyPr/>
          <a:lstStyle/>
          <a:p>
            <a:fld id="{58C28F84-4850-4722-95DE-8438CE543E91}" type="datetimeFigureOut">
              <a:rPr lang="en-US" smtClean="0"/>
              <a:t>3/20/2023</a:t>
            </a:fld>
            <a:endParaRPr lang="en-US"/>
          </a:p>
        </p:txBody>
      </p:sp>
      <p:sp>
        <p:nvSpPr>
          <p:cNvPr id="6" name="Footer Placeholder 5">
            <a:extLst>
              <a:ext uri="{FF2B5EF4-FFF2-40B4-BE49-F238E27FC236}">
                <a16:creationId xmlns:a16="http://schemas.microsoft.com/office/drawing/2014/main" id="{417FE330-B6E8-E7D9-AEC5-DADFA76622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FF682-239D-5E5E-7EBD-99720370CDBF}"/>
              </a:ext>
            </a:extLst>
          </p:cNvPr>
          <p:cNvSpPr>
            <a:spLocks noGrp="1"/>
          </p:cNvSpPr>
          <p:nvPr>
            <p:ph type="sldNum" sz="quarter" idx="12"/>
          </p:nvPr>
        </p:nvSpPr>
        <p:spPr/>
        <p:txBody>
          <a:bodyPr/>
          <a:lstStyle/>
          <a:p>
            <a:fld id="{309F13FD-6263-4347-A9E5-ACA587BD9499}" type="slidenum">
              <a:rPr lang="en-US" smtClean="0"/>
              <a:t>‹#›</a:t>
            </a:fld>
            <a:endParaRPr lang="en-US"/>
          </a:p>
        </p:txBody>
      </p:sp>
    </p:spTree>
    <p:extLst>
      <p:ext uri="{BB962C8B-B14F-4D97-AF65-F5344CB8AC3E}">
        <p14:creationId xmlns:p14="http://schemas.microsoft.com/office/powerpoint/2010/main" val="2974715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BB8131-7496-05C6-E09F-7445B72DDD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04BCED-C271-362F-589E-FB7EC38A4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4C6C5-FC1B-AFC1-0AA5-3BD80B56B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28F84-4850-4722-95DE-8438CE543E91}" type="datetimeFigureOut">
              <a:rPr lang="en-US" smtClean="0"/>
              <a:t>3/20/2023</a:t>
            </a:fld>
            <a:endParaRPr lang="en-US"/>
          </a:p>
        </p:txBody>
      </p:sp>
      <p:sp>
        <p:nvSpPr>
          <p:cNvPr id="5" name="Footer Placeholder 4">
            <a:extLst>
              <a:ext uri="{FF2B5EF4-FFF2-40B4-BE49-F238E27FC236}">
                <a16:creationId xmlns:a16="http://schemas.microsoft.com/office/drawing/2014/main" id="{BB1C847A-90EF-85EE-7B3A-21191096D2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27A750-0EBC-0B58-91C5-B10B3D3B96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9F13FD-6263-4347-A9E5-ACA587BD9499}" type="slidenum">
              <a:rPr lang="en-US" smtClean="0"/>
              <a:t>‹#›</a:t>
            </a:fld>
            <a:endParaRPr lang="en-US"/>
          </a:p>
        </p:txBody>
      </p:sp>
    </p:spTree>
    <p:extLst>
      <p:ext uri="{BB962C8B-B14F-4D97-AF65-F5344CB8AC3E}">
        <p14:creationId xmlns:p14="http://schemas.microsoft.com/office/powerpoint/2010/main" val="4158567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B2AE301-8298-47C2-81FA-781BA50D9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3" name="Group 12">
              <a:extLst>
                <a:ext uri="{FF2B5EF4-FFF2-40B4-BE49-F238E27FC236}">
                  <a16:creationId xmlns:a16="http://schemas.microsoft.com/office/drawing/2014/main" id="{68DBE596-692C-4777-8933-9D5BB8533B3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7" name="Freeform: Shape 16">
                <a:extLst>
                  <a:ext uri="{FF2B5EF4-FFF2-40B4-BE49-F238E27FC236}">
                    <a16:creationId xmlns:a16="http://schemas.microsoft.com/office/drawing/2014/main" id="{9C38783D-8606-4709-8C6F-69DE0EF8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665A2D8C-561A-4347-88E9-4D84CF7CA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77CB8EFE-31DC-44A2-A07E-FD84E8DA3E2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5" name="Freeform: Shape 14">
                <a:extLst>
                  <a:ext uri="{FF2B5EF4-FFF2-40B4-BE49-F238E27FC236}">
                    <a16:creationId xmlns:a16="http://schemas.microsoft.com/office/drawing/2014/main" id="{B6473FEC-46FF-4C7E-85BA-344E0365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C875950-A52D-453F-A602-3E58AD41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490DD874-9696-1064-2340-9D7C19A51CFA}"/>
              </a:ext>
            </a:extLst>
          </p:cNvPr>
          <p:cNvSpPr>
            <a:spLocks noGrp="1"/>
          </p:cNvSpPr>
          <p:nvPr>
            <p:ph type="ctrTitle"/>
          </p:nvPr>
        </p:nvSpPr>
        <p:spPr>
          <a:xfrm>
            <a:off x="6099175" y="1354819"/>
            <a:ext cx="5240881" cy="2411014"/>
          </a:xfrm>
        </p:spPr>
        <p:txBody>
          <a:bodyPr>
            <a:normAutofit/>
          </a:bodyPr>
          <a:lstStyle/>
          <a:p>
            <a:pPr algn="l"/>
            <a:br>
              <a:rPr lang="en-US" sz="5600">
                <a:solidFill>
                  <a:schemeClr val="bg1"/>
                </a:solidFill>
              </a:rPr>
            </a:br>
            <a:r>
              <a:rPr lang="en-US" sz="5600">
                <a:solidFill>
                  <a:schemeClr val="bg1"/>
                </a:solidFill>
              </a:rPr>
              <a:t>Data Science virtual internship </a:t>
            </a:r>
          </a:p>
        </p:txBody>
      </p:sp>
      <p:sp>
        <p:nvSpPr>
          <p:cNvPr id="3" name="Subtitle 2">
            <a:extLst>
              <a:ext uri="{FF2B5EF4-FFF2-40B4-BE49-F238E27FC236}">
                <a16:creationId xmlns:a16="http://schemas.microsoft.com/office/drawing/2014/main" id="{03A8FC31-E650-908C-AF0E-5C71F952361D}"/>
              </a:ext>
            </a:extLst>
          </p:cNvPr>
          <p:cNvSpPr>
            <a:spLocks noGrp="1"/>
          </p:cNvSpPr>
          <p:nvPr>
            <p:ph type="subTitle" idx="1"/>
          </p:nvPr>
        </p:nvSpPr>
        <p:spPr>
          <a:xfrm>
            <a:off x="6096000" y="4146832"/>
            <a:ext cx="3497263" cy="1012778"/>
          </a:xfrm>
        </p:spPr>
        <p:txBody>
          <a:bodyPr>
            <a:normAutofit/>
          </a:bodyPr>
          <a:lstStyle/>
          <a:p>
            <a:pPr algn="l"/>
            <a:r>
              <a:rPr lang="en-US" dirty="0">
                <a:solidFill>
                  <a:schemeClr val="bg1"/>
                </a:solidFill>
              </a:rPr>
              <a:t>Project: Presentation of</a:t>
            </a:r>
          </a:p>
          <a:p>
            <a:pPr algn="l"/>
            <a:r>
              <a:rPr lang="en-US" dirty="0">
                <a:solidFill>
                  <a:schemeClr val="bg1"/>
                </a:solidFill>
              </a:rPr>
              <a:t>Week 02 use case</a:t>
            </a:r>
          </a:p>
        </p:txBody>
      </p:sp>
      <p:pic>
        <p:nvPicPr>
          <p:cNvPr id="5" name="Picture 4" descr="Graphical user interface, application&#10;&#10;Description automatically generated">
            <a:extLst>
              <a:ext uri="{FF2B5EF4-FFF2-40B4-BE49-F238E27FC236}">
                <a16:creationId xmlns:a16="http://schemas.microsoft.com/office/drawing/2014/main" id="{C396FF6D-089D-5881-D473-9893FCC36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24" y="2276291"/>
            <a:ext cx="4397376" cy="1594048"/>
          </a:xfrm>
          <a:prstGeom prst="rect">
            <a:avLst/>
          </a:prstGeom>
        </p:spPr>
      </p:pic>
      <p:sp>
        <p:nvSpPr>
          <p:cNvPr id="8" name="TextBox 7">
            <a:extLst>
              <a:ext uri="{FF2B5EF4-FFF2-40B4-BE49-F238E27FC236}">
                <a16:creationId xmlns:a16="http://schemas.microsoft.com/office/drawing/2014/main" id="{2692C46F-B7BC-BB2C-F71E-14745F1DC03F}"/>
              </a:ext>
            </a:extLst>
          </p:cNvPr>
          <p:cNvSpPr txBox="1"/>
          <p:nvPr/>
        </p:nvSpPr>
        <p:spPr>
          <a:xfrm>
            <a:off x="835024" y="4293704"/>
            <a:ext cx="3497263" cy="369332"/>
          </a:xfrm>
          <a:prstGeom prst="rect">
            <a:avLst/>
          </a:prstGeom>
          <a:noFill/>
        </p:spPr>
        <p:txBody>
          <a:bodyPr wrap="square" rtlCol="0">
            <a:spAutoFit/>
          </a:bodyPr>
          <a:lstStyle/>
          <a:p>
            <a:r>
              <a:rPr lang="en-US" dirty="0"/>
              <a:t>03/20/2023</a:t>
            </a:r>
            <a:r>
              <a:rPr lang="en-US" dirty="0">
                <a:solidFill>
                  <a:schemeClr val="bg1"/>
                </a:solidFill>
              </a:rPr>
              <a:t>03/20/2023</a:t>
            </a:r>
            <a:endParaRPr lang="en-US" dirty="0"/>
          </a:p>
        </p:txBody>
      </p:sp>
    </p:spTree>
    <p:extLst>
      <p:ext uri="{BB962C8B-B14F-4D97-AF65-F5344CB8AC3E}">
        <p14:creationId xmlns:p14="http://schemas.microsoft.com/office/powerpoint/2010/main" val="345124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B70940-36AC-F391-6B06-C8E20D3C7B1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Which company has high average customer profit</a:t>
            </a:r>
          </a:p>
        </p:txBody>
      </p:sp>
      <p:sp>
        <p:nvSpPr>
          <p:cNvPr id="3" name="Content Placeholder 2">
            <a:extLst>
              <a:ext uri="{FF2B5EF4-FFF2-40B4-BE49-F238E27FC236}">
                <a16:creationId xmlns:a16="http://schemas.microsoft.com/office/drawing/2014/main" id="{CC722943-0895-92E1-40CA-33FDCDF13481}"/>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kern="1200">
                <a:solidFill>
                  <a:schemeClr val="tx1"/>
                </a:solidFill>
                <a:latin typeface="+mn-lt"/>
                <a:ea typeface="+mn-ea"/>
                <a:cs typeface="+mn-cs"/>
              </a:rPr>
              <a:t>Yellow company has a high average customer  profit</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Chart, pie chart&#10;&#10;Description automatically generated">
            <a:extLst>
              <a:ext uri="{FF2B5EF4-FFF2-40B4-BE49-F238E27FC236}">
                <a16:creationId xmlns:a16="http://schemas.microsoft.com/office/drawing/2014/main" id="{848A4372-8E93-24FB-BC96-37D66843E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8142" y="625683"/>
            <a:ext cx="6199295" cy="5455380"/>
          </a:xfrm>
          <a:prstGeom prst="rect">
            <a:avLst/>
          </a:prstGeom>
        </p:spPr>
      </p:pic>
    </p:spTree>
    <p:extLst>
      <p:ext uri="{BB962C8B-B14F-4D97-AF65-F5344CB8AC3E}">
        <p14:creationId xmlns:p14="http://schemas.microsoft.com/office/powerpoint/2010/main" val="317397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25CCC6-1BB4-EB98-702C-9B6BA29ACFE8}"/>
              </a:ext>
            </a:extLst>
          </p:cNvPr>
          <p:cNvSpPr>
            <a:spLocks noGrp="1"/>
          </p:cNvSpPr>
          <p:nvPr>
            <p:ph type="title"/>
          </p:nvPr>
        </p:nvSpPr>
        <p:spPr>
          <a:xfrm>
            <a:off x="630936" y="639520"/>
            <a:ext cx="3429000" cy="1719072"/>
          </a:xfrm>
        </p:spPr>
        <p:txBody>
          <a:bodyPr anchor="b">
            <a:normAutofit/>
          </a:bodyPr>
          <a:lstStyle/>
          <a:p>
            <a:r>
              <a:rPr lang="en-US" sz="3000"/>
              <a:t>Which cities has high percentage of cab using population</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65B83E-2AF7-26FB-E444-93004A51EDDA}"/>
              </a:ext>
            </a:extLst>
          </p:cNvPr>
          <p:cNvSpPr>
            <a:spLocks noGrp="1"/>
          </p:cNvSpPr>
          <p:nvPr>
            <p:ph idx="1"/>
          </p:nvPr>
        </p:nvSpPr>
        <p:spPr>
          <a:xfrm>
            <a:off x="630936" y="2807208"/>
            <a:ext cx="3429000" cy="3410712"/>
          </a:xfrm>
        </p:spPr>
        <p:txBody>
          <a:bodyPr anchor="t">
            <a:normAutofit/>
          </a:bodyPr>
          <a:lstStyle/>
          <a:p>
            <a:r>
              <a:rPr lang="en-US" sz="2200"/>
              <a:t>San Francisco CA</a:t>
            </a:r>
          </a:p>
          <a:p>
            <a:r>
              <a:rPr lang="en-US" sz="2200"/>
              <a:t>Washington DC</a:t>
            </a:r>
          </a:p>
          <a:p>
            <a:r>
              <a:rPr lang="en-US" sz="2200"/>
              <a:t>Nashville TN</a:t>
            </a:r>
          </a:p>
        </p:txBody>
      </p:sp>
      <p:pic>
        <p:nvPicPr>
          <p:cNvPr id="5" name="Picture 4" descr="Chart, pie chart&#10;&#10;Description automatically generated">
            <a:extLst>
              <a:ext uri="{FF2B5EF4-FFF2-40B4-BE49-F238E27FC236}">
                <a16:creationId xmlns:a16="http://schemas.microsoft.com/office/drawing/2014/main" id="{3BF92AA7-E8F7-D65C-EE6A-E20BCF06A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012698"/>
            <a:ext cx="6903720" cy="4832604"/>
          </a:xfrm>
          <a:prstGeom prst="rect">
            <a:avLst/>
          </a:prstGeom>
        </p:spPr>
      </p:pic>
    </p:spTree>
    <p:extLst>
      <p:ext uri="{BB962C8B-B14F-4D97-AF65-F5344CB8AC3E}">
        <p14:creationId xmlns:p14="http://schemas.microsoft.com/office/powerpoint/2010/main" val="1587322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567A28-4777-76F7-2D9A-C57D64AE7245}"/>
              </a:ext>
            </a:extLst>
          </p:cNvPr>
          <p:cNvSpPr>
            <a:spLocks noGrp="1"/>
          </p:cNvSpPr>
          <p:nvPr>
            <p:ph type="title"/>
          </p:nvPr>
        </p:nvSpPr>
        <p:spPr>
          <a:xfrm>
            <a:off x="630936" y="639520"/>
            <a:ext cx="3429000" cy="1719072"/>
          </a:xfrm>
        </p:spPr>
        <p:txBody>
          <a:bodyPr anchor="b">
            <a:normAutofit/>
          </a:bodyPr>
          <a:lstStyle/>
          <a:p>
            <a:r>
              <a:rPr lang="en-US" sz="3000"/>
              <a:t>Is Year Company got positive growth and negative growth</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3E1EAD-C04C-F9B1-ED3D-DF1957C562D6}"/>
              </a:ext>
            </a:extLst>
          </p:cNvPr>
          <p:cNvSpPr>
            <a:spLocks noGrp="1"/>
          </p:cNvSpPr>
          <p:nvPr>
            <p:ph idx="1"/>
          </p:nvPr>
        </p:nvSpPr>
        <p:spPr>
          <a:xfrm>
            <a:off x="630936" y="2807208"/>
            <a:ext cx="3429000" cy="3410712"/>
          </a:xfrm>
        </p:spPr>
        <p:txBody>
          <a:bodyPr anchor="t">
            <a:normAutofit/>
          </a:bodyPr>
          <a:lstStyle/>
          <a:p>
            <a:r>
              <a:rPr lang="en-US" sz="2200"/>
              <a:t>2016 -2017 positive growth</a:t>
            </a:r>
          </a:p>
          <a:p>
            <a:r>
              <a:rPr lang="en-US" sz="2200"/>
              <a:t>2017 -2018 negative growth</a:t>
            </a:r>
          </a:p>
        </p:txBody>
      </p:sp>
      <p:pic>
        <p:nvPicPr>
          <p:cNvPr id="5" name="Picture 4" descr="Chart, line chart&#10;&#10;Description automatically generated">
            <a:extLst>
              <a:ext uri="{FF2B5EF4-FFF2-40B4-BE49-F238E27FC236}">
                <a16:creationId xmlns:a16="http://schemas.microsoft.com/office/drawing/2014/main" id="{0A74BAC3-ACC5-6D97-2A8A-0D0220600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754847"/>
            <a:ext cx="6903720" cy="3348305"/>
          </a:xfrm>
          <a:prstGeom prst="rect">
            <a:avLst/>
          </a:prstGeom>
        </p:spPr>
      </p:pic>
    </p:spTree>
    <p:extLst>
      <p:ext uri="{BB962C8B-B14F-4D97-AF65-F5344CB8AC3E}">
        <p14:creationId xmlns:p14="http://schemas.microsoft.com/office/powerpoint/2010/main" val="4222160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508F-47A2-FC6F-7716-6E4C5AF5333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000" kern="1200">
                <a:solidFill>
                  <a:schemeClr val="tx1"/>
                </a:solidFill>
                <a:latin typeface="+mj-lt"/>
                <a:ea typeface="+mj-ea"/>
                <a:cs typeface="+mj-cs"/>
              </a:rPr>
              <a:t>Which company covered more distance</a:t>
            </a:r>
          </a:p>
        </p:txBody>
      </p:sp>
      <p:sp>
        <p:nvSpPr>
          <p:cNvPr id="3" name="Content Placeholder 2">
            <a:extLst>
              <a:ext uri="{FF2B5EF4-FFF2-40B4-BE49-F238E27FC236}">
                <a16:creationId xmlns:a16="http://schemas.microsoft.com/office/drawing/2014/main" id="{67E54387-80ED-D2AE-DA14-5D669894839F}"/>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Yellow Cab company</a:t>
            </a:r>
          </a:p>
        </p:txBody>
      </p:sp>
      <p:pic>
        <p:nvPicPr>
          <p:cNvPr id="5" name="Picture 4" descr="Chart, bar chart&#10;&#10;Description automatically generated">
            <a:extLst>
              <a:ext uri="{FF2B5EF4-FFF2-40B4-BE49-F238E27FC236}">
                <a16:creationId xmlns:a16="http://schemas.microsoft.com/office/drawing/2014/main" id="{76E75B7C-06CC-496D-1955-AB4077455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912" y="1863801"/>
            <a:ext cx="9156174" cy="4440746"/>
          </a:xfrm>
          <a:prstGeom prst="rect">
            <a:avLst/>
          </a:prstGeom>
        </p:spPr>
      </p:pic>
    </p:spTree>
    <p:extLst>
      <p:ext uri="{BB962C8B-B14F-4D97-AF65-F5344CB8AC3E}">
        <p14:creationId xmlns:p14="http://schemas.microsoft.com/office/powerpoint/2010/main" val="3579225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AB83C-3DC7-CDDB-4DFE-D926D15504D4}"/>
              </a:ext>
            </a:extLst>
          </p:cNvPr>
          <p:cNvSpPr>
            <a:spLocks noGrp="1"/>
          </p:cNvSpPr>
          <p:nvPr>
            <p:ph type="title"/>
          </p:nvPr>
        </p:nvSpPr>
        <p:spPr>
          <a:xfrm>
            <a:off x="630936" y="639520"/>
            <a:ext cx="3429000" cy="1719072"/>
          </a:xfrm>
        </p:spPr>
        <p:txBody>
          <a:bodyPr anchor="b">
            <a:normAutofit/>
          </a:bodyPr>
          <a:lstStyle/>
          <a:p>
            <a:r>
              <a:rPr lang="en-US" sz="3800"/>
              <a:t>Which company has high profit margin</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94550D-DDF0-033C-8EF7-F50648F2F44C}"/>
              </a:ext>
            </a:extLst>
          </p:cNvPr>
          <p:cNvSpPr>
            <a:spLocks noGrp="1"/>
          </p:cNvSpPr>
          <p:nvPr>
            <p:ph idx="1"/>
          </p:nvPr>
        </p:nvSpPr>
        <p:spPr>
          <a:xfrm>
            <a:off x="630936" y="2807208"/>
            <a:ext cx="3429000" cy="3410712"/>
          </a:xfrm>
        </p:spPr>
        <p:txBody>
          <a:bodyPr anchor="t">
            <a:normAutofit/>
          </a:bodyPr>
          <a:lstStyle/>
          <a:p>
            <a:r>
              <a:rPr lang="en-US" sz="2200"/>
              <a:t>Yellow cab has high profit margin</a:t>
            </a:r>
          </a:p>
        </p:txBody>
      </p:sp>
      <p:pic>
        <p:nvPicPr>
          <p:cNvPr id="5" name="Picture 4" descr="Chart, bar chart&#10;&#10;Description automatically generated">
            <a:extLst>
              <a:ext uri="{FF2B5EF4-FFF2-40B4-BE49-F238E27FC236}">
                <a16:creationId xmlns:a16="http://schemas.microsoft.com/office/drawing/2014/main" id="{4CDEAFDA-53CE-B13A-98B0-8A4A550E7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582255"/>
            <a:ext cx="6903720" cy="3693490"/>
          </a:xfrm>
          <a:prstGeom prst="rect">
            <a:avLst/>
          </a:prstGeom>
        </p:spPr>
      </p:pic>
    </p:spTree>
    <p:extLst>
      <p:ext uri="{BB962C8B-B14F-4D97-AF65-F5344CB8AC3E}">
        <p14:creationId xmlns:p14="http://schemas.microsoft.com/office/powerpoint/2010/main" val="2966019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C3F9F-C6CE-1369-FA89-AA78A8F3C854}"/>
              </a:ext>
            </a:extLst>
          </p:cNvPr>
          <p:cNvSpPr>
            <a:spLocks noGrp="1"/>
          </p:cNvSpPr>
          <p:nvPr>
            <p:ph type="title"/>
          </p:nvPr>
        </p:nvSpPr>
        <p:spPr>
          <a:xfrm>
            <a:off x="841248" y="548640"/>
            <a:ext cx="3600860" cy="5431536"/>
          </a:xfrm>
        </p:spPr>
        <p:txBody>
          <a:bodyPr>
            <a:normAutofit/>
          </a:bodyPr>
          <a:lstStyle/>
          <a:p>
            <a:r>
              <a:rPr lang="en-US" sz="5400"/>
              <a:t>Hypothesis 01: Is there any difference in profit by gender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12C3A2-0731-68BF-191B-859CE0569B8F}"/>
              </a:ext>
            </a:extLst>
          </p:cNvPr>
          <p:cNvSpPr>
            <a:spLocks noGrp="1"/>
          </p:cNvSpPr>
          <p:nvPr>
            <p:ph idx="1"/>
          </p:nvPr>
        </p:nvSpPr>
        <p:spPr>
          <a:xfrm>
            <a:off x="5126418" y="552091"/>
            <a:ext cx="6224335" cy="5431536"/>
          </a:xfrm>
        </p:spPr>
        <p:txBody>
          <a:bodyPr anchor="ctr">
            <a:normAutofit/>
          </a:bodyPr>
          <a:lstStyle/>
          <a:p>
            <a:r>
              <a:rPr lang="en-US" sz="2200" dirty="0"/>
              <a:t>Yes Male customers providing more profit shares for both companies then female customers</a:t>
            </a:r>
          </a:p>
        </p:txBody>
      </p:sp>
    </p:spTree>
    <p:extLst>
      <p:ext uri="{BB962C8B-B14F-4D97-AF65-F5344CB8AC3E}">
        <p14:creationId xmlns:p14="http://schemas.microsoft.com/office/powerpoint/2010/main" val="2241560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E5C7B6-85F1-7F39-8282-98BB39880F3F}"/>
              </a:ext>
            </a:extLst>
          </p:cNvPr>
          <p:cNvSpPr>
            <a:spLocks noGrp="1"/>
          </p:cNvSpPr>
          <p:nvPr>
            <p:ph type="title"/>
          </p:nvPr>
        </p:nvSpPr>
        <p:spPr>
          <a:xfrm>
            <a:off x="841248" y="548640"/>
            <a:ext cx="3600860" cy="5431536"/>
          </a:xfrm>
        </p:spPr>
        <p:txBody>
          <a:bodyPr>
            <a:normAutofit/>
          </a:bodyPr>
          <a:lstStyle/>
          <a:p>
            <a:r>
              <a:rPr lang="en-US" sz="5000" dirty="0"/>
              <a:t>Hypothesis 02: is there any difference in profit based on ride distance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B9A375-672F-77DD-005D-9F3643FF8F54}"/>
              </a:ext>
            </a:extLst>
          </p:cNvPr>
          <p:cNvSpPr>
            <a:spLocks noGrp="1"/>
          </p:cNvSpPr>
          <p:nvPr>
            <p:ph idx="1"/>
          </p:nvPr>
        </p:nvSpPr>
        <p:spPr>
          <a:xfrm>
            <a:off x="5126418" y="552091"/>
            <a:ext cx="6224335" cy="5431536"/>
          </a:xfrm>
        </p:spPr>
        <p:txBody>
          <a:bodyPr anchor="ctr">
            <a:normAutofit/>
          </a:bodyPr>
          <a:lstStyle/>
          <a:p>
            <a:r>
              <a:rPr lang="en-US" sz="2200" dirty="0"/>
              <a:t>On average, Pink Cab generates higher profit per KM for long-range distances.</a:t>
            </a:r>
          </a:p>
        </p:txBody>
      </p:sp>
    </p:spTree>
    <p:extLst>
      <p:ext uri="{BB962C8B-B14F-4D97-AF65-F5344CB8AC3E}">
        <p14:creationId xmlns:p14="http://schemas.microsoft.com/office/powerpoint/2010/main" val="1958789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C32DF3D-3F59-481D-A237-77C31AD49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5CC5F-77AA-8F78-3D31-A098230B151E}"/>
              </a:ext>
            </a:extLst>
          </p:cNvPr>
          <p:cNvSpPr>
            <a:spLocks noGrp="1"/>
          </p:cNvSpPr>
          <p:nvPr>
            <p:ph type="title"/>
          </p:nvPr>
        </p:nvSpPr>
        <p:spPr>
          <a:xfrm>
            <a:off x="841248" y="643467"/>
            <a:ext cx="3840480" cy="5571066"/>
          </a:xfrm>
        </p:spPr>
        <p:txBody>
          <a:bodyPr anchor="ctr">
            <a:normAutofit/>
          </a:bodyPr>
          <a:lstStyle/>
          <a:p>
            <a:r>
              <a:rPr lang="en-US" sz="5400"/>
              <a:t>Hypothesis 03: is there any difference in profit by payment mode</a:t>
            </a:r>
          </a:p>
        </p:txBody>
      </p:sp>
      <p:sp>
        <p:nvSpPr>
          <p:cNvPr id="13" name="Freeform: Shape 9">
            <a:extLst>
              <a:ext uri="{FF2B5EF4-FFF2-40B4-BE49-F238E27FC236}">
                <a16:creationId xmlns:a16="http://schemas.microsoft.com/office/drawing/2014/main" id="{32F02326-30C4-4095-988F-932A425AE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9686" y="0"/>
            <a:ext cx="7152315" cy="6858000"/>
          </a:xfrm>
          <a:custGeom>
            <a:avLst/>
            <a:gdLst>
              <a:gd name="connsiteX0" fmla="*/ 17101 w 7152315"/>
              <a:gd name="connsiteY0" fmla="*/ 0 h 6858000"/>
              <a:gd name="connsiteX1" fmla="*/ 7152315 w 7152315"/>
              <a:gd name="connsiteY1" fmla="*/ 0 h 6858000"/>
              <a:gd name="connsiteX2" fmla="*/ 7152315 w 7152315"/>
              <a:gd name="connsiteY2" fmla="*/ 6858000 h 6858000"/>
              <a:gd name="connsiteX3" fmla="*/ 15999 w 7152315"/>
              <a:gd name="connsiteY3" fmla="*/ 6858000 h 6858000"/>
              <a:gd name="connsiteX4" fmla="*/ 9729 w 7152315"/>
              <a:gd name="connsiteY4" fmla="*/ 6734157 h 6858000"/>
              <a:gd name="connsiteX5" fmla="*/ 15819 w 7152315"/>
              <a:gd name="connsiteY5" fmla="*/ 6122264 h 6858000"/>
              <a:gd name="connsiteX6" fmla="*/ 11379 w 7152315"/>
              <a:gd name="connsiteY6" fmla="*/ 5614784 h 6858000"/>
              <a:gd name="connsiteX7" fmla="*/ 20006 w 7152315"/>
              <a:gd name="connsiteY7" fmla="*/ 5204359 h 6858000"/>
              <a:gd name="connsiteX8" fmla="*/ 16962 w 7152315"/>
              <a:gd name="connsiteY8" fmla="*/ 4811696 h 6858000"/>
              <a:gd name="connsiteX9" fmla="*/ 13409 w 7152315"/>
              <a:gd name="connsiteY9" fmla="*/ 4358135 h 6858000"/>
              <a:gd name="connsiteX10" fmla="*/ 12774 w 7152315"/>
              <a:gd name="connsiteY10" fmla="*/ 4038423 h 6858000"/>
              <a:gd name="connsiteX11" fmla="*/ 10110 w 7152315"/>
              <a:gd name="connsiteY11" fmla="*/ 3630663 h 6858000"/>
              <a:gd name="connsiteX12" fmla="*/ 16581 w 7152315"/>
              <a:gd name="connsiteY12" fmla="*/ 3275427 h 6858000"/>
              <a:gd name="connsiteX13" fmla="*/ 27872 w 7152315"/>
              <a:gd name="connsiteY13" fmla="*/ 2871219 h 6858000"/>
              <a:gd name="connsiteX14" fmla="*/ 17596 w 7152315"/>
              <a:gd name="connsiteY14" fmla="*/ 2235600 h 6858000"/>
              <a:gd name="connsiteX15" fmla="*/ 14170 w 7152315"/>
              <a:gd name="connsiteY15" fmla="*/ 1894827 h 6858000"/>
              <a:gd name="connsiteX16" fmla="*/ 11632 w 7152315"/>
              <a:gd name="connsiteY16" fmla="*/ 1603026 h 6858000"/>
              <a:gd name="connsiteX17" fmla="*/ 14551 w 7152315"/>
              <a:gd name="connsiteY17" fmla="*/ 1307799 h 6858000"/>
              <a:gd name="connsiteX18" fmla="*/ 14551 w 7152315"/>
              <a:gd name="connsiteY18" fmla="*/ 887733 h 6858000"/>
              <a:gd name="connsiteX19" fmla="*/ 849 w 7152315"/>
              <a:gd name="connsiteY19" fmla="*/ 349169 h 6858000"/>
              <a:gd name="connsiteX20" fmla="*/ 1404 w 7152315"/>
              <a:gd name="connsiteY20" fmla="*/ 1605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52315" h="6858000">
                <a:moveTo>
                  <a:pt x="17101" y="0"/>
                </a:moveTo>
                <a:lnTo>
                  <a:pt x="7152315" y="0"/>
                </a:lnTo>
                <a:lnTo>
                  <a:pt x="7152315" y="6858000"/>
                </a:lnTo>
                <a:lnTo>
                  <a:pt x="15999" y="6858000"/>
                </a:lnTo>
                <a:lnTo>
                  <a:pt x="9729" y="6734157"/>
                </a:lnTo>
                <a:cubicBezTo>
                  <a:pt x="5924" y="6530150"/>
                  <a:pt x="12521" y="6326271"/>
                  <a:pt x="15819" y="6122264"/>
                </a:cubicBezTo>
                <a:cubicBezTo>
                  <a:pt x="18484" y="5952766"/>
                  <a:pt x="-1689" y="5783013"/>
                  <a:pt x="11379" y="5614784"/>
                </a:cubicBezTo>
                <a:cubicBezTo>
                  <a:pt x="22112" y="5478259"/>
                  <a:pt x="24992" y="5341214"/>
                  <a:pt x="20006" y="5204359"/>
                </a:cubicBezTo>
                <a:cubicBezTo>
                  <a:pt x="14932" y="5073429"/>
                  <a:pt x="13917" y="4942537"/>
                  <a:pt x="16962" y="4811696"/>
                </a:cubicBezTo>
                <a:cubicBezTo>
                  <a:pt x="20640" y="4660467"/>
                  <a:pt x="16962" y="4509238"/>
                  <a:pt x="13409" y="4358135"/>
                </a:cubicBezTo>
                <a:cubicBezTo>
                  <a:pt x="10872" y="4251565"/>
                  <a:pt x="10998" y="4144994"/>
                  <a:pt x="12774" y="4038423"/>
                </a:cubicBezTo>
                <a:cubicBezTo>
                  <a:pt x="15185" y="3902545"/>
                  <a:pt x="19879" y="3766540"/>
                  <a:pt x="10110" y="3630663"/>
                </a:cubicBezTo>
                <a:cubicBezTo>
                  <a:pt x="1178" y="3512306"/>
                  <a:pt x="3347" y="3393378"/>
                  <a:pt x="16581" y="3275427"/>
                </a:cubicBezTo>
                <a:cubicBezTo>
                  <a:pt x="33403" y="3141377"/>
                  <a:pt x="37183" y="3006006"/>
                  <a:pt x="27872" y="2871219"/>
                </a:cubicBezTo>
                <a:cubicBezTo>
                  <a:pt x="11315" y="2659765"/>
                  <a:pt x="7890" y="2447486"/>
                  <a:pt x="17596" y="2235600"/>
                </a:cubicBezTo>
                <a:cubicBezTo>
                  <a:pt x="22797" y="2122038"/>
                  <a:pt x="21655" y="2008261"/>
                  <a:pt x="14170" y="1894827"/>
                </a:cubicBezTo>
                <a:cubicBezTo>
                  <a:pt x="8144" y="1797670"/>
                  <a:pt x="7294" y="1700272"/>
                  <a:pt x="11632" y="1603026"/>
                </a:cubicBezTo>
                <a:cubicBezTo>
                  <a:pt x="15566" y="1504575"/>
                  <a:pt x="17215" y="1406124"/>
                  <a:pt x="14551" y="1307799"/>
                </a:cubicBezTo>
                <a:cubicBezTo>
                  <a:pt x="10872" y="1168242"/>
                  <a:pt x="10110" y="1027798"/>
                  <a:pt x="14551" y="887733"/>
                </a:cubicBezTo>
                <a:cubicBezTo>
                  <a:pt x="20894" y="708085"/>
                  <a:pt x="3132" y="528817"/>
                  <a:pt x="849" y="349169"/>
                </a:cubicBezTo>
                <a:cubicBezTo>
                  <a:pt x="24" y="286241"/>
                  <a:pt x="-769" y="223346"/>
                  <a:pt x="1404" y="1605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8B8B02A-9FF9-2B33-34C7-090641859B89}"/>
              </a:ext>
            </a:extLst>
          </p:cNvPr>
          <p:cNvSpPr>
            <a:spLocks noGrp="1"/>
          </p:cNvSpPr>
          <p:nvPr>
            <p:ph idx="1"/>
          </p:nvPr>
        </p:nvSpPr>
        <p:spPr>
          <a:xfrm>
            <a:off x="5568696" y="643467"/>
            <a:ext cx="5788152" cy="5571066"/>
          </a:xfrm>
        </p:spPr>
        <p:txBody>
          <a:bodyPr anchor="ctr">
            <a:normAutofit/>
          </a:bodyPr>
          <a:lstStyle/>
          <a:p>
            <a:r>
              <a:rPr lang="en-US" sz="2200" dirty="0">
                <a:solidFill>
                  <a:srgbClr val="FFFFFF"/>
                </a:solidFill>
              </a:rPr>
              <a:t>Average profit for card payment mode: 137.08646100025985</a:t>
            </a:r>
          </a:p>
          <a:p>
            <a:r>
              <a:rPr lang="en-US" sz="2200" dirty="0">
                <a:solidFill>
                  <a:srgbClr val="FFFFFF"/>
                </a:solidFill>
              </a:rPr>
              <a:t>Average profit for cash payment mode: 137.5029244996108</a:t>
            </a:r>
          </a:p>
          <a:p>
            <a:endParaRPr lang="en-US" sz="2200" dirty="0">
              <a:solidFill>
                <a:srgbClr val="FFFFFF"/>
              </a:solidFill>
            </a:endParaRPr>
          </a:p>
          <a:p>
            <a:endParaRPr lang="en-US" sz="2200" dirty="0">
              <a:solidFill>
                <a:srgbClr val="FFFFFF"/>
              </a:solidFill>
            </a:endParaRPr>
          </a:p>
          <a:p>
            <a:endParaRPr lang="en-US" sz="2200" dirty="0">
              <a:solidFill>
                <a:srgbClr val="FFFFFF"/>
              </a:solidFill>
            </a:endParaRPr>
          </a:p>
          <a:p>
            <a:r>
              <a:rPr lang="en-US" sz="2200" dirty="0">
                <a:solidFill>
                  <a:srgbClr val="FFFFFF"/>
                </a:solidFill>
              </a:rPr>
              <a:t>No, not at all. very small difference</a:t>
            </a:r>
          </a:p>
        </p:txBody>
      </p:sp>
    </p:spTree>
    <p:extLst>
      <p:ext uri="{BB962C8B-B14F-4D97-AF65-F5344CB8AC3E}">
        <p14:creationId xmlns:p14="http://schemas.microsoft.com/office/powerpoint/2010/main" val="912005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32DF3D-3F59-481D-A237-77C31AD49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148407-0132-F8B7-9B35-B5E59D68EFD0}"/>
              </a:ext>
            </a:extLst>
          </p:cNvPr>
          <p:cNvSpPr>
            <a:spLocks noGrp="1"/>
          </p:cNvSpPr>
          <p:nvPr>
            <p:ph type="title"/>
          </p:nvPr>
        </p:nvSpPr>
        <p:spPr>
          <a:xfrm>
            <a:off x="841248" y="643467"/>
            <a:ext cx="3840480" cy="5571066"/>
          </a:xfrm>
        </p:spPr>
        <p:txBody>
          <a:bodyPr anchor="ctr">
            <a:normAutofit/>
          </a:bodyPr>
          <a:lstStyle/>
          <a:p>
            <a:r>
              <a:rPr lang="en-US" sz="3800"/>
              <a:t>recommendation</a:t>
            </a:r>
          </a:p>
        </p:txBody>
      </p:sp>
      <p:sp>
        <p:nvSpPr>
          <p:cNvPr id="10" name="Freeform: Shape 9">
            <a:extLst>
              <a:ext uri="{FF2B5EF4-FFF2-40B4-BE49-F238E27FC236}">
                <a16:creationId xmlns:a16="http://schemas.microsoft.com/office/drawing/2014/main" id="{32F02326-30C4-4095-988F-932A425AE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9686" y="0"/>
            <a:ext cx="7152315" cy="6858000"/>
          </a:xfrm>
          <a:custGeom>
            <a:avLst/>
            <a:gdLst>
              <a:gd name="connsiteX0" fmla="*/ 17101 w 7152315"/>
              <a:gd name="connsiteY0" fmla="*/ 0 h 6858000"/>
              <a:gd name="connsiteX1" fmla="*/ 7152315 w 7152315"/>
              <a:gd name="connsiteY1" fmla="*/ 0 h 6858000"/>
              <a:gd name="connsiteX2" fmla="*/ 7152315 w 7152315"/>
              <a:gd name="connsiteY2" fmla="*/ 6858000 h 6858000"/>
              <a:gd name="connsiteX3" fmla="*/ 15999 w 7152315"/>
              <a:gd name="connsiteY3" fmla="*/ 6858000 h 6858000"/>
              <a:gd name="connsiteX4" fmla="*/ 9729 w 7152315"/>
              <a:gd name="connsiteY4" fmla="*/ 6734157 h 6858000"/>
              <a:gd name="connsiteX5" fmla="*/ 15819 w 7152315"/>
              <a:gd name="connsiteY5" fmla="*/ 6122264 h 6858000"/>
              <a:gd name="connsiteX6" fmla="*/ 11379 w 7152315"/>
              <a:gd name="connsiteY6" fmla="*/ 5614784 h 6858000"/>
              <a:gd name="connsiteX7" fmla="*/ 20006 w 7152315"/>
              <a:gd name="connsiteY7" fmla="*/ 5204359 h 6858000"/>
              <a:gd name="connsiteX8" fmla="*/ 16962 w 7152315"/>
              <a:gd name="connsiteY8" fmla="*/ 4811696 h 6858000"/>
              <a:gd name="connsiteX9" fmla="*/ 13409 w 7152315"/>
              <a:gd name="connsiteY9" fmla="*/ 4358135 h 6858000"/>
              <a:gd name="connsiteX10" fmla="*/ 12774 w 7152315"/>
              <a:gd name="connsiteY10" fmla="*/ 4038423 h 6858000"/>
              <a:gd name="connsiteX11" fmla="*/ 10110 w 7152315"/>
              <a:gd name="connsiteY11" fmla="*/ 3630663 h 6858000"/>
              <a:gd name="connsiteX12" fmla="*/ 16581 w 7152315"/>
              <a:gd name="connsiteY12" fmla="*/ 3275427 h 6858000"/>
              <a:gd name="connsiteX13" fmla="*/ 27872 w 7152315"/>
              <a:gd name="connsiteY13" fmla="*/ 2871219 h 6858000"/>
              <a:gd name="connsiteX14" fmla="*/ 17596 w 7152315"/>
              <a:gd name="connsiteY14" fmla="*/ 2235600 h 6858000"/>
              <a:gd name="connsiteX15" fmla="*/ 14170 w 7152315"/>
              <a:gd name="connsiteY15" fmla="*/ 1894827 h 6858000"/>
              <a:gd name="connsiteX16" fmla="*/ 11632 w 7152315"/>
              <a:gd name="connsiteY16" fmla="*/ 1603026 h 6858000"/>
              <a:gd name="connsiteX17" fmla="*/ 14551 w 7152315"/>
              <a:gd name="connsiteY17" fmla="*/ 1307799 h 6858000"/>
              <a:gd name="connsiteX18" fmla="*/ 14551 w 7152315"/>
              <a:gd name="connsiteY18" fmla="*/ 887733 h 6858000"/>
              <a:gd name="connsiteX19" fmla="*/ 849 w 7152315"/>
              <a:gd name="connsiteY19" fmla="*/ 349169 h 6858000"/>
              <a:gd name="connsiteX20" fmla="*/ 1404 w 7152315"/>
              <a:gd name="connsiteY20" fmla="*/ 1605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52315" h="6858000">
                <a:moveTo>
                  <a:pt x="17101" y="0"/>
                </a:moveTo>
                <a:lnTo>
                  <a:pt x="7152315" y="0"/>
                </a:lnTo>
                <a:lnTo>
                  <a:pt x="7152315" y="6858000"/>
                </a:lnTo>
                <a:lnTo>
                  <a:pt x="15999" y="6858000"/>
                </a:lnTo>
                <a:lnTo>
                  <a:pt x="9729" y="6734157"/>
                </a:lnTo>
                <a:cubicBezTo>
                  <a:pt x="5924" y="6530150"/>
                  <a:pt x="12521" y="6326271"/>
                  <a:pt x="15819" y="6122264"/>
                </a:cubicBezTo>
                <a:cubicBezTo>
                  <a:pt x="18484" y="5952766"/>
                  <a:pt x="-1689" y="5783013"/>
                  <a:pt x="11379" y="5614784"/>
                </a:cubicBezTo>
                <a:cubicBezTo>
                  <a:pt x="22112" y="5478259"/>
                  <a:pt x="24992" y="5341214"/>
                  <a:pt x="20006" y="5204359"/>
                </a:cubicBezTo>
                <a:cubicBezTo>
                  <a:pt x="14932" y="5073429"/>
                  <a:pt x="13917" y="4942537"/>
                  <a:pt x="16962" y="4811696"/>
                </a:cubicBezTo>
                <a:cubicBezTo>
                  <a:pt x="20640" y="4660467"/>
                  <a:pt x="16962" y="4509238"/>
                  <a:pt x="13409" y="4358135"/>
                </a:cubicBezTo>
                <a:cubicBezTo>
                  <a:pt x="10872" y="4251565"/>
                  <a:pt x="10998" y="4144994"/>
                  <a:pt x="12774" y="4038423"/>
                </a:cubicBezTo>
                <a:cubicBezTo>
                  <a:pt x="15185" y="3902545"/>
                  <a:pt x="19879" y="3766540"/>
                  <a:pt x="10110" y="3630663"/>
                </a:cubicBezTo>
                <a:cubicBezTo>
                  <a:pt x="1178" y="3512306"/>
                  <a:pt x="3347" y="3393378"/>
                  <a:pt x="16581" y="3275427"/>
                </a:cubicBezTo>
                <a:cubicBezTo>
                  <a:pt x="33403" y="3141377"/>
                  <a:pt x="37183" y="3006006"/>
                  <a:pt x="27872" y="2871219"/>
                </a:cubicBezTo>
                <a:cubicBezTo>
                  <a:pt x="11315" y="2659765"/>
                  <a:pt x="7890" y="2447486"/>
                  <a:pt x="17596" y="2235600"/>
                </a:cubicBezTo>
                <a:cubicBezTo>
                  <a:pt x="22797" y="2122038"/>
                  <a:pt x="21655" y="2008261"/>
                  <a:pt x="14170" y="1894827"/>
                </a:cubicBezTo>
                <a:cubicBezTo>
                  <a:pt x="8144" y="1797670"/>
                  <a:pt x="7294" y="1700272"/>
                  <a:pt x="11632" y="1603026"/>
                </a:cubicBezTo>
                <a:cubicBezTo>
                  <a:pt x="15566" y="1504575"/>
                  <a:pt x="17215" y="1406124"/>
                  <a:pt x="14551" y="1307799"/>
                </a:cubicBezTo>
                <a:cubicBezTo>
                  <a:pt x="10872" y="1168242"/>
                  <a:pt x="10110" y="1027798"/>
                  <a:pt x="14551" y="887733"/>
                </a:cubicBezTo>
                <a:cubicBezTo>
                  <a:pt x="20894" y="708085"/>
                  <a:pt x="3132" y="528817"/>
                  <a:pt x="849" y="349169"/>
                </a:cubicBezTo>
                <a:cubicBezTo>
                  <a:pt x="24" y="286241"/>
                  <a:pt x="-769" y="223346"/>
                  <a:pt x="1404" y="1605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32EB3C0-08AB-049D-57DC-1685DBF05065}"/>
              </a:ext>
            </a:extLst>
          </p:cNvPr>
          <p:cNvSpPr>
            <a:spLocks noGrp="1"/>
          </p:cNvSpPr>
          <p:nvPr>
            <p:ph idx="1"/>
          </p:nvPr>
        </p:nvSpPr>
        <p:spPr>
          <a:xfrm>
            <a:off x="5568696" y="643467"/>
            <a:ext cx="5788152" cy="5571066"/>
          </a:xfrm>
        </p:spPr>
        <p:txBody>
          <a:bodyPr anchor="ctr">
            <a:normAutofit/>
          </a:bodyPr>
          <a:lstStyle/>
          <a:p>
            <a:r>
              <a:rPr lang="en-US" sz="2200" b="1" dirty="0">
                <a:solidFill>
                  <a:srgbClr val="FFFFFF"/>
                </a:solidFill>
              </a:rPr>
              <a:t>Customer Reach</a:t>
            </a:r>
            <a:r>
              <a:rPr lang="en-US" sz="2200" dirty="0">
                <a:solidFill>
                  <a:srgbClr val="FFFFFF"/>
                </a:solidFill>
              </a:rPr>
              <a:t>: Yellow cab has more customers in 16 cities then Pink cab Companies</a:t>
            </a:r>
          </a:p>
          <a:p>
            <a:r>
              <a:rPr lang="en-US" sz="2200" b="1" dirty="0">
                <a:solidFill>
                  <a:srgbClr val="FFFFFF"/>
                </a:solidFill>
              </a:rPr>
              <a:t>Total profit and revenue: </a:t>
            </a:r>
            <a:r>
              <a:rPr lang="en-US" sz="2200" dirty="0">
                <a:solidFill>
                  <a:srgbClr val="FFFFFF"/>
                </a:solidFill>
              </a:rPr>
              <a:t>Yellow cab has higher profit and Revenue</a:t>
            </a:r>
          </a:p>
          <a:p>
            <a:r>
              <a:rPr lang="en-US" sz="2200" b="1" dirty="0">
                <a:solidFill>
                  <a:srgbClr val="FFFFFF"/>
                </a:solidFill>
              </a:rPr>
              <a:t>Profit margin: </a:t>
            </a:r>
            <a:r>
              <a:rPr lang="en-US" sz="2200" dirty="0">
                <a:solidFill>
                  <a:srgbClr val="FFFFFF"/>
                </a:solidFill>
              </a:rPr>
              <a:t>Yellow cab has a greater profit margin</a:t>
            </a:r>
          </a:p>
        </p:txBody>
      </p:sp>
    </p:spTree>
    <p:extLst>
      <p:ext uri="{BB962C8B-B14F-4D97-AF65-F5344CB8AC3E}">
        <p14:creationId xmlns:p14="http://schemas.microsoft.com/office/powerpoint/2010/main" val="281143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556C6C-60B1-6158-D6FB-EF5F22C55DE0}"/>
              </a:ext>
            </a:extLst>
          </p:cNvPr>
          <p:cNvPicPr>
            <a:picLocks noChangeAspect="1"/>
          </p:cNvPicPr>
          <p:nvPr/>
        </p:nvPicPr>
        <p:blipFill rotWithShape="1">
          <a:blip r:embed="rId2"/>
          <a:srcRect l="13964" r="19748"/>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9214D3-1700-6190-868F-1A5F900AFCB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conclution</a:t>
            </a:r>
          </a:p>
        </p:txBody>
      </p:sp>
      <p:sp>
        <p:nvSpPr>
          <p:cNvPr id="3" name="Content Placeholder 2">
            <a:extLst>
              <a:ext uri="{FF2B5EF4-FFF2-40B4-BE49-F238E27FC236}">
                <a16:creationId xmlns:a16="http://schemas.microsoft.com/office/drawing/2014/main" id="{4348A79B-F67E-5C70-8644-5EBB78A36871}"/>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dirty="0"/>
              <a:t>Yellow cab company is great to invest</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806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D3729F5F-8A3B-B01E-AAF7-64F31FBC8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25018"/>
            <a:ext cx="11277600" cy="5807964"/>
          </a:xfrm>
          <a:prstGeom prst="rect">
            <a:avLst/>
          </a:prstGeom>
        </p:spPr>
      </p:pic>
    </p:spTree>
    <p:extLst>
      <p:ext uri="{BB962C8B-B14F-4D97-AF65-F5344CB8AC3E}">
        <p14:creationId xmlns:p14="http://schemas.microsoft.com/office/powerpoint/2010/main" val="3180580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63DE-88E2-809F-8C4F-C1D22D3BDFD1}"/>
              </a:ext>
            </a:extLst>
          </p:cNvPr>
          <p:cNvSpPr>
            <a:spLocks noGrp="1"/>
          </p:cNvSpPr>
          <p:nvPr>
            <p:ph type="ctrTitle"/>
          </p:nvPr>
        </p:nvSpPr>
        <p:spPr/>
        <p:txBody>
          <a:bodyPr/>
          <a:lstStyle/>
          <a:p>
            <a:r>
              <a:rPr lang="en-US" dirty="0">
                <a:solidFill>
                  <a:schemeClr val="accent2"/>
                </a:solidFill>
              </a:rPr>
              <a:t>Thank</a:t>
            </a:r>
            <a:r>
              <a:rPr lang="en-US" dirty="0"/>
              <a:t> </a:t>
            </a:r>
            <a:r>
              <a:rPr lang="en-US" dirty="0">
                <a:solidFill>
                  <a:schemeClr val="accent2"/>
                </a:solidFill>
              </a:rPr>
              <a:t>you</a:t>
            </a:r>
          </a:p>
        </p:txBody>
      </p:sp>
    </p:spTree>
    <p:extLst>
      <p:ext uri="{BB962C8B-B14F-4D97-AF65-F5344CB8AC3E}">
        <p14:creationId xmlns:p14="http://schemas.microsoft.com/office/powerpoint/2010/main" val="10740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71B14-0333-A32F-DFA1-C30131945C7C}"/>
              </a:ext>
            </a:extLst>
          </p:cNvPr>
          <p:cNvSpPr>
            <a:spLocks noGrp="1"/>
          </p:cNvSpPr>
          <p:nvPr>
            <p:ph type="title"/>
          </p:nvPr>
        </p:nvSpPr>
        <p:spPr>
          <a:xfrm>
            <a:off x="841248" y="256032"/>
            <a:ext cx="10506456" cy="1014984"/>
          </a:xfrm>
        </p:spPr>
        <p:txBody>
          <a:bodyPr anchor="b">
            <a:normAutofit/>
          </a:bodyPr>
          <a:lstStyle/>
          <a:p>
            <a:r>
              <a:rPr lang="en-US" dirty="0"/>
              <a:t>		  </a:t>
            </a:r>
            <a:r>
              <a:rPr lang="en-US"/>
              <a:t>Problem Statement</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3C6BDC9-89D8-3BBA-13C7-736F04B2F0DB}"/>
              </a:ext>
            </a:extLst>
          </p:cNvPr>
          <p:cNvGraphicFramePr>
            <a:graphicFrameLocks noGrp="1"/>
          </p:cNvGraphicFramePr>
          <p:nvPr>
            <p:ph idx="1"/>
            <p:extLst>
              <p:ext uri="{D42A27DB-BD31-4B8C-83A1-F6EECF244321}">
                <p14:modId xmlns:p14="http://schemas.microsoft.com/office/powerpoint/2010/main" val="236543185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3422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06A8A-75CE-2B67-9A80-CD9E12BF3C35}"/>
              </a:ext>
            </a:extLst>
          </p:cNvPr>
          <p:cNvSpPr>
            <a:spLocks noGrp="1"/>
          </p:cNvSpPr>
          <p:nvPr>
            <p:ph type="title"/>
          </p:nvPr>
        </p:nvSpPr>
        <p:spPr>
          <a:xfrm>
            <a:off x="635000" y="640823"/>
            <a:ext cx="3418659" cy="5583148"/>
          </a:xfrm>
        </p:spPr>
        <p:txBody>
          <a:bodyPr anchor="ctr">
            <a:normAutofit/>
          </a:bodyPr>
          <a:lstStyle/>
          <a:p>
            <a:r>
              <a:rPr lang="en-US" sz="5000"/>
              <a:t>Data Information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0F859E2-2938-6BC5-DDFE-7A4DF9055522}"/>
              </a:ext>
            </a:extLst>
          </p:cNvPr>
          <p:cNvGraphicFramePr>
            <a:graphicFrameLocks noGrp="1"/>
          </p:cNvGraphicFramePr>
          <p:nvPr>
            <p:ph idx="1"/>
            <p:extLst>
              <p:ext uri="{D42A27DB-BD31-4B8C-83A1-F6EECF244321}">
                <p14:modId xmlns:p14="http://schemas.microsoft.com/office/powerpoint/2010/main" val="224486894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825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421C82-E364-8406-A783-83D43C9536D2}"/>
              </a:ext>
            </a:extLst>
          </p:cNvPr>
          <p:cNvSpPr>
            <a:spLocks noGrp="1"/>
          </p:cNvSpPr>
          <p:nvPr>
            <p:ph type="title"/>
          </p:nvPr>
        </p:nvSpPr>
        <p:spPr>
          <a:xfrm>
            <a:off x="838200" y="365125"/>
            <a:ext cx="10515600" cy="1325563"/>
          </a:xfrm>
        </p:spPr>
        <p:txBody>
          <a:bodyPr>
            <a:normAutofit/>
          </a:bodyPr>
          <a:lstStyle/>
          <a:p>
            <a:r>
              <a:rPr lang="en-US" sz="5400" dirty="0"/>
              <a:t>Actors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2A027E-8B4B-0A18-F40D-B8F41E417944}"/>
              </a:ext>
            </a:extLst>
          </p:cNvPr>
          <p:cNvSpPr>
            <a:spLocks noGrp="1"/>
          </p:cNvSpPr>
          <p:nvPr>
            <p:ph idx="1"/>
          </p:nvPr>
        </p:nvSpPr>
        <p:spPr>
          <a:xfrm>
            <a:off x="838200" y="1929384"/>
            <a:ext cx="10515600" cy="4251960"/>
          </a:xfrm>
        </p:spPr>
        <p:txBody>
          <a:bodyPr>
            <a:normAutofit/>
          </a:bodyPr>
          <a:lstStyle/>
          <a:p>
            <a:r>
              <a:rPr lang="en-US" sz="2200"/>
              <a:t>XYZ - A private firm in the US that is interested in investing in the Cab Industry.</a:t>
            </a:r>
          </a:p>
          <a:p>
            <a:r>
              <a:rPr lang="en-US" sz="2200"/>
              <a:t>Cab Industry - The industry that XYZ is interested in investing in. This industry includes multiple key players.</a:t>
            </a:r>
          </a:p>
          <a:p>
            <a:r>
              <a:rPr lang="en-US" sz="2200"/>
              <a:t>Market - The target market that XYZ is interested in understanding before making a final investment decision.</a:t>
            </a:r>
          </a:p>
          <a:p>
            <a:r>
              <a:rPr lang="en-US" sz="2200"/>
              <a:t>Customers - The target customers of the Cab Industry, whose preferences and behavior may impact the market demand and profitability.</a:t>
            </a:r>
          </a:p>
          <a:p>
            <a:r>
              <a:rPr lang="en-US" sz="2200"/>
              <a:t>Competitors - The key players in the Cab Industry who are XYZ's potential competitors in the market.</a:t>
            </a:r>
          </a:p>
          <a:p>
            <a:r>
              <a:rPr lang="en-US" sz="2200"/>
              <a:t>Government - The regulatory authorities that may impose rules and regulations that affect the Cab Industry and XYZ's investment plans.</a:t>
            </a:r>
          </a:p>
        </p:txBody>
      </p:sp>
    </p:spTree>
    <p:extLst>
      <p:ext uri="{BB962C8B-B14F-4D97-AF65-F5344CB8AC3E}">
        <p14:creationId xmlns:p14="http://schemas.microsoft.com/office/powerpoint/2010/main" val="207858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1FBE6A-965B-78F5-AFE1-06B83D4A52F8}"/>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EDA</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262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31B11-08E8-01BE-A520-DE12822F3612}"/>
              </a:ext>
            </a:extLst>
          </p:cNvPr>
          <p:cNvSpPr>
            <a:spLocks noGrp="1"/>
          </p:cNvSpPr>
          <p:nvPr>
            <p:ph type="title"/>
          </p:nvPr>
        </p:nvSpPr>
        <p:spPr>
          <a:xfrm>
            <a:off x="630936" y="639520"/>
            <a:ext cx="3429000" cy="1719072"/>
          </a:xfrm>
        </p:spPr>
        <p:txBody>
          <a:bodyPr anchor="b">
            <a:normAutofit/>
          </a:bodyPr>
          <a:lstStyle/>
          <a:p>
            <a:r>
              <a:rPr lang="en-US" sz="3800"/>
              <a:t>Which Company has more users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695449-8CCB-34CD-2822-119BEC6A6DBA}"/>
              </a:ext>
            </a:extLst>
          </p:cNvPr>
          <p:cNvSpPr>
            <a:spLocks noGrp="1"/>
          </p:cNvSpPr>
          <p:nvPr>
            <p:ph idx="1"/>
          </p:nvPr>
        </p:nvSpPr>
        <p:spPr>
          <a:xfrm>
            <a:off x="630936" y="2807208"/>
            <a:ext cx="3429000" cy="3410712"/>
          </a:xfrm>
        </p:spPr>
        <p:txBody>
          <a:bodyPr anchor="t">
            <a:normAutofit/>
          </a:bodyPr>
          <a:lstStyle/>
          <a:p>
            <a:r>
              <a:rPr lang="en-US" sz="2200" dirty="0"/>
              <a:t>Yellow Can company has more users</a:t>
            </a:r>
          </a:p>
          <a:p>
            <a:endParaRPr lang="en-US" sz="2200" dirty="0"/>
          </a:p>
        </p:txBody>
      </p:sp>
      <p:pic>
        <p:nvPicPr>
          <p:cNvPr id="5" name="Picture 4" descr="Chart, bar chart&#10;&#10;Description automatically generated">
            <a:extLst>
              <a:ext uri="{FF2B5EF4-FFF2-40B4-BE49-F238E27FC236}">
                <a16:creationId xmlns:a16="http://schemas.microsoft.com/office/drawing/2014/main" id="{BEF31728-3636-5463-26A8-C713EDFB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211180"/>
            <a:ext cx="6903720" cy="4435640"/>
          </a:xfrm>
          <a:prstGeom prst="rect">
            <a:avLst/>
          </a:prstGeom>
        </p:spPr>
      </p:pic>
    </p:spTree>
    <p:extLst>
      <p:ext uri="{BB962C8B-B14F-4D97-AF65-F5344CB8AC3E}">
        <p14:creationId xmlns:p14="http://schemas.microsoft.com/office/powerpoint/2010/main" val="27203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8DF5-4FE7-5FCE-C586-7672C762EA65}"/>
              </a:ext>
            </a:extLst>
          </p:cNvPr>
          <p:cNvSpPr>
            <a:spLocks noGrp="1"/>
          </p:cNvSpPr>
          <p:nvPr>
            <p:ph type="title"/>
          </p:nvPr>
        </p:nvSpPr>
        <p:spPr>
          <a:xfrm>
            <a:off x="677594" y="0"/>
            <a:ext cx="10515600" cy="1325563"/>
          </a:xfrm>
        </p:spPr>
        <p:txBody>
          <a:bodyPr/>
          <a:lstStyle/>
          <a:p>
            <a:r>
              <a:rPr lang="en-US" dirty="0">
                <a:solidFill>
                  <a:schemeClr val="accent2">
                    <a:lumMod val="75000"/>
                  </a:schemeClr>
                </a:solidFill>
              </a:rPr>
              <a:t>Relationship</a:t>
            </a:r>
            <a:r>
              <a:rPr lang="en-US" dirty="0"/>
              <a:t> </a:t>
            </a:r>
            <a:r>
              <a:rPr lang="en-US" dirty="0">
                <a:solidFill>
                  <a:schemeClr val="accent2">
                    <a:lumMod val="75000"/>
                  </a:schemeClr>
                </a:solidFill>
              </a:rPr>
              <a:t>between</a:t>
            </a:r>
            <a:r>
              <a:rPr lang="en-US" dirty="0"/>
              <a:t> </a:t>
            </a:r>
            <a:r>
              <a:rPr lang="en-US" dirty="0">
                <a:solidFill>
                  <a:schemeClr val="accent2">
                    <a:lumMod val="75000"/>
                  </a:schemeClr>
                </a:solidFill>
              </a:rPr>
              <a:t>data</a:t>
            </a:r>
          </a:p>
        </p:txBody>
      </p:sp>
      <p:pic>
        <p:nvPicPr>
          <p:cNvPr id="8" name="Picture 7" descr="Chart, treemap chart&#10;&#10;Description automatically generated">
            <a:extLst>
              <a:ext uri="{FF2B5EF4-FFF2-40B4-BE49-F238E27FC236}">
                <a16:creationId xmlns:a16="http://schemas.microsoft.com/office/drawing/2014/main" id="{87D1E8D0-77C8-4F52-CDEA-9B10961F6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806" y="1263386"/>
            <a:ext cx="10354994" cy="5025886"/>
          </a:xfrm>
          <a:prstGeom prst="rect">
            <a:avLst/>
          </a:prstGeom>
        </p:spPr>
      </p:pic>
    </p:spTree>
    <p:extLst>
      <p:ext uri="{BB962C8B-B14F-4D97-AF65-F5344CB8AC3E}">
        <p14:creationId xmlns:p14="http://schemas.microsoft.com/office/powerpoint/2010/main" val="152371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03998-7EF9-D32D-6487-088618014B7F}"/>
              </a:ext>
            </a:extLst>
          </p:cNvPr>
          <p:cNvSpPr>
            <a:spLocks noGrp="1"/>
          </p:cNvSpPr>
          <p:nvPr>
            <p:ph type="title"/>
          </p:nvPr>
        </p:nvSpPr>
        <p:spPr>
          <a:xfrm>
            <a:off x="630936" y="639520"/>
            <a:ext cx="3429000" cy="1719072"/>
          </a:xfrm>
        </p:spPr>
        <p:txBody>
          <a:bodyPr anchor="b">
            <a:normAutofit/>
          </a:bodyPr>
          <a:lstStyle/>
          <a:p>
            <a:r>
              <a:rPr lang="en-US" sz="3800"/>
              <a:t>Which company has higher seasonal profit</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CA2875-5BA6-A002-308C-BDBA33CD8E64}"/>
              </a:ext>
            </a:extLst>
          </p:cNvPr>
          <p:cNvSpPr>
            <a:spLocks noGrp="1"/>
          </p:cNvSpPr>
          <p:nvPr>
            <p:ph idx="1"/>
          </p:nvPr>
        </p:nvSpPr>
        <p:spPr>
          <a:xfrm>
            <a:off x="630936" y="2807208"/>
            <a:ext cx="3429000" cy="3410712"/>
          </a:xfrm>
        </p:spPr>
        <p:txBody>
          <a:bodyPr anchor="t">
            <a:normAutofit/>
          </a:bodyPr>
          <a:lstStyle/>
          <a:p>
            <a:r>
              <a:rPr lang="en-US" sz="2200" dirty="0"/>
              <a:t>Yellow Cab company has highest seasonal profit</a:t>
            </a:r>
          </a:p>
          <a:p>
            <a:pPr marL="0" indent="0">
              <a:buNone/>
            </a:pPr>
            <a:r>
              <a:rPr lang="en-US" sz="2200" dirty="0"/>
              <a:t> </a:t>
            </a:r>
          </a:p>
        </p:txBody>
      </p:sp>
      <p:pic>
        <p:nvPicPr>
          <p:cNvPr id="5" name="Picture 4" descr="Chart, bar chart&#10;&#10;Description automatically generated">
            <a:extLst>
              <a:ext uri="{FF2B5EF4-FFF2-40B4-BE49-F238E27FC236}">
                <a16:creationId xmlns:a16="http://schemas.microsoft.com/office/drawing/2014/main" id="{F989BB60-CFDA-19AD-D2A4-1BB929C9B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45179"/>
            <a:ext cx="6903720" cy="5367642"/>
          </a:xfrm>
          <a:prstGeom prst="rect">
            <a:avLst/>
          </a:prstGeom>
        </p:spPr>
      </p:pic>
    </p:spTree>
    <p:extLst>
      <p:ext uri="{BB962C8B-B14F-4D97-AF65-F5344CB8AC3E}">
        <p14:creationId xmlns:p14="http://schemas.microsoft.com/office/powerpoint/2010/main" val="1770470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524</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 Data Science virtual internship </vt:lpstr>
      <vt:lpstr>PowerPoint Presentation</vt:lpstr>
      <vt:lpstr>    Problem Statement</vt:lpstr>
      <vt:lpstr>Data Information</vt:lpstr>
      <vt:lpstr>Actors</vt:lpstr>
      <vt:lpstr>EDA</vt:lpstr>
      <vt:lpstr>Which Company has more users</vt:lpstr>
      <vt:lpstr>Relationship between data</vt:lpstr>
      <vt:lpstr>Which company has higher seasonal profit</vt:lpstr>
      <vt:lpstr>Which company has high average customer profit</vt:lpstr>
      <vt:lpstr>Which cities has high percentage of cab using population</vt:lpstr>
      <vt:lpstr>Is Year Company got positive growth and negative growth</vt:lpstr>
      <vt:lpstr>Which company covered more distance</vt:lpstr>
      <vt:lpstr>Which company has high profit margin</vt:lpstr>
      <vt:lpstr>Hypothesis 01: Is there any difference in profit by gender</vt:lpstr>
      <vt:lpstr>Hypothesis 02: is there any difference in profit based on ride distance</vt:lpstr>
      <vt:lpstr>Hypothesis 03: is there any difference in profit by payment mode</vt:lpstr>
      <vt:lpstr>recommendation</vt:lpstr>
      <vt:lpstr>conclution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Science virtual internship </dc:title>
  <dc:creator>mlyusuf</dc:creator>
  <cp:lastModifiedBy>mlyusuf</cp:lastModifiedBy>
  <cp:revision>3</cp:revision>
  <dcterms:created xsi:type="dcterms:W3CDTF">2023-03-13T03:54:03Z</dcterms:created>
  <dcterms:modified xsi:type="dcterms:W3CDTF">2023-03-20T14:33:16Z</dcterms:modified>
</cp:coreProperties>
</file>