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4" r:id="rId20"/>
    <p:sldId id="277" r:id="rId21"/>
    <p:sldId id="278" r:id="rId22"/>
    <p:sldId id="280" r:id="rId23"/>
    <p:sldId id="281" r:id="rId24"/>
    <p:sldId id="282" r:id="rId25"/>
    <p:sldId id="279" r:id="rId26"/>
    <p:sldId id="283" r:id="rId27"/>
    <p:sldId id="28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7723-CD83-4673-BA5F-81E67B110C1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EE0-A45D-4C62-8149-B02C3926A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2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7723-CD83-4673-BA5F-81E67B110C1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EE0-A45D-4C62-8149-B02C3926A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7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7723-CD83-4673-BA5F-81E67B110C1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EE0-A45D-4C62-8149-B02C3926A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5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7723-CD83-4673-BA5F-81E67B110C1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EE0-A45D-4C62-8149-B02C3926A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33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7723-CD83-4673-BA5F-81E67B110C1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EE0-A45D-4C62-8149-B02C3926A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09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7723-CD83-4673-BA5F-81E67B110C1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EE0-A45D-4C62-8149-B02C3926A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9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7723-CD83-4673-BA5F-81E67B110C1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EE0-A45D-4C62-8149-B02C3926A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17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7723-CD83-4673-BA5F-81E67B110C1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EE0-A45D-4C62-8149-B02C3926A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41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7723-CD83-4673-BA5F-81E67B110C1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EE0-A45D-4C62-8149-B02C3926A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4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7723-CD83-4673-BA5F-81E67B110C1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EE0-A45D-4C62-8149-B02C3926A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2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67723-CD83-4673-BA5F-81E67B110C1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EE0-A45D-4C62-8149-B02C3926A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4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67723-CD83-4673-BA5F-81E67B110C10}" type="datetimeFigureOut">
              <a:rPr lang="zh-CN" altLang="en-US" smtClean="0"/>
              <a:t>2014/11/16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B7EE0-A45D-4C62-8149-B02C3926A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71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777542" y="2711716"/>
            <a:ext cx="4218512" cy="4027903"/>
            <a:chOff x="3777542" y="2711716"/>
            <a:chExt cx="4218512" cy="402790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533400" y="304802"/>
            <a:ext cx="11529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第三十九</a:t>
            </a:r>
            <a:r>
              <a:rPr lang="zh-CN" altLang="en-US" sz="4400" dirty="0" smtClean="0"/>
              <a:t>届</a:t>
            </a:r>
            <a:r>
              <a:rPr lang="en-US" altLang="zh-CN" sz="4400" dirty="0" smtClean="0"/>
              <a:t>ACM-ICPC</a:t>
            </a:r>
            <a:r>
              <a:rPr lang="zh-CN" altLang="en-US" sz="4400" dirty="0" smtClean="0"/>
              <a:t>国际大学生程序设计竞赛</a:t>
            </a:r>
            <a:endParaRPr lang="zh-CN" altLang="en-US" sz="4400" dirty="0"/>
          </a:p>
        </p:txBody>
      </p:sp>
      <p:sp>
        <p:nvSpPr>
          <p:cNvPr id="8" name="文本框 7"/>
          <p:cNvSpPr txBox="1"/>
          <p:nvPr/>
        </p:nvSpPr>
        <p:spPr>
          <a:xfrm>
            <a:off x="4665951" y="118000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北京赛区</a:t>
            </a:r>
            <a:endParaRPr lang="zh-CN" altLang="en-US" sz="4400" dirty="0"/>
          </a:p>
        </p:txBody>
      </p:sp>
      <p:sp>
        <p:nvSpPr>
          <p:cNvPr id="9" name="文本框 8"/>
          <p:cNvSpPr txBox="1"/>
          <p:nvPr/>
        </p:nvSpPr>
        <p:spPr>
          <a:xfrm>
            <a:off x="4665951" y="202186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/>
              <a:t>题目讲评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1322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Dire Wolf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题目大意：</a:t>
            </a:r>
            <a:r>
              <a:rPr lang="en-US" altLang="zh-CN" dirty="0" smtClean="0"/>
              <a:t>N</a:t>
            </a:r>
            <a:r>
              <a:rPr lang="zh-CN" altLang="en-US" dirty="0" smtClean="0"/>
              <a:t>只狼站成一列，每只狼有一只初始攻击力，并且可以为左右相邻的两只狼暂时提升给定的攻击力。每当击败一只狼的是否会受到该狼当前的攻击力。询问最少需要受到多少的伤害可以击败所有的狼</a:t>
            </a:r>
            <a:endParaRPr lang="en-US" altLang="zh-CN" dirty="0" smtClean="0"/>
          </a:p>
          <a:p>
            <a:r>
              <a:rPr lang="zh-CN" altLang="en-US" dirty="0" smtClean="0"/>
              <a:t>总提交人数：</a:t>
            </a:r>
            <a:r>
              <a:rPr lang="en-US" altLang="zh-CN" dirty="0" smtClean="0"/>
              <a:t>174+158=332</a:t>
            </a:r>
          </a:p>
          <a:p>
            <a:r>
              <a:rPr lang="zh-CN" altLang="en-US" dirty="0" smtClean="0"/>
              <a:t>封榜前</a:t>
            </a:r>
            <a:r>
              <a:rPr lang="en-US" altLang="zh-CN" dirty="0" smtClean="0"/>
              <a:t>AC</a:t>
            </a:r>
            <a:r>
              <a:rPr lang="zh-CN" altLang="en-US" dirty="0" smtClean="0"/>
              <a:t>数：</a:t>
            </a:r>
            <a:r>
              <a:rPr lang="en-US" altLang="zh-CN" dirty="0" smtClean="0"/>
              <a:t>74</a:t>
            </a:r>
            <a:endParaRPr lang="en-US" altLang="zh-CN" dirty="0" smtClean="0"/>
          </a:p>
          <a:p>
            <a:r>
              <a:rPr lang="zh-CN" altLang="en-US" dirty="0" smtClean="0"/>
              <a:t>题目解法：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69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Dire Wolf</a:t>
            </a:r>
            <a:endParaRPr lang="zh-CN" altLang="en-US" sz="6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题目解法：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 smtClean="0"/>
                  <a:t>动态规划。定义</a:t>
                </a:r>
                <a:r>
                  <a:rPr lang="en-US" altLang="zh-CN" dirty="0" smtClean="0"/>
                  <a:t>F[I][J]</a:t>
                </a:r>
                <a:r>
                  <a:rPr lang="zh-CN" altLang="en-US" dirty="0" smtClean="0"/>
                  <a:t>表示率先消灭第</a:t>
                </a:r>
                <a:r>
                  <a:rPr lang="en-US" altLang="zh-CN" dirty="0" smtClean="0"/>
                  <a:t>I</a:t>
                </a:r>
                <a:r>
                  <a:rPr lang="zh-CN" altLang="en-US" dirty="0" smtClean="0"/>
                  <a:t>只狼到第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只狼间的所有狼所需要的最少代价。枚举这些狼中最后一只被消灭的狼。由于状态假设了其他的狼都还存活，因此此时该只狼被</a:t>
                </a:r>
                <a:r>
                  <a:rPr lang="en-US" altLang="zh-CN" dirty="0" smtClean="0"/>
                  <a:t>I-1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J+1</a:t>
                </a:r>
                <a:r>
                  <a:rPr lang="zh-CN" altLang="en-US" dirty="0" smtClean="0"/>
                  <a:t>两只狼提升了攻击力。即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+1])</m:t>
                      </m:r>
                    </m:oMath>
                  </m:oMathPara>
                </a14:m>
                <a:endParaRPr lang="en-US" altLang="zh-CN" sz="23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时间复杂度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685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700845" y="4426646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Everlasting L</a:t>
            </a:r>
            <a:endParaRPr lang="zh-CN" altLang="en-US" sz="6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题目大意：</a:t>
                </a:r>
                <a:r>
                  <a:rPr lang="zh-CN" altLang="en-US" dirty="0"/>
                  <a:t>给出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个范围在</a:t>
                </a:r>
                <a:r>
                  <a:rPr lang="en-US" altLang="zh-CN" dirty="0" smtClean="0"/>
                  <a:t>200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200</a:t>
                </a:r>
                <a:r>
                  <a:rPr lang="zh-CN" altLang="en-US" dirty="0" smtClean="0"/>
                  <a:t>以内的整点集合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，求有多少个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的子集构成的有序对。要求两点集分别构成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型，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的长宽互素，两子集的交为空。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总提交人数：</a:t>
                </a:r>
                <a:r>
                  <a:rPr lang="en-US" altLang="zh-CN" dirty="0" smtClean="0"/>
                  <a:t>12+30=42</a:t>
                </a:r>
              </a:p>
              <a:p>
                <a:r>
                  <a:rPr lang="zh-CN" altLang="en-US" dirty="0" smtClean="0"/>
                  <a:t>封榜前</a:t>
                </a:r>
                <a:r>
                  <a:rPr lang="en-US" altLang="zh-CN" dirty="0" smtClean="0"/>
                  <a:t>AC</a:t>
                </a:r>
                <a:r>
                  <a:rPr lang="zh-CN" altLang="en-US" dirty="0" smtClean="0"/>
                  <a:t>数：</a:t>
                </a:r>
                <a:r>
                  <a:rPr lang="en-US" altLang="zh-CN" dirty="0" smtClean="0"/>
                  <a:t>5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题目解法：预处理出以集合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内的点构成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拐点的子集个数。首先求出允许子集交不为空的有序对个数。在此基础上减去子集的交一定不为空的有序对个数</a:t>
                </a:r>
                <a:r>
                  <a:rPr lang="zh-CN" altLang="en-US" dirty="0"/>
                  <a:t>即</a:t>
                </a:r>
                <a:r>
                  <a:rPr lang="zh-CN" altLang="en-US" dirty="0" smtClean="0"/>
                  <a:t>可。时间复杂度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为整点坐标的最大值（小于</a:t>
                </a:r>
                <a:r>
                  <a:rPr lang="en-US" altLang="zh-CN" dirty="0" smtClean="0"/>
                  <a:t>200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941" r="-4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1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Fluorescent</a:t>
            </a:r>
            <a:endParaRPr lang="zh-CN" altLang="en-US" sz="6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题目大意：</a:t>
                </a:r>
                <a:r>
                  <a:rPr lang="zh-CN" altLang="en-US" dirty="0"/>
                  <a:t>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盏灯，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个开关，每个开关可以控制若干盏灯（打开开关可以反转灯的暗灭状态）。在初始的时候所有灯都是暗的状态。每个开关以</a:t>
                </a:r>
                <a:r>
                  <a:rPr lang="en-US" altLang="zh-CN" dirty="0" smtClean="0"/>
                  <a:t>0.5</a:t>
                </a:r>
                <a:r>
                  <a:rPr lang="zh-CN" altLang="en-US" dirty="0" smtClean="0"/>
                  <a:t>的几率被打开。令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表示最后亮着的灯的个数，求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总提交人数：</a:t>
                </a:r>
                <a:r>
                  <a:rPr lang="en-US" altLang="zh-CN" dirty="0" smtClean="0"/>
                  <a:t>23+36=59</a:t>
                </a:r>
              </a:p>
              <a:p>
                <a:r>
                  <a:rPr lang="zh-CN" altLang="en-US" dirty="0" smtClean="0"/>
                  <a:t>封榜前</a:t>
                </a:r>
                <a:r>
                  <a:rPr lang="en-US" altLang="zh-CN" dirty="0" smtClean="0"/>
                  <a:t>AC</a:t>
                </a:r>
                <a:r>
                  <a:rPr lang="zh-CN" altLang="en-US" dirty="0" smtClean="0"/>
                  <a:t>数：</a:t>
                </a:r>
                <a:r>
                  <a:rPr lang="en-US" altLang="zh-CN" dirty="0" smtClean="0"/>
                  <a:t>13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题目解法：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46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Fluorescent</a:t>
            </a:r>
            <a:endParaRPr lang="zh-CN" altLang="en-US" sz="6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题目解法：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1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根据期望的线性可加性，可枚举三盏灯，并通过</a:t>
                </a:r>
                <a:r>
                  <a:rPr lang="en-US" altLang="zh-CN" dirty="0" smtClean="0"/>
                  <a:t>DP</a:t>
                </a:r>
                <a:r>
                  <a:rPr lang="zh-CN" altLang="en-US" dirty="0"/>
                  <a:t>求</a:t>
                </a:r>
                <a:r>
                  <a:rPr lang="zh-CN" altLang="en-US" dirty="0" smtClean="0"/>
                  <a:t>出这三盏灯最终同时处于亮的状态的概率。最终答案即为所有概率的总和。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的状态为</a:t>
                </a:r>
                <a:r>
                  <a:rPr lang="en-US" altLang="zh-CN" dirty="0" smtClean="0"/>
                  <a:t>F[I][J][K][L]</a:t>
                </a:r>
                <a:r>
                  <a:rPr lang="zh-CN" altLang="en-US" dirty="0" smtClean="0"/>
                  <a:t>（依次枚举至第</a:t>
                </a:r>
                <a:r>
                  <a:rPr lang="en-US" altLang="zh-CN" dirty="0" smtClean="0"/>
                  <a:t>I</a:t>
                </a:r>
                <a:r>
                  <a:rPr lang="zh-CN" altLang="en-US" dirty="0" smtClean="0"/>
                  <a:t>个开关，三盏灯的亮灭情况分别是</a:t>
                </a:r>
                <a:r>
                  <a:rPr lang="en-US" altLang="zh-CN" dirty="0" smtClean="0"/>
                  <a:t>J,K,L</a:t>
                </a:r>
                <a:r>
                  <a:rPr lang="zh-CN" altLang="en-US" dirty="0" smtClean="0"/>
                  <a:t>，此情况发生的概率）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DP</a:t>
                </a:r>
                <a:r>
                  <a:rPr lang="zh-CN" altLang="en-US" dirty="0" smtClean="0"/>
                  <a:t>的时间复杂度为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。总时间复杂度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501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Fluorescent</a:t>
            </a:r>
            <a:endParaRPr lang="zh-CN" altLang="en-US" sz="6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题目解法：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根据期望的线性可加性，可枚举三盏灯，求出这三盏灯最终同时处于亮的状态的概率。最终答案即为所有概率的总和。由于该概率可转化为判断一个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*</a:t>
                </a:r>
                <a:r>
                  <a:rPr lang="en-US" altLang="zh-CN" dirty="0" smtClean="0"/>
                  <a:t>M</a:t>
                </a:r>
                <a:r>
                  <a:rPr lang="zh-CN" altLang="en-US" dirty="0" smtClean="0"/>
                  <a:t>的矩阵的秩。可用位运算在常数时间内求解。</a:t>
                </a:r>
                <a:r>
                  <a:rPr lang="zh-CN" altLang="en-US" dirty="0" smtClean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0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Happy Matt Friends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题目大意：给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个数构成的集合。询问有多少个子集满足，子集中的数的</a:t>
            </a:r>
            <a:r>
              <a:rPr lang="zh-CN" altLang="en-US" dirty="0"/>
              <a:t>异</a:t>
            </a:r>
            <a:r>
              <a:rPr lang="zh-CN" altLang="en-US" dirty="0" smtClean="0"/>
              <a:t>或和大于等于</a:t>
            </a:r>
            <a:r>
              <a:rPr lang="en-US" altLang="zh-CN" dirty="0" smtClean="0"/>
              <a:t>M</a:t>
            </a:r>
          </a:p>
          <a:p>
            <a:r>
              <a:rPr lang="zh-CN" altLang="en-US" dirty="0" smtClean="0"/>
              <a:t>总提交人数：</a:t>
            </a:r>
            <a:r>
              <a:rPr lang="en-US" altLang="zh-CN" dirty="0" smtClean="0"/>
              <a:t>293+48=341</a:t>
            </a:r>
          </a:p>
          <a:p>
            <a:r>
              <a:rPr lang="zh-CN" altLang="en-US" dirty="0" smtClean="0"/>
              <a:t>封榜前</a:t>
            </a:r>
            <a:r>
              <a:rPr lang="en-US" altLang="zh-CN" dirty="0" smtClean="0"/>
              <a:t>AC</a:t>
            </a:r>
            <a:r>
              <a:rPr lang="zh-CN" altLang="en-US" dirty="0" smtClean="0"/>
              <a:t>数：</a:t>
            </a:r>
            <a:r>
              <a:rPr lang="en-US" altLang="zh-CN" dirty="0" smtClean="0"/>
              <a:t>135</a:t>
            </a:r>
            <a:endParaRPr lang="en-US" altLang="zh-CN" dirty="0" smtClean="0"/>
          </a:p>
          <a:p>
            <a:r>
              <a:rPr lang="zh-CN" altLang="en-US" dirty="0" smtClean="0"/>
              <a:t>题目解法：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79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Happy Matt Friends</a:t>
            </a:r>
            <a:endParaRPr lang="zh-CN" altLang="en-US" sz="6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题目解法：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1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对数的每一位列方程，高斯消元求解自由元的个数。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总时间复杂度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82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Happy Matt Friends</a:t>
            </a:r>
            <a:endParaRPr lang="zh-CN" altLang="en-US" sz="6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题目解法：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折半搜索，使用</a:t>
                </a:r>
                <a:r>
                  <a:rPr lang="en-US" altLang="zh-CN" dirty="0" smtClean="0"/>
                  <a:t>TIRE</a:t>
                </a:r>
                <a:r>
                  <a:rPr lang="zh-CN" altLang="en-US" dirty="0" smtClean="0"/>
                  <a:t>树统计答案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总时间复杂度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  <m:sup/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60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Intersection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题目大意：输入两个圆环，输出两圆环的面积交。</a:t>
            </a:r>
            <a:endParaRPr lang="en-US" altLang="zh-CN" dirty="0" smtClean="0"/>
          </a:p>
          <a:p>
            <a:r>
              <a:rPr lang="zh-CN" altLang="en-US" dirty="0" smtClean="0"/>
              <a:t>总提交人数：</a:t>
            </a:r>
            <a:r>
              <a:rPr lang="en-US" altLang="zh-CN" dirty="0" smtClean="0"/>
              <a:t>405+193=598</a:t>
            </a:r>
          </a:p>
          <a:p>
            <a:r>
              <a:rPr lang="zh-CN" altLang="en-US" dirty="0" smtClean="0"/>
              <a:t>封榜前</a:t>
            </a:r>
            <a:r>
              <a:rPr lang="en-US" altLang="zh-CN" dirty="0" smtClean="0"/>
              <a:t>AC</a:t>
            </a:r>
            <a:r>
              <a:rPr lang="zh-CN" altLang="en-US" dirty="0" smtClean="0"/>
              <a:t>数：</a:t>
            </a:r>
            <a:r>
              <a:rPr lang="en-US" altLang="zh-CN" dirty="0" smtClean="0"/>
              <a:t>116</a:t>
            </a:r>
            <a:endParaRPr lang="en-US" altLang="zh-CN" dirty="0" smtClean="0"/>
          </a:p>
          <a:p>
            <a:r>
              <a:rPr lang="zh-CN" altLang="en-US" dirty="0" smtClean="0"/>
              <a:t>题目解法：使用容斥原理，可转化为求</a:t>
            </a:r>
            <a:r>
              <a:rPr lang="zh-CN" altLang="en-US" dirty="0"/>
              <a:t>两</a:t>
            </a:r>
            <a:r>
              <a:rPr lang="zh-CN" altLang="en-US" dirty="0" smtClean="0"/>
              <a:t>圆的面积交。两圆的面积交可由余弦定理求出交点后得到。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31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/>
              <a:t>A Curious Matt</a:t>
            </a:r>
            <a:endParaRPr lang="zh-CN" altLang="en-US" sz="6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题目大意：读入一个仅含折线段的路程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时间图像，求速度最大值。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总提交人数：</a:t>
                </a:r>
                <a:r>
                  <a:rPr lang="en-US" altLang="zh-CN" dirty="0" smtClean="0"/>
                  <a:t>227</a:t>
                </a:r>
              </a:p>
              <a:p>
                <a:r>
                  <a:rPr lang="zh-CN" altLang="en-US" dirty="0" smtClean="0"/>
                  <a:t>封榜前</a:t>
                </a:r>
                <a:r>
                  <a:rPr lang="en-US" altLang="zh-CN" dirty="0" smtClean="0"/>
                  <a:t>AC</a:t>
                </a:r>
                <a:r>
                  <a:rPr lang="zh-CN" altLang="en-US" dirty="0" smtClean="0"/>
                  <a:t>数：</a:t>
                </a:r>
                <a:r>
                  <a:rPr lang="en-US" altLang="zh-CN" dirty="0" smtClean="0"/>
                  <a:t>182 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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题目解法：将读入的点按照时间为关键字排序，相邻两点斜率绝对值的最大值即是答案。</a:t>
                </a:r>
                <a:r>
                  <a:rPr lang="zh-CN" altLang="en-US" dirty="0" smtClean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 r="-4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14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err="1" smtClean="0"/>
              <a:t>K.Bro</a:t>
            </a:r>
            <a:r>
              <a:rPr lang="en-US" altLang="zh-CN" sz="6000" b="1" dirty="0" smtClean="0"/>
              <a:t> Sorting</a:t>
            </a:r>
            <a:endParaRPr lang="zh-CN" altLang="en-US" sz="6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题目大意：给定一个排列，每回合可选择一个数，向后移动至首个大于它的数前，询问最少需要的回合使排列有序。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总提交人数：</a:t>
                </a:r>
                <a:r>
                  <a:rPr lang="en-US" altLang="zh-CN" dirty="0" smtClean="0"/>
                  <a:t>310+14=324</a:t>
                </a:r>
              </a:p>
              <a:p>
                <a:r>
                  <a:rPr lang="zh-CN" altLang="en-US" dirty="0" smtClean="0"/>
                  <a:t>封榜前</a:t>
                </a:r>
                <a:r>
                  <a:rPr lang="en-US" altLang="zh-CN" dirty="0" smtClean="0"/>
                  <a:t>AC</a:t>
                </a:r>
                <a:r>
                  <a:rPr lang="zh-CN" altLang="en-US" dirty="0" smtClean="0"/>
                  <a:t>数：</a:t>
                </a:r>
                <a:r>
                  <a:rPr lang="en-US" altLang="zh-CN" dirty="0" smtClean="0"/>
                  <a:t>175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题目解法：统计有多少个数，满足在它后面有小于它的数。该统计值即为答案。时间复杂度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758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GRE Words Once More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题目大意：输入一个自动机，保证转移方程为一个</a:t>
            </a:r>
            <a:r>
              <a:rPr lang="en-US" altLang="zh-CN" dirty="0" smtClean="0"/>
              <a:t>DAG</a:t>
            </a:r>
            <a:r>
              <a:rPr lang="zh-CN" altLang="en-US" dirty="0" smtClean="0"/>
              <a:t>。有若干询问，每个询问要求输出自动机所接收的所有串中，字典序第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大的串的字符长度。</a:t>
            </a:r>
            <a:endParaRPr lang="en-US" altLang="zh-CN" dirty="0" smtClean="0"/>
          </a:p>
          <a:p>
            <a:r>
              <a:rPr lang="zh-CN" altLang="en-US" dirty="0" smtClean="0"/>
              <a:t>总提交人数：</a:t>
            </a:r>
            <a:r>
              <a:rPr lang="en-US" altLang="zh-CN" dirty="0" smtClean="0"/>
              <a:t>1+5=6</a:t>
            </a:r>
          </a:p>
          <a:p>
            <a:r>
              <a:rPr lang="zh-CN" altLang="en-US" dirty="0" smtClean="0"/>
              <a:t>封榜前</a:t>
            </a:r>
            <a:r>
              <a:rPr lang="en-US" altLang="zh-CN" dirty="0" smtClean="0"/>
              <a:t>AC</a:t>
            </a:r>
            <a:r>
              <a:rPr lang="zh-CN" altLang="en-US" dirty="0" smtClean="0"/>
              <a:t>数：</a:t>
            </a:r>
            <a:r>
              <a:rPr lang="en-US" altLang="zh-CN" dirty="0" smtClean="0"/>
              <a:t>0 </a:t>
            </a:r>
            <a:r>
              <a:rPr lang="en-US" altLang="zh-CN" dirty="0" smtClean="0">
                <a:sym typeface="Wingdings" panose="05000000000000000000" pitchFamily="2" charset="2"/>
              </a:rPr>
              <a:t></a:t>
            </a:r>
            <a:endParaRPr lang="en-US" altLang="zh-CN" dirty="0" smtClean="0"/>
          </a:p>
          <a:p>
            <a:r>
              <a:rPr lang="zh-CN" altLang="en-US" dirty="0" smtClean="0"/>
              <a:t>题目解法：可持久化平衡树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4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GRE Words Once More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461" y="188795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根据题目条件，从一个点出去不会有两个相同的边可以知道，对于一个从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出发的路经，只要路径不一样，那么得到的串就是不一样的。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如果只要处理一个询问，根据</a:t>
            </a:r>
            <a:r>
              <a:rPr lang="en-US" altLang="zh-CN" dirty="0" smtClean="0"/>
              <a:t>DAG</a:t>
            </a:r>
            <a:r>
              <a:rPr lang="zh-CN" altLang="en-US" dirty="0" smtClean="0"/>
              <a:t>的性质，我们可以首先处理出从一个点出发能走出多少个合法的串（</a:t>
            </a:r>
            <a:r>
              <a:rPr lang="en-US" altLang="zh-CN" dirty="0" smtClean="0"/>
              <a:t>DP</a:t>
            </a:r>
            <a:r>
              <a:rPr lang="zh-CN" altLang="en-US" dirty="0" smtClean="0"/>
              <a:t>预处理），然后对于一个询问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，我们可以沿着这个图上走，逐一确定每一步怎么走，最后以答案长度的复杂度得到答案。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上述</a:t>
            </a:r>
            <a:r>
              <a:rPr lang="zh-CN" altLang="en-US" dirty="0" smtClean="0"/>
              <a:t>算法时间复杂度为</a:t>
            </a:r>
            <a:r>
              <a:rPr lang="en-US" altLang="zh-CN" dirty="0" smtClean="0"/>
              <a:t>O(NM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5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GRE Words Once More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9615" y="141903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换一个思路，如果我们不再只记录从一个点出发，能有多少个合法的串，而且还记录每一个合法的串的长度，我们把他们按字典序排一个序，并且只记前</a:t>
            </a:r>
            <a:r>
              <a:rPr lang="en-US" altLang="zh-CN" dirty="0" smtClean="0"/>
              <a:t>1e9</a:t>
            </a:r>
            <a:r>
              <a:rPr lang="zh-CN" altLang="en-US" dirty="0" smtClean="0"/>
              <a:t>个，这个我们可以用平衡树存储，那么我们</a:t>
            </a:r>
            <a:r>
              <a:rPr lang="en-US" altLang="zh-CN" dirty="0" smtClean="0"/>
              <a:t>"DP"</a:t>
            </a:r>
            <a:r>
              <a:rPr lang="zh-CN" altLang="en-US" dirty="0" smtClean="0"/>
              <a:t>的时候，从后往前，对于每一个点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，按照出边从小到大，把后继节点按顺序插入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的平衡树中，最后，如果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本身就是个合法的结束点，那么我们在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的平衡树最前面加一个长度为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的节点。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但问题是现在平衡树不可能存这么多个元素，所以我们使用可持久化平衡树即可，每次就是可持久化的合并两个平衡树而已，而且要保证平衡树的深度是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级别的，而且不能</a:t>
            </a:r>
            <a:r>
              <a:rPr lang="en-US" altLang="zh-CN" dirty="0" smtClean="0"/>
              <a:t>rotate</a:t>
            </a:r>
            <a:r>
              <a:rPr lang="zh-CN" altLang="en-US" dirty="0" smtClean="0"/>
              <a:t>，所以可以用平衡树的一些特别写法，比如基于随机合并的</a:t>
            </a:r>
            <a:r>
              <a:rPr lang="en-US" altLang="zh-CN" dirty="0" err="1" smtClean="0"/>
              <a:t>Treap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57662" y="5611431"/>
                <a:ext cx="2963440" cy="669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时间</a:t>
                </a:r>
                <a:r>
                  <a:rPr lang="zh-CN" altLang="en-US" dirty="0"/>
                  <a:t>复杂</a:t>
                </a:r>
                <a:r>
                  <a:rPr lang="zh-CN" altLang="en-US" dirty="0" smtClean="0"/>
                  <a:t>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  <m:sup/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62" y="5611431"/>
                <a:ext cx="2963440" cy="669992"/>
              </a:xfrm>
              <a:prstGeom prst="rect">
                <a:avLst/>
              </a:prstGeom>
              <a:blipFill rotWithShape="0">
                <a:blip r:embed="rId4"/>
                <a:stretch>
                  <a:fillRect l="-1643" t="-5505" r="-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52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Just A Mistake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题目大意：输入一棵树，求在随机均匀采样一个排列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，输出此排列对应的独立集大小的期望。</a:t>
            </a:r>
            <a:endParaRPr lang="en-US" altLang="zh-CN" dirty="0" smtClean="0"/>
          </a:p>
          <a:p>
            <a:r>
              <a:rPr lang="zh-CN" altLang="en-US" dirty="0" smtClean="0"/>
              <a:t>总提交人数：</a:t>
            </a:r>
            <a:r>
              <a:rPr lang="en-US" altLang="zh-CN" dirty="0" smtClean="0"/>
              <a:t>7+7=14</a:t>
            </a:r>
          </a:p>
          <a:p>
            <a:r>
              <a:rPr lang="zh-CN" altLang="en-US" dirty="0" smtClean="0"/>
              <a:t>封榜前</a:t>
            </a:r>
            <a:r>
              <a:rPr lang="en-US" altLang="zh-CN" dirty="0" smtClean="0"/>
              <a:t>AC</a:t>
            </a:r>
            <a:r>
              <a:rPr lang="zh-CN" altLang="en-US" dirty="0" smtClean="0"/>
              <a:t>数：</a:t>
            </a:r>
            <a:r>
              <a:rPr lang="en-US" altLang="zh-CN" dirty="0" smtClean="0"/>
              <a:t>0 </a:t>
            </a:r>
            <a:r>
              <a:rPr lang="zh-CN" altLang="en-US" dirty="0" smtClean="0">
                <a:sym typeface="Wingdings" panose="05000000000000000000" pitchFamily="2" charset="2"/>
              </a:rPr>
              <a:t></a:t>
            </a:r>
            <a:endParaRPr lang="en-US" altLang="zh-CN" dirty="0" smtClean="0"/>
          </a:p>
          <a:p>
            <a:r>
              <a:rPr lang="zh-CN" altLang="en-US" dirty="0" smtClean="0"/>
              <a:t>题目解法：树形</a:t>
            </a:r>
            <a:r>
              <a:rPr lang="en-US" altLang="zh-CN" dirty="0" smtClean="0"/>
              <a:t>DP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8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Just A Mistake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根据期望的线性可叠加的性质，我们可以分别计算每一个点得贡献，也就是先枚举一个点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，计算有多少个</a:t>
            </a:r>
            <a:r>
              <a:rPr lang="en-US" altLang="zh-CN" dirty="0" smtClean="0"/>
              <a:t>permutation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r</a:t>
            </a:r>
            <a:r>
              <a:rPr lang="zh-CN" altLang="en-US" dirty="0" smtClean="0"/>
              <a:t>可以被选中。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枚举完</a:t>
            </a:r>
            <a:r>
              <a:rPr lang="en-US" altLang="zh-CN" dirty="0" smtClean="0"/>
              <a:t>r</a:t>
            </a:r>
            <a:r>
              <a:rPr lang="zh-CN" altLang="en-US" dirty="0" smtClean="0"/>
              <a:t>后，那么唯一会影响到</a:t>
            </a:r>
            <a:r>
              <a:rPr lang="en-US" altLang="zh-CN" dirty="0" smtClean="0"/>
              <a:t>r</a:t>
            </a:r>
            <a:r>
              <a:rPr lang="zh-CN" altLang="en-US" dirty="0" smtClean="0"/>
              <a:t>得只有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的相邻点，如果</a:t>
            </a:r>
            <a:r>
              <a:rPr lang="en-US" altLang="zh-CN" dirty="0" smtClean="0"/>
              <a:t>r</a:t>
            </a:r>
            <a:r>
              <a:rPr lang="zh-CN" altLang="en-US" dirty="0" smtClean="0"/>
              <a:t>的某个相邻点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permutation</a:t>
            </a:r>
            <a:r>
              <a:rPr lang="zh-CN" altLang="en-US" dirty="0" smtClean="0"/>
              <a:t>中的位置在</a:t>
            </a:r>
            <a:r>
              <a:rPr lang="en-US" altLang="zh-CN" dirty="0" smtClean="0"/>
              <a:t>r</a:t>
            </a:r>
            <a:r>
              <a:rPr lang="zh-CN" altLang="en-US" dirty="0" smtClean="0"/>
              <a:t>之后，那么他不会对</a:t>
            </a:r>
            <a:r>
              <a:rPr lang="en-US" altLang="zh-CN" dirty="0" smtClean="0"/>
              <a:t>r</a:t>
            </a:r>
            <a:r>
              <a:rPr lang="zh-CN" altLang="en-US" dirty="0" smtClean="0"/>
              <a:t>有什么影响，关键在于如果在</a:t>
            </a:r>
            <a:r>
              <a:rPr lang="en-US" altLang="zh-CN" dirty="0" smtClean="0"/>
              <a:t>r</a:t>
            </a:r>
            <a:r>
              <a:rPr lang="zh-CN" altLang="en-US" dirty="0" smtClean="0"/>
              <a:t>之前，如果</a:t>
            </a:r>
            <a:r>
              <a:rPr lang="en-US" altLang="zh-CN" dirty="0" smtClean="0"/>
              <a:t>x</a:t>
            </a:r>
            <a:r>
              <a:rPr lang="zh-CN" altLang="en-US" dirty="0" smtClean="0"/>
              <a:t>成为了独立集中的点，那么</a:t>
            </a:r>
            <a:r>
              <a:rPr lang="en-US" altLang="zh-CN" dirty="0" smtClean="0"/>
              <a:t>r</a:t>
            </a:r>
            <a:r>
              <a:rPr lang="zh-CN" altLang="en-US" dirty="0" smtClean="0"/>
              <a:t>自然就不行了，否则，还要看</a:t>
            </a:r>
            <a:r>
              <a:rPr lang="en-US" altLang="zh-CN" dirty="0" smtClean="0"/>
              <a:t>x</a:t>
            </a:r>
            <a:r>
              <a:rPr lang="zh-CN" altLang="en-US" dirty="0" smtClean="0"/>
              <a:t>得孩子中的选取情况。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就这样，成了一个树上的</a:t>
            </a:r>
            <a:r>
              <a:rPr lang="en-US" altLang="zh-CN" dirty="0" smtClean="0"/>
              <a:t>DP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45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Just A Mistake</a:t>
            </a:r>
            <a:endParaRPr lang="zh-CN" altLang="en-US" sz="6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依次</a:t>
                </a:r>
                <a:r>
                  <a:rPr lang="zh-CN" altLang="en-US" dirty="0" smtClean="0"/>
                  <a:t>枚举一个点作为根。定义</a:t>
                </a:r>
                <a:r>
                  <a:rPr lang="en-US" altLang="zh-CN" dirty="0" smtClean="0"/>
                  <a:t>F[I][J]</a:t>
                </a:r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I</a:t>
                </a:r>
                <a:r>
                  <a:rPr lang="zh-CN" altLang="en-US" dirty="0" smtClean="0"/>
                  <a:t>这个节点，它在以它为根的子树中，列第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位，对于期望的贡献。对于此状态，可用</a:t>
                </a:r>
                <a:r>
                  <a:rPr lang="en-US" altLang="zh-CN" dirty="0" smtClean="0"/>
                  <a:t>O(N)</a:t>
                </a:r>
                <a:r>
                  <a:rPr lang="zh-CN" altLang="en-US" dirty="0" smtClean="0"/>
                  <a:t>时间进行转移。时间复杂度为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 smtClean="0"/>
                  <a:t>经过发现，不难看出若按照</a:t>
                </a:r>
                <a:r>
                  <a:rPr lang="en-US" altLang="zh-CN" dirty="0" smtClean="0"/>
                  <a:t>DFS</a:t>
                </a:r>
                <a:r>
                  <a:rPr lang="zh-CN" altLang="en-US" dirty="0" smtClean="0"/>
                  <a:t>序依次枚举不同的节点作为根，只有常数个节点的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值有变化，故该树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的时间复杂度可优化至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61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谢谢大家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523" y="162633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16600" dirty="0" smtClean="0">
                <a:solidFill>
                  <a:srgbClr val="0070C0"/>
                </a:solidFill>
              </a:rPr>
              <a:t>A</a:t>
            </a:r>
            <a:r>
              <a:rPr lang="en-US" altLang="zh-CN" sz="16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zh-CN" sz="16600" dirty="0" smtClean="0">
                <a:solidFill>
                  <a:srgbClr val="FF0000"/>
                </a:solidFill>
              </a:rPr>
              <a:t>M</a:t>
            </a:r>
          </a:p>
          <a:p>
            <a:pPr marL="0" indent="0" algn="ctr">
              <a:buNone/>
            </a:pPr>
            <a:r>
              <a:rPr lang="en-US" altLang="zh-CN" sz="7200" dirty="0" smtClean="0">
                <a:solidFill>
                  <a:srgbClr val="0070C0"/>
                </a:solidFill>
              </a:rPr>
              <a:t>Always</a:t>
            </a:r>
            <a:r>
              <a:rPr lang="en-US" altLang="zh-CN" sz="7200" dirty="0" smtClean="0"/>
              <a:t> </a:t>
            </a:r>
            <a:r>
              <a:rPr lang="en-US" altLang="zh-CN" sz="7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Challenge</a:t>
            </a:r>
            <a:r>
              <a:rPr lang="en-US" altLang="zh-CN" sz="7200" dirty="0" smtClean="0"/>
              <a:t> </a:t>
            </a:r>
            <a:r>
              <a:rPr lang="en-US" altLang="zh-CN" sz="7200" dirty="0" smtClean="0">
                <a:solidFill>
                  <a:srgbClr val="FF0000"/>
                </a:solidFill>
              </a:rPr>
              <a:t>Miracles</a:t>
            </a:r>
            <a:endParaRPr lang="en-US" altLang="zh-CN" sz="13800" dirty="0" smtClean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1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Black And White</a:t>
            </a:r>
            <a:endParaRPr lang="zh-CN" altLang="en-US" sz="6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题目大意：在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的棋盘中放置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 smtClean="0"/>
                  <a:t>种颜色的棋子，第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种颜色的棋子需使用恰好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个。询问是否可行，若可行，输出任一放置方案。</a:t>
                </a:r>
                <a:endParaRPr lang="en-US" altLang="zh-CN" dirty="0" smtClean="0"/>
              </a:p>
              <a:p>
                <a:r>
                  <a:rPr lang="zh-CN" altLang="en-US" dirty="0"/>
                  <a:t>总</a:t>
                </a:r>
                <a:r>
                  <a:rPr lang="zh-CN" altLang="en-US" dirty="0" smtClean="0"/>
                  <a:t>提交人数：</a:t>
                </a:r>
                <a:r>
                  <a:rPr lang="en-US" altLang="zh-CN" dirty="0" smtClean="0"/>
                  <a:t>176+248=424</a:t>
                </a:r>
              </a:p>
              <a:p>
                <a:r>
                  <a:rPr lang="zh-CN" altLang="en-US" dirty="0"/>
                  <a:t>封</a:t>
                </a:r>
                <a:r>
                  <a:rPr lang="zh-CN" altLang="en-US" dirty="0" smtClean="0"/>
                  <a:t>榜前</a:t>
                </a:r>
                <a:r>
                  <a:rPr lang="en-US" altLang="zh-CN" dirty="0" smtClean="0"/>
                  <a:t>AC</a:t>
                </a:r>
                <a:r>
                  <a:rPr lang="zh-CN" altLang="en-US" dirty="0" smtClean="0"/>
                  <a:t>数：</a:t>
                </a:r>
                <a:r>
                  <a:rPr lang="en-US" altLang="zh-CN" dirty="0" smtClean="0"/>
                  <a:t>39</a:t>
                </a:r>
              </a:p>
              <a:p>
                <a:r>
                  <a:rPr lang="zh-CN" altLang="en-US" dirty="0" smtClean="0"/>
                  <a:t>题目解法：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7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Black And White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题目解法：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1.</a:t>
            </a:r>
            <a:r>
              <a:rPr lang="zh-CN" altLang="en-US" dirty="0" smtClean="0"/>
              <a:t>搜索加剪枝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有解的必要性条件：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任意一种颜色的棋子个数不能多于棋盘格子数的一半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逐格搜索，使用必要性条件进行剪枝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79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Black And White</a:t>
            </a:r>
            <a:endParaRPr lang="zh-CN" altLang="en-US" sz="6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题目解法：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构造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有解的充要条件：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任意一种颜色的棋子个数不能多于棋盘格子数的一半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 smtClean="0"/>
                  <a:t>黑白染色，先放黑格，再放白格（需要视情况交换</a:t>
                </a:r>
                <a:r>
                  <a:rPr lang="en-US" altLang="zh-CN" dirty="0" smtClean="0"/>
                  <a:t>N,M</a:t>
                </a:r>
                <a:r>
                  <a:rPr lang="zh-CN" altLang="en-US" dirty="0" smtClean="0"/>
                  <a:t>）。    </a:t>
                </a: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4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Collision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题目大意：在一个平行于坐标轴的矩形框中，有两个质点，以（</a:t>
            </a:r>
            <a:r>
              <a:rPr lang="en-US" altLang="zh-CN" dirty="0" smtClean="0"/>
              <a:t>1,1</a:t>
            </a:r>
            <a:r>
              <a:rPr lang="zh-CN" altLang="en-US" dirty="0" smtClean="0"/>
              <a:t>）的初速度移动。触碰边界将按照反射定律不损失能量地反弹。输出是否能够相遇，以及首次相遇的时间。</a:t>
            </a:r>
            <a:endParaRPr lang="en-US" altLang="zh-CN" dirty="0" smtClean="0"/>
          </a:p>
          <a:p>
            <a:r>
              <a:rPr lang="zh-CN" altLang="en-US" dirty="0"/>
              <a:t>总</a:t>
            </a:r>
            <a:r>
              <a:rPr lang="zh-CN" altLang="en-US" dirty="0" smtClean="0"/>
              <a:t>提交人数：</a:t>
            </a:r>
            <a:r>
              <a:rPr lang="en-US" altLang="zh-CN" dirty="0" smtClean="0"/>
              <a:t>19+77=96</a:t>
            </a:r>
          </a:p>
          <a:p>
            <a:r>
              <a:rPr lang="zh-CN" altLang="en-US" dirty="0"/>
              <a:t>封</a:t>
            </a:r>
            <a:r>
              <a:rPr lang="zh-CN" altLang="en-US" dirty="0" smtClean="0"/>
              <a:t>榜前</a:t>
            </a:r>
            <a:r>
              <a:rPr lang="en-US" altLang="zh-CN" dirty="0" smtClean="0"/>
              <a:t>AC</a:t>
            </a:r>
            <a:r>
              <a:rPr lang="zh-CN" altLang="en-US" dirty="0" smtClean="0"/>
              <a:t>数：</a:t>
            </a:r>
            <a:r>
              <a:rPr lang="en-US" altLang="zh-CN" dirty="0" smtClean="0"/>
              <a:t>2 </a:t>
            </a:r>
            <a:r>
              <a:rPr lang="zh-CN" altLang="en-US" dirty="0" smtClean="0">
                <a:sym typeface="Wingdings" panose="05000000000000000000" pitchFamily="2" charset="2"/>
              </a:rPr>
              <a:t></a:t>
            </a:r>
            <a:endParaRPr lang="en-US" altLang="zh-CN" dirty="0" smtClean="0"/>
          </a:p>
          <a:p>
            <a:r>
              <a:rPr lang="zh-CN" altLang="en-US" dirty="0" smtClean="0"/>
              <a:t>题目解法：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05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Collision</a:t>
            </a:r>
            <a:endParaRPr lang="zh-CN" altLang="en-US" sz="6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题目解法：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1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将速度按照横纵方向分解为两维独立处理。对于每一维，可以发现该维度上两质点相遇的时间呈等差数列。于是可将题目转化为求两个等差数列第一次相等的项。可列同余方程并用扩展欧几里得算法求解。时间复杂度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26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Collision</a:t>
            </a:r>
            <a:endParaRPr lang="zh-CN" altLang="en-US" sz="6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题目解法：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将速度按照横纵方向分解为两维独立处理。对于每一维，可以发现该维度上两质点相遇的时间呈等差数列。于是可将题目转化为求两个等差数列第一次相等的项。由于初始速度为（</a:t>
                </a:r>
                <a:r>
                  <a:rPr lang="en-US" altLang="zh-CN" dirty="0" smtClean="0"/>
                  <a:t>1,1</a:t>
                </a:r>
                <a:r>
                  <a:rPr lang="zh-CN" altLang="en-US" dirty="0" smtClean="0"/>
                  <a:t>），上述等差数列的公差乘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一定为整数。因此可以对其中一个等差数列的项进行枚举，</a:t>
                </a:r>
                <a:r>
                  <a:rPr lang="en-US" altLang="zh-CN" dirty="0" smtClean="0"/>
                  <a:t>O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）判断是否在另一个等差数列中出现。由于公差的特殊限制，只需枚举矩形框长宽的两倍即可。</a:t>
                </a:r>
                <a:r>
                  <a:rPr lang="zh-CN" altLang="en-US" dirty="0" smtClean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9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/>
              <a:t>Collision</a:t>
            </a:r>
            <a:endParaRPr lang="zh-CN" altLang="en-US" sz="6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题目解法：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 由于公差的特殊限制，只需枚举矩形框长宽的两倍即可。所以可以直接维护两点轨迹（前</a:t>
                </a:r>
                <a:r>
                  <a:rPr lang="en-US" altLang="zh-CN" dirty="0" smtClean="0"/>
                  <a:t>10000</a:t>
                </a:r>
                <a:r>
                  <a:rPr lang="zh-CN" altLang="en-US" dirty="0" smtClean="0"/>
                  <a:t>次碰撞），求出首次相遇位置。</a:t>
                </a:r>
                <a:r>
                  <a:rPr lang="zh-CN" altLang="en-US" dirty="0" smtClean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9566029" y="4499009"/>
            <a:ext cx="2322085" cy="2217164"/>
            <a:chOff x="3777542" y="2711716"/>
            <a:chExt cx="4218512" cy="402790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42" y="2711716"/>
              <a:ext cx="4218512" cy="316155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876" y="5949813"/>
              <a:ext cx="4169730" cy="7898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46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1309</Words>
  <Application>Microsoft Office PowerPoint</Application>
  <PresentationFormat>宽屏</PresentationFormat>
  <Paragraphs>126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A Curious Matt</vt:lpstr>
      <vt:lpstr>Black And White</vt:lpstr>
      <vt:lpstr>Black And White</vt:lpstr>
      <vt:lpstr>Black And White</vt:lpstr>
      <vt:lpstr>Collision</vt:lpstr>
      <vt:lpstr>Collision</vt:lpstr>
      <vt:lpstr>Collision</vt:lpstr>
      <vt:lpstr>Collision</vt:lpstr>
      <vt:lpstr>Dire Wolf</vt:lpstr>
      <vt:lpstr>Dire Wolf</vt:lpstr>
      <vt:lpstr>Everlasting L</vt:lpstr>
      <vt:lpstr>Fluorescent</vt:lpstr>
      <vt:lpstr>Fluorescent</vt:lpstr>
      <vt:lpstr>Fluorescent</vt:lpstr>
      <vt:lpstr>Happy Matt Friends</vt:lpstr>
      <vt:lpstr>Happy Matt Friends</vt:lpstr>
      <vt:lpstr>Happy Matt Friends</vt:lpstr>
      <vt:lpstr>Intersection</vt:lpstr>
      <vt:lpstr>K.Bro Sorting</vt:lpstr>
      <vt:lpstr>GRE Words Once More</vt:lpstr>
      <vt:lpstr>GRE Words Once More</vt:lpstr>
      <vt:lpstr>GRE Words Once More</vt:lpstr>
      <vt:lpstr>Just A Mistake</vt:lpstr>
      <vt:lpstr>Just A Mistake</vt:lpstr>
      <vt:lpstr>Just A Mistake</vt:lpstr>
      <vt:lpstr>谢谢大家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41</cp:revision>
  <dcterms:created xsi:type="dcterms:W3CDTF">2014-11-16T03:38:15Z</dcterms:created>
  <dcterms:modified xsi:type="dcterms:W3CDTF">2014-11-16T07:53:18Z</dcterms:modified>
</cp:coreProperties>
</file>