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ira Sans Extra Condensed"/>
      <p:regular r:id="rId19"/>
      <p:bold r:id="rId20"/>
      <p:italic r:id="rId21"/>
      <p:boldItalic r:id="rId22"/>
    </p:embeddedFont>
    <p:embeddedFont>
      <p:font typeface="Fira Sans Extra Condensed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htDx1b1eChokG0eTS38t24NuZT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bold.fntdata"/><Relationship Id="rId22" Type="http://schemas.openxmlformats.org/officeDocument/2006/relationships/font" Target="fonts/FiraSansExtraCondensed-boldItalic.fntdata"/><Relationship Id="rId21" Type="http://schemas.openxmlformats.org/officeDocument/2006/relationships/font" Target="fonts/FiraSansExtraCondensed-italic.fntdata"/><Relationship Id="rId24" Type="http://schemas.openxmlformats.org/officeDocument/2006/relationships/font" Target="fonts/FiraSansExtraCondensedSemiBold-bold.fntdata"/><Relationship Id="rId23" Type="http://schemas.openxmlformats.org/officeDocument/2006/relationships/font" Target="fonts/FiraSansExtraCondensed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SemiBold-boldItalic.fntdata"/><Relationship Id="rId25" Type="http://schemas.openxmlformats.org/officeDocument/2006/relationships/font" Target="fonts/FiraSansExtraCondensedSemiBold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FiraSansExtraCondensed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15586e0ad5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215586e0ad5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15586e0ad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215586e0ad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15586e0ad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215586e0ad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7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37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7" name="Google Shape;17;p42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4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>
            <p:ph type="ctrTitle"/>
          </p:nvPr>
        </p:nvSpPr>
        <p:spPr>
          <a:xfrm>
            <a:off x="4594550" y="149825"/>
            <a:ext cx="43857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Predicción de Enfermedades Cardíacas a través del Análisis de Hábitos de Vida </a:t>
            </a:r>
            <a:endParaRPr sz="3000"/>
          </a:p>
        </p:txBody>
      </p:sp>
      <p:sp>
        <p:nvSpPr>
          <p:cNvPr id="43" name="Google Shape;43;p1"/>
          <p:cNvSpPr txBox="1"/>
          <p:nvPr>
            <p:ph idx="1" type="subTitle"/>
          </p:nvPr>
        </p:nvSpPr>
        <p:spPr>
          <a:xfrm>
            <a:off x="5141025" y="3562950"/>
            <a:ext cx="35457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DATA SCIENCE II - CODER</a:t>
            </a:r>
            <a:endParaRPr b="1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Maria Laura Zulatto - 2024</a:t>
            </a:r>
            <a:endParaRPr b="1"/>
          </a:p>
        </p:txBody>
      </p:sp>
      <p:grpSp>
        <p:nvGrpSpPr>
          <p:cNvPr id="44" name="Google Shape;44;p1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5" name="Google Shape;45;p1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" name="Google Shape;46;p1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47" name="Google Shape;47;p1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1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1" name="Google Shape;221;p1"/>
            <p:cNvSpPr/>
            <p:nvPr/>
          </p:nvSpPr>
          <p:spPr>
            <a:xfrm>
              <a:off x="2897110" y="101708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4107158" y="1563464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4739527" y="2628883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3998124" y="4018260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3"/>
          <p:cNvSpPr/>
          <p:nvPr/>
        </p:nvSpPr>
        <p:spPr>
          <a:xfrm>
            <a:off x="6012650" y="1417275"/>
            <a:ext cx="2668500" cy="2464200"/>
          </a:xfrm>
          <a:prstGeom prst="rect">
            <a:avLst/>
          </a:prstGeom>
          <a:solidFill>
            <a:srgbClr val="EA4827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3"/>
          <p:cNvSpPr/>
          <p:nvPr/>
        </p:nvSpPr>
        <p:spPr>
          <a:xfrm>
            <a:off x="3243725" y="1417275"/>
            <a:ext cx="2668500" cy="2464200"/>
          </a:xfrm>
          <a:prstGeom prst="rect">
            <a:avLst/>
          </a:prstGeom>
          <a:solidFill>
            <a:srgbClr val="E99B27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3"/>
          <p:cNvSpPr/>
          <p:nvPr/>
        </p:nvSpPr>
        <p:spPr>
          <a:xfrm>
            <a:off x="474800" y="1417275"/>
            <a:ext cx="2668500" cy="2464200"/>
          </a:xfrm>
          <a:prstGeom prst="rect">
            <a:avLst/>
          </a:prstGeom>
          <a:solidFill>
            <a:srgbClr val="E4EA27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Recomendaciones poblacionales</a:t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3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3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p23"/>
          <p:cNvGrpSpPr/>
          <p:nvPr/>
        </p:nvGrpSpPr>
        <p:grpSpPr>
          <a:xfrm>
            <a:off x="688824" y="1262175"/>
            <a:ext cx="2240451" cy="3153325"/>
            <a:chOff x="688824" y="1376475"/>
            <a:chExt cx="2240451" cy="3153325"/>
          </a:xfrm>
        </p:grpSpPr>
        <p:sp>
          <p:nvSpPr>
            <p:cNvPr id="454" name="Google Shape;454;p23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Factores Demográficos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5" name="Google Shape;455;p23"/>
            <p:cNvSpPr txBox="1"/>
            <p:nvPr/>
          </p:nvSpPr>
          <p:spPr>
            <a:xfrm>
              <a:off x="688875" y="1887400"/>
              <a:ext cx="2240400" cy="26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Enfocar las campañas en </a:t>
              </a:r>
              <a:r>
                <a:rPr b="1" lang="en" sz="1100">
                  <a:solidFill>
                    <a:schemeClr val="dk1"/>
                  </a:solidFill>
                </a:rPr>
                <a:t>hombres</a:t>
              </a:r>
              <a:r>
                <a:rPr lang="en" sz="1100">
                  <a:solidFill>
                    <a:schemeClr val="dk1"/>
                  </a:solidFill>
                </a:rPr>
                <a:t> y </a:t>
              </a:r>
              <a:r>
                <a:rPr b="1" lang="en" sz="1100">
                  <a:solidFill>
                    <a:schemeClr val="dk1"/>
                  </a:solidFill>
                </a:rPr>
                <a:t>personas mayores de 40 años</a:t>
              </a:r>
              <a:r>
                <a:rPr lang="en" sz="1100">
                  <a:solidFill>
                    <a:schemeClr val="dk1"/>
                  </a:solidFill>
                </a:rPr>
                <a:t> para reducir la prevalencia de factores de riesgo de enfermedades cardíacas.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Promover </a:t>
              </a:r>
              <a:r>
                <a:rPr b="1" lang="en" sz="1100">
                  <a:solidFill>
                    <a:schemeClr val="dk1"/>
                  </a:solidFill>
                </a:rPr>
                <a:t>estilos de vida saludables</a:t>
              </a:r>
              <a:r>
                <a:rPr lang="en" sz="1100">
                  <a:solidFill>
                    <a:schemeClr val="dk1"/>
                  </a:solidFill>
                </a:rPr>
                <a:t> y el </a:t>
              </a:r>
              <a:r>
                <a:rPr b="1" lang="en" sz="1100">
                  <a:solidFill>
                    <a:schemeClr val="dk1"/>
                  </a:solidFill>
                </a:rPr>
                <a:t>control regular de salud</a:t>
              </a:r>
              <a:r>
                <a:rPr lang="en" sz="1100">
                  <a:solidFill>
                    <a:schemeClr val="dk1"/>
                  </a:solidFill>
                </a:rPr>
                <a:t> en estos grupos de mayor riesgo.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6" name="Google Shape;456;p23"/>
          <p:cNvGrpSpPr/>
          <p:nvPr/>
        </p:nvGrpSpPr>
        <p:grpSpPr>
          <a:xfrm>
            <a:off x="3451842" y="1262219"/>
            <a:ext cx="2246311" cy="2619408"/>
            <a:chOff x="3451825" y="1376475"/>
            <a:chExt cx="2246311" cy="3408025"/>
          </a:xfrm>
        </p:grpSpPr>
        <p:sp>
          <p:nvSpPr>
            <p:cNvPr id="457" name="Google Shape;457;p23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Colesterol y Trigl.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8" name="Google Shape;458;p23"/>
            <p:cNvSpPr txBox="1"/>
            <p:nvPr/>
          </p:nvSpPr>
          <p:spPr>
            <a:xfrm>
              <a:off x="3451825" y="1887400"/>
              <a:ext cx="2240400" cy="289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Implementar </a:t>
              </a:r>
              <a:r>
                <a:rPr b="1" lang="en" sz="1100">
                  <a:solidFill>
                    <a:schemeClr val="dk1"/>
                  </a:solidFill>
                </a:rPr>
                <a:t>programas de intervención</a:t>
              </a:r>
              <a:r>
                <a:rPr lang="en" sz="1100">
                  <a:solidFill>
                    <a:schemeClr val="dk1"/>
                  </a:solidFill>
                </a:rPr>
                <a:t> para manejar los niveles de colesterol y triglicéridos elevados.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1" lang="en" sz="1100">
                  <a:solidFill>
                    <a:schemeClr val="dk1"/>
                  </a:solidFill>
                </a:rPr>
                <a:t>Recomendaciones Nutricionales</a:t>
              </a:r>
              <a:r>
                <a:rPr lang="en" sz="1100">
                  <a:solidFill>
                    <a:schemeClr val="dk1"/>
                  </a:solidFill>
                </a:rPr>
                <a:t> y </a:t>
              </a:r>
              <a:r>
                <a:rPr b="1" lang="en" sz="1100">
                  <a:solidFill>
                    <a:schemeClr val="dk1"/>
                  </a:solidFill>
                </a:rPr>
                <a:t>medicamentos</a:t>
              </a:r>
              <a:r>
                <a:rPr lang="en" sz="1100">
                  <a:solidFill>
                    <a:schemeClr val="dk1"/>
                  </a:solidFill>
                </a:rPr>
                <a:t> según las necesidades individuales para mantener los niveles dentro de los límites saludables.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9" name="Google Shape;459;p23"/>
          <p:cNvGrpSpPr/>
          <p:nvPr/>
        </p:nvGrpSpPr>
        <p:grpSpPr>
          <a:xfrm>
            <a:off x="7755575" y="67701"/>
            <a:ext cx="1188925" cy="1058925"/>
            <a:chOff x="1188850" y="432475"/>
            <a:chExt cx="1188925" cy="1058925"/>
          </a:xfrm>
        </p:grpSpPr>
        <p:sp>
          <p:nvSpPr>
            <p:cNvPr id="460" name="Google Shape;460;p23"/>
            <p:cNvSpPr/>
            <p:nvPr/>
          </p:nvSpPr>
          <p:spPr>
            <a:xfrm>
              <a:off x="1746975" y="1078000"/>
              <a:ext cx="458525" cy="413400"/>
            </a:xfrm>
            <a:custGeom>
              <a:rect b="b" l="l" r="r" t="t"/>
              <a:pathLst>
                <a:path extrusionOk="0" h="16536" w="18341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1559650" y="861850"/>
              <a:ext cx="746075" cy="429725"/>
            </a:xfrm>
            <a:custGeom>
              <a:rect b="b" l="l" r="r" t="t"/>
              <a:pathLst>
                <a:path extrusionOk="0" h="17189" w="29843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188850" y="444325"/>
              <a:ext cx="1188925" cy="915150"/>
            </a:xfrm>
            <a:custGeom>
              <a:rect b="b" l="l" r="r" t="t"/>
              <a:pathLst>
                <a:path extrusionOk="0" h="36606" w="47557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16582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17200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1783475" y="720000"/>
              <a:ext cx="31400" cy="332075"/>
            </a:xfrm>
            <a:custGeom>
              <a:rect b="b" l="l" r="r" t="t"/>
              <a:pathLst>
                <a:path extrusionOk="0" h="13283" w="1256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1570525" y="932625"/>
              <a:ext cx="332075" cy="31725"/>
            </a:xfrm>
            <a:custGeom>
              <a:rect b="b" l="l" r="r" t="t"/>
              <a:pathLst>
                <a:path extrusionOk="0" h="1269" w="13283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1570525" y="870825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1570525" y="807750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1617275" y="767400"/>
              <a:ext cx="237300" cy="237300"/>
            </a:xfrm>
            <a:custGeom>
              <a:rect b="b" l="l" r="r" t="t"/>
              <a:pathLst>
                <a:path extrusionOk="0" h="9492" w="9492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1617275" y="767400"/>
              <a:ext cx="118500" cy="237300"/>
            </a:xfrm>
            <a:custGeom>
              <a:rect b="b" l="l" r="r" t="t"/>
              <a:pathLst>
                <a:path extrusionOk="0" h="9492" w="474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735750" y="767400"/>
              <a:ext cx="118825" cy="237300"/>
            </a:xfrm>
            <a:custGeom>
              <a:rect b="b" l="l" r="r" t="t"/>
              <a:pathLst>
                <a:path extrusionOk="0" h="9492" w="4753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656675" y="806775"/>
              <a:ext cx="158200" cy="158200"/>
            </a:xfrm>
            <a:custGeom>
              <a:rect b="b" l="l" r="r" t="t"/>
              <a:pathLst>
                <a:path extrusionOk="0" h="6328" w="6328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2035450" y="552225"/>
              <a:ext cx="89050" cy="345200"/>
            </a:xfrm>
            <a:custGeom>
              <a:rect b="b" l="l" r="r" t="t"/>
              <a:pathLst>
                <a:path extrusionOk="0" h="13808" w="3562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2215400" y="721925"/>
              <a:ext cx="80075" cy="173250"/>
            </a:xfrm>
            <a:custGeom>
              <a:rect b="b" l="l" r="r" t="t"/>
              <a:pathLst>
                <a:path extrusionOk="0" h="6930" w="3203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2016250" y="986725"/>
              <a:ext cx="127150" cy="171025"/>
            </a:xfrm>
            <a:custGeom>
              <a:rect b="b" l="l" r="r" t="t"/>
              <a:pathLst>
                <a:path extrusionOk="0" h="6841" w="5086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636825" y="432475"/>
              <a:ext cx="325325" cy="175500"/>
            </a:xfrm>
            <a:custGeom>
              <a:rect b="b" l="l" r="r" t="t"/>
              <a:pathLst>
                <a:path extrusionOk="0" h="7020" w="13013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382575" y="555100"/>
              <a:ext cx="204950" cy="139650"/>
            </a:xfrm>
            <a:custGeom>
              <a:rect b="b" l="l" r="r" t="t"/>
              <a:pathLst>
                <a:path extrusionOk="0" h="5586" w="8198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86200" y="717775"/>
              <a:ext cx="120425" cy="148600"/>
            </a:xfrm>
            <a:custGeom>
              <a:rect b="b" l="l" r="r" t="t"/>
              <a:pathLst>
                <a:path extrusionOk="0" h="5944" w="4817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1684200" y="1149400"/>
              <a:ext cx="111125" cy="186375"/>
            </a:xfrm>
            <a:custGeom>
              <a:rect b="b" l="l" r="r" t="t"/>
              <a:pathLst>
                <a:path extrusionOk="0" h="7455" w="4445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1399875" y="986725"/>
              <a:ext cx="244650" cy="379150"/>
            </a:xfrm>
            <a:custGeom>
              <a:rect b="b" l="l" r="r" t="t"/>
              <a:pathLst>
                <a:path extrusionOk="0" h="15166" w="9786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920500" y="1064550"/>
              <a:ext cx="24375" cy="166850"/>
            </a:xfrm>
            <a:custGeom>
              <a:rect b="b" l="l" r="r" t="t"/>
              <a:pathLst>
                <a:path extrusionOk="0" h="6674" w="975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1386100" y="97297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1360175" y="818625"/>
              <a:ext cx="51875" cy="52225"/>
            </a:xfrm>
            <a:custGeom>
              <a:rect b="b" l="l" r="r" t="t"/>
              <a:pathLst>
                <a:path extrusionOk="0" h="2089" w="2075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549400" y="656600"/>
              <a:ext cx="52225" cy="51900"/>
            </a:xfrm>
            <a:custGeom>
              <a:rect b="b" l="l" r="r" t="t"/>
              <a:pathLst>
                <a:path extrusionOk="0" h="2076" w="2089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1924025" y="569825"/>
              <a:ext cx="52225" cy="52225"/>
            </a:xfrm>
            <a:custGeom>
              <a:rect b="b" l="l" r="r" t="t"/>
              <a:pathLst>
                <a:path extrusionOk="0" h="2089" w="2089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2174100" y="85705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2021375" y="85930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2101425" y="9822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1906750" y="1052050"/>
              <a:ext cx="51875" cy="51900"/>
            </a:xfrm>
            <a:custGeom>
              <a:rect b="b" l="l" r="r" t="t"/>
              <a:pathLst>
                <a:path extrusionOk="0" h="2076" w="2075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670425" y="113562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1515775" y="1060050"/>
              <a:ext cx="24375" cy="97700"/>
            </a:xfrm>
            <a:custGeom>
              <a:rect b="b" l="l" r="r" t="t"/>
              <a:pathLst>
                <a:path extrusionOk="0" h="3908" w="975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1502025" y="10520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988075" y="721925"/>
              <a:ext cx="136425" cy="24375"/>
            </a:xfrm>
            <a:custGeom>
              <a:rect b="b" l="l" r="r" t="t"/>
              <a:pathLst>
                <a:path extrusionOk="0" h="975" w="5457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1974300" y="708150"/>
              <a:ext cx="51900" cy="52225"/>
            </a:xfrm>
            <a:custGeom>
              <a:rect b="b" l="l" r="r" t="t"/>
              <a:pathLst>
                <a:path extrusionOk="0" h="2089" w="2076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23"/>
          <p:cNvGrpSpPr/>
          <p:nvPr/>
        </p:nvGrpSpPr>
        <p:grpSpPr>
          <a:xfrm>
            <a:off x="6214775" y="1262175"/>
            <a:ext cx="2252286" cy="2464175"/>
            <a:chOff x="6214775" y="1376475"/>
            <a:chExt cx="2252286" cy="2464175"/>
          </a:xfrm>
        </p:grpSpPr>
        <p:sp>
          <p:nvSpPr>
            <p:cNvPr id="496" name="Google Shape;496;p23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Diabetes vs glucosa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7" name="Google Shape;497;p23"/>
            <p:cNvSpPr txBox="1"/>
            <p:nvPr/>
          </p:nvSpPr>
          <p:spPr>
            <a:xfrm>
              <a:off x="6214775" y="1941650"/>
              <a:ext cx="2240400" cy="189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Fomentar el </a:t>
              </a:r>
              <a:r>
                <a:rPr b="1" lang="en" sz="1100">
                  <a:solidFill>
                    <a:schemeClr val="dk1"/>
                  </a:solidFill>
                </a:rPr>
                <a:t>monitoreo regular de la glucosa</a:t>
              </a:r>
              <a:r>
                <a:rPr lang="en" sz="1100">
                  <a:solidFill>
                    <a:schemeClr val="dk1"/>
                  </a:solidFill>
                </a:rPr>
                <a:t> para identificar y manejar la prediabetes y la diabetes.</a:t>
              </a:r>
              <a:endParaRPr sz="1100">
                <a:solidFill>
                  <a:schemeClr val="dk1"/>
                </a:solidFill>
              </a:endParaRPr>
            </a:p>
            <a:p>
              <a:pPr indent="-29845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b="1" lang="en" sz="1100">
                  <a:solidFill>
                    <a:schemeClr val="dk1"/>
                  </a:solidFill>
                </a:rPr>
                <a:t>Educación sobre la gestión de la diabetes</a:t>
              </a:r>
              <a:r>
                <a:rPr lang="en" sz="1100">
                  <a:solidFill>
                    <a:schemeClr val="dk1"/>
                  </a:solidFill>
                </a:rPr>
                <a:t>, incluyendo cambios en la dieta y la actividad física, para mantener los niveles de glucosa bajo control.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Indice</a:t>
            </a:r>
            <a:endParaRPr/>
          </a:p>
        </p:txBody>
      </p:sp>
      <p:grpSp>
        <p:nvGrpSpPr>
          <p:cNvPr id="232" name="Google Shape;232;p2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33" name="Google Shape;233;p2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2"/>
          <p:cNvGrpSpPr/>
          <p:nvPr/>
        </p:nvGrpSpPr>
        <p:grpSpPr>
          <a:xfrm>
            <a:off x="5924600" y="1158388"/>
            <a:ext cx="2653477" cy="678062"/>
            <a:chOff x="6033350" y="1027913"/>
            <a:chExt cx="2653477" cy="678062"/>
          </a:xfrm>
        </p:grpSpPr>
        <p:grpSp>
          <p:nvGrpSpPr>
            <p:cNvPr id="291" name="Google Shape;291;p2"/>
            <p:cNvGrpSpPr/>
            <p:nvPr/>
          </p:nvGrpSpPr>
          <p:grpSpPr>
            <a:xfrm>
              <a:off x="6705623" y="1027913"/>
              <a:ext cx="1981204" cy="671250"/>
              <a:chOff x="6053048" y="700371"/>
              <a:chExt cx="1981204" cy="671250"/>
            </a:xfrm>
          </p:grpSpPr>
          <p:sp>
            <p:nvSpPr>
              <p:cNvPr id="292" name="Google Shape;292;p2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Análisis exploratorio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3" name="Google Shape;293;p2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4" name="Google Shape;294;p2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2"/>
          <p:cNvGrpSpPr/>
          <p:nvPr/>
        </p:nvGrpSpPr>
        <p:grpSpPr>
          <a:xfrm>
            <a:off x="3188498" y="4108283"/>
            <a:ext cx="2653505" cy="673400"/>
            <a:chOff x="3297248" y="3977808"/>
            <a:chExt cx="2653505" cy="673400"/>
          </a:xfrm>
        </p:grpSpPr>
        <p:grpSp>
          <p:nvGrpSpPr>
            <p:cNvPr id="296" name="Google Shape;296;p2"/>
            <p:cNvGrpSpPr/>
            <p:nvPr/>
          </p:nvGrpSpPr>
          <p:grpSpPr>
            <a:xfrm>
              <a:off x="3969548" y="3977808"/>
              <a:ext cx="1981205" cy="673400"/>
              <a:chOff x="3581360" y="2254821"/>
              <a:chExt cx="1981205" cy="673400"/>
            </a:xfrm>
          </p:grpSpPr>
          <p:sp>
            <p:nvSpPr>
              <p:cNvPr id="297" name="Google Shape;297;p2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Metadata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8" name="Google Shape;298;p2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9" name="Google Shape;299;p2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2"/>
          <p:cNvGrpSpPr/>
          <p:nvPr/>
        </p:nvGrpSpPr>
        <p:grpSpPr>
          <a:xfrm>
            <a:off x="5924600" y="2632265"/>
            <a:ext cx="2653515" cy="711260"/>
            <a:chOff x="6033350" y="2501790"/>
            <a:chExt cx="2653515" cy="711260"/>
          </a:xfrm>
        </p:grpSpPr>
        <p:grpSp>
          <p:nvGrpSpPr>
            <p:cNvPr id="301" name="Google Shape;301;p2"/>
            <p:cNvGrpSpPr/>
            <p:nvPr/>
          </p:nvGrpSpPr>
          <p:grpSpPr>
            <a:xfrm>
              <a:off x="6705660" y="2501790"/>
              <a:ext cx="1981205" cy="673400"/>
              <a:chOff x="6705660" y="2628879"/>
              <a:chExt cx="1981205" cy="673400"/>
            </a:xfrm>
          </p:grpSpPr>
          <p:sp>
            <p:nvSpPr>
              <p:cNvPr id="302" name="Google Shape;302;p2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Insights y </a:t>
                </a: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recomendaciones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3" name="Google Shape;303;p2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4" name="Google Shape;304;p2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2"/>
          <p:cNvGrpSpPr/>
          <p:nvPr/>
        </p:nvGrpSpPr>
        <p:grpSpPr>
          <a:xfrm>
            <a:off x="5924600" y="4108292"/>
            <a:ext cx="2653477" cy="674283"/>
            <a:chOff x="6033350" y="3977817"/>
            <a:chExt cx="2653477" cy="674283"/>
          </a:xfrm>
        </p:grpSpPr>
        <p:grpSp>
          <p:nvGrpSpPr>
            <p:cNvPr id="306" name="Google Shape;306;p2"/>
            <p:cNvGrpSpPr/>
            <p:nvPr/>
          </p:nvGrpSpPr>
          <p:grpSpPr>
            <a:xfrm>
              <a:off x="6705623" y="3977817"/>
              <a:ext cx="1981204" cy="673400"/>
              <a:chOff x="6705623" y="4058579"/>
              <a:chExt cx="1981204" cy="673400"/>
            </a:xfrm>
          </p:grpSpPr>
          <p:sp>
            <p:nvSpPr>
              <p:cNvPr id="307" name="Google Shape;307;p2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Continuará..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8" name="Google Shape;308;p2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9" name="Google Shape;309;p2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0" name="Google Shape;310;p2"/>
          <p:cNvCxnSpPr>
            <a:stCxn id="311" idx="4"/>
            <a:endCxn id="312" idx="0"/>
          </p:cNvCxnSpPr>
          <p:nvPr/>
        </p:nvCxnSpPr>
        <p:spPr>
          <a:xfrm>
            <a:off x="3486549" y="1836449"/>
            <a:ext cx="0" cy="8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13" name="Google Shape;313;p2"/>
          <p:cNvGrpSpPr/>
          <p:nvPr/>
        </p:nvGrpSpPr>
        <p:grpSpPr>
          <a:xfrm>
            <a:off x="3188498" y="2633335"/>
            <a:ext cx="2653505" cy="682838"/>
            <a:chOff x="3297248" y="2502860"/>
            <a:chExt cx="2653505" cy="682838"/>
          </a:xfrm>
        </p:grpSpPr>
        <p:grpSp>
          <p:nvGrpSpPr>
            <p:cNvPr id="314" name="Google Shape;314;p2"/>
            <p:cNvGrpSpPr/>
            <p:nvPr/>
          </p:nvGrpSpPr>
          <p:grpSpPr>
            <a:xfrm>
              <a:off x="3969548" y="2502860"/>
              <a:ext cx="1981205" cy="673400"/>
              <a:chOff x="3581360" y="1153913"/>
              <a:chExt cx="1981205" cy="673400"/>
            </a:xfrm>
          </p:grpSpPr>
          <p:sp>
            <p:nvSpPr>
              <p:cNvPr id="315" name="Google Shape;315;p2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Hipótesis .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6" name="Google Shape;316;p2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2" name="Google Shape;312;p2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7" name="Google Shape;317;p2"/>
          <p:cNvCxnSpPr>
            <a:stCxn id="312" idx="4"/>
            <a:endCxn id="299" idx="0"/>
          </p:cNvCxnSpPr>
          <p:nvPr/>
        </p:nvCxnSpPr>
        <p:spPr>
          <a:xfrm>
            <a:off x="3486548" y="3316173"/>
            <a:ext cx="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" name="Google Shape;318;p2"/>
          <p:cNvCxnSpPr>
            <a:stCxn id="294" idx="4"/>
            <a:endCxn id="304" idx="0"/>
          </p:cNvCxnSpPr>
          <p:nvPr/>
        </p:nvCxnSpPr>
        <p:spPr>
          <a:xfrm>
            <a:off x="6222650" y="1836450"/>
            <a:ext cx="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" name="Google Shape;319;p2"/>
          <p:cNvCxnSpPr>
            <a:stCxn id="304" idx="4"/>
            <a:endCxn id="309" idx="0"/>
          </p:cNvCxnSpPr>
          <p:nvPr/>
        </p:nvCxnSpPr>
        <p:spPr>
          <a:xfrm>
            <a:off x="6222650" y="3343525"/>
            <a:ext cx="0" cy="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20" name="Google Shape;320;p2"/>
          <p:cNvGrpSpPr/>
          <p:nvPr/>
        </p:nvGrpSpPr>
        <p:grpSpPr>
          <a:xfrm>
            <a:off x="3188499" y="1158388"/>
            <a:ext cx="2653489" cy="678061"/>
            <a:chOff x="3297249" y="1027913"/>
            <a:chExt cx="2653489" cy="678061"/>
          </a:xfrm>
        </p:grpSpPr>
        <p:sp>
          <p:nvSpPr>
            <p:cNvPr id="311" name="Google Shape;311;p2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 txBox="1"/>
            <p:nvPr/>
          </p:nvSpPr>
          <p:spPr>
            <a:xfrm>
              <a:off x="3969538" y="10279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Motivación y audiencia.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"/>
          <p:cNvSpPr/>
          <p:nvPr/>
        </p:nvSpPr>
        <p:spPr>
          <a:xfrm>
            <a:off x="4724575" y="989800"/>
            <a:ext cx="3819600" cy="2483400"/>
          </a:xfrm>
          <a:prstGeom prst="roundRect">
            <a:avLst>
              <a:gd fmla="val 16667" name="adj"/>
            </a:avLst>
          </a:prstGeom>
          <a:solidFill>
            <a:srgbClr val="EA4827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>
            <a:off x="348425" y="989775"/>
            <a:ext cx="3819600" cy="3320100"/>
          </a:xfrm>
          <a:prstGeom prst="roundRect">
            <a:avLst>
              <a:gd fmla="val 16667" name="adj"/>
            </a:avLst>
          </a:prstGeom>
          <a:solidFill>
            <a:srgbClr val="E4EA27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"/>
          <p:cNvSpPr/>
          <p:nvPr/>
        </p:nvSpPr>
        <p:spPr>
          <a:xfrm>
            <a:off x="451347" y="833625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808435" y="833625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MOTIVACIÓN Y AUDIENCIA</a:t>
            </a:r>
            <a:endParaRPr/>
          </a:p>
        </p:txBody>
      </p:sp>
      <p:grpSp>
        <p:nvGrpSpPr>
          <p:cNvPr id="331" name="Google Shape;331;p3"/>
          <p:cNvGrpSpPr/>
          <p:nvPr/>
        </p:nvGrpSpPr>
        <p:grpSpPr>
          <a:xfrm>
            <a:off x="607595" y="989876"/>
            <a:ext cx="472011" cy="472011"/>
            <a:chOff x="1190625" y="238125"/>
            <a:chExt cx="5238750" cy="5238750"/>
          </a:xfrm>
        </p:grpSpPr>
        <p:sp>
          <p:nvSpPr>
            <p:cNvPr id="332" name="Google Shape;332;p3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3"/>
          <p:cNvGrpSpPr/>
          <p:nvPr/>
        </p:nvGrpSpPr>
        <p:grpSpPr>
          <a:xfrm>
            <a:off x="4962794" y="989783"/>
            <a:ext cx="472142" cy="472112"/>
            <a:chOff x="-44512325" y="3176075"/>
            <a:chExt cx="300900" cy="300900"/>
          </a:xfrm>
        </p:grpSpPr>
        <p:sp>
          <p:nvSpPr>
            <p:cNvPr id="340" name="Google Shape;340;p3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494850" y="1056982"/>
            <a:ext cx="3580800" cy="3013844"/>
            <a:chOff x="603611" y="2069222"/>
            <a:chExt cx="3580800" cy="2469554"/>
          </a:xfrm>
        </p:grpSpPr>
        <p:sp>
          <p:nvSpPr>
            <p:cNvPr id="344" name="Google Shape;344;p3"/>
            <p:cNvSpPr txBox="1"/>
            <p:nvPr/>
          </p:nvSpPr>
          <p:spPr>
            <a:xfrm>
              <a:off x="1521784" y="2069222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MOTIVACIÓN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5" name="Google Shape;345;p3"/>
            <p:cNvSpPr txBox="1"/>
            <p:nvPr/>
          </p:nvSpPr>
          <p:spPr>
            <a:xfrm>
              <a:off x="603611" y="2613976"/>
              <a:ext cx="3580800" cy="19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429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Problema Global: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Enfermedades cardíacas como principal causa de muerte.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429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Complejidad de los Factores: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Interacción de múltiples hábitos y factores.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429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Innovación en Prevención: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Uso de aprendizaje automático para identificar patrones clave.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6" name="Google Shape;346;p3"/>
          <p:cNvGrpSpPr/>
          <p:nvPr/>
        </p:nvGrpSpPr>
        <p:grpSpPr>
          <a:xfrm>
            <a:off x="4843975" y="1056982"/>
            <a:ext cx="3580800" cy="3013844"/>
            <a:chOff x="603611" y="2069222"/>
            <a:chExt cx="3580800" cy="2469554"/>
          </a:xfrm>
        </p:grpSpPr>
        <p:sp>
          <p:nvSpPr>
            <p:cNvPr id="347" name="Google Shape;347;p3"/>
            <p:cNvSpPr txBox="1"/>
            <p:nvPr/>
          </p:nvSpPr>
          <p:spPr>
            <a:xfrm>
              <a:off x="1521784" y="2069222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AUDIENCIA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3"/>
            <p:cNvSpPr txBox="1"/>
            <p:nvPr/>
          </p:nvSpPr>
          <p:spPr>
            <a:xfrm>
              <a:off x="603611" y="2613976"/>
              <a:ext cx="3580800" cy="19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429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Profesionales de la Salud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429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Instituciones de Salud Pública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429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Investigadores en Aprendizaje Automático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429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Público General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429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Aficionados del sistema cardiovascular (Como yo)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"/>
          <p:cNvSpPr/>
          <p:nvPr/>
        </p:nvSpPr>
        <p:spPr>
          <a:xfrm>
            <a:off x="457200" y="2483675"/>
            <a:ext cx="2889300" cy="2314800"/>
          </a:xfrm>
          <a:prstGeom prst="roundRect">
            <a:avLst>
              <a:gd fmla="val 14082" name="adj"/>
            </a:avLst>
          </a:prstGeom>
          <a:solidFill>
            <a:srgbClr val="E4EA27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00" y="2549625"/>
            <a:ext cx="2026600" cy="20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HIPÓTESIS Y PREGUNTAS DE INTERÉS</a:t>
            </a:r>
            <a:endParaRPr/>
          </a:p>
        </p:txBody>
      </p:sp>
      <p:sp>
        <p:nvSpPr>
          <p:cNvPr id="356" name="Google Shape;356;p4"/>
          <p:cNvSpPr/>
          <p:nvPr/>
        </p:nvSpPr>
        <p:spPr>
          <a:xfrm>
            <a:off x="1914525" y="1385900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156"/>
            </a:srgbClr>
          </a:solidFill>
          <a:ln>
            <a:noFill/>
          </a:ln>
        </p:spPr>
      </p:sp>
      <p:grpSp>
        <p:nvGrpSpPr>
          <p:cNvPr id="357" name="Google Shape;357;p4"/>
          <p:cNvGrpSpPr/>
          <p:nvPr/>
        </p:nvGrpSpPr>
        <p:grpSpPr>
          <a:xfrm>
            <a:off x="3961083" y="1231553"/>
            <a:ext cx="4726009" cy="722326"/>
            <a:chOff x="3961066" y="1231575"/>
            <a:chExt cx="4726009" cy="650100"/>
          </a:xfrm>
        </p:grpSpPr>
        <p:sp>
          <p:nvSpPr>
            <p:cNvPr id="358" name="Google Shape;358;p4"/>
            <p:cNvSpPr/>
            <p:nvPr/>
          </p:nvSpPr>
          <p:spPr>
            <a:xfrm>
              <a:off x="4122275" y="1231575"/>
              <a:ext cx="45648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3961066" y="1324425"/>
              <a:ext cx="472500" cy="464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4"/>
          <p:cNvSpPr txBox="1"/>
          <p:nvPr/>
        </p:nvSpPr>
        <p:spPr>
          <a:xfrm>
            <a:off x="4429475" y="1260850"/>
            <a:ext cx="4229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papel juegan los factores demográficos (edad, sexo, etc) en la incidencia de enfermedades cardíacas?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4"/>
          <p:cNvSpPr/>
          <p:nvPr/>
        </p:nvSpPr>
        <p:spPr>
          <a:xfrm>
            <a:off x="1924050" y="2362200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156"/>
            </a:srgbClr>
          </a:solidFill>
          <a:ln>
            <a:noFill/>
          </a:ln>
        </p:spPr>
      </p:sp>
      <p:sp>
        <p:nvSpPr>
          <p:cNvPr id="362" name="Google Shape;362;p4"/>
          <p:cNvSpPr/>
          <p:nvPr/>
        </p:nvSpPr>
        <p:spPr>
          <a:xfrm>
            <a:off x="1952625" y="3333750"/>
            <a:ext cx="2224100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156"/>
            </a:srgbClr>
          </a:solidFill>
          <a:ln>
            <a:noFill/>
          </a:ln>
        </p:spPr>
      </p:sp>
      <p:grpSp>
        <p:nvGrpSpPr>
          <p:cNvPr id="363" name="Google Shape;363;p4"/>
          <p:cNvGrpSpPr/>
          <p:nvPr/>
        </p:nvGrpSpPr>
        <p:grpSpPr>
          <a:xfrm>
            <a:off x="3961066" y="3237875"/>
            <a:ext cx="4725884" cy="650100"/>
            <a:chOff x="3961066" y="3237875"/>
            <a:chExt cx="4725884" cy="650100"/>
          </a:xfrm>
        </p:grpSpPr>
        <p:sp>
          <p:nvSpPr>
            <p:cNvPr id="364" name="Google Shape;364;p4"/>
            <p:cNvSpPr/>
            <p:nvPr/>
          </p:nvSpPr>
          <p:spPr>
            <a:xfrm>
              <a:off x="4014750" y="3237875"/>
              <a:ext cx="4672200" cy="650100"/>
            </a:xfrm>
            <a:prstGeom prst="roundRect">
              <a:avLst>
                <a:gd fmla="val 50000" name="adj"/>
              </a:avLst>
            </a:prstGeom>
            <a:solidFill>
              <a:srgbClr val="8027E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3961066" y="3330725"/>
              <a:ext cx="472500" cy="4644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4"/>
          <p:cNvSpPr txBox="1"/>
          <p:nvPr/>
        </p:nvSpPr>
        <p:spPr>
          <a:xfrm>
            <a:off x="4384475" y="3397025"/>
            <a:ext cx="41499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¿Cómo impactan las condiciones de salud preexistentes en el riesgo de sufrir un ataque cardíaco?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7" name="Google Shape;367;p4"/>
          <p:cNvGrpSpPr/>
          <p:nvPr/>
        </p:nvGrpSpPr>
        <p:grpSpPr>
          <a:xfrm>
            <a:off x="3961066" y="2234725"/>
            <a:ext cx="4725884" cy="650100"/>
            <a:chOff x="3961066" y="2234725"/>
            <a:chExt cx="4725884" cy="650100"/>
          </a:xfrm>
        </p:grpSpPr>
        <p:sp>
          <p:nvSpPr>
            <p:cNvPr id="368" name="Google Shape;368;p4"/>
            <p:cNvSpPr/>
            <p:nvPr/>
          </p:nvSpPr>
          <p:spPr>
            <a:xfrm>
              <a:off x="4058250" y="2234725"/>
              <a:ext cx="4628700" cy="650100"/>
            </a:xfrm>
            <a:prstGeom prst="roundRect">
              <a:avLst>
                <a:gd fmla="val 50000" name="adj"/>
              </a:avLst>
            </a:prstGeom>
            <a:solidFill>
              <a:srgbClr val="EA4827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3961066" y="2327575"/>
              <a:ext cx="461700" cy="46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0" name="Google Shape;370;p4"/>
          <p:cNvSpPr txBox="1"/>
          <p:nvPr/>
        </p:nvSpPr>
        <p:spPr>
          <a:xfrm>
            <a:off x="4536725" y="2263700"/>
            <a:ext cx="39978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¿Cómo se encuentran los niveles de colesterol y triglicéridos de la población?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"/>
          <p:cNvSpPr/>
          <p:nvPr/>
        </p:nvSpPr>
        <p:spPr>
          <a:xfrm>
            <a:off x="5343988" y="3719300"/>
            <a:ext cx="1477500" cy="8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5"/>
          <p:cNvSpPr/>
          <p:nvPr/>
        </p:nvSpPr>
        <p:spPr>
          <a:xfrm>
            <a:off x="7432225" y="2200848"/>
            <a:ext cx="1203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Fuente: </a:t>
            </a:r>
            <a:r>
              <a:rPr lang="en" sz="13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Kaggle</a:t>
            </a:r>
            <a:endParaRPr sz="13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Muestras: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4239</a:t>
            </a:r>
            <a:endParaRPr sz="13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Variables: </a:t>
            </a:r>
            <a:r>
              <a:rPr lang="en" sz="13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16</a:t>
            </a:r>
            <a:endParaRPr/>
          </a:p>
        </p:txBody>
      </p:sp>
      <p:sp>
        <p:nvSpPr>
          <p:cNvPr id="377" name="Google Shape;377;p5"/>
          <p:cNvSpPr/>
          <p:nvPr/>
        </p:nvSpPr>
        <p:spPr>
          <a:xfrm>
            <a:off x="366950" y="2126975"/>
            <a:ext cx="12507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Fuente: </a:t>
            </a:r>
            <a:r>
              <a:rPr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Kaggle</a:t>
            </a:r>
            <a:endParaRPr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Muestras:</a:t>
            </a:r>
            <a:r>
              <a:rPr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876</a:t>
            </a:r>
            <a:r>
              <a:rPr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Variables:</a:t>
            </a:r>
            <a:r>
              <a:rPr b="1"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26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 txBox="1"/>
          <p:nvPr>
            <p:ph type="title"/>
          </p:nvPr>
        </p:nvSpPr>
        <p:spPr>
          <a:xfrm>
            <a:off x="3557900" y="225850"/>
            <a:ext cx="1794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METADATA</a:t>
            </a:r>
            <a:endParaRPr/>
          </a:p>
        </p:txBody>
      </p:sp>
      <p:grpSp>
        <p:nvGrpSpPr>
          <p:cNvPr id="379" name="Google Shape;379;p5"/>
          <p:cNvGrpSpPr/>
          <p:nvPr/>
        </p:nvGrpSpPr>
        <p:grpSpPr>
          <a:xfrm>
            <a:off x="0" y="1174525"/>
            <a:ext cx="1981200" cy="2544777"/>
            <a:chOff x="788000" y="1211750"/>
            <a:chExt cx="1981200" cy="2544777"/>
          </a:xfrm>
        </p:grpSpPr>
        <p:sp>
          <p:nvSpPr>
            <p:cNvPr id="380" name="Google Shape;380;p5"/>
            <p:cNvSpPr txBox="1"/>
            <p:nvPr/>
          </p:nvSpPr>
          <p:spPr>
            <a:xfrm flipH="1">
              <a:off x="788000" y="2993627"/>
              <a:ext cx="1981200" cy="7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El mismo se encontraba extremadamente balanceado, no útil para análisis completo por si solo.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82" name="Google Shape;382;p5"/>
          <p:cNvGrpSpPr/>
          <p:nvPr/>
        </p:nvGrpSpPr>
        <p:grpSpPr>
          <a:xfrm>
            <a:off x="7043400" y="1174513"/>
            <a:ext cx="1981200" cy="2570769"/>
            <a:chOff x="6374775" y="1211750"/>
            <a:chExt cx="1981200" cy="2570769"/>
          </a:xfrm>
        </p:grpSpPr>
        <p:sp>
          <p:nvSpPr>
            <p:cNvPr id="383" name="Google Shape;383;p5"/>
            <p:cNvSpPr txBox="1"/>
            <p:nvPr/>
          </p:nvSpPr>
          <p:spPr>
            <a:xfrm>
              <a:off x="6374775" y="3019619"/>
              <a:ext cx="1981200" cy="7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Complemento para las variables de interes de nuestro análisis. 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85" name="Google Shape;385;p5"/>
          <p:cNvCxnSpPr>
            <a:stCxn id="381" idx="4"/>
            <a:endCxn id="377" idx="0"/>
          </p:cNvCxnSpPr>
          <p:nvPr/>
        </p:nvCxnSpPr>
        <p:spPr>
          <a:xfrm>
            <a:off x="990635" y="1959325"/>
            <a:ext cx="1800" cy="1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86" name="Google Shape;386;p5"/>
          <p:cNvCxnSpPr>
            <a:endCxn id="376" idx="0"/>
          </p:cNvCxnSpPr>
          <p:nvPr/>
        </p:nvCxnSpPr>
        <p:spPr>
          <a:xfrm>
            <a:off x="8034025" y="2033148"/>
            <a:ext cx="0" cy="1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387" name="Google Shape;387;p5"/>
          <p:cNvSpPr/>
          <p:nvPr/>
        </p:nvSpPr>
        <p:spPr>
          <a:xfrm>
            <a:off x="2458928" y="584413"/>
            <a:ext cx="503400" cy="54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" name="Google Shape;388;p5"/>
          <p:cNvGrpSpPr/>
          <p:nvPr/>
        </p:nvGrpSpPr>
        <p:grpSpPr>
          <a:xfrm>
            <a:off x="2602872" y="739265"/>
            <a:ext cx="215249" cy="231377"/>
            <a:chOff x="3209573" y="3461582"/>
            <a:chExt cx="358390" cy="358390"/>
          </a:xfrm>
        </p:grpSpPr>
        <p:sp>
          <p:nvSpPr>
            <p:cNvPr id="389" name="Google Shape;389;p5"/>
            <p:cNvSpPr/>
            <p:nvPr/>
          </p:nvSpPr>
          <p:spPr>
            <a:xfrm>
              <a:off x="3269247" y="3461582"/>
              <a:ext cx="239041" cy="274914"/>
            </a:xfrm>
            <a:custGeom>
              <a:rect b="b" l="l" r="r" t="t"/>
              <a:pathLst>
                <a:path extrusionOk="0" h="8039" w="699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209573" y="3673333"/>
              <a:ext cx="358390" cy="146639"/>
            </a:xfrm>
            <a:custGeom>
              <a:rect b="b" l="l" r="r" t="t"/>
              <a:pathLst>
                <a:path extrusionOk="0" h="4288" w="1048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5"/>
          <p:cNvGrpSpPr/>
          <p:nvPr/>
        </p:nvGrpSpPr>
        <p:grpSpPr>
          <a:xfrm>
            <a:off x="2860900" y="631213"/>
            <a:ext cx="2377500" cy="3843813"/>
            <a:chOff x="4171675" y="1222250"/>
            <a:chExt cx="2377500" cy="3843813"/>
          </a:xfrm>
        </p:grpSpPr>
        <p:sp>
          <p:nvSpPr>
            <p:cNvPr id="392" name="Google Shape;392;p5"/>
            <p:cNvSpPr txBox="1"/>
            <p:nvPr/>
          </p:nvSpPr>
          <p:spPr>
            <a:xfrm>
              <a:off x="4327663" y="12222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data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3" name="Google Shape;393;p5"/>
            <p:cNvSpPr txBox="1"/>
            <p:nvPr/>
          </p:nvSpPr>
          <p:spPr>
            <a:xfrm>
              <a:off x="4171675" y="1563863"/>
              <a:ext cx="2377500" cy="35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3429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Age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3429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Heart Rate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3429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Systolic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3429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Diastolic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3429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Cholesterol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3429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Triglycerides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3429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Glucose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3429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BMI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3429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Exercise Hours Per Week</a:t>
              </a:r>
              <a:endParaRPr sz="1200">
                <a:solidFill>
                  <a:schemeClr val="dk1"/>
                </a:solidFill>
              </a:endParaRPr>
            </a:p>
            <a:p>
              <a:pPr indent="-317500" lvl="0" marL="3429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Sedentary Hours Per Week</a:t>
              </a:r>
              <a:endParaRPr sz="1200">
                <a:solidFill>
                  <a:schemeClr val="dk1"/>
                </a:solidFill>
              </a:endParaRPr>
            </a:p>
            <a:p>
              <a:pPr indent="-317500" lvl="0" marL="3429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Prevalent Cardiovascular 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 </a:t>
              </a:r>
              <a:endParaRPr sz="1200">
                <a:solidFill>
                  <a:schemeClr val="dk1"/>
                </a:solidFill>
              </a:endParaRPr>
            </a:p>
            <a:p>
              <a:pPr indent="-317500" lvl="0" marL="3429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Diabetes </a:t>
              </a:r>
              <a:endParaRPr sz="1200">
                <a:solidFill>
                  <a:schemeClr val="dk1"/>
                </a:solidFill>
              </a:endParaRPr>
            </a:p>
            <a:p>
              <a:pPr indent="-317500" lvl="0" marL="3429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Medical Use  </a:t>
              </a:r>
              <a:endParaRPr sz="1200">
                <a:solidFill>
                  <a:schemeClr val="dk1"/>
                </a:solidFill>
              </a:endParaRPr>
            </a:p>
            <a:p>
              <a:pPr indent="-317500" lvl="0" marL="3429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Smoking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3429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Sex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sp>
        <p:nvSpPr>
          <p:cNvPr id="394" name="Google Shape;394;p5"/>
          <p:cNvSpPr/>
          <p:nvPr/>
        </p:nvSpPr>
        <p:spPr>
          <a:xfrm>
            <a:off x="2688775" y="1533050"/>
            <a:ext cx="119400" cy="1975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5"/>
          <p:cNvSpPr/>
          <p:nvPr/>
        </p:nvSpPr>
        <p:spPr>
          <a:xfrm>
            <a:off x="2688775" y="3570600"/>
            <a:ext cx="119400" cy="1021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5"/>
          <p:cNvSpPr txBox="1"/>
          <p:nvPr/>
        </p:nvSpPr>
        <p:spPr>
          <a:xfrm>
            <a:off x="1856500" y="1710913"/>
            <a:ext cx="89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Numérica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continua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7" name="Google Shape;397;p5"/>
          <p:cNvSpPr txBox="1"/>
          <p:nvPr/>
        </p:nvSpPr>
        <p:spPr>
          <a:xfrm>
            <a:off x="1856500" y="3881250"/>
            <a:ext cx="8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Binaria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8" name="Google Shape;398;p5"/>
          <p:cNvSpPr/>
          <p:nvPr/>
        </p:nvSpPr>
        <p:spPr>
          <a:xfrm>
            <a:off x="4625563" y="631211"/>
            <a:ext cx="485700" cy="49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Google Shape;399;p5"/>
          <p:cNvGrpSpPr/>
          <p:nvPr/>
        </p:nvGrpSpPr>
        <p:grpSpPr>
          <a:xfrm>
            <a:off x="4762509" y="770631"/>
            <a:ext cx="211871" cy="215453"/>
            <a:chOff x="2418003" y="2287650"/>
            <a:chExt cx="365674" cy="365298"/>
          </a:xfrm>
        </p:grpSpPr>
        <p:sp>
          <p:nvSpPr>
            <p:cNvPr id="400" name="Google Shape;400;p5"/>
            <p:cNvSpPr/>
            <p:nvPr/>
          </p:nvSpPr>
          <p:spPr>
            <a:xfrm>
              <a:off x="2479080" y="2287650"/>
              <a:ext cx="245504" cy="279770"/>
            </a:xfrm>
            <a:custGeom>
              <a:rect b="b" l="l" r="r" t="t"/>
              <a:pathLst>
                <a:path extrusionOk="0" h="8181" w="7179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2418003" y="2503060"/>
              <a:ext cx="365674" cy="149888"/>
            </a:xfrm>
            <a:custGeom>
              <a:rect b="b" l="l" r="r" t="t"/>
              <a:pathLst>
                <a:path extrusionOk="0" h="4383" w="10693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2" name="Google Shape;402;p5"/>
          <p:cNvSpPr txBox="1"/>
          <p:nvPr/>
        </p:nvSpPr>
        <p:spPr>
          <a:xfrm>
            <a:off x="5412138" y="3874425"/>
            <a:ext cx="135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12947 rows ×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16 columns</a:t>
            </a:r>
            <a:endParaRPr b="1" sz="1600">
              <a:solidFill>
                <a:schemeClr val="dk1"/>
              </a:solidFill>
            </a:endParaRPr>
          </a:p>
        </p:txBody>
      </p:sp>
      <p:cxnSp>
        <p:nvCxnSpPr>
          <p:cNvPr id="403" name="Google Shape;403;p5"/>
          <p:cNvCxnSpPr/>
          <p:nvPr/>
        </p:nvCxnSpPr>
        <p:spPr>
          <a:xfrm flipH="1">
            <a:off x="865935" y="218638"/>
            <a:ext cx="2567400" cy="762900"/>
          </a:xfrm>
          <a:prstGeom prst="bentConnector3">
            <a:avLst>
              <a:gd fmla="val 1002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4" name="Google Shape;404;p5"/>
          <p:cNvGrpSpPr/>
          <p:nvPr/>
        </p:nvGrpSpPr>
        <p:grpSpPr>
          <a:xfrm>
            <a:off x="5205050" y="715131"/>
            <a:ext cx="1612702" cy="1485706"/>
            <a:chOff x="4327658" y="3976175"/>
            <a:chExt cx="2783400" cy="2518999"/>
          </a:xfrm>
        </p:grpSpPr>
        <p:sp>
          <p:nvSpPr>
            <p:cNvPr id="405" name="Google Shape;405;p5"/>
            <p:cNvSpPr txBox="1"/>
            <p:nvPr/>
          </p:nvSpPr>
          <p:spPr>
            <a:xfrm>
              <a:off x="4327663" y="39761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6" name="Google Shape;406;p5"/>
            <p:cNvSpPr txBox="1"/>
            <p:nvPr/>
          </p:nvSpPr>
          <p:spPr>
            <a:xfrm>
              <a:off x="4327658" y="4567674"/>
              <a:ext cx="2783400" cy="19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Heart Attack Risk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1: Yes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0:</a:t>
              </a:r>
              <a:r>
                <a:rPr lang="en" sz="1200">
                  <a:solidFill>
                    <a:schemeClr val="dk1"/>
                  </a:solidFill>
                </a:rPr>
                <a:t>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No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07" name="Google Shape;407;p5"/>
          <p:cNvCxnSpPr/>
          <p:nvPr/>
        </p:nvCxnSpPr>
        <p:spPr>
          <a:xfrm>
            <a:off x="5196797" y="96525"/>
            <a:ext cx="2681700" cy="762900"/>
          </a:xfrm>
          <a:prstGeom prst="bentConnector3">
            <a:avLst>
              <a:gd fmla="val 9945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"/>
          <p:cNvSpPr txBox="1"/>
          <p:nvPr>
            <p:ph type="title"/>
          </p:nvPr>
        </p:nvSpPr>
        <p:spPr>
          <a:xfrm>
            <a:off x="-88975" y="151050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Factores Demográficos en enfermedades cardíacas</a:t>
            </a:r>
            <a:endParaRPr/>
          </a:p>
        </p:txBody>
      </p:sp>
      <p:pic>
        <p:nvPicPr>
          <p:cNvPr id="413" name="Google Shape;41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25" y="751425"/>
            <a:ext cx="8229601" cy="2941254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6"/>
          <p:cNvSpPr txBox="1"/>
          <p:nvPr/>
        </p:nvSpPr>
        <p:spPr>
          <a:xfrm>
            <a:off x="352625" y="3813150"/>
            <a:ext cx="73464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Insight: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hombres en el conjunto de datos tienen una mayor prevalencia de factores de riesgo asociados con enfermedades cardíacas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mayor número de pacientes en los rangos de edad de 40-70 años podría correlacionarse con un aumento en el riesgo de ataque cardíaco con la edad.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6"/>
          <p:cNvSpPr txBox="1"/>
          <p:nvPr/>
        </p:nvSpPr>
        <p:spPr>
          <a:xfrm>
            <a:off x="8140625" y="522450"/>
            <a:ext cx="12372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212121"/>
                </a:solidFill>
                <a:highlight>
                  <a:srgbClr val="FFFFFF"/>
                </a:highlight>
              </a:rPr>
              <a:t>   7922</a:t>
            </a:r>
            <a:endParaRPr b="1" sz="12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212121"/>
                </a:solidFill>
                <a:highlight>
                  <a:srgbClr val="FFFFFF"/>
                </a:highlight>
              </a:rPr>
              <a:t>   </a:t>
            </a:r>
            <a:endParaRPr b="1" sz="12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212121"/>
                </a:solidFill>
                <a:highlight>
                  <a:srgbClr val="FFFFFF"/>
                </a:highlight>
              </a:rPr>
              <a:t>   5025</a:t>
            </a:r>
            <a:endParaRPr b="1" sz="12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6" name="Google Shape;416;p6"/>
          <p:cNvPicPr preferRelativeResize="0"/>
          <p:nvPr/>
        </p:nvPicPr>
        <p:blipFill rotWithShape="1">
          <a:blip r:embed="rId4">
            <a:alphaModFix/>
          </a:blip>
          <a:srcRect b="9410" l="9254" r="52770" t="15907"/>
          <a:stretch/>
        </p:blipFill>
        <p:spPr>
          <a:xfrm>
            <a:off x="7908725" y="303750"/>
            <a:ext cx="370775" cy="72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6"/>
          <p:cNvPicPr preferRelativeResize="0"/>
          <p:nvPr/>
        </p:nvPicPr>
        <p:blipFill rotWithShape="1">
          <a:blip r:embed="rId4">
            <a:alphaModFix/>
          </a:blip>
          <a:srcRect b="9836" l="49541" r="10586" t="15475"/>
          <a:stretch/>
        </p:blipFill>
        <p:spPr>
          <a:xfrm>
            <a:off x="7908725" y="1132850"/>
            <a:ext cx="370775" cy="69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15586e0ad5_0_277"/>
          <p:cNvSpPr txBox="1"/>
          <p:nvPr>
            <p:ph type="title"/>
          </p:nvPr>
        </p:nvSpPr>
        <p:spPr>
          <a:xfrm>
            <a:off x="457200" y="194450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N</a:t>
            </a:r>
            <a:r>
              <a:rPr lang="en"/>
              <a:t>iveles de colesterol y triglicéridos de la población</a:t>
            </a:r>
            <a:endParaRPr/>
          </a:p>
        </p:txBody>
      </p:sp>
      <p:pic>
        <p:nvPicPr>
          <p:cNvPr id="423" name="Google Shape;423;g215586e0ad5_0_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2950"/>
            <a:ext cx="6447350" cy="41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215586e0ad5_0_277"/>
          <p:cNvSpPr txBox="1"/>
          <p:nvPr/>
        </p:nvSpPr>
        <p:spPr>
          <a:xfrm>
            <a:off x="6711100" y="822950"/>
            <a:ext cx="232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Insight : La población maneja niveles de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triglicéridos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colesterol por arriba de los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límites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normales. </a:t>
            </a:r>
            <a:endParaRPr/>
          </a:p>
        </p:txBody>
      </p:sp>
      <p:pic>
        <p:nvPicPr>
          <p:cNvPr id="425" name="Google Shape;425;g215586e0ad5_0_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3575" y="3221775"/>
            <a:ext cx="2239450" cy="16775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6" name="Google Shape;426;g215586e0ad5_0_277"/>
          <p:cNvCxnSpPr>
            <a:stCxn id="424" idx="2"/>
            <a:endCxn id="425" idx="0"/>
          </p:cNvCxnSpPr>
          <p:nvPr/>
        </p:nvCxnSpPr>
        <p:spPr>
          <a:xfrm>
            <a:off x="7873300" y="2085050"/>
            <a:ext cx="0" cy="11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g215586e0ad5_0_277"/>
          <p:cNvSpPr txBox="1"/>
          <p:nvPr/>
        </p:nvSpPr>
        <p:spPr>
          <a:xfrm>
            <a:off x="6548325" y="2199363"/>
            <a:ext cx="1473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Implicancia directa a formación de placas de ateroma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15586e0ad5_0_281"/>
          <p:cNvSpPr txBox="1"/>
          <p:nvPr>
            <p:ph type="title"/>
          </p:nvPr>
        </p:nvSpPr>
        <p:spPr>
          <a:xfrm>
            <a:off x="457200" y="161900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</a:t>
            </a:r>
            <a:r>
              <a:rPr lang="en"/>
              <a:t>ondiciones de salud preexistentes</a:t>
            </a:r>
            <a:endParaRPr/>
          </a:p>
        </p:txBody>
      </p:sp>
      <p:pic>
        <p:nvPicPr>
          <p:cNvPr id="433" name="Google Shape;433;g215586e0ad5_0_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5749"/>
            <a:ext cx="8839200" cy="31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215586e0ad5_0_281"/>
          <p:cNvSpPr txBox="1"/>
          <p:nvPr/>
        </p:nvSpPr>
        <p:spPr>
          <a:xfrm>
            <a:off x="985700" y="894125"/>
            <a:ext cx="70641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Insight : Los niveles de glucosa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están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relacionadas directamente a la condición de diabetes.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g215586e0ad5_0_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0" y="275625"/>
            <a:ext cx="5267701" cy="4682926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g215586e0ad5_0_313"/>
          <p:cNvSpPr txBox="1"/>
          <p:nvPr>
            <p:ph type="title"/>
          </p:nvPr>
        </p:nvSpPr>
        <p:spPr>
          <a:xfrm>
            <a:off x="4910100" y="69450"/>
            <a:ext cx="49032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Correlación  </a:t>
            </a:r>
            <a:endParaRPr/>
          </a:p>
        </p:txBody>
      </p:sp>
      <p:sp>
        <p:nvSpPr>
          <p:cNvPr id="441" name="Google Shape;441;g215586e0ad5_0_313"/>
          <p:cNvSpPr txBox="1"/>
          <p:nvPr/>
        </p:nvSpPr>
        <p:spPr>
          <a:xfrm>
            <a:off x="6002925" y="1371600"/>
            <a:ext cx="29082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Sex - Smoking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Sex - Diabetes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Diabetes - Glucosa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Diabetes - Smoking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Medication use - Glucose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pesar de que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correlaciones no son altas en la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mayoría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los casos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sería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necesario trabajar escalado y normalizado en las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próximas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etapas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