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6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656C-E66D-4630-BA12-0A011F8BED02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D52-AA74-4FAE-B058-784C08FE8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83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656C-E66D-4630-BA12-0A011F8BED02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D52-AA74-4FAE-B058-784C08FE8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79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656C-E66D-4630-BA12-0A011F8BED02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D52-AA74-4FAE-B058-784C08FE8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93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656C-E66D-4630-BA12-0A011F8BED02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D52-AA74-4FAE-B058-784C08FE8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1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656C-E66D-4630-BA12-0A011F8BED02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D52-AA74-4FAE-B058-784C08FE8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1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656C-E66D-4630-BA12-0A011F8BED02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D52-AA74-4FAE-B058-784C08FE8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656C-E66D-4630-BA12-0A011F8BED02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D52-AA74-4FAE-B058-784C08FE8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80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656C-E66D-4630-BA12-0A011F8BED02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D52-AA74-4FAE-B058-784C08FE8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01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656C-E66D-4630-BA12-0A011F8BED02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D52-AA74-4FAE-B058-784C08FE8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59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656C-E66D-4630-BA12-0A011F8BED02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D52-AA74-4FAE-B058-784C08FE8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44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656C-E66D-4630-BA12-0A011F8BED02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D52-AA74-4FAE-B058-784C08FE8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55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656C-E66D-4630-BA12-0A011F8BED02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48D52-AA74-4FAE-B058-784C08FE8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33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58003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端末の貸し出しシステム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前職の場合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126876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背景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：基本的に各部署には端末が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iOS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Android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で適宜割り振られていた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事業部・システム問わず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：そこで不足や・特定の端末による検証を行いたい場合、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社内の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QA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部にて端末をレンタルすることができた。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75" y="330020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今回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各部署での端末管理方法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QA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端末管理方法を紹介します。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290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58003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部署内での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端末管理方法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36512" y="12687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対応：基本的にはマクロミルと変わりありません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65695" y="1935551"/>
            <a:ext cx="54148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左図のようなアクリルの仕切り箱を用意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それぞれの端末に対し、一区画用意してあげて、箱の底に端末名・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iOS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の場合はテスト端末・非テスト端末の区別を記載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端末を借りる際は、スマホの代わりに名刺を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その区画に入れること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基本的に不必要になった際・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日の終わりに返却し、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名刺を回収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4" y="2204864"/>
            <a:ext cx="3499792" cy="26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5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58003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部署内での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端末管理方法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棚卸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36512" y="126876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対応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棚卸は年に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41525" y="1988840"/>
            <a:ext cx="58870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：年に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度、テストアカウントの棚卸があり、そのタイミングで両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の端末棚卸を行っている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(iOS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はテストアカウント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台問題があり、各部署の人数比で棚卸でテストアカウントを再登録している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：機種名・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UDID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・社内端末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等、棚卸タイミングでの情報をファイルに記載、更新している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不要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な端末・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対象外になった端末は解約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2753883" cy="206541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4195761"/>
            <a:ext cx="2304256" cy="153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0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58003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QA</a:t>
            </a:r>
            <a:r>
              <a:rPr kumimoji="1"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での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端末管理方法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126876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対応：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KUMAYA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の設立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KUMAYA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とは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…TSUTAYA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のパクリ。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QA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部チームリーダー熊澤さんを店長とした社内の端末レンタル業務を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一手に引き受ける非営利社内店舗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59" y="3109790"/>
            <a:ext cx="3057128" cy="305712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761787" y="4971822"/>
            <a:ext cx="2448272" cy="5760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31594" y="4869160"/>
            <a:ext cx="2616270" cy="7642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12700">
                  <a:noFill/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KUMAYA</a:t>
            </a:r>
            <a:endParaRPr lang="ja-JP" altLang="en-US" sz="5400" b="1" cap="none" spc="0" dirty="0">
              <a:ln w="12700">
                <a:noFill/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07904" y="3125867"/>
            <a:ext cx="5255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営業時間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…10:00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19:00(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勤務時間内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QA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に配属された社員は自動的に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KUMAYA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店員としての配属にもなる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端末のレンタル料は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最長のレンタル期間は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30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端末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の他に、少量ではあるが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USB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ケーブル等の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貸し出しも行っている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090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58003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レンタルの一連の流れ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レンタル者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3131840" y="1124743"/>
            <a:ext cx="2880320" cy="1512169"/>
            <a:chOff x="2143125" y="1952625"/>
            <a:chExt cx="4857750" cy="2176709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282"/>
            <a:stretch/>
          </p:blipFill>
          <p:spPr>
            <a:xfrm>
              <a:off x="2143125" y="1952625"/>
              <a:ext cx="4857750" cy="2176709"/>
            </a:xfrm>
            <a:prstGeom prst="rect">
              <a:avLst/>
            </a:prstGeom>
          </p:spPr>
        </p:pic>
        <p:grpSp>
          <p:nvGrpSpPr>
            <p:cNvPr id="6" name="グループ化 5"/>
            <p:cNvGrpSpPr/>
            <p:nvPr/>
          </p:nvGrpSpPr>
          <p:grpSpPr>
            <a:xfrm>
              <a:off x="5188024" y="2531207"/>
              <a:ext cx="1262256" cy="1087755"/>
              <a:chOff x="144961" y="3109790"/>
              <a:chExt cx="3789541" cy="3261659"/>
            </a:xfrm>
          </p:grpSpPr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359" y="3109790"/>
                <a:ext cx="3057128" cy="3057128"/>
              </a:xfrm>
              <a:prstGeom prst="rect">
                <a:avLst/>
              </a:prstGeom>
            </p:spPr>
          </p:pic>
          <p:sp>
            <p:nvSpPr>
              <p:cNvPr id="8" name="正方形/長方形 7"/>
              <p:cNvSpPr/>
              <p:nvPr/>
            </p:nvSpPr>
            <p:spPr>
              <a:xfrm>
                <a:off x="761787" y="4971822"/>
                <a:ext cx="2448272" cy="57606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144961" y="4869158"/>
                <a:ext cx="3789541" cy="150229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ja-JP" sz="1000" b="1" dirty="0">
                    <a:ln w="12700">
                      <a:noFill/>
                      <a:prstDash val="solid"/>
                    </a:ln>
                    <a:solidFill>
                      <a:srgbClr val="FFC000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KUMAYA</a:t>
                </a:r>
                <a:endParaRPr lang="ja-JP" altLang="en-US" sz="1000" b="1" cap="none" spc="0" dirty="0">
                  <a:ln w="12700">
                    <a:noFill/>
                    <a:prstDash val="solid"/>
                  </a:ln>
                  <a:solidFill>
                    <a:srgbClr val="FFC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</p:grpSp>
      <p:pic>
        <p:nvPicPr>
          <p:cNvPr id="12" name="図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23" y="1124744"/>
            <a:ext cx="2238375" cy="149542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251520" y="2636912"/>
            <a:ext cx="245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QA</a:t>
            </a:r>
            <a:r>
              <a:rPr kumimoji="1" lang="ja-JP" altLang="en-US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にて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レンタルの申し込み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46101" y="2636912"/>
            <a:ext cx="245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２：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KUMAYA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カードの作成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必要なもの：名刺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088" y="1117484"/>
            <a:ext cx="1676226" cy="2234968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6364302" y="3357811"/>
            <a:ext cx="245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端末情報・個人情報・返却情報の記載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84" y="4005064"/>
            <a:ext cx="2432270" cy="1368152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335568" y="5379419"/>
            <a:ext cx="245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４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：スマホがレンタルされます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729" y="4005063"/>
            <a:ext cx="2064012" cy="1548009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3344836" y="5553072"/>
            <a:ext cx="245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：期限内に返却します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088" y="4005063"/>
            <a:ext cx="1676226" cy="2234968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364302" y="6245390"/>
            <a:ext cx="245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返却完了情報の記載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2726189" y="1618261"/>
            <a:ext cx="245878" cy="49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>
            <a:off x="6241363" y="1618261"/>
            <a:ext cx="245878" cy="49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3920003" y="3156376"/>
            <a:ext cx="1237898" cy="490066"/>
          </a:xfrm>
          <a:prstGeom prst="rightArrow">
            <a:avLst>
              <a:gd name="adj1" fmla="val 28706"/>
              <a:gd name="adj2" fmla="val 50000"/>
            </a:avLst>
          </a:prstGeom>
          <a:scene3d>
            <a:camera prst="orthographicFront">
              <a:rot lat="0" lon="0" rev="1170000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2999967" y="4444107"/>
            <a:ext cx="245878" cy="49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>
            <a:off x="6118424" y="4444107"/>
            <a:ext cx="245878" cy="49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97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58003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レンタルの一連の流れ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KUMAYA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側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23" y="1124744"/>
            <a:ext cx="2238375" cy="149542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251520" y="2636912"/>
            <a:ext cx="245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QA</a:t>
            </a:r>
            <a:r>
              <a:rPr kumimoji="1" lang="ja-JP" altLang="en-US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にて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レンタルの申し込み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364302" y="3357811"/>
            <a:ext cx="245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端末情報・個人情報・返却情報の記載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35568" y="5379419"/>
            <a:ext cx="245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KUMAYA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カードおよび名刺を受領し、該当スマホを渡します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44836" y="5553072"/>
            <a:ext cx="245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：スマホが返却された際は、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KUMAYA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カードおよび名刺を返却します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62751" y="5813742"/>
            <a:ext cx="245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5: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管理画面の情報をレンタル可能状態に更新します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2834476" y="1627423"/>
            <a:ext cx="245878" cy="49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2569598" y="3156376"/>
            <a:ext cx="1237898" cy="490066"/>
          </a:xfrm>
          <a:prstGeom prst="rightArrow">
            <a:avLst>
              <a:gd name="adj1" fmla="val 28706"/>
              <a:gd name="adj2" fmla="val 50000"/>
            </a:avLst>
          </a:prstGeom>
          <a:scene3d>
            <a:camera prst="orthographicFront">
              <a:rot lat="0" lon="0" rev="1170000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2999967" y="4444107"/>
            <a:ext cx="245878" cy="49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>
            <a:off x="5995485" y="4444107"/>
            <a:ext cx="245878" cy="49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845" y="1109500"/>
            <a:ext cx="2406275" cy="1805749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5868144" y="1109500"/>
            <a:ext cx="2947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端末管理画面にて該当の端末があるかチェック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⇒あり：ユーザに記載してもらった情報をもとに、管理画面上のステータスを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レンタル中に更新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⇒なし：またのご来店をお待ちしております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23" y="3957557"/>
            <a:ext cx="2432270" cy="1368152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729" y="4005063"/>
            <a:ext cx="2064012" cy="1548009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02629"/>
            <a:ext cx="2406275" cy="1805749"/>
          </a:xfrm>
          <a:prstGeom prst="rect">
            <a:avLst/>
          </a:prstGeom>
        </p:spPr>
      </p:pic>
      <p:sp>
        <p:nvSpPr>
          <p:cNvPr id="32" name="正方形/長方形 31"/>
          <p:cNvSpPr/>
          <p:nvPr/>
        </p:nvSpPr>
        <p:spPr>
          <a:xfrm>
            <a:off x="4008797" y="155070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仮</a:t>
            </a:r>
            <a:endParaRPr lang="ja-JP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279168" y="4444107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仮</a:t>
            </a:r>
            <a:endParaRPr lang="ja-JP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118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58003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KUMAYA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のいいところ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3672408" cy="2755897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0" y="126876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管理画面によるシステム対応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575531" y="2761107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仮</a:t>
            </a:r>
            <a:endParaRPr lang="ja-JP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23928" y="1864178"/>
            <a:ext cx="52555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：端末のレンタル状況が一目でわかる！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：管理者権限とユーザ権限があり、ユーザはレンタル状況等のみ閲覧可能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KUMAYA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店員のみ管理者権限を持ち、新規端末入荷時の情報更新やレンタルステータスの更新等ができる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2015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年の新卒研修の課題を流用して作成されたため、作成コストがほぼ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：私の退社直前には、不正利用者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滞納者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に向けて、返却日までに返却がない場合にバッチでメールを送るシステム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督促状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ブラックリスト登録機能等が追加検討されていた。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：基本的に端末は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KUMAYA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店員がしかるべき場所に管理していたため、勝手に持ち出すことができない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紛失しない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427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678</Words>
  <Application>Microsoft Office PowerPoint</Application>
  <PresentationFormat>画面に合わせる (4:3)</PresentationFormat>
  <Paragraphs>76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株式会社マクロミル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【マクロミル】保坂篤志</dc:creator>
  <cp:lastModifiedBy>【マクロミル】保坂篤志</cp:lastModifiedBy>
  <cp:revision>13</cp:revision>
  <dcterms:created xsi:type="dcterms:W3CDTF">2018-06-12T03:21:28Z</dcterms:created>
  <dcterms:modified xsi:type="dcterms:W3CDTF">2018-06-12T09:47:33Z</dcterms:modified>
</cp:coreProperties>
</file>