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 snapToObjects="1">
      <p:cViewPr varScale="1">
        <p:scale>
          <a:sx n="103" d="100"/>
          <a:sy n="103" d="100"/>
        </p:scale>
        <p:origin x="-81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A5DB0-F767-3647-898D-8CA24462686B}" type="datetimeFigureOut">
              <a:rPr lang="en-US" smtClean="0"/>
              <a:t>19/6/23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BB860-2C94-E04D-96FB-B66C3F20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7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780a0761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2分钟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阿里早期进行了云原生探索，与社区一同探索云原生最佳路径和架构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从今天看，我们推荐从 Kubernetes 开始进行云原生改造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屏蔽底层云资源，屏蔽不同的运行时，提供标准的资源和运行时API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云原生的生态，围绕 Kubernetes 建设，Kubernetes 是云原生的一等公民</a:t>
            </a:r>
            <a:endParaRPr/>
          </a:p>
        </p:txBody>
      </p:sp>
      <p:sp>
        <p:nvSpPr>
          <p:cNvPr id="87" name="Google Shape;87;g5b780a076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20D9AC-3E0A-B84E-9722-CB8B2B516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D8C1E5B-8173-C04E-BDF5-12B0F6A404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18884" y="735430"/>
            <a:ext cx="5033065" cy="324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0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421669-19A8-4F4E-8307-03719291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9880D3-8DFF-704E-81A4-A0548E576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CB1882-A92E-7645-84C0-72CD609A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19/6/23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B687D9-B59B-3D45-A3DD-891C050A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019560-1EFD-DB42-B1A7-B3BEC676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5D784E-7BDD-3B4D-A09C-AC8D4D40E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AAEE58-11E6-EC44-AF07-AE74761E3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789B91-14CC-3647-B973-1CEE19E5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19/6/23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297764-026F-6C43-94C2-FFBF2134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CD3195-29EB-B545-909C-D8B40DFD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7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2192005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3829" y="136525"/>
            <a:ext cx="1726531" cy="1113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28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625AED-CFB0-9D46-9BF0-C843F92E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4256CC-D35C-F847-82B8-1E5B4BB82B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4425" y="136525"/>
            <a:ext cx="2693504" cy="17376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6C3296B-BA86-9E44-863C-04606A9038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878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77B4404-475C-8647-AC1A-30DAC84DEA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95808" y="166341"/>
            <a:ext cx="2453758" cy="15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81D511-81FC-C24C-BF2F-B856046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0AC5F08-3F0C-FE42-BF61-E583C44F3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136ED17-69C0-CF4D-9C7F-49BDCC95B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3830" y="136525"/>
            <a:ext cx="1726527" cy="11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216103-F96D-CC47-9764-61D840E1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6FD9D4-192E-BD41-845D-906F04AC7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83E6E8-E02B-1E41-B8E9-83FF60F6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265F92-6968-AD42-BDB9-8DA9A62B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19/6/23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AD8F83-D95C-EA46-BDB8-02FDF85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AAE221-037C-E344-AB63-3A7C76C6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963C57-3A7D-0A44-84F6-CF0ABD53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C42457-D29C-EA4F-991B-CB453F1E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829C78-2184-C44E-BE6C-5C5D5DF7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4E7A418-18B6-1D42-ADB0-23FE878EA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FEB136D-8730-6149-9E8C-817A7E1F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0CF50C-9C46-DB4E-BFCC-14749DBF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19/6/23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A657D6-8A67-9C40-9949-013B2EF6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C4AD06-321D-BD47-9D68-F514C9A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3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F4453-FAB1-684B-9E7E-1924AA03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ACEC50-1C99-204C-BA32-E68752DC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19/6/23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51CE0F-3F9D-9F4F-9156-1B6DC6BA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1728DD-6325-2540-BC68-E6460983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8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B776BC-234E-9C45-BFB0-04F6874B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19/6/23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CA1E8C3-BDC3-C44A-B8C2-CB33FB1E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F2EC0D-F3B9-9C44-88DB-0C44057C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CCA7D4-4F31-B044-B613-E170FD0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AC4004-E219-4444-9E03-98DB4616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74ABE9-F777-834B-B43F-6D23A9CF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D61A07-601C-D747-BE5B-9548EF92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19/6/23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8167B3-9594-534A-94C2-FDF6F6E2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37DCD2-D3CA-CF46-A52A-68B6933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3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A3ADA-E4A3-AF4B-8503-6E07BEF3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3FFF285-5C95-8841-B5B8-927F3E401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7B9B04-AAE5-234C-9E7A-F57B967C0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283D94-A8DD-4646-8051-7351F674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19/6/23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0D2174-53DD-6B46-B6B7-120FA8FC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194A86-BB85-C34A-82EB-64EF460F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D095FF-45E5-F147-B85E-E34C742A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0618C7-CC1A-A643-91C0-04ED1710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A7F87C-604B-F345-96C8-9D0C479FB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9D59-EC7A-E14A-8753-E89D692B85A6}" type="datetimeFigureOut">
              <a:rPr lang="en-US" smtClean="0"/>
              <a:t>19/6/23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B22DC6-D492-0C41-8893-522F890CD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8D9108-DCDE-584B-9504-6950022D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01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62DDED-19EE-A445-BBDC-F1B38D0228E3}"/>
              </a:ext>
            </a:extLst>
          </p:cNvPr>
          <p:cNvSpPr txBox="1">
            <a:spLocks/>
          </p:cNvSpPr>
          <p:nvPr/>
        </p:nvSpPr>
        <p:spPr>
          <a:xfrm>
            <a:off x="543339" y="1612986"/>
            <a:ext cx="6545712" cy="151944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Native 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monitoring and </a:t>
            </a:r>
            <a:r>
              <a:rPr lang="en-US" altLang="zh-CN" dirty="0" err="1" smtClean="0"/>
              <a:t>autoscaling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 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D7B16A-D491-8D41-AB37-12F25D8614F2}"/>
              </a:ext>
            </a:extLst>
          </p:cNvPr>
          <p:cNvSpPr txBox="1">
            <a:spLocks/>
          </p:cNvSpPr>
          <p:nvPr/>
        </p:nvSpPr>
        <p:spPr>
          <a:xfrm>
            <a:off x="543339" y="3132429"/>
            <a:ext cx="67789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2400" b="0" i="0" dirty="0" smtClean="0"/>
              <a:t>Zhongwei Liu      	</a:t>
            </a:r>
            <a:r>
              <a:rPr lang="en-US" altLang="zh-CN" sz="2400" b="0" i="0" dirty="0" err="1" smtClean="0"/>
              <a:t>Alibaba</a:t>
            </a:r>
            <a:r>
              <a:rPr lang="zh-CN" altLang="en-US" sz="2400" b="0" i="0" dirty="0" smtClean="0"/>
              <a:t> </a:t>
            </a:r>
            <a:r>
              <a:rPr lang="en-US" altLang="zh-CN" sz="2400" b="0" i="0" dirty="0" smtClean="0"/>
              <a:t>Cloud</a:t>
            </a:r>
            <a:endParaRPr lang="en-US" sz="2400" b="0" i="0" dirty="0"/>
          </a:p>
        </p:txBody>
      </p:sp>
      <p:pic>
        <p:nvPicPr>
          <p:cNvPr id="7" name="图片 6" descr="aliy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81" y="3550481"/>
            <a:ext cx="532687" cy="53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5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933" y="3570034"/>
            <a:ext cx="1484067" cy="14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/>
          <p:nvPr/>
        </p:nvSpPr>
        <p:spPr>
          <a:xfrm>
            <a:off x="613067" y="6027400"/>
            <a:ext cx="1297600" cy="5452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</a:rPr>
              <a:t>Host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179933" y="5246833"/>
            <a:ext cx="4523200" cy="5452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</a:rPr>
              <a:t>Cloud Provider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2099467" y="6027400"/>
            <a:ext cx="1297600" cy="5452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</a:rPr>
              <a:t>Host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3664967" y="6027400"/>
            <a:ext cx="1297600" cy="5452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</a:rPr>
              <a:t>Host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5230467" y="6027400"/>
            <a:ext cx="1297600" cy="5452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</a:rPr>
              <a:t>Host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2598567" y="2789467"/>
            <a:ext cx="1400800" cy="5452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</a:rPr>
              <a:t>CI/CD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13067" y="2789467"/>
            <a:ext cx="1682400" cy="5452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</a:rPr>
              <a:t>Observability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4316700" y="2008900"/>
            <a:ext cx="1682400" cy="5452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</a:rPr>
              <a:t>Serverless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4302467" y="2789467"/>
            <a:ext cx="1793600" cy="5452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</a:rPr>
              <a:t>Service Mesh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2598567" y="2008900"/>
            <a:ext cx="1400800" cy="5452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</a:rPr>
              <a:t>AI/ML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6972067" y="3149300"/>
            <a:ext cx="4792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3200" dirty="0"/>
              <a:t>At the center of the stack</a:t>
            </a:r>
            <a:endParaRPr sz="3200" dirty="0"/>
          </a:p>
        </p:txBody>
      </p:sp>
      <p:sp>
        <p:nvSpPr>
          <p:cNvPr id="102" name="Google Shape;102;p19"/>
          <p:cNvSpPr/>
          <p:nvPr/>
        </p:nvSpPr>
        <p:spPr>
          <a:xfrm>
            <a:off x="613067" y="2008900"/>
            <a:ext cx="1682400" cy="5452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</a:rPr>
              <a:t>Services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616867" y="4079667"/>
            <a:ext cx="55028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3200"/>
              <a:t>Platform for platform builders</a:t>
            </a:r>
            <a:endParaRPr sz="32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0" y="752415"/>
            <a:ext cx="6632436" cy="5952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zh-CN" sz="3200" dirty="0" smtClean="0"/>
              <a:t>Cl</a:t>
            </a:r>
            <a:r>
              <a:rPr lang="en-US" altLang="zh-CN" sz="3200" dirty="0" err="1" smtClean="0"/>
              <a:t>oud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Native start with </a:t>
            </a:r>
            <a:r>
              <a:rPr lang="en-US" altLang="zh-CN" sz="3200" dirty="0" err="1" smtClean="0"/>
              <a:t>kubernetes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350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752415"/>
            <a:ext cx="5556766" cy="5952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3200" dirty="0" smtClean="0"/>
              <a:t>Monitoring in </a:t>
            </a:r>
            <a:r>
              <a:rPr lang="en-US" altLang="zh-CN" sz="3200" dirty="0" err="1" smtClean="0"/>
              <a:t>Alibaba</a:t>
            </a:r>
            <a:r>
              <a:rPr lang="en-US" altLang="zh-CN" sz="3200" dirty="0" smtClean="0"/>
              <a:t> Cloud</a:t>
            </a:r>
            <a:endParaRPr lang="en-US" sz="3200" dirty="0"/>
          </a:p>
        </p:txBody>
      </p:sp>
      <p:grpSp>
        <p:nvGrpSpPr>
          <p:cNvPr id="3" name="组 2"/>
          <p:cNvGrpSpPr/>
          <p:nvPr/>
        </p:nvGrpSpPr>
        <p:grpSpPr>
          <a:xfrm>
            <a:off x="6115369" y="2976626"/>
            <a:ext cx="1914238" cy="1164221"/>
            <a:chOff x="4348239" y="3009048"/>
            <a:chExt cx="1914238" cy="1164221"/>
          </a:xfrm>
        </p:grpSpPr>
        <p:sp>
          <p:nvSpPr>
            <p:cNvPr id="4" name="矩形 3"/>
            <p:cNvSpPr/>
            <p:nvPr/>
          </p:nvSpPr>
          <p:spPr>
            <a:xfrm>
              <a:off x="4348239" y="3009048"/>
              <a:ext cx="1914238" cy="115509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5026" y="3160045"/>
              <a:ext cx="360000" cy="3600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2567" y="3151701"/>
              <a:ext cx="360000" cy="360000"/>
            </a:xfrm>
            <a:prstGeom prst="rect">
              <a:avLst/>
            </a:prstGeom>
          </p:spPr>
        </p:pic>
        <p:grpSp>
          <p:nvGrpSpPr>
            <p:cNvPr id="7" name="组 6"/>
            <p:cNvGrpSpPr/>
            <p:nvPr/>
          </p:nvGrpSpPr>
          <p:grpSpPr>
            <a:xfrm>
              <a:off x="5197693" y="3616272"/>
              <a:ext cx="800219" cy="556997"/>
              <a:chOff x="6479886" y="4981475"/>
              <a:chExt cx="800219" cy="556997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4007" y="4981475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6479886" y="532302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zh-CN" sz="800" dirty="0" smtClean="0">
                    <a:latin typeface="微软雅黑"/>
                    <a:ea typeface="微软雅黑"/>
                    <a:cs typeface="微软雅黑"/>
                  </a:rPr>
                  <a:t>A</a:t>
                </a:r>
                <a:r>
                  <a:rPr kumimoji="1" lang="en-US" altLang="zh-CN" sz="800" dirty="0" smtClean="0">
                    <a:latin typeface="微软雅黑"/>
                    <a:ea typeface="微软雅黑"/>
                    <a:cs typeface="微软雅黑"/>
                  </a:rPr>
                  <a:t>HAS Agent</a:t>
                </a:r>
                <a:endParaRPr kumimoji="1" lang="zh-CN" altLang="en-US" sz="800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4756744" y="3622320"/>
              <a:ext cx="556563" cy="535738"/>
              <a:chOff x="3460192" y="3622320"/>
              <a:chExt cx="556563" cy="535738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7721" y="362232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3460192" y="3942614"/>
                <a:ext cx="5565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" dirty="0" err="1" smtClean="0">
                    <a:latin typeface="微软雅黑"/>
                    <a:ea typeface="微软雅黑"/>
                    <a:cs typeface="微软雅黑"/>
                  </a:rPr>
                  <a:t>kubelet</a:t>
                </a:r>
                <a:endParaRPr kumimoji="1" lang="zh-CN" altLang="en-US" sz="800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</p:grpSp>
      <p:grpSp>
        <p:nvGrpSpPr>
          <p:cNvPr id="13" name="组 12"/>
          <p:cNvGrpSpPr/>
          <p:nvPr/>
        </p:nvGrpSpPr>
        <p:grpSpPr>
          <a:xfrm>
            <a:off x="9070475" y="3038006"/>
            <a:ext cx="786994" cy="527397"/>
            <a:chOff x="788138" y="694555"/>
            <a:chExt cx="786994" cy="527397"/>
          </a:xfrm>
        </p:grpSpPr>
        <p:pic>
          <p:nvPicPr>
            <p:cNvPr id="14" name="图片 13" descr="arms 业务实时监控服务ARM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904" y="694555"/>
              <a:ext cx="360000" cy="36000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788138" y="1006508"/>
              <a:ext cx="786994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kumimoji="1" lang="en-US" altLang="zh-CN" sz="800" dirty="0" smtClean="0">
                  <a:latin typeface="微软雅黑"/>
                  <a:ea typeface="微软雅黑"/>
                  <a:cs typeface="微软雅黑"/>
                </a:rPr>
                <a:t>ARMS(APM)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8733461" y="4055558"/>
            <a:ext cx="1683474" cy="588844"/>
            <a:chOff x="2814031" y="1214014"/>
            <a:chExt cx="1683474" cy="588844"/>
          </a:xfrm>
        </p:grpSpPr>
        <p:pic>
          <p:nvPicPr>
            <p:cNvPr id="17" name="图片 16" descr="ahas 应用高可用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524" y="1214014"/>
              <a:ext cx="360000" cy="360000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814031" y="1587414"/>
              <a:ext cx="1683474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b">
              <a:spAutoFit/>
            </a:bodyPr>
            <a:lstStyle/>
            <a:p>
              <a:r>
                <a:rPr kumimoji="1" lang="en-US" altLang="zh-CN" sz="800" dirty="0" smtClean="0">
                  <a:latin typeface="微软雅黑"/>
                  <a:ea typeface="微软雅黑"/>
                  <a:cs typeface="微软雅黑"/>
                </a:rPr>
                <a:t>AHAS(Architecture Awareness)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9070475" y="5081660"/>
            <a:ext cx="902811" cy="539493"/>
            <a:chOff x="4921795" y="1202889"/>
            <a:chExt cx="902811" cy="539493"/>
          </a:xfrm>
        </p:grpSpPr>
        <p:pic>
          <p:nvPicPr>
            <p:cNvPr id="20" name="图片 19" descr="cms 云监控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858" y="1202889"/>
              <a:ext cx="360000" cy="3600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4921795" y="1526938"/>
              <a:ext cx="902811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kumimoji="1" lang="en-US" altLang="zh-CN" sz="800" dirty="0" smtClean="0">
                  <a:latin typeface="微软雅黑"/>
                  <a:ea typeface="微软雅黑"/>
                  <a:cs typeface="微软雅黑"/>
                </a:rPr>
                <a:t>Cloud Monitor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2874894" y="4028200"/>
            <a:ext cx="775022" cy="575951"/>
            <a:chOff x="5812968" y="1166431"/>
            <a:chExt cx="775022" cy="575951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93405" y="1166431"/>
              <a:ext cx="540000" cy="54000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812968" y="1526938"/>
              <a:ext cx="7750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800" dirty="0" err="1">
                  <a:latin typeface="微软雅黑"/>
                  <a:ea typeface="微软雅黑"/>
                  <a:cs typeface="微软雅黑"/>
                </a:rPr>
                <a:t>P</a:t>
              </a:r>
              <a:r>
                <a:rPr kumimoji="1" lang="en-US" altLang="zh-CN" sz="800" dirty="0" err="1" smtClean="0">
                  <a:latin typeface="微软雅黑"/>
                  <a:ea typeface="微软雅黑"/>
                  <a:cs typeface="微软雅黑"/>
                </a:rPr>
                <a:t>rometheus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2161105" y="4125636"/>
            <a:ext cx="569387" cy="526142"/>
            <a:chOff x="6636371" y="1264287"/>
            <a:chExt cx="569387" cy="526142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18904" y="1264287"/>
              <a:ext cx="360000" cy="3600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6636371" y="1574985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800" dirty="0" smtClean="0">
                  <a:latin typeface="微软雅黑"/>
                  <a:ea typeface="微软雅黑"/>
                  <a:cs typeface="微软雅黑"/>
                </a:rPr>
                <a:t>G</a:t>
              </a:r>
              <a:r>
                <a:rPr kumimoji="1" lang="en-US" altLang="zh-CN" sz="800" dirty="0" err="1" smtClean="0">
                  <a:latin typeface="微软雅黑"/>
                  <a:ea typeface="微软雅黑"/>
                  <a:cs typeface="微软雅黑"/>
                </a:rPr>
                <a:t>rafana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9124904" y="2055563"/>
            <a:ext cx="607759" cy="575444"/>
            <a:chOff x="345135" y="1214985"/>
            <a:chExt cx="607759" cy="575444"/>
          </a:xfrm>
        </p:grpSpPr>
        <p:pic>
          <p:nvPicPr>
            <p:cNvPr id="29" name="图片 28" descr="sls日志服务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29" y="1214985"/>
              <a:ext cx="360000" cy="360000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45135" y="1574985"/>
              <a:ext cx="607759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kumimoji="1" lang="en-US" altLang="zh-CN" sz="800" dirty="0" smtClean="0">
                  <a:latin typeface="微软雅黑"/>
                  <a:ea typeface="微软雅黑"/>
                  <a:cs typeface="微软雅黑"/>
                </a:rPr>
                <a:t>SLS(Log)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4319974" y="1867093"/>
            <a:ext cx="2038039" cy="757866"/>
            <a:chOff x="2714213" y="1794232"/>
            <a:chExt cx="2038039" cy="757866"/>
          </a:xfrm>
        </p:grpSpPr>
        <p:grpSp>
          <p:nvGrpSpPr>
            <p:cNvPr id="32" name="组 31"/>
            <p:cNvGrpSpPr/>
            <p:nvPr/>
          </p:nvGrpSpPr>
          <p:grpSpPr>
            <a:xfrm>
              <a:off x="3695552" y="1976654"/>
              <a:ext cx="1056700" cy="575444"/>
              <a:chOff x="2369642" y="2724285"/>
              <a:chExt cx="1056700" cy="575444"/>
            </a:xfrm>
          </p:grpSpPr>
          <p:pic>
            <p:nvPicPr>
              <p:cNvPr id="36" name="图片 35" descr="nginx.pn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356" y="2724285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7" name="文本框 36"/>
              <p:cNvSpPr txBox="1"/>
              <p:nvPr/>
            </p:nvSpPr>
            <p:spPr>
              <a:xfrm>
                <a:off x="2369642" y="3084285"/>
                <a:ext cx="10567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" dirty="0" smtClean="0">
                    <a:latin typeface="微软雅黑"/>
                    <a:ea typeface="微软雅黑"/>
                    <a:cs typeface="微软雅黑"/>
                  </a:rPr>
                  <a:t>Ingress Controller</a:t>
                </a:r>
                <a:endParaRPr kumimoji="1" lang="zh-CN" altLang="en-US" sz="800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33" name="组 32"/>
            <p:cNvGrpSpPr/>
            <p:nvPr/>
          </p:nvGrpSpPr>
          <p:grpSpPr>
            <a:xfrm>
              <a:off x="2714213" y="1794232"/>
              <a:ext cx="1112905" cy="755444"/>
              <a:chOff x="3312319" y="3402497"/>
              <a:chExt cx="1112905" cy="755444"/>
            </a:xfrm>
          </p:grpSpPr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16850" y="3402497"/>
                <a:ext cx="500289" cy="540000"/>
              </a:xfrm>
              <a:prstGeom prst="rect">
                <a:avLst/>
              </a:prstGeom>
            </p:spPr>
          </p:pic>
          <p:sp>
            <p:nvSpPr>
              <p:cNvPr id="35" name="文本框 34"/>
              <p:cNvSpPr txBox="1"/>
              <p:nvPr/>
            </p:nvSpPr>
            <p:spPr>
              <a:xfrm>
                <a:off x="3312319" y="3942497"/>
                <a:ext cx="11129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zh-CN" sz="800" dirty="0" smtClean="0">
                    <a:latin typeface="微软雅黑"/>
                    <a:ea typeface="微软雅黑"/>
                    <a:cs typeface="微软雅黑"/>
                  </a:rPr>
                  <a:t>S</a:t>
                </a:r>
                <a:r>
                  <a:rPr kumimoji="1" lang="en-US" altLang="zh-CN" sz="800" dirty="0" err="1" smtClean="0">
                    <a:latin typeface="微软雅黑"/>
                    <a:ea typeface="微软雅黑"/>
                    <a:cs typeface="微软雅黑"/>
                  </a:rPr>
                  <a:t>ervice</a:t>
                </a:r>
                <a:r>
                  <a:rPr kumimoji="1" lang="en-US" altLang="zh-CN" sz="800" dirty="0" smtClean="0">
                    <a:latin typeface="微软雅黑"/>
                    <a:ea typeface="微软雅黑"/>
                    <a:cs typeface="微软雅黑"/>
                  </a:rPr>
                  <a:t> Mesh(</a:t>
                </a:r>
                <a:r>
                  <a:rPr kumimoji="1" lang="zh-CN" altLang="zh-CN" sz="800" dirty="0" smtClean="0">
                    <a:latin typeface="微软雅黑"/>
                    <a:ea typeface="微软雅黑"/>
                    <a:cs typeface="微软雅黑"/>
                  </a:rPr>
                  <a:t>I</a:t>
                </a:r>
                <a:r>
                  <a:rPr kumimoji="1" lang="en-US" altLang="zh-CN" sz="800" dirty="0" err="1" smtClean="0">
                    <a:latin typeface="微软雅黑"/>
                    <a:ea typeface="微软雅黑"/>
                    <a:cs typeface="微软雅黑"/>
                  </a:rPr>
                  <a:t>stio</a:t>
                </a:r>
                <a:r>
                  <a:rPr kumimoji="1" lang="en-US" altLang="zh-CN" sz="800" dirty="0" smtClean="0">
                    <a:latin typeface="微软雅黑"/>
                    <a:ea typeface="微软雅黑"/>
                    <a:cs typeface="微软雅黑"/>
                  </a:rPr>
                  <a:t>)</a:t>
                </a:r>
                <a:endParaRPr kumimoji="1" lang="zh-CN" altLang="en-US" sz="800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</p:grpSp>
      <p:sp>
        <p:nvSpPr>
          <p:cNvPr id="38" name="矩形 37"/>
          <p:cNvSpPr/>
          <p:nvPr/>
        </p:nvSpPr>
        <p:spPr>
          <a:xfrm>
            <a:off x="4258791" y="4561032"/>
            <a:ext cx="1784013" cy="115509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9" name="组 38"/>
          <p:cNvGrpSpPr/>
          <p:nvPr/>
        </p:nvGrpSpPr>
        <p:grpSpPr>
          <a:xfrm>
            <a:off x="5152817" y="5045709"/>
            <a:ext cx="889987" cy="575444"/>
            <a:chOff x="5012785" y="2657762"/>
            <a:chExt cx="889987" cy="57544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79848" y="2657762"/>
              <a:ext cx="360000" cy="360000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5012785" y="3017762"/>
              <a:ext cx="8899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800" dirty="0" smtClean="0">
                  <a:latin typeface="微软雅黑"/>
                  <a:ea typeface="微软雅黑"/>
                  <a:cs typeface="微软雅黑"/>
                </a:rPr>
                <a:t>m</a:t>
              </a:r>
              <a:r>
                <a:rPr kumimoji="1" lang="en-US" altLang="zh-CN" sz="800" dirty="0" err="1" smtClean="0">
                  <a:latin typeface="微软雅黑"/>
                  <a:ea typeface="微软雅黑"/>
                  <a:cs typeface="微软雅黑"/>
                </a:rPr>
                <a:t>etrics</a:t>
              </a:r>
              <a:r>
                <a:rPr kumimoji="1" lang="en-US" altLang="zh-CN" sz="800" dirty="0" smtClean="0">
                  <a:latin typeface="微软雅黑"/>
                  <a:ea typeface="微软雅黑"/>
                  <a:cs typeface="微软雅黑"/>
                </a:rPr>
                <a:t>-server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2033225" y="1721388"/>
            <a:ext cx="6271381" cy="422123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124616" y="299100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Node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2772827" y="2055563"/>
            <a:ext cx="634108" cy="575444"/>
            <a:chOff x="5105577" y="2131619"/>
            <a:chExt cx="634108" cy="575444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22567" y="2131619"/>
              <a:ext cx="360000" cy="360000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5105577" y="2491619"/>
              <a:ext cx="634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800" dirty="0" smtClean="0">
                  <a:latin typeface="微软雅黑"/>
                  <a:ea typeface="微软雅黑"/>
                  <a:cs typeface="微软雅黑"/>
                </a:rPr>
                <a:t>a</a:t>
              </a:r>
              <a:r>
                <a:rPr kumimoji="1" lang="en-US" altLang="zh-CN" sz="800" dirty="0" err="1" smtClean="0">
                  <a:latin typeface="微软雅黑"/>
                  <a:ea typeface="微软雅黑"/>
                  <a:cs typeface="微软雅黑"/>
                </a:rPr>
                <a:t>piserver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2216264" y="6114157"/>
            <a:ext cx="556563" cy="526292"/>
            <a:chOff x="4928810" y="892628"/>
            <a:chExt cx="556563" cy="526292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38217" y="892628"/>
              <a:ext cx="320315" cy="360000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4928810" y="1203476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800" dirty="0" smtClean="0">
                  <a:latin typeface="微软雅黑"/>
                  <a:ea typeface="微软雅黑"/>
                  <a:cs typeface="微软雅黑"/>
                </a:rPr>
                <a:t>H</a:t>
              </a:r>
              <a:r>
                <a:rPr kumimoji="1" lang="en-US" altLang="zh-CN" sz="800" dirty="0" err="1" smtClean="0">
                  <a:latin typeface="微软雅黑"/>
                  <a:ea typeface="微软雅黑"/>
                  <a:cs typeface="微软雅黑"/>
                </a:rPr>
                <a:t>iTSDB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3917243" y="6114157"/>
            <a:ext cx="445354" cy="548983"/>
            <a:chOff x="1257905" y="628032"/>
            <a:chExt cx="445354" cy="548983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94875" y="628032"/>
              <a:ext cx="360000" cy="360000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1257905" y="961571"/>
              <a:ext cx="4453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 err="1" smtClean="0">
                  <a:latin typeface="微软雅黑"/>
                  <a:ea typeface="微软雅黑"/>
                  <a:cs typeface="微软雅黑"/>
                </a:rPr>
                <a:t>kafka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2988796" y="6114157"/>
            <a:ext cx="598641" cy="526292"/>
            <a:chOff x="2459580" y="6146579"/>
            <a:chExt cx="598641" cy="526292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95961" y="6146579"/>
              <a:ext cx="352421" cy="360000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2459580" y="6457427"/>
              <a:ext cx="5986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 err="1" smtClean="0">
                  <a:latin typeface="微软雅黑"/>
                  <a:ea typeface="微软雅黑"/>
                  <a:cs typeface="微软雅黑"/>
                </a:rPr>
                <a:t>InfluxDB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56" name="直线连接符 55"/>
          <p:cNvCxnSpPr/>
          <p:nvPr/>
        </p:nvCxnSpPr>
        <p:spPr>
          <a:xfrm>
            <a:off x="7346823" y="1457846"/>
            <a:ext cx="0" cy="1600065"/>
          </a:xfrm>
          <a:prstGeom prst="line">
            <a:avLst/>
          </a:prstGeom>
          <a:ln w="952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069817" y="1457846"/>
            <a:ext cx="12302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 err="1" smtClean="0">
                <a:latin typeface="微软雅黑"/>
                <a:ea typeface="微软雅黑"/>
                <a:cs typeface="微软雅黑"/>
              </a:rPr>
              <a:t>Aduit</a:t>
            </a:r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 Log Dashboard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398969" y="1457846"/>
            <a:ext cx="1384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800" dirty="0" smtClean="0">
                <a:latin typeface="微软雅黑"/>
                <a:ea typeface="微软雅黑"/>
                <a:cs typeface="微软雅黑"/>
              </a:rPr>
              <a:t>G</a:t>
            </a:r>
            <a:r>
              <a:rPr kumimoji="1" lang="en-US" altLang="zh-CN" sz="800" dirty="0" err="1" smtClean="0">
                <a:latin typeface="微软雅黑"/>
                <a:ea typeface="微软雅黑"/>
                <a:cs typeface="微软雅黑"/>
              </a:rPr>
              <a:t>ateway</a:t>
            </a:r>
            <a:r>
              <a:rPr kumimoji="1" lang="en-US" altLang="zh-CN" sz="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zh-CN" sz="800" dirty="0">
                <a:latin typeface="微软雅黑"/>
                <a:ea typeface="微软雅黑"/>
                <a:cs typeface="微软雅黑"/>
              </a:rPr>
              <a:t>L</a:t>
            </a:r>
            <a:r>
              <a:rPr kumimoji="1" lang="en-US" altLang="zh-CN" sz="800" dirty="0" err="1" smtClean="0">
                <a:latin typeface="微软雅黑"/>
                <a:ea typeface="微软雅黑"/>
                <a:cs typeface="微软雅黑"/>
              </a:rPr>
              <a:t>og</a:t>
            </a:r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 Dashboard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9" name="直线连接符 58"/>
          <p:cNvCxnSpPr/>
          <p:nvPr/>
        </p:nvCxnSpPr>
        <p:spPr>
          <a:xfrm>
            <a:off x="3067368" y="1457846"/>
            <a:ext cx="6319762" cy="0"/>
          </a:xfrm>
          <a:prstGeom prst="line">
            <a:avLst/>
          </a:prstGeom>
          <a:ln w="9525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endCxn id="45" idx="0"/>
          </p:cNvCxnSpPr>
          <p:nvPr/>
        </p:nvCxnSpPr>
        <p:spPr>
          <a:xfrm>
            <a:off x="3069817" y="1457846"/>
            <a:ext cx="0" cy="597717"/>
          </a:xfrm>
          <a:prstGeom prst="straightConnector1">
            <a:avLst/>
          </a:prstGeom>
          <a:ln w="9525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389654" y="1457846"/>
            <a:ext cx="0" cy="597717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>
            <a:stCxn id="29" idx="0"/>
          </p:cNvCxnSpPr>
          <p:nvPr/>
        </p:nvCxnSpPr>
        <p:spPr>
          <a:xfrm flipV="1">
            <a:off x="9395198" y="1457846"/>
            <a:ext cx="0" cy="597717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346823" y="1477197"/>
            <a:ext cx="1523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8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en-US" altLang="zh-CN" sz="800" dirty="0" err="1" smtClean="0">
                <a:latin typeface="微软雅黑"/>
                <a:ea typeface="微软雅黑"/>
                <a:cs typeface="微软雅黑"/>
              </a:rPr>
              <a:t>pplication</a:t>
            </a:r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 Log Dashboard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4" name="直线连接符 63"/>
          <p:cNvCxnSpPr>
            <a:stCxn id="6" idx="3"/>
          </p:cNvCxnSpPr>
          <p:nvPr/>
        </p:nvCxnSpPr>
        <p:spPr>
          <a:xfrm>
            <a:off x="7529697" y="3299279"/>
            <a:ext cx="1639719" cy="0"/>
          </a:xfrm>
          <a:prstGeom prst="line">
            <a:avLst/>
          </a:prstGeom>
          <a:ln w="9525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721956" y="3011557"/>
            <a:ext cx="14029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Application Performance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6" name="直线连接符 65"/>
          <p:cNvCxnSpPr/>
          <p:nvPr/>
        </p:nvCxnSpPr>
        <p:spPr>
          <a:xfrm>
            <a:off x="9465749" y="5716127"/>
            <a:ext cx="0" cy="75803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/>
          <p:nvPr/>
        </p:nvCxnSpPr>
        <p:spPr>
          <a:xfrm>
            <a:off x="5129052" y="5716127"/>
            <a:ext cx="0" cy="75803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>
            <a:off x="5124794" y="6477936"/>
            <a:ext cx="4347003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7164859" y="5716127"/>
            <a:ext cx="0" cy="75803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828197" y="6239913"/>
            <a:ext cx="16081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800" dirty="0" smtClean="0">
                <a:latin typeface="微软雅黑"/>
                <a:ea typeface="微软雅黑"/>
                <a:cs typeface="微软雅黑"/>
              </a:rPr>
              <a:t>R</a:t>
            </a:r>
            <a:r>
              <a:rPr kumimoji="1" lang="en-US" altLang="zh-CN" sz="800" dirty="0" err="1" smtClean="0">
                <a:latin typeface="微软雅黑"/>
                <a:ea typeface="微软雅黑"/>
                <a:cs typeface="微软雅黑"/>
              </a:rPr>
              <a:t>esource</a:t>
            </a:r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 Metrics Monitoring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24616" y="4558415"/>
            <a:ext cx="1914238" cy="115509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4984505" y="4558415"/>
            <a:ext cx="379030" cy="580494"/>
            <a:chOff x="4781369" y="4424724"/>
            <a:chExt cx="379030" cy="580494"/>
          </a:xfrm>
        </p:grpSpPr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6258" y="4424724"/>
              <a:ext cx="360000" cy="360000"/>
            </a:xfrm>
            <a:prstGeom prst="rect">
              <a:avLst/>
            </a:prstGeom>
          </p:spPr>
        </p:pic>
        <p:sp>
          <p:nvSpPr>
            <p:cNvPr id="74" name="文本框 73"/>
            <p:cNvSpPr txBox="1"/>
            <p:nvPr/>
          </p:nvSpPr>
          <p:spPr>
            <a:xfrm>
              <a:off x="4781369" y="4789774"/>
              <a:ext cx="379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 err="1" smtClean="0">
                  <a:latin typeface="微软雅黑"/>
                  <a:ea typeface="微软雅黑"/>
                  <a:cs typeface="微软雅黑"/>
                </a:rPr>
                <a:t>npd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pic>
        <p:nvPicPr>
          <p:cNvPr id="75" name="图片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355" y="4721660"/>
            <a:ext cx="360000" cy="36000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59" y="4712884"/>
            <a:ext cx="360000" cy="360000"/>
          </a:xfrm>
          <a:prstGeom prst="rect">
            <a:avLst/>
          </a:prstGeom>
        </p:spPr>
      </p:pic>
      <p:grpSp>
        <p:nvGrpSpPr>
          <p:cNvPr id="77" name="组 76"/>
          <p:cNvGrpSpPr/>
          <p:nvPr/>
        </p:nvGrpSpPr>
        <p:grpSpPr>
          <a:xfrm>
            <a:off x="6955017" y="5183503"/>
            <a:ext cx="800219" cy="532624"/>
            <a:chOff x="6460833" y="4999339"/>
            <a:chExt cx="800219" cy="532624"/>
          </a:xfrm>
        </p:grpSpPr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4760" y="4999339"/>
              <a:ext cx="360000" cy="360000"/>
            </a:xfrm>
            <a:prstGeom prst="rect">
              <a:avLst/>
            </a:prstGeom>
          </p:spPr>
        </p:pic>
        <p:sp>
          <p:nvSpPr>
            <p:cNvPr id="79" name="文本框 78"/>
            <p:cNvSpPr txBox="1"/>
            <p:nvPr/>
          </p:nvSpPr>
          <p:spPr>
            <a:xfrm>
              <a:off x="6460833" y="531651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800" dirty="0" smtClean="0">
                  <a:latin typeface="微软雅黑"/>
                  <a:ea typeface="微软雅黑"/>
                  <a:cs typeface="微软雅黑"/>
                </a:rPr>
                <a:t>A</a:t>
              </a:r>
              <a:r>
                <a:rPr kumimoji="1" lang="en-US" altLang="zh-CN" sz="800" dirty="0" smtClean="0">
                  <a:latin typeface="微软雅黑"/>
                  <a:ea typeface="微软雅黑"/>
                  <a:cs typeface="微软雅黑"/>
                </a:rPr>
                <a:t>HAS Agent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6533121" y="5177286"/>
            <a:ext cx="556563" cy="524128"/>
            <a:chOff x="3460192" y="3627919"/>
            <a:chExt cx="556563" cy="524128"/>
          </a:xfrm>
        </p:grpSpPr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61" y="3627919"/>
              <a:ext cx="360000" cy="360000"/>
            </a:xfrm>
            <a:prstGeom prst="rect">
              <a:avLst/>
            </a:prstGeom>
          </p:spPr>
        </p:pic>
        <p:sp>
          <p:nvSpPr>
            <p:cNvPr id="82" name="文本框 81"/>
            <p:cNvSpPr txBox="1"/>
            <p:nvPr/>
          </p:nvSpPr>
          <p:spPr>
            <a:xfrm>
              <a:off x="3460192" y="3936603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 err="1" smtClean="0">
                  <a:latin typeface="微软雅黑"/>
                  <a:ea typeface="微软雅黑"/>
                  <a:cs typeface="微软雅黑"/>
                </a:rPr>
                <a:t>kubelet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141547" y="456790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Node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4" name="直线连接符 83"/>
          <p:cNvCxnSpPr/>
          <p:nvPr/>
        </p:nvCxnSpPr>
        <p:spPr>
          <a:xfrm flipH="1" flipV="1">
            <a:off x="7472494" y="3758409"/>
            <a:ext cx="1260967" cy="491197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78" idx="3"/>
          </p:cNvCxnSpPr>
          <p:nvPr/>
        </p:nvCxnSpPr>
        <p:spPr>
          <a:xfrm flipH="1">
            <a:off x="7538944" y="4651778"/>
            <a:ext cx="1237972" cy="711725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7225184" y="4249606"/>
            <a:ext cx="1851789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Topology</a:t>
            </a:r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Architecture Monitoring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7" name="直线连接符 86"/>
          <p:cNvCxnSpPr/>
          <p:nvPr/>
        </p:nvCxnSpPr>
        <p:spPr>
          <a:xfrm flipH="1">
            <a:off x="5779880" y="3898674"/>
            <a:ext cx="811531" cy="1147035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/>
          <p:cNvCxnSpPr>
            <a:stCxn id="81" idx="1"/>
          </p:cNvCxnSpPr>
          <p:nvPr/>
        </p:nvCxnSpPr>
        <p:spPr>
          <a:xfrm flipH="1" flipV="1">
            <a:off x="5866965" y="5292899"/>
            <a:ext cx="762025" cy="64387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554234" y="4270192"/>
            <a:ext cx="1351652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zh-CN" altLang="zh-CN" sz="800" dirty="0" smtClean="0">
                <a:latin typeface="微软雅黑"/>
                <a:ea typeface="微软雅黑"/>
                <a:cs typeface="微软雅黑"/>
              </a:rPr>
              <a:t>P</a:t>
            </a:r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od Metrics</a:t>
            </a:r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Monitoring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4425712" y="6114157"/>
            <a:ext cx="764853" cy="548983"/>
            <a:chOff x="2658582" y="6146579"/>
            <a:chExt cx="764853" cy="548983"/>
          </a:xfrm>
        </p:grpSpPr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857375" y="6146579"/>
              <a:ext cx="360000" cy="360000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2658582" y="6480118"/>
              <a:ext cx="7648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 err="1" smtClean="0">
                  <a:latin typeface="微软雅黑"/>
                  <a:ea typeface="微软雅黑"/>
                  <a:cs typeface="微软雅黑"/>
                </a:rPr>
                <a:t>DingtalkBot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4201014" y="2976626"/>
            <a:ext cx="1784013" cy="115509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94" name="组 93"/>
          <p:cNvGrpSpPr/>
          <p:nvPr/>
        </p:nvGrpSpPr>
        <p:grpSpPr>
          <a:xfrm>
            <a:off x="5016692" y="3055161"/>
            <a:ext cx="954107" cy="548715"/>
            <a:chOff x="5012785" y="2684491"/>
            <a:chExt cx="954107" cy="548715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79364" y="2684491"/>
              <a:ext cx="360000" cy="360000"/>
            </a:xfrm>
            <a:prstGeom prst="rect">
              <a:avLst/>
            </a:prstGeom>
          </p:spPr>
        </p:pic>
        <p:sp>
          <p:nvSpPr>
            <p:cNvPr id="96" name="文本框 95"/>
            <p:cNvSpPr txBox="1"/>
            <p:nvPr/>
          </p:nvSpPr>
          <p:spPr>
            <a:xfrm>
              <a:off x="5012785" y="3017762"/>
              <a:ext cx="9541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800" dirty="0" smtClean="0">
                  <a:latin typeface="微软雅黑"/>
                  <a:ea typeface="微软雅黑"/>
                  <a:cs typeface="微软雅黑"/>
                </a:rPr>
                <a:t>o</a:t>
              </a:r>
              <a:r>
                <a:rPr kumimoji="1" lang="en-US" altLang="zh-CN" sz="800" dirty="0" err="1" smtClean="0">
                  <a:latin typeface="微软雅黑"/>
                  <a:ea typeface="微软雅黑"/>
                  <a:cs typeface="微软雅黑"/>
                </a:rPr>
                <a:t>ther</a:t>
              </a:r>
              <a:r>
                <a:rPr kumimoji="1" lang="en-US" altLang="zh-CN" sz="800" dirty="0" smtClean="0">
                  <a:latin typeface="微软雅黑"/>
                  <a:ea typeface="微软雅黑"/>
                  <a:cs typeface="微软雅黑"/>
                </a:rPr>
                <a:t>-exporters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97" name="组 96"/>
          <p:cNvGrpSpPr/>
          <p:nvPr/>
        </p:nvGrpSpPr>
        <p:grpSpPr>
          <a:xfrm>
            <a:off x="4243547" y="3055260"/>
            <a:ext cx="902811" cy="540487"/>
            <a:chOff x="5012785" y="2700947"/>
            <a:chExt cx="902811" cy="540487"/>
          </a:xfrm>
        </p:grpSpPr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59228" y="2700947"/>
              <a:ext cx="360000" cy="360000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5012785" y="3025990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800" dirty="0">
                  <a:latin typeface="微软雅黑"/>
                  <a:ea typeface="微软雅黑"/>
                  <a:cs typeface="微软雅黑"/>
                </a:rPr>
                <a:t>n</a:t>
              </a:r>
              <a:r>
                <a:rPr kumimoji="1" lang="en-US" altLang="zh-CN" sz="800" dirty="0" smtClean="0">
                  <a:latin typeface="微软雅黑"/>
                  <a:ea typeface="微软雅黑"/>
                  <a:cs typeface="微软雅黑"/>
                </a:rPr>
                <a:t>ode-exporter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100" name="直线连接符 99"/>
          <p:cNvCxnSpPr/>
          <p:nvPr/>
        </p:nvCxnSpPr>
        <p:spPr>
          <a:xfrm flipH="1">
            <a:off x="3406935" y="3398006"/>
            <a:ext cx="913766" cy="743878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2573078" y="3769898"/>
            <a:ext cx="1544012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Custom Metrics Monitoring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2" name="直线连接符 101"/>
          <p:cNvCxnSpPr/>
          <p:nvPr/>
        </p:nvCxnSpPr>
        <p:spPr>
          <a:xfrm flipH="1">
            <a:off x="2510988" y="4701068"/>
            <a:ext cx="556380" cy="1368558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/>
          <p:cNvCxnSpPr/>
          <p:nvPr/>
        </p:nvCxnSpPr>
        <p:spPr>
          <a:xfrm>
            <a:off x="3188320" y="4709412"/>
            <a:ext cx="127000" cy="1360214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2378819" y="5077455"/>
            <a:ext cx="1492716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zh-CN" altLang="zh-CN" sz="800" dirty="0" smtClean="0">
                <a:latin typeface="微软雅黑"/>
                <a:ea typeface="微软雅黑"/>
                <a:cs typeface="微软雅黑"/>
              </a:rPr>
              <a:t>H</a:t>
            </a:r>
            <a:r>
              <a:rPr kumimoji="1" lang="en-US" altLang="zh-CN" sz="800" dirty="0" err="1" smtClean="0">
                <a:latin typeface="微软雅黑"/>
                <a:ea typeface="微软雅黑"/>
                <a:cs typeface="微软雅黑"/>
              </a:rPr>
              <a:t>igh</a:t>
            </a:r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 Performance Storage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5" name="直线连接符 104"/>
          <p:cNvCxnSpPr>
            <a:stCxn id="23" idx="1"/>
            <a:endCxn id="26" idx="3"/>
          </p:cNvCxnSpPr>
          <p:nvPr/>
        </p:nvCxnSpPr>
        <p:spPr>
          <a:xfrm flipH="1">
            <a:off x="2603638" y="4298200"/>
            <a:ext cx="351693" cy="7436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组 105"/>
          <p:cNvGrpSpPr/>
          <p:nvPr/>
        </p:nvGrpSpPr>
        <p:grpSpPr>
          <a:xfrm>
            <a:off x="4624505" y="3565403"/>
            <a:ext cx="864339" cy="548715"/>
            <a:chOff x="5012785" y="2684491"/>
            <a:chExt cx="864339" cy="548715"/>
          </a:xfrm>
        </p:grpSpPr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79364" y="2684491"/>
              <a:ext cx="360000" cy="360000"/>
            </a:xfrm>
            <a:prstGeom prst="rect">
              <a:avLst/>
            </a:prstGeom>
          </p:spPr>
        </p:pic>
        <p:sp>
          <p:nvSpPr>
            <p:cNvPr id="108" name="文本框 107"/>
            <p:cNvSpPr txBox="1"/>
            <p:nvPr/>
          </p:nvSpPr>
          <p:spPr>
            <a:xfrm>
              <a:off x="5012785" y="3017762"/>
              <a:ext cx="8643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800" dirty="0" smtClean="0">
                  <a:latin typeface="微软雅黑"/>
                  <a:ea typeface="微软雅黑"/>
                  <a:cs typeface="微软雅黑"/>
                </a:rPr>
                <a:t>G</a:t>
              </a:r>
              <a:r>
                <a:rPr kumimoji="1" lang="en-US" altLang="zh-CN" sz="800" dirty="0" smtClean="0">
                  <a:latin typeface="微软雅黑"/>
                  <a:ea typeface="微软雅黑"/>
                  <a:cs typeface="微软雅黑"/>
                </a:rPr>
                <a:t>PU-exporter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09" name="组 108"/>
          <p:cNvGrpSpPr/>
          <p:nvPr/>
        </p:nvGrpSpPr>
        <p:grpSpPr>
          <a:xfrm>
            <a:off x="4293427" y="5045709"/>
            <a:ext cx="556563" cy="575444"/>
            <a:chOff x="5012785" y="2657762"/>
            <a:chExt cx="556563" cy="575444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99848" y="2657762"/>
              <a:ext cx="360000" cy="360000"/>
            </a:xfrm>
            <a:prstGeom prst="rect">
              <a:avLst/>
            </a:prstGeom>
          </p:spPr>
        </p:pic>
        <p:sp>
          <p:nvSpPr>
            <p:cNvPr id="111" name="文本框 110"/>
            <p:cNvSpPr txBox="1"/>
            <p:nvPr/>
          </p:nvSpPr>
          <p:spPr>
            <a:xfrm>
              <a:off x="5012785" y="3017762"/>
              <a:ext cx="556563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zh-CN" sz="800" dirty="0" smtClean="0">
                  <a:latin typeface="微软雅黑"/>
                  <a:ea typeface="微软雅黑"/>
                  <a:cs typeface="微软雅黑"/>
                </a:rPr>
                <a:t>ev</a:t>
              </a:r>
              <a:r>
                <a:rPr kumimoji="1" lang="en-US" altLang="zh-CN" sz="800" dirty="0" smtClean="0">
                  <a:latin typeface="微软雅黑"/>
                  <a:ea typeface="微软雅黑"/>
                  <a:cs typeface="微软雅黑"/>
                </a:rPr>
                <a:t>enter</a:t>
              </a:r>
              <a:endParaRPr kumimoji="1" lang="zh-CN" altLang="en-US" sz="800" dirty="0"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112" name="直线连接符 111"/>
          <p:cNvCxnSpPr>
            <a:endCxn id="51" idx="0"/>
          </p:cNvCxnSpPr>
          <p:nvPr/>
        </p:nvCxnSpPr>
        <p:spPr>
          <a:xfrm flipH="1">
            <a:off x="4134213" y="5593692"/>
            <a:ext cx="291499" cy="520465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/>
          <p:cNvCxnSpPr>
            <a:stCxn id="91" idx="0"/>
          </p:cNvCxnSpPr>
          <p:nvPr/>
        </p:nvCxnSpPr>
        <p:spPr>
          <a:xfrm flipH="1" flipV="1">
            <a:off x="4682905" y="5593692"/>
            <a:ext cx="121600" cy="520465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4144452" y="5834904"/>
            <a:ext cx="878716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Event Alerting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15" name="直线连接符 114"/>
          <p:cNvCxnSpPr/>
          <p:nvPr/>
        </p:nvCxnSpPr>
        <p:spPr>
          <a:xfrm flipH="1">
            <a:off x="4740490" y="4870876"/>
            <a:ext cx="282678" cy="268033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3625724" y="4836313"/>
            <a:ext cx="1355860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Node Problem Detector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63112" y="3109479"/>
            <a:ext cx="369784" cy="3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7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752415"/>
            <a:ext cx="5556766" cy="5952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3200" dirty="0" err="1" smtClean="0"/>
              <a:t>Autoscaling</a:t>
            </a:r>
            <a:r>
              <a:rPr lang="en-US" altLang="zh-CN" sz="3200" dirty="0" smtClean="0"/>
              <a:t> in </a:t>
            </a:r>
            <a:r>
              <a:rPr lang="en-US" altLang="zh-CN" sz="3200" dirty="0" err="1" smtClean="0"/>
              <a:t>Alibaba</a:t>
            </a:r>
            <a:r>
              <a:rPr lang="en-US" altLang="zh-CN" sz="3200" dirty="0" smtClean="0"/>
              <a:t> Cloud</a:t>
            </a:r>
            <a:endParaRPr 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7" y="2535197"/>
            <a:ext cx="11803203" cy="26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9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xmlns="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752415"/>
            <a:ext cx="5556766" cy="5952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3200" dirty="0" smtClean="0"/>
              <a:t>Demo Time</a:t>
            </a:r>
            <a:endParaRPr lang="en-US" sz="3200" dirty="0"/>
          </a:p>
        </p:txBody>
      </p:sp>
      <p:grpSp>
        <p:nvGrpSpPr>
          <p:cNvPr id="34" name="组 33"/>
          <p:cNvGrpSpPr/>
          <p:nvPr/>
        </p:nvGrpSpPr>
        <p:grpSpPr>
          <a:xfrm>
            <a:off x="1853138" y="4085930"/>
            <a:ext cx="1124790" cy="956632"/>
            <a:chOff x="4435814" y="3308333"/>
            <a:chExt cx="1124790" cy="9566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7454" y="3308333"/>
              <a:ext cx="576000" cy="61906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435814" y="3895633"/>
              <a:ext cx="112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apiservice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435533" y="5543529"/>
            <a:ext cx="1553430" cy="954444"/>
            <a:chOff x="3044526" y="4906465"/>
            <a:chExt cx="1553430" cy="954444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5331" y="4906465"/>
              <a:ext cx="576000" cy="619066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3044526" y="5491577"/>
              <a:ext cx="1553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/>
                <a:t>s</a:t>
              </a:r>
              <a:r>
                <a:rPr kumimoji="1" lang="en-US" altLang="zh-CN" dirty="0" err="1" smtClean="0"/>
                <a:t>ub-apiservice</a:t>
              </a:r>
              <a:endParaRPr kumimoji="1" lang="zh-CN" altLang="en-US" dirty="0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3298412" y="5527453"/>
            <a:ext cx="1041383" cy="970520"/>
            <a:chOff x="5503606" y="4911385"/>
            <a:chExt cx="1041383" cy="97052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4267" y="4911385"/>
              <a:ext cx="640062" cy="64006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5503606" y="5512573"/>
              <a:ext cx="1041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database</a:t>
              </a:r>
              <a:endParaRPr kumimoji="1" lang="zh-CN" altLang="en-US" dirty="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641546" y="1347629"/>
            <a:ext cx="1870487" cy="868303"/>
            <a:chOff x="2258551" y="1736247"/>
            <a:chExt cx="1870487" cy="868303"/>
          </a:xfrm>
        </p:grpSpPr>
        <p:pic>
          <p:nvPicPr>
            <p:cNvPr id="23" name="图片 22" descr="pts 性能测试PT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449" y="1736247"/>
              <a:ext cx="596186" cy="596186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258551" y="2235218"/>
              <a:ext cx="187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 smtClean="0">
                  <a:ea typeface="GB18030 Bitmap"/>
                  <a:cs typeface="GB18030 Bitmap"/>
                </a:rPr>
                <a:t>s</a:t>
              </a:r>
              <a:r>
                <a:rPr kumimoji="1" lang="en-US" altLang="zh-CN" dirty="0" smtClean="0">
                  <a:ea typeface="GB18030 Bitmap"/>
                  <a:cs typeface="GB18030 Bitmap"/>
                </a:rPr>
                <a:t>tress engine(</a:t>
              </a:r>
              <a:r>
                <a:rPr kumimoji="1" lang="en-US" altLang="zh-CN" dirty="0" err="1" smtClean="0">
                  <a:ea typeface="GB18030 Bitmap"/>
                  <a:cs typeface="GB18030 Bitmap"/>
                </a:rPr>
                <a:t>pts</a:t>
              </a:r>
              <a:r>
                <a:rPr kumimoji="1" lang="en-US" altLang="zh-CN" dirty="0" smtClean="0">
                  <a:ea typeface="GB18030 Bitmap"/>
                  <a:cs typeface="GB18030 Bitmap"/>
                </a:rPr>
                <a:t>)</a:t>
              </a:r>
              <a:endParaRPr kumimoji="1" lang="zh-CN" altLang="en-US" dirty="0">
                <a:ea typeface="GB18030 Bitmap"/>
                <a:cs typeface="GB18030 Bitmap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1988963" y="2764518"/>
            <a:ext cx="841772" cy="880542"/>
            <a:chOff x="2597873" y="2427791"/>
            <a:chExt cx="841772" cy="880542"/>
          </a:xfrm>
        </p:grpSpPr>
        <p:pic>
          <p:nvPicPr>
            <p:cNvPr id="48" name="图片 47" descr="nginx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592" y="2427791"/>
              <a:ext cx="576000" cy="576000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2597873" y="2939001"/>
              <a:ext cx="841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/>
                <a:t>i</a:t>
              </a:r>
              <a:r>
                <a:rPr kumimoji="1" lang="en-US" altLang="zh-CN" dirty="0" err="1" smtClean="0"/>
                <a:t>ngress</a:t>
              </a:r>
              <a:endParaRPr kumimoji="1" lang="zh-CN" altLang="en-US" dirty="0"/>
            </a:p>
          </p:txBody>
        </p:sp>
      </p:grpSp>
      <p:cxnSp>
        <p:nvCxnSpPr>
          <p:cNvPr id="36" name="直线箭头连接符 35"/>
          <p:cNvCxnSpPr/>
          <p:nvPr/>
        </p:nvCxnSpPr>
        <p:spPr>
          <a:xfrm flipH="1">
            <a:off x="1472338" y="5042562"/>
            <a:ext cx="778621" cy="65906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1544818" y="5853062"/>
            <a:ext cx="1898304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>
            <a:off x="2531902" y="5042562"/>
            <a:ext cx="838740" cy="65906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endCxn id="4" idx="0"/>
          </p:cNvCxnSpPr>
          <p:nvPr/>
        </p:nvCxnSpPr>
        <p:spPr>
          <a:xfrm>
            <a:off x="2412778" y="3645060"/>
            <a:ext cx="0" cy="440870"/>
          </a:xfrm>
          <a:prstGeom prst="straightConnector1">
            <a:avLst/>
          </a:prstGeom>
          <a:ln w="28575" cmpd="sng">
            <a:solidFill>
              <a:srgbClr val="0365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>
            <a:off x="2403000" y="2241848"/>
            <a:ext cx="0" cy="440870"/>
          </a:xfrm>
          <a:prstGeom prst="straightConnector1">
            <a:avLst/>
          </a:prstGeom>
          <a:ln w="28575" cmpd="sng">
            <a:solidFill>
              <a:srgbClr val="0365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组 90"/>
          <p:cNvGrpSpPr/>
          <p:nvPr/>
        </p:nvGrpSpPr>
        <p:grpSpPr>
          <a:xfrm>
            <a:off x="5635633" y="2710878"/>
            <a:ext cx="684726" cy="998972"/>
            <a:chOff x="8244626" y="2658926"/>
            <a:chExt cx="684726" cy="998972"/>
          </a:xfrm>
        </p:grpSpPr>
        <p:pic>
          <p:nvPicPr>
            <p:cNvPr id="68" name="图片 67" descr="sls日志服务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626" y="2658926"/>
              <a:ext cx="684726" cy="684726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8344800" y="3288566"/>
              <a:ext cx="493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SLS</a:t>
              </a:r>
              <a:endParaRPr kumimoji="1" lang="zh-CN" altLang="en-US" dirty="0"/>
            </a:p>
          </p:txBody>
        </p:sp>
      </p:grpSp>
      <p:cxnSp>
        <p:nvCxnSpPr>
          <p:cNvPr id="75" name="直线箭头连接符 74"/>
          <p:cNvCxnSpPr/>
          <p:nvPr/>
        </p:nvCxnSpPr>
        <p:spPr>
          <a:xfrm>
            <a:off x="3114842" y="3045241"/>
            <a:ext cx="2220567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组 89"/>
          <p:cNvGrpSpPr/>
          <p:nvPr/>
        </p:nvGrpSpPr>
        <p:grpSpPr>
          <a:xfrm>
            <a:off x="5361329" y="4023409"/>
            <a:ext cx="1240544" cy="956632"/>
            <a:chOff x="8825675" y="4033978"/>
            <a:chExt cx="1240544" cy="956632"/>
          </a:xfrm>
        </p:grpSpPr>
        <p:pic>
          <p:nvPicPr>
            <p:cNvPr id="71" name="图片 70" descr="arms 业务实时监控服务ARMS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0475" y="4033978"/>
              <a:ext cx="690969" cy="690969"/>
            </a:xfrm>
            <a:prstGeom prst="rect">
              <a:avLst/>
            </a:prstGeom>
          </p:spPr>
        </p:pic>
        <p:sp>
          <p:nvSpPr>
            <p:cNvPr id="77" name="文本框 76"/>
            <p:cNvSpPr txBox="1"/>
            <p:nvPr/>
          </p:nvSpPr>
          <p:spPr>
            <a:xfrm>
              <a:off x="8825675" y="4621278"/>
              <a:ext cx="1240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cs typeface="Songti SC Regular"/>
                </a:rPr>
                <a:t>arms(APM)</a:t>
              </a:r>
              <a:endParaRPr kumimoji="1" lang="zh-CN" altLang="en-US" dirty="0">
                <a:cs typeface="Songti SC Regular"/>
              </a:endParaRPr>
            </a:p>
          </p:txBody>
        </p:sp>
      </p:grpSp>
      <p:cxnSp>
        <p:nvCxnSpPr>
          <p:cNvPr id="79" name="直线箭头连接符 78"/>
          <p:cNvCxnSpPr/>
          <p:nvPr/>
        </p:nvCxnSpPr>
        <p:spPr>
          <a:xfrm>
            <a:off x="3114842" y="4459927"/>
            <a:ext cx="2220567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组 93"/>
          <p:cNvGrpSpPr/>
          <p:nvPr/>
        </p:nvGrpSpPr>
        <p:grpSpPr>
          <a:xfrm>
            <a:off x="8803559" y="1654163"/>
            <a:ext cx="1204138" cy="895095"/>
            <a:chOff x="9616225" y="2985844"/>
            <a:chExt cx="1204138" cy="895095"/>
          </a:xfrm>
        </p:grpSpPr>
        <p:pic>
          <p:nvPicPr>
            <p:cNvPr id="92" name="图片 91" descr="dashboard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0632" y="2985844"/>
              <a:ext cx="605444" cy="605444"/>
            </a:xfrm>
            <a:prstGeom prst="rect">
              <a:avLst/>
            </a:prstGeom>
          </p:spPr>
        </p:pic>
        <p:sp>
          <p:nvSpPr>
            <p:cNvPr id="93" name="文本框 92"/>
            <p:cNvSpPr txBox="1"/>
            <p:nvPr/>
          </p:nvSpPr>
          <p:spPr>
            <a:xfrm>
              <a:off x="9616225" y="3511607"/>
              <a:ext cx="1204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Dashboard</a:t>
              </a:r>
              <a:endParaRPr kumimoji="1" lang="zh-CN" altLang="en-US" dirty="0"/>
            </a:p>
          </p:txBody>
        </p:sp>
      </p:grpSp>
      <p:cxnSp>
        <p:nvCxnSpPr>
          <p:cNvPr id="96" name="直线箭头连接符 95"/>
          <p:cNvCxnSpPr/>
          <p:nvPr/>
        </p:nvCxnSpPr>
        <p:spPr>
          <a:xfrm flipV="1">
            <a:off x="6601873" y="2366211"/>
            <a:ext cx="1796138" cy="536494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组 99"/>
          <p:cNvGrpSpPr/>
          <p:nvPr/>
        </p:nvGrpSpPr>
        <p:grpSpPr>
          <a:xfrm>
            <a:off x="7926279" y="3275728"/>
            <a:ext cx="3078975" cy="932178"/>
            <a:chOff x="9210866" y="3245391"/>
            <a:chExt cx="3078975" cy="932178"/>
          </a:xfrm>
        </p:grpSpPr>
        <p:pic>
          <p:nvPicPr>
            <p:cNvPr id="98" name="图片 97" descr="crd-128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414" y="3245391"/>
              <a:ext cx="562846" cy="562846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9210866" y="3808237"/>
              <a:ext cx="3078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alibaba</a:t>
              </a:r>
              <a:r>
                <a:rPr kumimoji="1" lang="en-US" altLang="zh-CN" dirty="0" smtClean="0"/>
                <a:t>-cloud-metrics-adapter</a:t>
              </a:r>
              <a:endParaRPr kumimoji="1" lang="zh-CN" altLang="en-US" dirty="0"/>
            </a:p>
          </p:txBody>
        </p:sp>
      </p:grpSp>
      <p:cxnSp>
        <p:nvCxnSpPr>
          <p:cNvPr id="102" name="直线箭头连接符 101"/>
          <p:cNvCxnSpPr/>
          <p:nvPr/>
        </p:nvCxnSpPr>
        <p:spPr>
          <a:xfrm>
            <a:off x="6601873" y="3340518"/>
            <a:ext cx="1165180" cy="498056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 flipV="1">
            <a:off x="6601873" y="4207906"/>
            <a:ext cx="1165180" cy="402803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组 108"/>
          <p:cNvGrpSpPr/>
          <p:nvPr/>
        </p:nvGrpSpPr>
        <p:grpSpPr>
          <a:xfrm>
            <a:off x="5655127" y="5493267"/>
            <a:ext cx="601705" cy="1004706"/>
            <a:chOff x="9191931" y="5066691"/>
            <a:chExt cx="601705" cy="1004706"/>
          </a:xfrm>
        </p:grpSpPr>
        <p:pic>
          <p:nvPicPr>
            <p:cNvPr id="107" name="图片 106" descr="ing-128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1931" y="5066691"/>
              <a:ext cx="601705" cy="601705"/>
            </a:xfrm>
            <a:prstGeom prst="rect">
              <a:avLst/>
            </a:prstGeom>
          </p:spPr>
        </p:pic>
        <p:sp>
          <p:nvSpPr>
            <p:cNvPr id="108" name="文本框 107"/>
            <p:cNvSpPr txBox="1"/>
            <p:nvPr/>
          </p:nvSpPr>
          <p:spPr>
            <a:xfrm>
              <a:off x="9211425" y="5702065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HPA</a:t>
              </a:r>
              <a:endParaRPr kumimoji="1" lang="zh-CN" altLang="en-US" dirty="0"/>
            </a:p>
          </p:txBody>
        </p:sp>
      </p:grpSp>
      <p:cxnSp>
        <p:nvCxnSpPr>
          <p:cNvPr id="111" name="直线箭头连接符 110"/>
          <p:cNvCxnSpPr/>
          <p:nvPr/>
        </p:nvCxnSpPr>
        <p:spPr>
          <a:xfrm flipH="1">
            <a:off x="6428097" y="4304632"/>
            <a:ext cx="2274745" cy="139699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/>
          <p:nvPr/>
        </p:nvCxnSpPr>
        <p:spPr>
          <a:xfrm flipH="1" flipV="1">
            <a:off x="3114842" y="4852738"/>
            <a:ext cx="2352842" cy="848884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组 129"/>
          <p:cNvGrpSpPr/>
          <p:nvPr/>
        </p:nvGrpSpPr>
        <p:grpSpPr>
          <a:xfrm>
            <a:off x="8172258" y="5493267"/>
            <a:ext cx="2610999" cy="932178"/>
            <a:chOff x="9210866" y="3245391"/>
            <a:chExt cx="2610999" cy="932178"/>
          </a:xfrm>
        </p:grpSpPr>
        <p:pic>
          <p:nvPicPr>
            <p:cNvPr id="131" name="图片 130" descr="crd-128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0153" y="3245391"/>
              <a:ext cx="562846" cy="562846"/>
            </a:xfrm>
            <a:prstGeom prst="rect">
              <a:avLst/>
            </a:prstGeom>
          </p:spPr>
        </p:pic>
        <p:sp>
          <p:nvSpPr>
            <p:cNvPr id="132" name="文本框 131"/>
            <p:cNvSpPr txBox="1"/>
            <p:nvPr/>
          </p:nvSpPr>
          <p:spPr>
            <a:xfrm>
              <a:off x="9210866" y="3808237"/>
              <a:ext cx="26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virtual-</a:t>
              </a:r>
              <a:r>
                <a:rPr kumimoji="1" lang="en-US" altLang="zh-CN" dirty="0" err="1" smtClean="0"/>
                <a:t>kubelet</a:t>
              </a:r>
              <a:r>
                <a:rPr kumimoji="1" lang="en-US" altLang="zh-CN" dirty="0" smtClean="0"/>
                <a:t>-</a:t>
              </a:r>
              <a:r>
                <a:rPr kumimoji="1" lang="en-US" altLang="zh-CN" dirty="0" err="1" smtClean="0"/>
                <a:t>autoscaler</a:t>
              </a:r>
              <a:endParaRPr kumimoji="1" lang="zh-CN" altLang="en-US" dirty="0"/>
            </a:p>
          </p:txBody>
        </p:sp>
      </p:grpSp>
      <p:cxnSp>
        <p:nvCxnSpPr>
          <p:cNvPr id="134" name="直线箭头连接符 133"/>
          <p:cNvCxnSpPr/>
          <p:nvPr/>
        </p:nvCxnSpPr>
        <p:spPr>
          <a:xfrm>
            <a:off x="3114842" y="4704996"/>
            <a:ext cx="5688717" cy="1148066"/>
          </a:xfrm>
          <a:prstGeom prst="straightConnector1">
            <a:avLst/>
          </a:prstGeom>
          <a:ln w="28575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3807628" y="2753208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Ingress Logs</a:t>
            </a:r>
            <a:endParaRPr kumimoji="1" lang="zh-CN" altLang="en-US" sz="12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3751256" y="4155705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APM metrics</a:t>
            </a:r>
            <a:endParaRPr kumimoji="1" lang="zh-CN" altLang="en-US" sz="1200" dirty="0"/>
          </a:p>
        </p:txBody>
      </p:sp>
      <p:sp>
        <p:nvSpPr>
          <p:cNvPr id="141" name="文本框 140"/>
          <p:cNvSpPr txBox="1"/>
          <p:nvPr/>
        </p:nvSpPr>
        <p:spPr>
          <a:xfrm rot="20643406">
            <a:off x="6677945" y="2367342"/>
            <a:ext cx="1403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Analysis Dashboard</a:t>
            </a:r>
            <a:endParaRPr kumimoji="1" lang="zh-CN" altLang="en-US" sz="1200" dirty="0"/>
          </a:p>
        </p:txBody>
      </p:sp>
      <p:sp>
        <p:nvSpPr>
          <p:cNvPr id="144" name="文本框 143"/>
          <p:cNvSpPr txBox="1"/>
          <p:nvPr/>
        </p:nvSpPr>
        <p:spPr>
          <a:xfrm rot="1282439">
            <a:off x="6676164" y="3319652"/>
            <a:ext cx="1198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External metrics</a:t>
            </a:r>
            <a:endParaRPr kumimoji="1" lang="zh-CN" altLang="en-US" sz="1200" dirty="0"/>
          </a:p>
        </p:txBody>
      </p:sp>
      <p:sp>
        <p:nvSpPr>
          <p:cNvPr id="145" name="文本框 144"/>
          <p:cNvSpPr txBox="1"/>
          <p:nvPr/>
        </p:nvSpPr>
        <p:spPr>
          <a:xfrm rot="555996">
            <a:off x="5481249" y="501918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Unscheduled Pods</a:t>
            </a:r>
            <a:endParaRPr kumimoji="1" lang="zh-CN" altLang="en-US" sz="1200" dirty="0"/>
          </a:p>
        </p:txBody>
      </p:sp>
      <p:sp>
        <p:nvSpPr>
          <p:cNvPr id="146" name="文本框 145"/>
          <p:cNvSpPr txBox="1"/>
          <p:nvPr/>
        </p:nvSpPr>
        <p:spPr>
          <a:xfrm rot="1207398">
            <a:off x="4256437" y="5183521"/>
            <a:ext cx="1104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scale up/down</a:t>
            </a:r>
            <a:endParaRPr kumimoji="1" lang="zh-CN" altLang="en-US" sz="1200" dirty="0"/>
          </a:p>
        </p:txBody>
      </p:sp>
      <p:sp>
        <p:nvSpPr>
          <p:cNvPr id="147" name="文本框 146"/>
          <p:cNvSpPr txBox="1"/>
          <p:nvPr/>
        </p:nvSpPr>
        <p:spPr>
          <a:xfrm rot="19687481">
            <a:off x="6826939" y="4708488"/>
            <a:ext cx="1376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replicas calculation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934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200</Words>
  <Application>Microsoft Macintosh PowerPoint</Application>
  <PresentationFormat>自定义</PresentationFormat>
  <Paragraphs>79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zhongwei liu</cp:lastModifiedBy>
  <cp:revision>27</cp:revision>
  <dcterms:created xsi:type="dcterms:W3CDTF">2019-04-03T14:51:32Z</dcterms:created>
  <dcterms:modified xsi:type="dcterms:W3CDTF">2019-06-23T10:39:26Z</dcterms:modified>
</cp:coreProperties>
</file>