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2"/>
  </p:notesMasterIdLst>
  <p:sldIdLst>
    <p:sldId id="263" r:id="rId2"/>
    <p:sldId id="3929" r:id="rId3"/>
    <p:sldId id="3932" r:id="rId4"/>
    <p:sldId id="304" r:id="rId5"/>
    <p:sldId id="539" r:id="rId6"/>
    <p:sldId id="3937" r:id="rId7"/>
    <p:sldId id="306" r:id="rId8"/>
    <p:sldId id="3939" r:id="rId9"/>
    <p:sldId id="833" r:id="rId10"/>
    <p:sldId id="258" r:id="rId1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609585"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121917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828754"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2438339"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3047924" algn="l" defTabSz="121917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657509" algn="l" defTabSz="121917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4267093" algn="l" defTabSz="121917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876678" algn="l" defTabSz="121917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6FD"/>
    <a:srgbClr val="3A84F6"/>
    <a:srgbClr val="222A35"/>
    <a:srgbClr val="051129"/>
    <a:srgbClr val="002060"/>
    <a:srgbClr val="1445A8"/>
    <a:srgbClr val="203864"/>
    <a:srgbClr val="0950F9"/>
    <a:srgbClr val="00B0F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9" autoAdjust="0"/>
    <p:restoredTop sz="50000" autoAdjust="0"/>
  </p:normalViewPr>
  <p:slideViewPr>
    <p:cSldViewPr>
      <p:cViewPr varScale="1">
        <p:scale>
          <a:sx n="112" d="100"/>
          <a:sy n="112" d="100"/>
        </p:scale>
        <p:origin x="560" y="192"/>
      </p:cViewPr>
      <p:guideLst>
        <p:guide orient="horz" pos="215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F3F43-D90A-48E1-A484-382A2D468D08}" type="datetimeFigureOut">
              <a:rPr lang="zh-CN" altLang="en-US" smtClean="0"/>
              <a:t>2019/6/24</a:t>
            </a:fld>
            <a:endParaRPr lang="en-US"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2EEA5-D695-4364-B495-E395FC305091}" type="slidenum">
              <a:rPr lang="zh-CN" altLang="en-US" smtClean="0"/>
              <a:t>‹#›</a:t>
            </a:fld>
            <a:endParaRPr lang="en-US" altLang="en-US"/>
          </a:p>
        </p:txBody>
      </p:sp>
    </p:spTree>
    <p:extLst>
      <p:ext uri="{BB962C8B-B14F-4D97-AF65-F5344CB8AC3E}">
        <p14:creationId xmlns:p14="http://schemas.microsoft.com/office/powerpoint/2010/main" val="2828061400"/>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A12EEA5-D695-4364-B495-E395FC305091}" type="slidenum">
              <a:rPr lang="zh-CN" altLang="en-US" smtClean="0"/>
              <a:t>1</a:t>
            </a:fld>
            <a:endParaRPr lang="en-US" altLang="en-US"/>
          </a:p>
        </p:txBody>
      </p:sp>
    </p:spTree>
    <p:extLst>
      <p:ext uri="{BB962C8B-B14F-4D97-AF65-F5344CB8AC3E}">
        <p14:creationId xmlns:p14="http://schemas.microsoft.com/office/powerpoint/2010/main" val="378225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kern="1200" dirty="0">
                <a:solidFill>
                  <a:schemeClr val="tx1"/>
                </a:solidFill>
                <a:effectLst/>
                <a:latin typeface="Arial" panose="020B0604020202020204" pitchFamily="34" charset="0"/>
                <a:cs typeface="Arial" panose="020B0604020202020204" pitchFamily="34" charset="0"/>
              </a:rPr>
              <a:t>The Tencent Open Source is developed internally first and then externally. </a:t>
            </a:r>
            <a:r>
              <a:rPr lang="en-US" altLang="en-US" sz="1200" b="0" i="0" kern="1200" dirty="0">
                <a:solidFill>
                  <a:schemeClr val="tx1"/>
                </a:solidFill>
                <a:effectLst/>
                <a:latin typeface="Arial" panose="020B0604020202020204" pitchFamily="34" charset="0"/>
                <a:cs typeface="Arial" panose="020B0604020202020204" pitchFamily="34" charset="0"/>
              </a:rPr>
              <a:t>The Tencent Open Source advocates the "open, shared, cooperative" R&amp;D mode as well as the wide application of internal high-quality projects across teams, departments and businesses through concepts and habit training, laying a foundation for external open source. </a:t>
            </a:r>
            <a:r>
              <a:rPr lang="en-US" altLang="en-US" sz="1200" kern="1200" dirty="0">
                <a:solidFill>
                  <a:schemeClr val="tx1"/>
                </a:solidFill>
                <a:effectLst/>
                <a:latin typeface="Arial" panose="020B0604020202020204" pitchFamily="34" charset="0"/>
                <a:cs typeface="Arial" panose="020B0604020202020204" pitchFamily="34" charset="0"/>
              </a:rPr>
              <a:t>Since 2016, Tencent has continuously released its internal open source high-quality projects on GitHub, gradually enabling open source to develop rapidly.</a:t>
            </a:r>
            <a:endParaRPr lang="en-US"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8E16D455-F9CC-437B-9579-C7419B8B8801}" type="slidenum">
              <a:rPr lang="zh-CN" altLang="en-US" smtClean="0"/>
              <a:t>3</a:t>
            </a:fld>
            <a:endParaRPr lang="en-US" altLang="en-US"/>
          </a:p>
        </p:txBody>
      </p:sp>
    </p:spTree>
    <p:extLst>
      <p:ext uri="{BB962C8B-B14F-4D97-AF65-F5344CB8AC3E}">
        <p14:creationId xmlns:p14="http://schemas.microsoft.com/office/powerpoint/2010/main" val="1104716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450975" rtl="0" eaLnBrk="1" fontAlgn="auto" latinLnBrk="0" hangingPunct="1">
              <a:lnSpc>
                <a:spcPct val="100000"/>
              </a:lnSpc>
              <a:spcBef>
                <a:spcPts val="0"/>
              </a:spcBef>
              <a:spcAft>
                <a:spcPts val="0"/>
              </a:spcAft>
              <a:buClrTx/>
              <a:buSzTx/>
              <a:buFontTx/>
              <a:buNone/>
              <a:tabLst/>
              <a:defRPr/>
            </a:pPr>
            <a:r>
              <a:rPr lang="en-US" altLang="en-US" sz="1905" kern="1200" dirty="0">
                <a:solidFill>
                  <a:schemeClr val="tx1"/>
                </a:solidFill>
                <a:latin typeface="Arial" panose="020B0604020202020204" pitchFamily="34" charset="0"/>
                <a:cs typeface="Arial" panose="020B0604020202020204" pitchFamily="34" charset="0"/>
              </a:rPr>
              <a:t>Up to now, a total of 70 Tencent projects have become open source projects, involving cloud computing, Tencent Games, Tencent AI, Tencent Security, mini programs, etc.</a:t>
            </a:r>
            <a:endParaRPr lang="en-US" altLang="zh-CN" sz="1905" kern="1200" dirty="0">
              <a:solidFill>
                <a:schemeClr val="tx1"/>
              </a:solidFill>
              <a:latin typeface="Arial" panose="020B0604020202020204" pitchFamily="34" charset="0"/>
              <a:ea typeface="+mn-ea"/>
              <a:cs typeface="Arial" panose="020B0604020202020204" pitchFamily="34" charset="0"/>
            </a:endParaRPr>
          </a:p>
          <a:p>
            <a:pPr marL="0" marR="0" indent="0" algn="l" defTabSz="1450975" rtl="0" eaLnBrk="1" fontAlgn="auto" latinLnBrk="0" hangingPunct="1">
              <a:lnSpc>
                <a:spcPct val="100000"/>
              </a:lnSpc>
              <a:spcBef>
                <a:spcPts val="0"/>
              </a:spcBef>
              <a:spcAft>
                <a:spcPts val="0"/>
              </a:spcAft>
              <a:buClrTx/>
              <a:buSzTx/>
              <a:buFontTx/>
              <a:buNone/>
              <a:tabLst/>
              <a:defRPr/>
            </a:pPr>
            <a:r>
              <a:rPr lang="en-US" altLang="en-US" sz="1905" kern="1200" dirty="0">
                <a:solidFill>
                  <a:schemeClr val="tx1"/>
                </a:solidFill>
                <a:latin typeface="Arial" panose="020B0604020202020204" pitchFamily="34" charset="0"/>
                <a:cs typeface="Arial" panose="020B0604020202020204" pitchFamily="34" charset="0"/>
              </a:rPr>
              <a:t>These are open externally through numerous Tencent star businesses and massively-tested projects.</a:t>
            </a:r>
            <a:endParaRPr lang="en-US" altLang="zh-CN" sz="1905" kern="1200" dirty="0">
              <a:solidFill>
                <a:schemeClr val="tx1"/>
              </a:solidFill>
              <a:latin typeface="Arial" panose="020B0604020202020204" pitchFamily="34" charset="0"/>
              <a:ea typeface="+mn-ea"/>
              <a:cs typeface="Arial" panose="020B0604020202020204" pitchFamily="34" charset="0"/>
            </a:endParaRPr>
          </a:p>
          <a:p>
            <a:pPr marL="0" marR="0" indent="0" algn="l" defTabSz="1450975" rtl="0" eaLnBrk="1" fontAlgn="auto" latinLnBrk="0" hangingPunct="1">
              <a:lnSpc>
                <a:spcPct val="100000"/>
              </a:lnSpc>
              <a:spcBef>
                <a:spcPts val="0"/>
              </a:spcBef>
              <a:spcAft>
                <a:spcPts val="0"/>
              </a:spcAft>
              <a:buClrTx/>
              <a:buSzTx/>
              <a:buFontTx/>
              <a:buNone/>
              <a:tabLst/>
              <a:defRPr/>
            </a:pPr>
            <a:r>
              <a:rPr lang="en-US" altLang="en-US" sz="1905" kern="1200" dirty="0">
                <a:solidFill>
                  <a:schemeClr val="tx1"/>
                </a:solidFill>
                <a:latin typeface="Arial" panose="020B0604020202020204" pitchFamily="34" charset="0"/>
                <a:cs typeface="Arial" panose="020B0604020202020204" pitchFamily="34" charset="0"/>
              </a:rPr>
              <a:t>They have won nearly 220,000 stars on GitHub and wide attention and recognition in the technology circle.</a:t>
            </a:r>
          </a:p>
        </p:txBody>
      </p:sp>
      <p:sp>
        <p:nvSpPr>
          <p:cNvPr id="4" name="幻灯片编号占位符 3"/>
          <p:cNvSpPr>
            <a:spLocks noGrp="1"/>
          </p:cNvSpPr>
          <p:nvPr>
            <p:ph type="sldNum" sz="quarter" idx="10"/>
          </p:nvPr>
        </p:nvSpPr>
        <p:spPr/>
        <p:txBody>
          <a:bodyPr/>
          <a:lstStyle/>
          <a:p>
            <a:fld id="{A254ED18-723D-424E-A24A-0072A9A76B33}" type="slidenum">
              <a:rPr kumimoji="1" lang="zh-CN" altLang="en-US" smtClean="0"/>
              <a:t>4</a:t>
            </a:fld>
            <a:endParaRPr kumimoji="1" lang="en-US" altLang="en-US"/>
          </a:p>
        </p:txBody>
      </p:sp>
    </p:spTree>
    <p:extLst>
      <p:ext uri="{BB962C8B-B14F-4D97-AF65-F5344CB8AC3E}">
        <p14:creationId xmlns:p14="http://schemas.microsoft.com/office/powerpoint/2010/main" val="1718477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en-US" dirty="0"/>
              <a:t>Tencent's independent open source projects have maintained good interactions with communities, with a very high closure ratio of issues or PRs. Tencent developers make an active response to problems raised by others and continuously inspire confidence and participation of community developers in projects, helpful for project co-construction. </a:t>
            </a:r>
            <a:r>
              <a:rPr lang="en-US" altLang="zh-CN" sz="1200" kern="1200" dirty="0">
                <a:solidFill>
                  <a:schemeClr val="tx1"/>
                </a:solidFill>
                <a:effectLst/>
                <a:latin typeface="+mn-lt"/>
              </a:rPr>
              <a:t>For Tinker, an open source project of WeChat terminal, a new version is released every month on average, and more than 99% of issues are solved. For the technological infrastructure Tars, a new version is released every 2 months on average. Cloud received 113 pieces of commit, 32 PRs and 119 issues in half a year.</a:t>
            </a:r>
            <a:endParaRPr lang="en-US" altLang="en-US" dirty="0"/>
          </a:p>
        </p:txBody>
      </p:sp>
      <p:sp>
        <p:nvSpPr>
          <p:cNvPr id="4" name="灯片编号占位符 3"/>
          <p:cNvSpPr>
            <a:spLocks noGrp="1"/>
          </p:cNvSpPr>
          <p:nvPr>
            <p:ph type="sldNum" sz="quarter" idx="5"/>
          </p:nvPr>
        </p:nvSpPr>
        <p:spPr/>
        <p:txBody>
          <a:bodyPr/>
          <a:lstStyle/>
          <a:p>
            <a:fld id="{8E16D455-F9CC-437B-9579-C7419B8B8801}" type="slidenum">
              <a:rPr lang="zh-CN" altLang="en-US" smtClean="0"/>
              <a:t>5</a:t>
            </a:fld>
            <a:endParaRPr lang="en-US" altLang="en-US"/>
          </a:p>
        </p:txBody>
      </p:sp>
    </p:spTree>
    <p:extLst>
      <p:ext uri="{BB962C8B-B14F-4D97-AF65-F5344CB8AC3E}">
        <p14:creationId xmlns:p14="http://schemas.microsoft.com/office/powerpoint/2010/main" val="1138657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en-US" dirty="0">
                <a:latin typeface="Arial" panose="020B0604020202020204" pitchFamily="34" charset="0"/>
                <a:cs typeface="Arial" panose="020B0604020202020204" pitchFamily="34" charset="0"/>
              </a:rPr>
              <a:t>In addition to independent open source projects, Tencent also makes active interactions with international open source communities, increased investment in open source, and participation in collaboration in a common international mode, making itself become an active contributor of open source communities to allow technologies from Chinese enterprises to serve the whole world.</a:t>
            </a:r>
          </a:p>
        </p:txBody>
      </p:sp>
      <p:sp>
        <p:nvSpPr>
          <p:cNvPr id="4" name="幻灯片编号占位符 3"/>
          <p:cNvSpPr>
            <a:spLocks noGrp="1"/>
          </p:cNvSpPr>
          <p:nvPr>
            <p:ph type="sldNum" sz="quarter" idx="10"/>
          </p:nvPr>
        </p:nvSpPr>
        <p:spPr/>
        <p:txBody>
          <a:bodyPr/>
          <a:lstStyle/>
          <a:p>
            <a:fld id="{8E059899-5AB3-0A44-8CC5-284F78B0B5CC}" type="slidenum">
              <a:rPr kumimoji="1" lang="zh-CN" altLang="en-US" smtClean="0"/>
              <a:t>6</a:t>
            </a:fld>
            <a:endParaRPr kumimoji="1" lang="en-US" altLang="en-US"/>
          </a:p>
        </p:txBody>
      </p:sp>
    </p:spTree>
    <p:extLst>
      <p:ext uri="{BB962C8B-B14F-4D97-AF65-F5344CB8AC3E}">
        <p14:creationId xmlns:p14="http://schemas.microsoft.com/office/powerpoint/2010/main" val="3973874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450975" rtl="0" eaLnBrk="1" fontAlgn="auto" latinLnBrk="0" hangingPunct="1">
              <a:lnSpc>
                <a:spcPct val="100000"/>
              </a:lnSpc>
              <a:spcBef>
                <a:spcPts val="0"/>
              </a:spcBef>
              <a:spcAft>
                <a:spcPts val="0"/>
              </a:spcAft>
              <a:buClrTx/>
              <a:buSzTx/>
              <a:buFontTx/>
              <a:buNone/>
              <a:tabLst/>
              <a:defRPr/>
            </a:pPr>
            <a:r>
              <a:rPr lang="en-US" altLang="en-US" sz="1905" kern="1200" dirty="0">
                <a:solidFill>
                  <a:schemeClr val="tx1"/>
                </a:solidFill>
                <a:latin typeface="Arial" panose="020B0604020202020204" pitchFamily="34" charset="0"/>
                <a:cs typeface="Arial" panose="020B0604020202020204" pitchFamily="34" charset="0"/>
              </a:rPr>
              <a:t>In addition to independent open source projects, Tencent has also actively participated in the construction of open source communities at home and abroad by donating projects and patches, outputting industry standards, etc., making itself become an active contributor of open source communities.</a:t>
            </a:r>
            <a:endParaRPr kumimoji="1" lang="en-US" altLang="zh-CN" dirty="0">
              <a:latin typeface="Arial" panose="020B0604020202020204" pitchFamily="34" charset="0"/>
              <a:cs typeface="Arial" panose="020B0604020202020204" pitchFamily="34" charset="0"/>
            </a:endParaRPr>
          </a:p>
          <a:p>
            <a:pPr marL="0" marR="0" indent="0" algn="l" defTabSz="1450975" rtl="0" eaLnBrk="1" fontAlgn="auto" latinLnBrk="0" hangingPunct="1">
              <a:lnSpc>
                <a:spcPct val="100000"/>
              </a:lnSpc>
              <a:spcBef>
                <a:spcPts val="0"/>
              </a:spcBef>
              <a:spcAft>
                <a:spcPts val="0"/>
              </a:spcAft>
              <a:buClrTx/>
              <a:buSzTx/>
              <a:buFontTx/>
              <a:buNone/>
              <a:tabLst/>
              <a:defRPr/>
            </a:pPr>
            <a:r>
              <a:rPr lang="en-US" altLang="en-US" sz="1905" kern="1200" dirty="0">
                <a:solidFill>
                  <a:schemeClr val="tx1"/>
                </a:solidFill>
                <a:latin typeface="Arial" panose="020B0604020202020204" pitchFamily="34" charset="0"/>
                <a:cs typeface="Arial" panose="020B0604020202020204" pitchFamily="34" charset="0"/>
              </a:rPr>
              <a:t>Meanwhile, we are also trying to continuously maintain projects through communities and commercialization.</a:t>
            </a:r>
            <a:endParaRPr lang="en-US" altLang="zh-CN" sz="1905" kern="1200" dirty="0">
              <a:solidFill>
                <a:schemeClr val="tx1"/>
              </a:solidFill>
              <a:latin typeface="Arial" panose="020B0604020202020204" pitchFamily="34" charset="0"/>
              <a:ea typeface="+mn-ea"/>
              <a:cs typeface="Arial" panose="020B0604020202020204" pitchFamily="34" charset="0"/>
            </a:endParaRPr>
          </a:p>
          <a:p>
            <a:pPr marL="0" marR="0" indent="0" algn="l" defTabSz="1450975" rtl="0" eaLnBrk="1" fontAlgn="auto" latinLnBrk="0" hangingPunct="1">
              <a:lnSpc>
                <a:spcPct val="100000"/>
              </a:lnSpc>
              <a:spcBef>
                <a:spcPts val="0"/>
              </a:spcBef>
              <a:spcAft>
                <a:spcPts val="0"/>
              </a:spcAft>
              <a:buClrTx/>
              <a:buSzTx/>
              <a:buFontTx/>
              <a:buNone/>
              <a:tabLst/>
              <a:defRPr/>
            </a:pPr>
            <a:endParaRPr lang="en-US" altLang="en-US" sz="1905" kern="1200" dirty="0">
              <a:solidFill>
                <a:schemeClr val="tx1"/>
              </a:solidFill>
              <a:latin typeface="Arial" panose="020B0604020202020204" pitchFamily="34" charset="0"/>
              <a:ea typeface="+mn-ea"/>
              <a:cs typeface="Arial" panose="020B0604020202020204" pitchFamily="34" charset="0"/>
            </a:endParaRPr>
          </a:p>
          <a:p>
            <a:pPr marL="0" marR="0" indent="0" algn="l" defTabSz="1450975" rtl="0" eaLnBrk="1" fontAlgn="auto" latinLnBrk="0" hangingPunct="1">
              <a:lnSpc>
                <a:spcPct val="100000"/>
              </a:lnSpc>
              <a:spcBef>
                <a:spcPts val="0"/>
              </a:spcBef>
              <a:spcAft>
                <a:spcPts val="0"/>
              </a:spcAft>
              <a:buClrTx/>
              <a:buSzTx/>
              <a:buFontTx/>
              <a:buNone/>
              <a:tabLst/>
              <a:defRPr/>
            </a:pPr>
            <a:endParaRPr kumimoji="1" lang="en-US" altLang="en-US" dirty="0">
              <a:latin typeface="Arial" panose="020B0604020202020204" pitchFamily="34" charset="0"/>
              <a:cs typeface="Arial" panose="020B0604020202020204" pitchFamily="34" charset="0"/>
            </a:endParaRPr>
          </a:p>
        </p:txBody>
      </p:sp>
      <p:sp>
        <p:nvSpPr>
          <p:cNvPr id="4" name="幻灯片编号占位符 3"/>
          <p:cNvSpPr>
            <a:spLocks noGrp="1"/>
          </p:cNvSpPr>
          <p:nvPr>
            <p:ph type="sldNum" sz="quarter" idx="10"/>
          </p:nvPr>
        </p:nvSpPr>
        <p:spPr/>
        <p:txBody>
          <a:bodyPr/>
          <a:lstStyle/>
          <a:p>
            <a:fld id="{A254ED18-723D-424E-A24A-0072A9A76B33}" type="slidenum">
              <a:rPr kumimoji="1" lang="zh-CN" altLang="en-US" smtClean="0"/>
              <a:t>7</a:t>
            </a:fld>
            <a:endParaRPr kumimoji="1" lang="en-US" altLang="en-US"/>
          </a:p>
        </p:txBody>
      </p:sp>
    </p:spTree>
    <p:extLst>
      <p:ext uri="{BB962C8B-B14F-4D97-AF65-F5344CB8AC3E}">
        <p14:creationId xmlns:p14="http://schemas.microsoft.com/office/powerpoint/2010/main" val="277252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en-US" dirty="0">
                <a:latin typeface="Arial" panose="020B0604020202020204" pitchFamily="34" charset="0"/>
                <a:cs typeface="Arial" panose="020B0604020202020204" pitchFamily="34" charset="0"/>
              </a:rPr>
              <a:t>In Tencent, the organizational structures, specifications and platform tools for open source governance give a mature support for the whole process, from internal to external output of open source. </a:t>
            </a:r>
            <a:r>
              <a:rPr lang="en-US" altLang="zh-CN" sz="1200" kern="1200" dirty="0">
                <a:solidFill>
                  <a:schemeClr val="tx1"/>
                </a:solidFill>
                <a:effectLst/>
                <a:latin typeface="Arial" panose="020B0604020202020204" pitchFamily="34" charset="0"/>
                <a:cs typeface="Arial" panose="020B0604020202020204" pitchFamily="34" charset="0"/>
              </a:rPr>
              <a:t>They present a clear policy on internal and external open source. They are helpful in exploring the implementation of Tencent's open source technology ecosystem, incubating high-quality independent open source projects, and cooperating with open source foundations/open source communities at home and abroad to get effective returns.</a:t>
            </a:r>
            <a:endParaRPr lang="en-US"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8E16D455-F9CC-437B-9579-C7419B8B8801}" type="slidenum">
              <a:rPr lang="zh-CN" altLang="en-US" smtClean="0"/>
              <a:t>8</a:t>
            </a:fld>
            <a:endParaRPr lang="en-US" altLang="en-US"/>
          </a:p>
        </p:txBody>
      </p:sp>
    </p:spTree>
    <p:extLst>
      <p:ext uri="{BB962C8B-B14F-4D97-AF65-F5344CB8AC3E}">
        <p14:creationId xmlns:p14="http://schemas.microsoft.com/office/powerpoint/2010/main" val="2057704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3037ACF3-2A9C-E449-842A-BBCDBF1401B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备注占位符 2">
            <a:extLst>
              <a:ext uri="{FF2B5EF4-FFF2-40B4-BE49-F238E27FC236}">
                <a16:creationId xmlns:a16="http://schemas.microsoft.com/office/drawing/2014/main" id="{4E622598-EAE8-A546-ADE9-178F4DFC654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6387" name="灯片编号占位符 3">
            <a:extLst>
              <a:ext uri="{FF2B5EF4-FFF2-40B4-BE49-F238E27FC236}">
                <a16:creationId xmlns:a16="http://schemas.microsoft.com/office/drawing/2014/main" id="{F4ABCD2D-F788-7649-98DC-80093C5E8A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49CA2B-A070-8B40-9DC7-2D3B929B85D9}" type="slidenum">
              <a:rPr lang="zh-CN" altLang="en-US" smtClean="0">
                <a:latin typeface="Calibri" panose="020F0502020204030204" pitchFamily="34" charset="0"/>
              </a:rPr>
              <a:pPr/>
              <a:t>9</a:t>
            </a:fld>
            <a:endParaRPr lang="en-US" altLang="en-US">
              <a:latin typeface="Calibri" panose="020F0502020204030204" pitchFamily="34" charset="0"/>
            </a:endParaRPr>
          </a:p>
        </p:txBody>
      </p:sp>
    </p:spTree>
    <p:extLst>
      <p:ext uri="{BB962C8B-B14F-4D97-AF65-F5344CB8AC3E}">
        <p14:creationId xmlns:p14="http://schemas.microsoft.com/office/powerpoint/2010/main" val="2961682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274D7EE3-D582-45DE-BF3E-268CF552F7F5}" type="slidenum">
              <a:rPr lang="zh-CN" altLang="en-US" smtClean="0"/>
              <a:pPr>
                <a:defRPr/>
              </a:pPr>
              <a:t>‹#›</a:t>
            </a:fld>
            <a:endParaRPr lang="zh-CN" altLang="en-US"/>
          </a:p>
        </p:txBody>
      </p:sp>
    </p:spTree>
    <p:extLst>
      <p:ext uri="{BB962C8B-B14F-4D97-AF65-F5344CB8AC3E}">
        <p14:creationId xmlns:p14="http://schemas.microsoft.com/office/powerpoint/2010/main" val="330818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336FC900-BB26-456F-B19D-69B66C7298FD}" type="slidenum">
              <a:rPr lang="zh-CN" altLang="en-US" smtClean="0"/>
              <a:pPr>
                <a:defRPr/>
              </a:pPr>
              <a:t>‹#›</a:t>
            </a:fld>
            <a:endParaRPr lang="zh-CN" altLang="en-US"/>
          </a:p>
        </p:txBody>
      </p:sp>
    </p:spTree>
    <p:extLst>
      <p:ext uri="{BB962C8B-B14F-4D97-AF65-F5344CB8AC3E}">
        <p14:creationId xmlns:p14="http://schemas.microsoft.com/office/powerpoint/2010/main" val="325885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C95B2ED7-6424-4310-A7DA-C57BB2056582}" type="slidenum">
              <a:rPr lang="zh-CN" altLang="en-US" smtClean="0"/>
              <a:pPr>
                <a:defRPr/>
              </a:pPr>
              <a:t>‹#›</a:t>
            </a:fld>
            <a:endParaRPr lang="zh-CN" altLang="en-US"/>
          </a:p>
        </p:txBody>
      </p:sp>
    </p:spTree>
    <p:extLst>
      <p:ext uri="{BB962C8B-B14F-4D97-AF65-F5344CB8AC3E}">
        <p14:creationId xmlns:p14="http://schemas.microsoft.com/office/powerpoint/2010/main" val="2758292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E179A3D2-A617-44B8-92AC-1B8A1F2E3CE6}" type="slidenum">
              <a:rPr lang="zh-CN" altLang="en-US" smtClean="0"/>
              <a:pPr>
                <a:defRPr/>
              </a:pPr>
              <a:t>‹#›</a:t>
            </a:fld>
            <a:endParaRPr lang="zh-CN" altLang="en-US"/>
          </a:p>
        </p:txBody>
      </p:sp>
    </p:spTree>
    <p:extLst>
      <p:ext uri="{BB962C8B-B14F-4D97-AF65-F5344CB8AC3E}">
        <p14:creationId xmlns:p14="http://schemas.microsoft.com/office/powerpoint/2010/main" val="2450710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5BBD9E49-D710-49EA-96C4-0C3607593E2B}" type="slidenum">
              <a:rPr lang="zh-CN" altLang="en-US" smtClean="0"/>
              <a:pPr>
                <a:defRPr/>
              </a:pPr>
              <a:t>‹#›</a:t>
            </a:fld>
            <a:endParaRPr lang="zh-CN" altLang="en-US"/>
          </a:p>
        </p:txBody>
      </p:sp>
    </p:spTree>
    <p:extLst>
      <p:ext uri="{BB962C8B-B14F-4D97-AF65-F5344CB8AC3E}">
        <p14:creationId xmlns:p14="http://schemas.microsoft.com/office/powerpoint/2010/main" val="1536935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81FCC-5B0C-4F3C-A941-FB763F74250B}"/>
              </a:ext>
            </a:extLst>
          </p:cNvPr>
          <p:cNvSpPr>
            <a:spLocks noGrp="1"/>
          </p:cNvSpPr>
          <p:nvPr>
            <p:ph type="title"/>
          </p:nvPr>
        </p:nvSpPr>
        <p:spPr>
          <a:xfrm>
            <a:off x="811832" y="499252"/>
            <a:ext cx="10972800" cy="581455"/>
          </a:xfrm>
        </p:spPr>
        <p:txBody>
          <a:bodyPr/>
          <a:lstStyle>
            <a:lvl1pPr algn="l">
              <a:defRPr sz="3733">
                <a:solidFill>
                  <a:schemeClr val="bg1"/>
                </a:solidFill>
                <a:latin typeface="TTTGB Medium" panose="020C06030202040F0204" pitchFamily="34" charset="-122"/>
                <a:ea typeface="TTTGB Medium" panose="020C06030202040F0204" pitchFamily="34" charset="-122"/>
              </a:defRPr>
            </a:lvl1pPr>
          </a:lstStyle>
          <a:p>
            <a:r>
              <a:rPr lang="zh-CN" altLang="en-US" dirty="0"/>
              <a:t>单击此处编辑母版标题样式</a:t>
            </a:r>
          </a:p>
        </p:txBody>
      </p:sp>
      <p:sp>
        <p:nvSpPr>
          <p:cNvPr id="3" name="日期占位符 1027">
            <a:extLst>
              <a:ext uri="{FF2B5EF4-FFF2-40B4-BE49-F238E27FC236}">
                <a16:creationId xmlns:a16="http://schemas.microsoft.com/office/drawing/2014/main" id="{75942AB6-0B05-4B02-9FEC-5A33C0699C07}"/>
              </a:ext>
            </a:extLst>
          </p:cNvPr>
          <p:cNvSpPr>
            <a:spLocks noGrp="1"/>
          </p:cNvSpPr>
          <p:nvPr>
            <p:ph type="dt" sz="half" idx="10"/>
          </p:nvPr>
        </p:nvSpPr>
        <p:spPr>
          <a:ln/>
        </p:spPr>
        <p:txBody>
          <a:bodyPr/>
          <a:lstStyle>
            <a:lvl1pPr>
              <a:defRPr/>
            </a:lvl1pPr>
          </a:lstStyle>
          <a:p>
            <a:pPr>
              <a:defRPr/>
            </a:pPr>
            <a:endParaRPr lang="zh-CN" altLang="en-US"/>
          </a:p>
        </p:txBody>
      </p:sp>
      <p:sp>
        <p:nvSpPr>
          <p:cNvPr id="4" name="页脚占位符 1028">
            <a:extLst>
              <a:ext uri="{FF2B5EF4-FFF2-40B4-BE49-F238E27FC236}">
                <a16:creationId xmlns:a16="http://schemas.microsoft.com/office/drawing/2014/main" id="{BB20887E-4F7A-41E7-BCBE-256EBB3C52B9}"/>
              </a:ext>
            </a:extLst>
          </p:cNvPr>
          <p:cNvSpPr>
            <a:spLocks noGrp="1"/>
          </p:cNvSpPr>
          <p:nvPr>
            <p:ph type="ftr" sz="quarter" idx="11"/>
          </p:nvPr>
        </p:nvSpPr>
        <p:spPr>
          <a:ln/>
        </p:spPr>
        <p:txBody>
          <a:bodyPr/>
          <a:lstStyle>
            <a:lvl1pPr>
              <a:defRPr/>
            </a:lvl1pPr>
          </a:lstStyle>
          <a:p>
            <a:pPr>
              <a:defRPr/>
            </a:pPr>
            <a:endParaRPr lang="zh-CN" altLang="en-US"/>
          </a:p>
        </p:txBody>
      </p:sp>
      <p:sp>
        <p:nvSpPr>
          <p:cNvPr id="5" name="灯片编号占位符 1029">
            <a:extLst>
              <a:ext uri="{FF2B5EF4-FFF2-40B4-BE49-F238E27FC236}">
                <a16:creationId xmlns:a16="http://schemas.microsoft.com/office/drawing/2014/main" id="{3B72C17F-BE30-4842-8029-B842C4C7AE61}"/>
              </a:ext>
            </a:extLst>
          </p:cNvPr>
          <p:cNvSpPr>
            <a:spLocks noGrp="1"/>
          </p:cNvSpPr>
          <p:nvPr>
            <p:ph type="sldNum" sz="quarter" idx="12"/>
          </p:nvPr>
        </p:nvSpPr>
        <p:spPr>
          <a:ln/>
        </p:spPr>
        <p:txBody>
          <a:bodyPr/>
          <a:lstStyle>
            <a:lvl1pPr>
              <a:defRPr/>
            </a:lvl1pPr>
          </a:lstStyle>
          <a:p>
            <a:pPr>
              <a:defRPr/>
            </a:pPr>
            <a:fld id="{22781467-BAD5-43D4-B7B4-98BF000F4244}" type="slidenum">
              <a:rPr lang="zh-CN" altLang="en-US"/>
              <a:pPr>
                <a:defRPr/>
              </a:pPr>
              <a:t>‹#›</a:t>
            </a:fld>
            <a:endParaRPr lang="zh-CN" altLang="en-US"/>
          </a:p>
        </p:txBody>
      </p:sp>
    </p:spTree>
    <p:extLst>
      <p:ext uri="{BB962C8B-B14F-4D97-AF65-F5344CB8AC3E}">
        <p14:creationId xmlns:p14="http://schemas.microsoft.com/office/powerpoint/2010/main" val="1224424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FA3243EA-C588-41A2-8DF9-81ED704CB1C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a:extLst>
              <a:ext uri="{FF2B5EF4-FFF2-40B4-BE49-F238E27FC236}">
                <a16:creationId xmlns:a16="http://schemas.microsoft.com/office/drawing/2014/main" id="{F9FEFFE6-3264-4B21-80DE-19FB149917A1}"/>
              </a:ext>
            </a:extLst>
          </p:cNvPr>
          <p:cNvSpPr>
            <a:spLocks noGrp="1"/>
          </p:cNvSpPr>
          <p:nvPr>
            <p:ph type="dt" sz="half" idx="10"/>
          </p:nvPr>
        </p:nvSpPr>
        <p:spPr/>
        <p:txBody>
          <a:bodyPr/>
          <a:lstStyle>
            <a:lvl1pPr>
              <a:defRPr/>
            </a:lvl1pPr>
          </a:lstStyle>
          <a:p>
            <a:pPr>
              <a:defRPr/>
            </a:pPr>
            <a:endParaRPr lang="zh-CN" altLang="en-US"/>
          </a:p>
        </p:txBody>
      </p:sp>
      <p:sp>
        <p:nvSpPr>
          <p:cNvPr id="6" name="页脚占位符 1028">
            <a:extLst>
              <a:ext uri="{FF2B5EF4-FFF2-40B4-BE49-F238E27FC236}">
                <a16:creationId xmlns:a16="http://schemas.microsoft.com/office/drawing/2014/main" id="{9737D4C5-EFD3-4323-9B29-8AE135F35BC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1029">
            <a:extLst>
              <a:ext uri="{FF2B5EF4-FFF2-40B4-BE49-F238E27FC236}">
                <a16:creationId xmlns:a16="http://schemas.microsoft.com/office/drawing/2014/main" id="{A25AE574-645E-4CC4-9D4C-CCF065759166}"/>
              </a:ext>
            </a:extLst>
          </p:cNvPr>
          <p:cNvSpPr>
            <a:spLocks noGrp="1"/>
          </p:cNvSpPr>
          <p:nvPr>
            <p:ph type="sldNum" sz="quarter" idx="12"/>
          </p:nvPr>
        </p:nvSpPr>
        <p:spPr/>
        <p:txBody>
          <a:bodyPr/>
          <a:lstStyle>
            <a:lvl1pPr>
              <a:defRPr/>
            </a:lvl1pPr>
          </a:lstStyle>
          <a:p>
            <a:pPr>
              <a:defRPr/>
            </a:pPr>
            <a:fld id="{EEEBE26A-9E75-43F8-B709-A267D69DE2D4}" type="slidenum">
              <a:rPr lang="zh-CN" altLang="en-US"/>
              <a:pPr>
                <a:defRPr/>
              </a:pPr>
              <a:t>‹#›</a:t>
            </a:fld>
            <a:endParaRPr lang="zh-CN" altLang="en-US"/>
          </a:p>
        </p:txBody>
      </p:sp>
      <p:pic>
        <p:nvPicPr>
          <p:cNvPr id="9" name="图片 8" descr="logo">
            <a:extLst>
              <a:ext uri="{FF2B5EF4-FFF2-40B4-BE49-F238E27FC236}">
                <a16:creationId xmlns:a16="http://schemas.microsoft.com/office/drawing/2014/main" id="{DEB3F9AE-1B3C-4FE8-844F-E3E6AE6995F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56600" y="340784"/>
            <a:ext cx="3386667" cy="29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9">
            <a:extLst>
              <a:ext uri="{FF2B5EF4-FFF2-40B4-BE49-F238E27FC236}">
                <a16:creationId xmlns:a16="http://schemas.microsoft.com/office/drawing/2014/main" id="{26538A96-F7FE-4428-8634-E10698C9B466}"/>
              </a:ext>
            </a:extLst>
          </p:cNvPr>
          <p:cNvGrpSpPr>
            <a:grpSpLocks/>
          </p:cNvGrpSpPr>
          <p:nvPr userDrawn="1"/>
        </p:nvGrpSpPr>
        <p:grpSpPr bwMode="auto">
          <a:xfrm>
            <a:off x="292101" y="819151"/>
            <a:ext cx="478367" cy="328083"/>
            <a:chOff x="279" y="981"/>
            <a:chExt cx="566" cy="388"/>
          </a:xfrm>
        </p:grpSpPr>
        <p:grpSp>
          <p:nvGrpSpPr>
            <p:cNvPr id="11" name="组合 12">
              <a:extLst>
                <a:ext uri="{FF2B5EF4-FFF2-40B4-BE49-F238E27FC236}">
                  <a16:creationId xmlns:a16="http://schemas.microsoft.com/office/drawing/2014/main" id="{BE1CFC92-A14E-48DE-B0FB-AD3460BB9C47}"/>
                </a:ext>
              </a:extLst>
            </p:cNvPr>
            <p:cNvGrpSpPr>
              <a:grpSpLocks/>
            </p:cNvGrpSpPr>
            <p:nvPr/>
          </p:nvGrpSpPr>
          <p:grpSpPr bwMode="auto">
            <a:xfrm>
              <a:off x="639" y="981"/>
              <a:ext cx="206" cy="388"/>
              <a:chOff x="2853" y="1897"/>
              <a:chExt cx="216" cy="406"/>
            </a:xfrm>
          </p:grpSpPr>
          <p:cxnSp>
            <p:nvCxnSpPr>
              <p:cNvPr id="18" name="直接连接符 17">
                <a:extLst>
                  <a:ext uri="{FF2B5EF4-FFF2-40B4-BE49-F238E27FC236}">
                    <a16:creationId xmlns:a16="http://schemas.microsoft.com/office/drawing/2014/main" id="{5A818B78-5FDB-407A-98D2-ED16E7ACD357}"/>
                  </a:ext>
                </a:extLst>
              </p:cNvPr>
              <p:cNvCxnSpPr/>
              <p:nvPr/>
            </p:nvCxnSpPr>
            <p:spPr>
              <a:xfrm>
                <a:off x="2854" y="1897"/>
                <a:ext cx="215" cy="215"/>
              </a:xfrm>
              <a:prstGeom prst="line">
                <a:avLst/>
              </a:prstGeom>
              <a:ln w="22860">
                <a:solidFill>
                  <a:srgbClr val="A5CB26"/>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C044E2D-CBD7-425A-BFFB-6F014BE5DE8B}"/>
                  </a:ext>
                </a:extLst>
              </p:cNvPr>
              <p:cNvCxnSpPr/>
              <p:nvPr/>
            </p:nvCxnSpPr>
            <p:spPr>
              <a:xfrm flipV="1">
                <a:off x="2854" y="2088"/>
                <a:ext cx="215" cy="215"/>
              </a:xfrm>
              <a:prstGeom prst="line">
                <a:avLst/>
              </a:prstGeom>
              <a:ln w="22860">
                <a:solidFill>
                  <a:srgbClr val="A5CB26"/>
                </a:solidFill>
                <a:round/>
              </a:ln>
            </p:spPr>
            <p:style>
              <a:lnRef idx="1">
                <a:schemeClr val="accent1"/>
              </a:lnRef>
              <a:fillRef idx="0">
                <a:schemeClr val="accent1"/>
              </a:fillRef>
              <a:effectRef idx="0">
                <a:schemeClr val="accent1"/>
              </a:effectRef>
              <a:fontRef idx="minor">
                <a:schemeClr val="tx1"/>
              </a:fontRef>
            </p:style>
          </p:cxnSp>
        </p:grpSp>
        <p:grpSp>
          <p:nvGrpSpPr>
            <p:cNvPr id="12" name="组合 13">
              <a:extLst>
                <a:ext uri="{FF2B5EF4-FFF2-40B4-BE49-F238E27FC236}">
                  <a16:creationId xmlns:a16="http://schemas.microsoft.com/office/drawing/2014/main" id="{2D6966E4-BDEE-4F31-9A88-F02728FAAF43}"/>
                </a:ext>
              </a:extLst>
            </p:cNvPr>
            <p:cNvGrpSpPr>
              <a:grpSpLocks/>
            </p:cNvGrpSpPr>
            <p:nvPr/>
          </p:nvGrpSpPr>
          <p:grpSpPr bwMode="auto">
            <a:xfrm>
              <a:off x="459" y="981"/>
              <a:ext cx="206" cy="388"/>
              <a:chOff x="2853" y="1897"/>
              <a:chExt cx="216" cy="406"/>
            </a:xfrm>
          </p:grpSpPr>
          <p:cxnSp>
            <p:nvCxnSpPr>
              <p:cNvPr id="16" name="直接连接符 15">
                <a:extLst>
                  <a:ext uri="{FF2B5EF4-FFF2-40B4-BE49-F238E27FC236}">
                    <a16:creationId xmlns:a16="http://schemas.microsoft.com/office/drawing/2014/main" id="{82BE22FD-23E7-40B8-B9B5-39EA90514C5D}"/>
                  </a:ext>
                </a:extLst>
              </p:cNvPr>
              <p:cNvCxnSpPr/>
              <p:nvPr/>
            </p:nvCxnSpPr>
            <p:spPr>
              <a:xfrm>
                <a:off x="2853" y="1897"/>
                <a:ext cx="215" cy="215"/>
              </a:xfrm>
              <a:prstGeom prst="line">
                <a:avLst/>
              </a:prstGeom>
              <a:ln w="22860">
                <a:solidFill>
                  <a:srgbClr val="00A8E6"/>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13D7E4AB-08FD-46A2-BBFF-609A26B0784B}"/>
                  </a:ext>
                </a:extLst>
              </p:cNvPr>
              <p:cNvCxnSpPr/>
              <p:nvPr/>
            </p:nvCxnSpPr>
            <p:spPr>
              <a:xfrm flipV="1">
                <a:off x="2853" y="2088"/>
                <a:ext cx="215" cy="215"/>
              </a:xfrm>
              <a:prstGeom prst="line">
                <a:avLst/>
              </a:prstGeom>
              <a:ln w="22860">
                <a:solidFill>
                  <a:srgbClr val="00A8E6"/>
                </a:solidFill>
                <a:round/>
              </a:ln>
            </p:spPr>
            <p:style>
              <a:lnRef idx="1">
                <a:schemeClr val="accent1"/>
              </a:lnRef>
              <a:fillRef idx="0">
                <a:schemeClr val="accent1"/>
              </a:fillRef>
              <a:effectRef idx="0">
                <a:schemeClr val="accent1"/>
              </a:effectRef>
              <a:fontRef idx="minor">
                <a:schemeClr val="tx1"/>
              </a:fontRef>
            </p:style>
          </p:cxnSp>
        </p:grpSp>
        <p:grpSp>
          <p:nvGrpSpPr>
            <p:cNvPr id="13" name="组合 16">
              <a:extLst>
                <a:ext uri="{FF2B5EF4-FFF2-40B4-BE49-F238E27FC236}">
                  <a16:creationId xmlns:a16="http://schemas.microsoft.com/office/drawing/2014/main" id="{99851649-86EA-4DED-86BA-2F77E0F140B3}"/>
                </a:ext>
              </a:extLst>
            </p:cNvPr>
            <p:cNvGrpSpPr>
              <a:grpSpLocks/>
            </p:cNvGrpSpPr>
            <p:nvPr/>
          </p:nvGrpSpPr>
          <p:grpSpPr bwMode="auto">
            <a:xfrm>
              <a:off x="279" y="981"/>
              <a:ext cx="206" cy="388"/>
              <a:chOff x="2853" y="1897"/>
              <a:chExt cx="216" cy="406"/>
            </a:xfrm>
          </p:grpSpPr>
          <p:cxnSp>
            <p:nvCxnSpPr>
              <p:cNvPr id="14" name="直接连接符 13">
                <a:extLst>
                  <a:ext uri="{FF2B5EF4-FFF2-40B4-BE49-F238E27FC236}">
                    <a16:creationId xmlns:a16="http://schemas.microsoft.com/office/drawing/2014/main" id="{996CC318-34C2-4867-99B0-6102A65608FB}"/>
                  </a:ext>
                </a:extLst>
              </p:cNvPr>
              <p:cNvCxnSpPr/>
              <p:nvPr/>
            </p:nvCxnSpPr>
            <p:spPr>
              <a:xfrm>
                <a:off x="2853" y="1897"/>
                <a:ext cx="215" cy="215"/>
              </a:xfrm>
              <a:prstGeom prst="line">
                <a:avLst/>
              </a:prstGeom>
              <a:ln w="22860">
                <a:solidFill>
                  <a:srgbClr val="01456A"/>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0B5978A-8DAD-4017-B9ED-99618DB8A9C1}"/>
                  </a:ext>
                </a:extLst>
              </p:cNvPr>
              <p:cNvCxnSpPr/>
              <p:nvPr/>
            </p:nvCxnSpPr>
            <p:spPr>
              <a:xfrm flipV="1">
                <a:off x="2853" y="2088"/>
                <a:ext cx="215" cy="215"/>
              </a:xfrm>
              <a:prstGeom prst="line">
                <a:avLst/>
              </a:prstGeom>
              <a:ln w="22860">
                <a:solidFill>
                  <a:srgbClr val="01456A"/>
                </a:solidFill>
                <a:roun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25025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13" name="标题 1"/>
          <p:cNvSpPr>
            <a:spLocks noGrp="1"/>
          </p:cNvSpPr>
          <p:nvPr>
            <p:ph type="title"/>
          </p:nvPr>
        </p:nvSpPr>
        <p:spPr>
          <a:xfrm>
            <a:off x="863466" y="241380"/>
            <a:ext cx="11093484" cy="569350"/>
          </a:xfrm>
        </p:spPr>
        <p:txBody>
          <a:bodyPr anchor="b">
            <a:normAutofit/>
          </a:bodyPr>
          <a:lstStyle>
            <a:lvl1pPr>
              <a:defRPr sz="2800" b="0">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21" name="图片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4826" y="240917"/>
            <a:ext cx="569813" cy="569813"/>
          </a:xfrm>
          <a:prstGeom prst="rect">
            <a:avLst/>
          </a:prstGeom>
        </p:spPr>
      </p:pic>
      <p:sp>
        <p:nvSpPr>
          <p:cNvPr id="18" name="Freeform 48"/>
          <p:cNvSpPr>
            <a:spLocks/>
          </p:cNvSpPr>
          <p:nvPr/>
        </p:nvSpPr>
        <p:spPr bwMode="auto">
          <a:xfrm>
            <a:off x="0" y="6158814"/>
            <a:ext cx="12192000" cy="700645"/>
          </a:xfrm>
          <a:custGeom>
            <a:avLst/>
            <a:gdLst>
              <a:gd name="T0" fmla="*/ 0 w 3841"/>
              <a:gd name="T1" fmla="*/ 149 h 255"/>
              <a:gd name="T2" fmla="*/ 0 w 3841"/>
              <a:gd name="T3" fmla="*/ 255 h 255"/>
              <a:gd name="T4" fmla="*/ 3840 w 3841"/>
              <a:gd name="T5" fmla="*/ 255 h 255"/>
              <a:gd name="T6" fmla="*/ 3841 w 3841"/>
              <a:gd name="T7" fmla="*/ 0 h 255"/>
              <a:gd name="T8" fmla="*/ 3021 w 3841"/>
              <a:gd name="T9" fmla="*/ 77 h 255"/>
              <a:gd name="T10" fmla="*/ 2002 w 3841"/>
              <a:gd name="T11" fmla="*/ 77 h 255"/>
              <a:gd name="T12" fmla="*/ 1204 w 3841"/>
              <a:gd name="T13" fmla="*/ 51 h 255"/>
              <a:gd name="T14" fmla="*/ 908 w 3841"/>
              <a:gd name="T15" fmla="*/ 50 h 255"/>
              <a:gd name="T16" fmla="*/ 0 w 3841"/>
              <a:gd name="T17" fmla="*/ 149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1" h="255">
                <a:moveTo>
                  <a:pt x="0" y="149"/>
                </a:moveTo>
                <a:cubicBezTo>
                  <a:pt x="0" y="255"/>
                  <a:pt x="0" y="255"/>
                  <a:pt x="0" y="255"/>
                </a:cubicBezTo>
                <a:cubicBezTo>
                  <a:pt x="3840" y="255"/>
                  <a:pt x="3840" y="255"/>
                  <a:pt x="3840" y="255"/>
                </a:cubicBezTo>
                <a:cubicBezTo>
                  <a:pt x="3841" y="0"/>
                  <a:pt x="3841" y="0"/>
                  <a:pt x="3841" y="0"/>
                </a:cubicBezTo>
                <a:cubicBezTo>
                  <a:pt x="3841" y="0"/>
                  <a:pt x="3480" y="69"/>
                  <a:pt x="3021" y="77"/>
                </a:cubicBezTo>
                <a:cubicBezTo>
                  <a:pt x="2702" y="83"/>
                  <a:pt x="2339" y="93"/>
                  <a:pt x="2002" y="77"/>
                </a:cubicBezTo>
                <a:cubicBezTo>
                  <a:pt x="1443" y="51"/>
                  <a:pt x="1387" y="51"/>
                  <a:pt x="1204" y="51"/>
                </a:cubicBezTo>
                <a:cubicBezTo>
                  <a:pt x="1135" y="51"/>
                  <a:pt x="1048" y="51"/>
                  <a:pt x="908" y="50"/>
                </a:cubicBezTo>
                <a:cubicBezTo>
                  <a:pt x="429" y="45"/>
                  <a:pt x="0" y="149"/>
                  <a:pt x="0" y="149"/>
                </a:cubicBezTo>
              </a:path>
            </a:pathLst>
          </a:custGeom>
          <a:gradFill>
            <a:gsLst>
              <a:gs pos="0">
                <a:srgbClr val="015DE6">
                  <a:alpha val="90000"/>
                </a:srgbClr>
              </a:gs>
              <a:gs pos="100000">
                <a:srgbClr val="015DE6"/>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49"/>
          <p:cNvSpPr>
            <a:spLocks/>
          </p:cNvSpPr>
          <p:nvPr/>
        </p:nvSpPr>
        <p:spPr bwMode="auto">
          <a:xfrm>
            <a:off x="0" y="5989554"/>
            <a:ext cx="12196800" cy="885257"/>
          </a:xfrm>
          <a:custGeom>
            <a:avLst/>
            <a:gdLst>
              <a:gd name="T0" fmla="*/ 2977 w 3841"/>
              <a:gd name="T1" fmla="*/ 68 h 322"/>
              <a:gd name="T2" fmla="*/ 1881 w 3841"/>
              <a:gd name="T3" fmla="*/ 93 h 322"/>
              <a:gd name="T4" fmla="*/ 936 w 3841"/>
              <a:gd name="T5" fmla="*/ 73 h 322"/>
              <a:gd name="T6" fmla="*/ 0 w 3841"/>
              <a:gd name="T7" fmla="*/ 322 h 322"/>
              <a:gd name="T8" fmla="*/ 0 w 3841"/>
              <a:gd name="T9" fmla="*/ 217 h 322"/>
              <a:gd name="T10" fmla="*/ 0 w 3841"/>
              <a:gd name="T11" fmla="*/ 216 h 322"/>
              <a:gd name="T12" fmla="*/ 1 w 3841"/>
              <a:gd name="T13" fmla="*/ 193 h 322"/>
              <a:gd name="T14" fmla="*/ 1117 w 3841"/>
              <a:gd name="T15" fmla="*/ 87 h 322"/>
              <a:gd name="T16" fmla="*/ 1117 w 3841"/>
              <a:gd name="T17" fmla="*/ 87 h 322"/>
              <a:gd name="T18" fmla="*/ 1221 w 3841"/>
              <a:gd name="T19" fmla="*/ 88 h 322"/>
              <a:gd name="T20" fmla="*/ 2337 w 3841"/>
              <a:gd name="T21" fmla="*/ 130 h 322"/>
              <a:gd name="T22" fmla="*/ 2406 w 3841"/>
              <a:gd name="T23" fmla="*/ 130 h 322"/>
              <a:gd name="T24" fmla="*/ 2413 w 3841"/>
              <a:gd name="T25" fmla="*/ 130 h 322"/>
              <a:gd name="T26" fmla="*/ 3160 w 3841"/>
              <a:gd name="T27" fmla="*/ 114 h 322"/>
              <a:gd name="T28" fmla="*/ 3162 w 3841"/>
              <a:gd name="T29" fmla="*/ 114 h 322"/>
              <a:gd name="T30" fmla="*/ 3163 w 3841"/>
              <a:gd name="T31" fmla="*/ 114 h 322"/>
              <a:gd name="T32" fmla="*/ 3568 w 3841"/>
              <a:gd name="T33" fmla="*/ 90 h 322"/>
              <a:gd name="T34" fmla="*/ 3569 w 3841"/>
              <a:gd name="T35" fmla="*/ 89 h 322"/>
              <a:gd name="T36" fmla="*/ 3570 w 3841"/>
              <a:gd name="T37" fmla="*/ 89 h 322"/>
              <a:gd name="T38" fmla="*/ 3574 w 3841"/>
              <a:gd name="T39" fmla="*/ 89 h 322"/>
              <a:gd name="T40" fmla="*/ 3575 w 3841"/>
              <a:gd name="T41" fmla="*/ 89 h 322"/>
              <a:gd name="T42" fmla="*/ 3576 w 3841"/>
              <a:gd name="T43" fmla="*/ 89 h 322"/>
              <a:gd name="T44" fmla="*/ 3578 w 3841"/>
              <a:gd name="T45" fmla="*/ 89 h 322"/>
              <a:gd name="T46" fmla="*/ 3792 w 3841"/>
              <a:gd name="T47" fmla="*/ 72 h 322"/>
              <a:gd name="T48" fmla="*/ 3793 w 3841"/>
              <a:gd name="T49" fmla="*/ 72 h 322"/>
              <a:gd name="T50" fmla="*/ 3793 w 3841"/>
              <a:gd name="T51" fmla="*/ 72 h 322"/>
              <a:gd name="T52" fmla="*/ 3793 w 3841"/>
              <a:gd name="T53" fmla="*/ 72 h 322"/>
              <a:gd name="T54" fmla="*/ 3794 w 3841"/>
              <a:gd name="T55" fmla="*/ 72 h 322"/>
              <a:gd name="T56" fmla="*/ 3794 w 3841"/>
              <a:gd name="T57" fmla="*/ 72 h 322"/>
              <a:gd name="T58" fmla="*/ 3795 w 3841"/>
              <a:gd name="T59" fmla="*/ 72 h 322"/>
              <a:gd name="T60" fmla="*/ 3837 w 3841"/>
              <a:gd name="T61" fmla="*/ 68 h 322"/>
              <a:gd name="T62" fmla="*/ 3837 w 3841"/>
              <a:gd name="T63" fmla="*/ 68 h 322"/>
              <a:gd name="T64" fmla="*/ 3841 w 3841"/>
              <a:gd name="T65"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41" h="322">
                <a:moveTo>
                  <a:pt x="3841" y="0"/>
                </a:moveTo>
                <a:cubicBezTo>
                  <a:pt x="3841" y="0"/>
                  <a:pt x="3364" y="43"/>
                  <a:pt x="2977" y="68"/>
                </a:cubicBezTo>
                <a:cubicBezTo>
                  <a:pt x="2666" y="88"/>
                  <a:pt x="2431" y="87"/>
                  <a:pt x="2260" y="89"/>
                </a:cubicBezTo>
                <a:cubicBezTo>
                  <a:pt x="2092" y="92"/>
                  <a:pt x="1974" y="93"/>
                  <a:pt x="1881" y="93"/>
                </a:cubicBezTo>
                <a:cubicBezTo>
                  <a:pt x="1645" y="93"/>
                  <a:pt x="1573" y="86"/>
                  <a:pt x="1241" y="77"/>
                </a:cubicBezTo>
                <a:cubicBezTo>
                  <a:pt x="1131" y="74"/>
                  <a:pt x="1030" y="73"/>
                  <a:pt x="936" y="73"/>
                </a:cubicBezTo>
                <a:cubicBezTo>
                  <a:pt x="248" y="73"/>
                  <a:pt x="0" y="142"/>
                  <a:pt x="0" y="142"/>
                </a:cubicBezTo>
                <a:cubicBezTo>
                  <a:pt x="0" y="322"/>
                  <a:pt x="0" y="322"/>
                  <a:pt x="0" y="322"/>
                </a:cubicBezTo>
                <a:cubicBezTo>
                  <a:pt x="0" y="319"/>
                  <a:pt x="0" y="319"/>
                  <a:pt x="0" y="319"/>
                </a:cubicBezTo>
                <a:cubicBezTo>
                  <a:pt x="0" y="217"/>
                  <a:pt x="0" y="217"/>
                  <a:pt x="0" y="217"/>
                </a:cubicBezTo>
                <a:cubicBezTo>
                  <a:pt x="0" y="217"/>
                  <a:pt x="0" y="216"/>
                  <a:pt x="0" y="216"/>
                </a:cubicBezTo>
                <a:cubicBezTo>
                  <a:pt x="0" y="216"/>
                  <a:pt x="0" y="216"/>
                  <a:pt x="0" y="216"/>
                </a:cubicBezTo>
                <a:cubicBezTo>
                  <a:pt x="0" y="216"/>
                  <a:pt x="0" y="216"/>
                  <a:pt x="0" y="216"/>
                </a:cubicBezTo>
                <a:cubicBezTo>
                  <a:pt x="1" y="193"/>
                  <a:pt x="1" y="193"/>
                  <a:pt x="1" y="193"/>
                </a:cubicBezTo>
                <a:cubicBezTo>
                  <a:pt x="1" y="193"/>
                  <a:pt x="507" y="87"/>
                  <a:pt x="1117" y="87"/>
                </a:cubicBezTo>
                <a:cubicBezTo>
                  <a:pt x="1117" y="87"/>
                  <a:pt x="1117" y="87"/>
                  <a:pt x="1117" y="87"/>
                </a:cubicBezTo>
                <a:cubicBezTo>
                  <a:pt x="1117" y="87"/>
                  <a:pt x="1117" y="87"/>
                  <a:pt x="1117" y="87"/>
                </a:cubicBezTo>
                <a:cubicBezTo>
                  <a:pt x="1117" y="87"/>
                  <a:pt x="1117" y="87"/>
                  <a:pt x="1117" y="87"/>
                </a:cubicBezTo>
                <a:cubicBezTo>
                  <a:pt x="1117" y="87"/>
                  <a:pt x="1117" y="87"/>
                  <a:pt x="1117" y="87"/>
                </a:cubicBezTo>
                <a:cubicBezTo>
                  <a:pt x="1151" y="87"/>
                  <a:pt x="1186" y="87"/>
                  <a:pt x="1221" y="88"/>
                </a:cubicBezTo>
                <a:cubicBezTo>
                  <a:pt x="1221" y="88"/>
                  <a:pt x="1222" y="88"/>
                  <a:pt x="1223" y="88"/>
                </a:cubicBezTo>
                <a:cubicBezTo>
                  <a:pt x="1680" y="97"/>
                  <a:pt x="1737" y="127"/>
                  <a:pt x="2337" y="130"/>
                </a:cubicBezTo>
                <a:cubicBezTo>
                  <a:pt x="2337" y="130"/>
                  <a:pt x="2338" y="130"/>
                  <a:pt x="2338" y="130"/>
                </a:cubicBezTo>
                <a:cubicBezTo>
                  <a:pt x="2358" y="130"/>
                  <a:pt x="2381" y="130"/>
                  <a:pt x="2406" y="130"/>
                </a:cubicBezTo>
                <a:cubicBezTo>
                  <a:pt x="2406" y="130"/>
                  <a:pt x="2406" y="130"/>
                  <a:pt x="2406" y="130"/>
                </a:cubicBezTo>
                <a:cubicBezTo>
                  <a:pt x="2408" y="130"/>
                  <a:pt x="2411" y="130"/>
                  <a:pt x="2413" y="130"/>
                </a:cubicBezTo>
                <a:cubicBezTo>
                  <a:pt x="2588" y="130"/>
                  <a:pt x="2874" y="127"/>
                  <a:pt x="3135" y="115"/>
                </a:cubicBezTo>
                <a:cubicBezTo>
                  <a:pt x="3144" y="115"/>
                  <a:pt x="3152" y="115"/>
                  <a:pt x="3160" y="114"/>
                </a:cubicBezTo>
                <a:cubicBezTo>
                  <a:pt x="3161" y="114"/>
                  <a:pt x="3161" y="114"/>
                  <a:pt x="3162" y="114"/>
                </a:cubicBezTo>
                <a:cubicBezTo>
                  <a:pt x="3162" y="114"/>
                  <a:pt x="3162" y="114"/>
                  <a:pt x="3162" y="114"/>
                </a:cubicBezTo>
                <a:cubicBezTo>
                  <a:pt x="3162" y="114"/>
                  <a:pt x="3162" y="114"/>
                  <a:pt x="3162" y="114"/>
                </a:cubicBezTo>
                <a:cubicBezTo>
                  <a:pt x="3162" y="114"/>
                  <a:pt x="3163" y="114"/>
                  <a:pt x="3163" y="114"/>
                </a:cubicBezTo>
                <a:cubicBezTo>
                  <a:pt x="3163" y="114"/>
                  <a:pt x="3163" y="114"/>
                  <a:pt x="3163" y="114"/>
                </a:cubicBezTo>
                <a:cubicBezTo>
                  <a:pt x="3315" y="107"/>
                  <a:pt x="3455" y="98"/>
                  <a:pt x="3568" y="90"/>
                </a:cubicBezTo>
                <a:cubicBezTo>
                  <a:pt x="3568" y="89"/>
                  <a:pt x="3568" y="89"/>
                  <a:pt x="3568" y="89"/>
                </a:cubicBezTo>
                <a:cubicBezTo>
                  <a:pt x="3568" y="89"/>
                  <a:pt x="3569" y="89"/>
                  <a:pt x="3569" y="89"/>
                </a:cubicBezTo>
                <a:cubicBezTo>
                  <a:pt x="3569" y="89"/>
                  <a:pt x="3569" y="89"/>
                  <a:pt x="3569" y="89"/>
                </a:cubicBezTo>
                <a:cubicBezTo>
                  <a:pt x="3569" y="89"/>
                  <a:pt x="3570" y="89"/>
                  <a:pt x="3570" y="89"/>
                </a:cubicBezTo>
                <a:cubicBezTo>
                  <a:pt x="3570" y="89"/>
                  <a:pt x="3570" y="89"/>
                  <a:pt x="3570" y="89"/>
                </a:cubicBezTo>
                <a:cubicBezTo>
                  <a:pt x="3572" y="89"/>
                  <a:pt x="3573" y="89"/>
                  <a:pt x="3574" y="89"/>
                </a:cubicBezTo>
                <a:cubicBezTo>
                  <a:pt x="3574" y="89"/>
                  <a:pt x="3574" y="89"/>
                  <a:pt x="3574" y="89"/>
                </a:cubicBezTo>
                <a:cubicBezTo>
                  <a:pt x="3574" y="89"/>
                  <a:pt x="3575" y="89"/>
                  <a:pt x="3575" y="89"/>
                </a:cubicBezTo>
                <a:cubicBezTo>
                  <a:pt x="3575" y="89"/>
                  <a:pt x="3576" y="89"/>
                  <a:pt x="3576" y="89"/>
                </a:cubicBezTo>
                <a:cubicBezTo>
                  <a:pt x="3576" y="89"/>
                  <a:pt x="3576" y="89"/>
                  <a:pt x="3576" y="89"/>
                </a:cubicBezTo>
                <a:cubicBezTo>
                  <a:pt x="3577" y="89"/>
                  <a:pt x="3577" y="89"/>
                  <a:pt x="3577" y="89"/>
                </a:cubicBezTo>
                <a:cubicBezTo>
                  <a:pt x="3578" y="89"/>
                  <a:pt x="3578" y="89"/>
                  <a:pt x="3578" y="89"/>
                </a:cubicBezTo>
                <a:cubicBezTo>
                  <a:pt x="3673" y="82"/>
                  <a:pt x="3747" y="76"/>
                  <a:pt x="3792" y="72"/>
                </a:cubicBezTo>
                <a:cubicBezTo>
                  <a:pt x="3792" y="72"/>
                  <a:pt x="3792" y="72"/>
                  <a:pt x="3792" y="72"/>
                </a:cubicBezTo>
                <a:cubicBezTo>
                  <a:pt x="3792" y="72"/>
                  <a:pt x="3793" y="72"/>
                  <a:pt x="3793" y="72"/>
                </a:cubicBezTo>
                <a:cubicBezTo>
                  <a:pt x="3793" y="72"/>
                  <a:pt x="3793" y="72"/>
                  <a:pt x="3793" y="72"/>
                </a:cubicBezTo>
                <a:cubicBezTo>
                  <a:pt x="3793" y="72"/>
                  <a:pt x="3793" y="72"/>
                  <a:pt x="3793" y="72"/>
                </a:cubicBezTo>
                <a:cubicBezTo>
                  <a:pt x="3793" y="72"/>
                  <a:pt x="3793" y="72"/>
                  <a:pt x="3793" y="72"/>
                </a:cubicBezTo>
                <a:cubicBezTo>
                  <a:pt x="3793" y="72"/>
                  <a:pt x="3793" y="72"/>
                  <a:pt x="3793" y="72"/>
                </a:cubicBezTo>
                <a:cubicBezTo>
                  <a:pt x="3793" y="72"/>
                  <a:pt x="3793" y="72"/>
                  <a:pt x="3793" y="72"/>
                </a:cubicBezTo>
                <a:cubicBezTo>
                  <a:pt x="3794" y="72"/>
                  <a:pt x="3794" y="72"/>
                  <a:pt x="3794" y="72"/>
                </a:cubicBezTo>
                <a:cubicBezTo>
                  <a:pt x="3794" y="72"/>
                  <a:pt x="3794" y="72"/>
                  <a:pt x="3794" y="72"/>
                </a:cubicBezTo>
                <a:cubicBezTo>
                  <a:pt x="3794" y="72"/>
                  <a:pt x="3794" y="72"/>
                  <a:pt x="3794" y="72"/>
                </a:cubicBezTo>
                <a:cubicBezTo>
                  <a:pt x="3794" y="72"/>
                  <a:pt x="3794" y="72"/>
                  <a:pt x="3794" y="72"/>
                </a:cubicBezTo>
                <a:cubicBezTo>
                  <a:pt x="3794" y="72"/>
                  <a:pt x="3794" y="72"/>
                  <a:pt x="3794" y="72"/>
                </a:cubicBezTo>
                <a:cubicBezTo>
                  <a:pt x="3795" y="72"/>
                  <a:pt x="3795" y="72"/>
                  <a:pt x="3795" y="72"/>
                </a:cubicBezTo>
                <a:cubicBezTo>
                  <a:pt x="3795" y="72"/>
                  <a:pt x="3795" y="72"/>
                  <a:pt x="3795" y="72"/>
                </a:cubicBezTo>
                <a:cubicBezTo>
                  <a:pt x="3817" y="70"/>
                  <a:pt x="3831" y="69"/>
                  <a:pt x="3837" y="68"/>
                </a:cubicBezTo>
                <a:cubicBezTo>
                  <a:pt x="3837" y="68"/>
                  <a:pt x="3837" y="68"/>
                  <a:pt x="3837" y="68"/>
                </a:cubicBezTo>
                <a:cubicBezTo>
                  <a:pt x="3837" y="68"/>
                  <a:pt x="3837" y="68"/>
                  <a:pt x="3837" y="68"/>
                </a:cubicBezTo>
                <a:cubicBezTo>
                  <a:pt x="3839" y="68"/>
                  <a:pt x="3840" y="68"/>
                  <a:pt x="3840" y="68"/>
                </a:cubicBezTo>
                <a:cubicBezTo>
                  <a:pt x="3841" y="0"/>
                  <a:pt x="3841" y="0"/>
                  <a:pt x="3841" y="0"/>
                </a:cubicBezTo>
              </a:path>
            </a:pathLst>
          </a:custGeom>
          <a:gradFill>
            <a:gsLst>
              <a:gs pos="0">
                <a:srgbClr val="A4D8FF"/>
              </a:gs>
              <a:gs pos="100000">
                <a:srgbClr val="4065F1">
                  <a:alpha val="50000"/>
                </a:srgb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1"/>
          <p:cNvSpPr>
            <a:spLocks/>
          </p:cNvSpPr>
          <p:nvPr/>
        </p:nvSpPr>
        <p:spPr bwMode="auto">
          <a:xfrm>
            <a:off x="0" y="6168336"/>
            <a:ext cx="12180151" cy="407015"/>
          </a:xfrm>
          <a:custGeom>
            <a:avLst/>
            <a:gdLst>
              <a:gd name="T0" fmla="*/ 3795 w 3837"/>
              <a:gd name="T1" fmla="*/ 4 h 148"/>
              <a:gd name="T2" fmla="*/ 3794 w 3837"/>
              <a:gd name="T3" fmla="*/ 4 h 148"/>
              <a:gd name="T4" fmla="*/ 3793 w 3837"/>
              <a:gd name="T5" fmla="*/ 4 h 148"/>
              <a:gd name="T6" fmla="*/ 3793 w 3837"/>
              <a:gd name="T7" fmla="*/ 4 h 148"/>
              <a:gd name="T8" fmla="*/ 3792 w 3837"/>
              <a:gd name="T9" fmla="*/ 4 h 148"/>
              <a:gd name="T10" fmla="*/ 3577 w 3837"/>
              <a:gd name="T11" fmla="*/ 21 h 148"/>
              <a:gd name="T12" fmla="*/ 3575 w 3837"/>
              <a:gd name="T13" fmla="*/ 21 h 148"/>
              <a:gd name="T14" fmla="*/ 3570 w 3837"/>
              <a:gd name="T15" fmla="*/ 21 h 148"/>
              <a:gd name="T16" fmla="*/ 3569 w 3837"/>
              <a:gd name="T17" fmla="*/ 21 h 148"/>
              <a:gd name="T18" fmla="*/ 3163 w 3837"/>
              <a:gd name="T19" fmla="*/ 46 h 148"/>
              <a:gd name="T20" fmla="*/ 3162 w 3837"/>
              <a:gd name="T21" fmla="*/ 46 h 148"/>
              <a:gd name="T22" fmla="*/ 3135 w 3837"/>
              <a:gd name="T23" fmla="*/ 47 h 148"/>
              <a:gd name="T24" fmla="*/ 2406 w 3837"/>
              <a:gd name="T25" fmla="*/ 62 h 148"/>
              <a:gd name="T26" fmla="*/ 2338 w 3837"/>
              <a:gd name="T27" fmla="*/ 62 h 148"/>
              <a:gd name="T28" fmla="*/ 1221 w 3837"/>
              <a:gd name="T29" fmla="*/ 20 h 148"/>
              <a:gd name="T30" fmla="*/ 1117 w 3837"/>
              <a:gd name="T31" fmla="*/ 19 h 148"/>
              <a:gd name="T32" fmla="*/ 37 w 3837"/>
              <a:gd name="T33" fmla="*/ 140 h 148"/>
              <a:gd name="T34" fmla="*/ 812 w 3837"/>
              <a:gd name="T35" fmla="*/ 51 h 148"/>
              <a:gd name="T36" fmla="*/ 813 w 3837"/>
              <a:gd name="T37" fmla="*/ 50 h 148"/>
              <a:gd name="T38" fmla="*/ 814 w 3837"/>
              <a:gd name="T39" fmla="*/ 50 h 148"/>
              <a:gd name="T40" fmla="*/ 815 w 3837"/>
              <a:gd name="T41" fmla="*/ 50 h 148"/>
              <a:gd name="T42" fmla="*/ 816 w 3837"/>
              <a:gd name="T43" fmla="*/ 50 h 148"/>
              <a:gd name="T44" fmla="*/ 817 w 3837"/>
              <a:gd name="T45" fmla="*/ 50 h 148"/>
              <a:gd name="T46" fmla="*/ 818 w 3837"/>
              <a:gd name="T47" fmla="*/ 50 h 148"/>
              <a:gd name="T48" fmla="*/ 819 w 3837"/>
              <a:gd name="T49" fmla="*/ 50 h 148"/>
              <a:gd name="T50" fmla="*/ 820 w 3837"/>
              <a:gd name="T51" fmla="*/ 50 h 148"/>
              <a:gd name="T52" fmla="*/ 821 w 3837"/>
              <a:gd name="T53" fmla="*/ 50 h 148"/>
              <a:gd name="T54" fmla="*/ 822 w 3837"/>
              <a:gd name="T55" fmla="*/ 50 h 148"/>
              <a:gd name="T56" fmla="*/ 823 w 3837"/>
              <a:gd name="T57" fmla="*/ 50 h 148"/>
              <a:gd name="T58" fmla="*/ 824 w 3837"/>
              <a:gd name="T59" fmla="*/ 50 h 148"/>
              <a:gd name="T60" fmla="*/ 825 w 3837"/>
              <a:gd name="T61" fmla="*/ 50 h 148"/>
              <a:gd name="T62" fmla="*/ 826 w 3837"/>
              <a:gd name="T63" fmla="*/ 50 h 148"/>
              <a:gd name="T64" fmla="*/ 827 w 3837"/>
              <a:gd name="T65" fmla="*/ 50 h 148"/>
              <a:gd name="T66" fmla="*/ 829 w 3837"/>
              <a:gd name="T67" fmla="*/ 50 h 148"/>
              <a:gd name="T68" fmla="*/ 908 w 3837"/>
              <a:gd name="T69" fmla="*/ 50 h 148"/>
              <a:gd name="T70" fmla="*/ 912 w 3837"/>
              <a:gd name="T71" fmla="*/ 50 h 148"/>
              <a:gd name="T72" fmla="*/ 922 w 3837"/>
              <a:gd name="T73" fmla="*/ 50 h 148"/>
              <a:gd name="T74" fmla="*/ 1171 w 3837"/>
              <a:gd name="T75" fmla="*/ 51 h 148"/>
              <a:gd name="T76" fmla="*/ 1204 w 3837"/>
              <a:gd name="T77" fmla="*/ 51 h 148"/>
              <a:gd name="T78" fmla="*/ 1235 w 3837"/>
              <a:gd name="T79" fmla="*/ 51 h 148"/>
              <a:gd name="T80" fmla="*/ 1240 w 3837"/>
              <a:gd name="T81" fmla="*/ 51 h 148"/>
              <a:gd name="T82" fmla="*/ 1975 w 3837"/>
              <a:gd name="T83" fmla="*/ 76 h 148"/>
              <a:gd name="T84" fmla="*/ 1978 w 3837"/>
              <a:gd name="T85" fmla="*/ 76 h 148"/>
              <a:gd name="T86" fmla="*/ 1979 w 3837"/>
              <a:gd name="T87" fmla="*/ 76 h 148"/>
              <a:gd name="T88" fmla="*/ 1986 w 3837"/>
              <a:gd name="T89" fmla="*/ 76 h 148"/>
              <a:gd name="T90" fmla="*/ 1992 w 3837"/>
              <a:gd name="T91" fmla="*/ 77 h 148"/>
              <a:gd name="T92" fmla="*/ 1995 w 3837"/>
              <a:gd name="T93" fmla="*/ 77 h 148"/>
              <a:gd name="T94" fmla="*/ 1999 w 3837"/>
              <a:gd name="T95" fmla="*/ 77 h 148"/>
              <a:gd name="T96" fmla="*/ 2002 w 3837"/>
              <a:gd name="T97" fmla="*/ 77 h 148"/>
              <a:gd name="T98" fmla="*/ 2016 w 3837"/>
              <a:gd name="T99" fmla="*/ 78 h 148"/>
              <a:gd name="T100" fmla="*/ 2168 w 3837"/>
              <a:gd name="T101" fmla="*/ 83 h 148"/>
              <a:gd name="T102" fmla="*/ 3021 w 3837"/>
              <a:gd name="T103" fmla="*/ 77 h 148"/>
              <a:gd name="T104" fmla="*/ 3023 w 3837"/>
              <a:gd name="T105" fmla="*/ 77 h 148"/>
              <a:gd name="T106" fmla="*/ 3024 w 3837"/>
              <a:gd name="T107" fmla="*/ 77 h 148"/>
              <a:gd name="T108" fmla="*/ 3152 w 3837"/>
              <a:gd name="T109" fmla="*/ 73 h 148"/>
              <a:gd name="T110" fmla="*/ 3152 w 3837"/>
              <a:gd name="T111" fmla="*/ 73 h 148"/>
              <a:gd name="T112" fmla="*/ 3153 w 3837"/>
              <a:gd name="T113" fmla="*/ 73 h 148"/>
              <a:gd name="T114" fmla="*/ 3154 w 3837"/>
              <a:gd name="T115" fmla="*/ 73 h 148"/>
              <a:gd name="T116" fmla="*/ 3155 w 3837"/>
              <a:gd name="T117" fmla="*/ 73 h 148"/>
              <a:gd name="T118" fmla="*/ 3156 w 3837"/>
              <a:gd name="T119" fmla="*/ 73 h 148"/>
              <a:gd name="T120" fmla="*/ 3157 w 3837"/>
              <a:gd name="T121" fmla="*/ 73 h 148"/>
              <a:gd name="T122" fmla="*/ 3161 w 3837"/>
              <a:gd name="T123" fmla="*/ 73 h 148"/>
              <a:gd name="T124" fmla="*/ 3163 w 3837"/>
              <a:gd name="T125" fmla="*/ 7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7" h="148">
                <a:moveTo>
                  <a:pt x="3837" y="0"/>
                </a:moveTo>
                <a:cubicBezTo>
                  <a:pt x="3831" y="1"/>
                  <a:pt x="3817" y="2"/>
                  <a:pt x="3795" y="4"/>
                </a:cubicBezTo>
                <a:cubicBezTo>
                  <a:pt x="3795" y="4"/>
                  <a:pt x="3795" y="4"/>
                  <a:pt x="3795" y="4"/>
                </a:cubicBezTo>
                <a:cubicBezTo>
                  <a:pt x="3795" y="4"/>
                  <a:pt x="3795" y="4"/>
                  <a:pt x="3794" y="4"/>
                </a:cubicBezTo>
                <a:cubicBezTo>
                  <a:pt x="3794" y="4"/>
                  <a:pt x="3794" y="4"/>
                  <a:pt x="3794" y="4"/>
                </a:cubicBezTo>
                <a:cubicBezTo>
                  <a:pt x="3794" y="4"/>
                  <a:pt x="3794" y="4"/>
                  <a:pt x="3794" y="4"/>
                </a:cubicBezTo>
                <a:cubicBezTo>
                  <a:pt x="3794" y="4"/>
                  <a:pt x="3794" y="4"/>
                  <a:pt x="3794" y="4"/>
                </a:cubicBezTo>
                <a:cubicBezTo>
                  <a:pt x="3794" y="4"/>
                  <a:pt x="3794" y="4"/>
                  <a:pt x="3794" y="4"/>
                </a:cubicBezTo>
                <a:cubicBezTo>
                  <a:pt x="3794" y="4"/>
                  <a:pt x="3794" y="4"/>
                  <a:pt x="3793" y="4"/>
                </a:cubicBezTo>
                <a:cubicBezTo>
                  <a:pt x="3793" y="4"/>
                  <a:pt x="3793" y="4"/>
                  <a:pt x="3793" y="4"/>
                </a:cubicBezTo>
                <a:cubicBezTo>
                  <a:pt x="3793" y="4"/>
                  <a:pt x="3793" y="4"/>
                  <a:pt x="3793" y="4"/>
                </a:cubicBezTo>
                <a:cubicBezTo>
                  <a:pt x="3793" y="4"/>
                  <a:pt x="3793" y="4"/>
                  <a:pt x="3793" y="4"/>
                </a:cubicBezTo>
                <a:cubicBezTo>
                  <a:pt x="3793" y="4"/>
                  <a:pt x="3793" y="4"/>
                  <a:pt x="3793" y="4"/>
                </a:cubicBezTo>
                <a:cubicBezTo>
                  <a:pt x="3793" y="4"/>
                  <a:pt x="3793" y="4"/>
                  <a:pt x="3793" y="4"/>
                </a:cubicBezTo>
                <a:cubicBezTo>
                  <a:pt x="3793" y="4"/>
                  <a:pt x="3792" y="4"/>
                  <a:pt x="3792" y="4"/>
                </a:cubicBezTo>
                <a:cubicBezTo>
                  <a:pt x="3792" y="4"/>
                  <a:pt x="3792" y="4"/>
                  <a:pt x="3792" y="4"/>
                </a:cubicBezTo>
                <a:cubicBezTo>
                  <a:pt x="3747" y="8"/>
                  <a:pt x="3673" y="14"/>
                  <a:pt x="3578" y="21"/>
                </a:cubicBezTo>
                <a:cubicBezTo>
                  <a:pt x="3578" y="21"/>
                  <a:pt x="3578" y="21"/>
                  <a:pt x="3577" y="21"/>
                </a:cubicBezTo>
                <a:cubicBezTo>
                  <a:pt x="3577" y="21"/>
                  <a:pt x="3577" y="21"/>
                  <a:pt x="3576" y="21"/>
                </a:cubicBezTo>
                <a:cubicBezTo>
                  <a:pt x="3576" y="21"/>
                  <a:pt x="3576" y="21"/>
                  <a:pt x="3576" y="21"/>
                </a:cubicBezTo>
                <a:cubicBezTo>
                  <a:pt x="3576" y="21"/>
                  <a:pt x="3575" y="21"/>
                  <a:pt x="3575" y="21"/>
                </a:cubicBezTo>
                <a:cubicBezTo>
                  <a:pt x="3575" y="21"/>
                  <a:pt x="3574" y="21"/>
                  <a:pt x="3574" y="21"/>
                </a:cubicBezTo>
                <a:cubicBezTo>
                  <a:pt x="3574" y="21"/>
                  <a:pt x="3574" y="21"/>
                  <a:pt x="3574" y="21"/>
                </a:cubicBezTo>
                <a:cubicBezTo>
                  <a:pt x="3573" y="21"/>
                  <a:pt x="3572" y="21"/>
                  <a:pt x="3570" y="21"/>
                </a:cubicBezTo>
                <a:cubicBezTo>
                  <a:pt x="3570" y="21"/>
                  <a:pt x="3570" y="21"/>
                  <a:pt x="3570" y="21"/>
                </a:cubicBezTo>
                <a:cubicBezTo>
                  <a:pt x="3570" y="21"/>
                  <a:pt x="3569" y="21"/>
                  <a:pt x="3569" y="21"/>
                </a:cubicBezTo>
                <a:cubicBezTo>
                  <a:pt x="3569" y="21"/>
                  <a:pt x="3569" y="21"/>
                  <a:pt x="3569" y="21"/>
                </a:cubicBezTo>
                <a:cubicBezTo>
                  <a:pt x="3569" y="21"/>
                  <a:pt x="3568" y="21"/>
                  <a:pt x="3568" y="21"/>
                </a:cubicBezTo>
                <a:cubicBezTo>
                  <a:pt x="3568" y="21"/>
                  <a:pt x="3568" y="21"/>
                  <a:pt x="3568" y="22"/>
                </a:cubicBezTo>
                <a:cubicBezTo>
                  <a:pt x="3455" y="30"/>
                  <a:pt x="3315" y="39"/>
                  <a:pt x="3163" y="46"/>
                </a:cubicBezTo>
                <a:cubicBezTo>
                  <a:pt x="3163" y="46"/>
                  <a:pt x="3163" y="46"/>
                  <a:pt x="3163" y="46"/>
                </a:cubicBezTo>
                <a:cubicBezTo>
                  <a:pt x="3163" y="46"/>
                  <a:pt x="3162" y="46"/>
                  <a:pt x="3162" y="46"/>
                </a:cubicBezTo>
                <a:cubicBezTo>
                  <a:pt x="3162" y="46"/>
                  <a:pt x="3162" y="46"/>
                  <a:pt x="3162" y="46"/>
                </a:cubicBezTo>
                <a:cubicBezTo>
                  <a:pt x="3162" y="46"/>
                  <a:pt x="3162" y="46"/>
                  <a:pt x="3162" y="46"/>
                </a:cubicBezTo>
                <a:cubicBezTo>
                  <a:pt x="3161" y="46"/>
                  <a:pt x="3161" y="46"/>
                  <a:pt x="3160" y="46"/>
                </a:cubicBezTo>
                <a:cubicBezTo>
                  <a:pt x="3152" y="47"/>
                  <a:pt x="3144" y="47"/>
                  <a:pt x="3135" y="47"/>
                </a:cubicBezTo>
                <a:cubicBezTo>
                  <a:pt x="2874" y="59"/>
                  <a:pt x="2588" y="62"/>
                  <a:pt x="2413" y="62"/>
                </a:cubicBezTo>
                <a:cubicBezTo>
                  <a:pt x="2411" y="62"/>
                  <a:pt x="2408" y="62"/>
                  <a:pt x="2406" y="62"/>
                </a:cubicBezTo>
                <a:cubicBezTo>
                  <a:pt x="2406" y="62"/>
                  <a:pt x="2406" y="62"/>
                  <a:pt x="2406" y="62"/>
                </a:cubicBezTo>
                <a:cubicBezTo>
                  <a:pt x="2406" y="62"/>
                  <a:pt x="2406" y="62"/>
                  <a:pt x="2406" y="62"/>
                </a:cubicBezTo>
                <a:cubicBezTo>
                  <a:pt x="2406" y="62"/>
                  <a:pt x="2406" y="62"/>
                  <a:pt x="2406" y="62"/>
                </a:cubicBezTo>
                <a:cubicBezTo>
                  <a:pt x="2381" y="62"/>
                  <a:pt x="2358" y="62"/>
                  <a:pt x="2338" y="62"/>
                </a:cubicBezTo>
                <a:cubicBezTo>
                  <a:pt x="2338" y="62"/>
                  <a:pt x="2337" y="62"/>
                  <a:pt x="2337" y="62"/>
                </a:cubicBezTo>
                <a:cubicBezTo>
                  <a:pt x="1737" y="59"/>
                  <a:pt x="1680" y="29"/>
                  <a:pt x="1223" y="20"/>
                </a:cubicBezTo>
                <a:cubicBezTo>
                  <a:pt x="1222" y="20"/>
                  <a:pt x="1221" y="20"/>
                  <a:pt x="1221" y="20"/>
                </a:cubicBezTo>
                <a:cubicBezTo>
                  <a:pt x="1186" y="19"/>
                  <a:pt x="1151" y="19"/>
                  <a:pt x="1117" y="19"/>
                </a:cubicBezTo>
                <a:cubicBezTo>
                  <a:pt x="1117" y="19"/>
                  <a:pt x="1117" y="19"/>
                  <a:pt x="1117" y="19"/>
                </a:cubicBezTo>
                <a:cubicBezTo>
                  <a:pt x="1117" y="19"/>
                  <a:pt x="1117" y="19"/>
                  <a:pt x="1117" y="19"/>
                </a:cubicBezTo>
                <a:cubicBezTo>
                  <a:pt x="507" y="19"/>
                  <a:pt x="1" y="125"/>
                  <a:pt x="1" y="125"/>
                </a:cubicBezTo>
                <a:cubicBezTo>
                  <a:pt x="0" y="148"/>
                  <a:pt x="0" y="148"/>
                  <a:pt x="0" y="148"/>
                </a:cubicBezTo>
                <a:cubicBezTo>
                  <a:pt x="3" y="148"/>
                  <a:pt x="16" y="145"/>
                  <a:pt x="37" y="140"/>
                </a:cubicBezTo>
                <a:cubicBezTo>
                  <a:pt x="142" y="118"/>
                  <a:pt x="455" y="57"/>
                  <a:pt x="811" y="51"/>
                </a:cubicBezTo>
                <a:cubicBezTo>
                  <a:pt x="811" y="51"/>
                  <a:pt x="811" y="51"/>
                  <a:pt x="811" y="51"/>
                </a:cubicBezTo>
                <a:cubicBezTo>
                  <a:pt x="812" y="51"/>
                  <a:pt x="812" y="51"/>
                  <a:pt x="812" y="51"/>
                </a:cubicBezTo>
                <a:cubicBezTo>
                  <a:pt x="812" y="51"/>
                  <a:pt x="812" y="51"/>
                  <a:pt x="812" y="51"/>
                </a:cubicBezTo>
                <a:cubicBezTo>
                  <a:pt x="812" y="51"/>
                  <a:pt x="813" y="50"/>
                  <a:pt x="813" y="50"/>
                </a:cubicBezTo>
                <a:cubicBezTo>
                  <a:pt x="813" y="50"/>
                  <a:pt x="813" y="50"/>
                  <a:pt x="813" y="50"/>
                </a:cubicBezTo>
                <a:cubicBezTo>
                  <a:pt x="813" y="50"/>
                  <a:pt x="813" y="50"/>
                  <a:pt x="813" y="50"/>
                </a:cubicBezTo>
                <a:cubicBezTo>
                  <a:pt x="813" y="50"/>
                  <a:pt x="813" y="50"/>
                  <a:pt x="814" y="50"/>
                </a:cubicBezTo>
                <a:cubicBezTo>
                  <a:pt x="814" y="50"/>
                  <a:pt x="814" y="50"/>
                  <a:pt x="814" y="50"/>
                </a:cubicBezTo>
                <a:cubicBezTo>
                  <a:pt x="814" y="50"/>
                  <a:pt x="814" y="50"/>
                  <a:pt x="814" y="50"/>
                </a:cubicBezTo>
                <a:cubicBezTo>
                  <a:pt x="814" y="50"/>
                  <a:pt x="815" y="50"/>
                  <a:pt x="815" y="50"/>
                </a:cubicBezTo>
                <a:cubicBezTo>
                  <a:pt x="815" y="50"/>
                  <a:pt x="815" y="50"/>
                  <a:pt x="815" y="50"/>
                </a:cubicBezTo>
                <a:cubicBezTo>
                  <a:pt x="815" y="50"/>
                  <a:pt x="815" y="50"/>
                  <a:pt x="815" y="50"/>
                </a:cubicBezTo>
                <a:cubicBezTo>
                  <a:pt x="815" y="50"/>
                  <a:pt x="815" y="50"/>
                  <a:pt x="816" y="50"/>
                </a:cubicBezTo>
                <a:cubicBezTo>
                  <a:pt x="816" y="50"/>
                  <a:pt x="816" y="50"/>
                  <a:pt x="816" y="50"/>
                </a:cubicBezTo>
                <a:cubicBezTo>
                  <a:pt x="816" y="50"/>
                  <a:pt x="816" y="50"/>
                  <a:pt x="816" y="50"/>
                </a:cubicBezTo>
                <a:cubicBezTo>
                  <a:pt x="816" y="50"/>
                  <a:pt x="816" y="50"/>
                  <a:pt x="817" y="50"/>
                </a:cubicBezTo>
                <a:cubicBezTo>
                  <a:pt x="817" y="50"/>
                  <a:pt x="817" y="50"/>
                  <a:pt x="817" y="50"/>
                </a:cubicBezTo>
                <a:cubicBezTo>
                  <a:pt x="817" y="50"/>
                  <a:pt x="817" y="50"/>
                  <a:pt x="817" y="50"/>
                </a:cubicBezTo>
                <a:cubicBezTo>
                  <a:pt x="817" y="50"/>
                  <a:pt x="817" y="50"/>
                  <a:pt x="818" y="50"/>
                </a:cubicBezTo>
                <a:cubicBezTo>
                  <a:pt x="818" y="50"/>
                  <a:pt x="818" y="50"/>
                  <a:pt x="818" y="50"/>
                </a:cubicBezTo>
                <a:cubicBezTo>
                  <a:pt x="818" y="50"/>
                  <a:pt x="818" y="50"/>
                  <a:pt x="818" y="50"/>
                </a:cubicBezTo>
                <a:cubicBezTo>
                  <a:pt x="818" y="50"/>
                  <a:pt x="819" y="50"/>
                  <a:pt x="819" y="50"/>
                </a:cubicBezTo>
                <a:cubicBezTo>
                  <a:pt x="819" y="50"/>
                  <a:pt x="819" y="50"/>
                  <a:pt x="819" y="50"/>
                </a:cubicBezTo>
                <a:cubicBezTo>
                  <a:pt x="819" y="50"/>
                  <a:pt x="819" y="50"/>
                  <a:pt x="819" y="50"/>
                </a:cubicBezTo>
                <a:cubicBezTo>
                  <a:pt x="819" y="50"/>
                  <a:pt x="820" y="50"/>
                  <a:pt x="820" y="50"/>
                </a:cubicBezTo>
                <a:cubicBezTo>
                  <a:pt x="820" y="50"/>
                  <a:pt x="820" y="50"/>
                  <a:pt x="820" y="50"/>
                </a:cubicBezTo>
                <a:cubicBezTo>
                  <a:pt x="820" y="50"/>
                  <a:pt x="820" y="50"/>
                  <a:pt x="820" y="50"/>
                </a:cubicBezTo>
                <a:cubicBezTo>
                  <a:pt x="820" y="50"/>
                  <a:pt x="821" y="50"/>
                  <a:pt x="821" y="50"/>
                </a:cubicBezTo>
                <a:cubicBezTo>
                  <a:pt x="821" y="50"/>
                  <a:pt x="821" y="50"/>
                  <a:pt x="821" y="50"/>
                </a:cubicBezTo>
                <a:cubicBezTo>
                  <a:pt x="821" y="50"/>
                  <a:pt x="821" y="50"/>
                  <a:pt x="821" y="50"/>
                </a:cubicBezTo>
                <a:cubicBezTo>
                  <a:pt x="821" y="50"/>
                  <a:pt x="821" y="50"/>
                  <a:pt x="822" y="50"/>
                </a:cubicBezTo>
                <a:cubicBezTo>
                  <a:pt x="822" y="50"/>
                  <a:pt x="822" y="50"/>
                  <a:pt x="822" y="50"/>
                </a:cubicBezTo>
                <a:cubicBezTo>
                  <a:pt x="822" y="50"/>
                  <a:pt x="822" y="50"/>
                  <a:pt x="822" y="50"/>
                </a:cubicBezTo>
                <a:cubicBezTo>
                  <a:pt x="822" y="50"/>
                  <a:pt x="822" y="50"/>
                  <a:pt x="823" y="50"/>
                </a:cubicBezTo>
                <a:cubicBezTo>
                  <a:pt x="823" y="50"/>
                  <a:pt x="823" y="50"/>
                  <a:pt x="823" y="50"/>
                </a:cubicBezTo>
                <a:cubicBezTo>
                  <a:pt x="823" y="50"/>
                  <a:pt x="823" y="50"/>
                  <a:pt x="823" y="50"/>
                </a:cubicBezTo>
                <a:cubicBezTo>
                  <a:pt x="823" y="50"/>
                  <a:pt x="824" y="50"/>
                  <a:pt x="824" y="50"/>
                </a:cubicBezTo>
                <a:cubicBezTo>
                  <a:pt x="824" y="50"/>
                  <a:pt x="824" y="50"/>
                  <a:pt x="824" y="50"/>
                </a:cubicBezTo>
                <a:cubicBezTo>
                  <a:pt x="824" y="50"/>
                  <a:pt x="824" y="50"/>
                  <a:pt x="824" y="50"/>
                </a:cubicBezTo>
                <a:cubicBezTo>
                  <a:pt x="824" y="50"/>
                  <a:pt x="825" y="50"/>
                  <a:pt x="825" y="50"/>
                </a:cubicBezTo>
                <a:cubicBezTo>
                  <a:pt x="825" y="50"/>
                  <a:pt x="825" y="50"/>
                  <a:pt x="825" y="50"/>
                </a:cubicBezTo>
                <a:cubicBezTo>
                  <a:pt x="825" y="50"/>
                  <a:pt x="825" y="50"/>
                  <a:pt x="825" y="50"/>
                </a:cubicBezTo>
                <a:cubicBezTo>
                  <a:pt x="825" y="50"/>
                  <a:pt x="826" y="50"/>
                  <a:pt x="826" y="50"/>
                </a:cubicBezTo>
                <a:cubicBezTo>
                  <a:pt x="826" y="50"/>
                  <a:pt x="826" y="50"/>
                  <a:pt x="826" y="50"/>
                </a:cubicBezTo>
                <a:cubicBezTo>
                  <a:pt x="826" y="50"/>
                  <a:pt x="826" y="50"/>
                  <a:pt x="827" y="50"/>
                </a:cubicBezTo>
                <a:cubicBezTo>
                  <a:pt x="827" y="50"/>
                  <a:pt x="827" y="50"/>
                  <a:pt x="827" y="50"/>
                </a:cubicBezTo>
                <a:cubicBezTo>
                  <a:pt x="827" y="50"/>
                  <a:pt x="827" y="50"/>
                  <a:pt x="827" y="50"/>
                </a:cubicBezTo>
                <a:cubicBezTo>
                  <a:pt x="827" y="50"/>
                  <a:pt x="827" y="50"/>
                  <a:pt x="827" y="50"/>
                </a:cubicBezTo>
                <a:cubicBezTo>
                  <a:pt x="828" y="50"/>
                  <a:pt x="828" y="50"/>
                  <a:pt x="829" y="50"/>
                </a:cubicBezTo>
                <a:cubicBezTo>
                  <a:pt x="829" y="50"/>
                  <a:pt x="829" y="50"/>
                  <a:pt x="829" y="50"/>
                </a:cubicBezTo>
                <a:cubicBezTo>
                  <a:pt x="844" y="50"/>
                  <a:pt x="860" y="50"/>
                  <a:pt x="876" y="50"/>
                </a:cubicBezTo>
                <a:cubicBezTo>
                  <a:pt x="887" y="50"/>
                  <a:pt x="897" y="50"/>
                  <a:pt x="908" y="50"/>
                </a:cubicBezTo>
                <a:cubicBezTo>
                  <a:pt x="908" y="50"/>
                  <a:pt x="908" y="50"/>
                  <a:pt x="908" y="50"/>
                </a:cubicBezTo>
                <a:cubicBezTo>
                  <a:pt x="909" y="50"/>
                  <a:pt x="909" y="50"/>
                  <a:pt x="910" y="50"/>
                </a:cubicBezTo>
                <a:cubicBezTo>
                  <a:pt x="910" y="50"/>
                  <a:pt x="911" y="50"/>
                  <a:pt x="912" y="50"/>
                </a:cubicBezTo>
                <a:cubicBezTo>
                  <a:pt x="912" y="50"/>
                  <a:pt x="912" y="50"/>
                  <a:pt x="912" y="50"/>
                </a:cubicBezTo>
                <a:cubicBezTo>
                  <a:pt x="914" y="50"/>
                  <a:pt x="915" y="50"/>
                  <a:pt x="917" y="50"/>
                </a:cubicBezTo>
                <a:cubicBezTo>
                  <a:pt x="917" y="50"/>
                  <a:pt x="918" y="50"/>
                  <a:pt x="918" y="50"/>
                </a:cubicBezTo>
                <a:cubicBezTo>
                  <a:pt x="920" y="50"/>
                  <a:pt x="921" y="50"/>
                  <a:pt x="922" y="50"/>
                </a:cubicBezTo>
                <a:cubicBezTo>
                  <a:pt x="922" y="50"/>
                  <a:pt x="923" y="50"/>
                  <a:pt x="923" y="50"/>
                </a:cubicBezTo>
                <a:cubicBezTo>
                  <a:pt x="1020" y="51"/>
                  <a:pt x="1090" y="51"/>
                  <a:pt x="1148" y="51"/>
                </a:cubicBezTo>
                <a:cubicBezTo>
                  <a:pt x="1156" y="51"/>
                  <a:pt x="1163" y="51"/>
                  <a:pt x="1171" y="51"/>
                </a:cubicBezTo>
                <a:cubicBezTo>
                  <a:pt x="1171" y="51"/>
                  <a:pt x="1171" y="51"/>
                  <a:pt x="1171" y="51"/>
                </a:cubicBezTo>
                <a:cubicBezTo>
                  <a:pt x="1176" y="51"/>
                  <a:pt x="1181" y="51"/>
                  <a:pt x="1186" y="51"/>
                </a:cubicBezTo>
                <a:cubicBezTo>
                  <a:pt x="1192" y="51"/>
                  <a:pt x="1198" y="51"/>
                  <a:pt x="1204" y="51"/>
                </a:cubicBezTo>
                <a:cubicBezTo>
                  <a:pt x="1205" y="51"/>
                  <a:pt x="1206" y="51"/>
                  <a:pt x="1207" y="51"/>
                </a:cubicBezTo>
                <a:cubicBezTo>
                  <a:pt x="1217" y="51"/>
                  <a:pt x="1226" y="51"/>
                  <a:pt x="1235" y="51"/>
                </a:cubicBezTo>
                <a:cubicBezTo>
                  <a:pt x="1235" y="51"/>
                  <a:pt x="1235" y="51"/>
                  <a:pt x="1235" y="51"/>
                </a:cubicBezTo>
                <a:cubicBezTo>
                  <a:pt x="1235" y="51"/>
                  <a:pt x="1235" y="51"/>
                  <a:pt x="1235" y="51"/>
                </a:cubicBezTo>
                <a:cubicBezTo>
                  <a:pt x="1235" y="51"/>
                  <a:pt x="1235" y="51"/>
                  <a:pt x="1235" y="51"/>
                </a:cubicBezTo>
                <a:cubicBezTo>
                  <a:pt x="1237" y="51"/>
                  <a:pt x="1239" y="51"/>
                  <a:pt x="1240" y="51"/>
                </a:cubicBezTo>
                <a:cubicBezTo>
                  <a:pt x="1394" y="51"/>
                  <a:pt x="1478" y="53"/>
                  <a:pt x="1971" y="76"/>
                </a:cubicBezTo>
                <a:cubicBezTo>
                  <a:pt x="1971" y="76"/>
                  <a:pt x="1971" y="76"/>
                  <a:pt x="1971" y="76"/>
                </a:cubicBezTo>
                <a:cubicBezTo>
                  <a:pt x="1973" y="76"/>
                  <a:pt x="1974" y="76"/>
                  <a:pt x="1975" y="76"/>
                </a:cubicBezTo>
                <a:cubicBezTo>
                  <a:pt x="1975" y="76"/>
                  <a:pt x="1975" y="76"/>
                  <a:pt x="1976" y="76"/>
                </a:cubicBezTo>
                <a:cubicBezTo>
                  <a:pt x="1976" y="76"/>
                  <a:pt x="1976" y="76"/>
                  <a:pt x="1976" y="76"/>
                </a:cubicBezTo>
                <a:cubicBezTo>
                  <a:pt x="1977" y="76"/>
                  <a:pt x="1977" y="76"/>
                  <a:pt x="1978" y="76"/>
                </a:cubicBezTo>
                <a:cubicBezTo>
                  <a:pt x="1978" y="76"/>
                  <a:pt x="1978" y="76"/>
                  <a:pt x="1978" y="76"/>
                </a:cubicBezTo>
                <a:cubicBezTo>
                  <a:pt x="1978" y="76"/>
                  <a:pt x="1978" y="76"/>
                  <a:pt x="1979" y="76"/>
                </a:cubicBezTo>
                <a:cubicBezTo>
                  <a:pt x="1979" y="76"/>
                  <a:pt x="1979" y="76"/>
                  <a:pt x="1979" y="76"/>
                </a:cubicBezTo>
                <a:cubicBezTo>
                  <a:pt x="1980" y="76"/>
                  <a:pt x="1980" y="76"/>
                  <a:pt x="1981" y="76"/>
                </a:cubicBezTo>
                <a:cubicBezTo>
                  <a:pt x="1982" y="76"/>
                  <a:pt x="1982" y="76"/>
                  <a:pt x="1983" y="76"/>
                </a:cubicBezTo>
                <a:cubicBezTo>
                  <a:pt x="1984" y="76"/>
                  <a:pt x="1985" y="76"/>
                  <a:pt x="1986" y="76"/>
                </a:cubicBezTo>
                <a:cubicBezTo>
                  <a:pt x="1986" y="76"/>
                  <a:pt x="1986" y="76"/>
                  <a:pt x="1986" y="76"/>
                </a:cubicBezTo>
                <a:cubicBezTo>
                  <a:pt x="1988" y="76"/>
                  <a:pt x="1990" y="76"/>
                  <a:pt x="1992" y="77"/>
                </a:cubicBezTo>
                <a:cubicBezTo>
                  <a:pt x="1992" y="77"/>
                  <a:pt x="1992" y="77"/>
                  <a:pt x="1992" y="77"/>
                </a:cubicBezTo>
                <a:cubicBezTo>
                  <a:pt x="1992" y="77"/>
                  <a:pt x="1993" y="77"/>
                  <a:pt x="1993" y="77"/>
                </a:cubicBezTo>
                <a:cubicBezTo>
                  <a:pt x="1993" y="77"/>
                  <a:pt x="1994" y="77"/>
                  <a:pt x="1994" y="77"/>
                </a:cubicBezTo>
                <a:cubicBezTo>
                  <a:pt x="1994" y="77"/>
                  <a:pt x="1995" y="77"/>
                  <a:pt x="1995" y="77"/>
                </a:cubicBezTo>
                <a:cubicBezTo>
                  <a:pt x="1995" y="77"/>
                  <a:pt x="1995" y="77"/>
                  <a:pt x="1995" y="77"/>
                </a:cubicBezTo>
                <a:cubicBezTo>
                  <a:pt x="1996" y="77"/>
                  <a:pt x="1996" y="77"/>
                  <a:pt x="1997" y="77"/>
                </a:cubicBezTo>
                <a:cubicBezTo>
                  <a:pt x="1998" y="77"/>
                  <a:pt x="1998" y="77"/>
                  <a:pt x="1999" y="77"/>
                </a:cubicBezTo>
                <a:cubicBezTo>
                  <a:pt x="1999" y="77"/>
                  <a:pt x="2000" y="77"/>
                  <a:pt x="2000" y="77"/>
                </a:cubicBezTo>
                <a:cubicBezTo>
                  <a:pt x="2000" y="77"/>
                  <a:pt x="2001" y="77"/>
                  <a:pt x="2001" y="77"/>
                </a:cubicBezTo>
                <a:cubicBezTo>
                  <a:pt x="2001" y="77"/>
                  <a:pt x="2002" y="77"/>
                  <a:pt x="2002" y="77"/>
                </a:cubicBezTo>
                <a:cubicBezTo>
                  <a:pt x="2002" y="77"/>
                  <a:pt x="2002" y="77"/>
                  <a:pt x="2002" y="77"/>
                </a:cubicBezTo>
                <a:cubicBezTo>
                  <a:pt x="2004" y="77"/>
                  <a:pt x="2006" y="77"/>
                  <a:pt x="2009" y="77"/>
                </a:cubicBezTo>
                <a:cubicBezTo>
                  <a:pt x="2011" y="77"/>
                  <a:pt x="2014" y="78"/>
                  <a:pt x="2016" y="78"/>
                </a:cubicBezTo>
                <a:cubicBezTo>
                  <a:pt x="2017" y="78"/>
                  <a:pt x="2017" y="78"/>
                  <a:pt x="2018" y="78"/>
                </a:cubicBezTo>
                <a:cubicBezTo>
                  <a:pt x="2020" y="78"/>
                  <a:pt x="2021" y="78"/>
                  <a:pt x="2022" y="78"/>
                </a:cubicBezTo>
                <a:cubicBezTo>
                  <a:pt x="2071" y="80"/>
                  <a:pt x="2119" y="82"/>
                  <a:pt x="2168" y="83"/>
                </a:cubicBezTo>
                <a:cubicBezTo>
                  <a:pt x="2248" y="85"/>
                  <a:pt x="2329" y="85"/>
                  <a:pt x="2410" y="85"/>
                </a:cubicBezTo>
                <a:cubicBezTo>
                  <a:pt x="2620" y="85"/>
                  <a:pt x="2828" y="80"/>
                  <a:pt x="3021" y="77"/>
                </a:cubicBezTo>
                <a:cubicBezTo>
                  <a:pt x="3021" y="77"/>
                  <a:pt x="3021" y="77"/>
                  <a:pt x="3021" y="77"/>
                </a:cubicBezTo>
                <a:cubicBezTo>
                  <a:pt x="3022" y="77"/>
                  <a:pt x="3022" y="77"/>
                  <a:pt x="3023" y="77"/>
                </a:cubicBezTo>
                <a:cubicBezTo>
                  <a:pt x="3023" y="77"/>
                  <a:pt x="3023" y="77"/>
                  <a:pt x="3023" y="77"/>
                </a:cubicBezTo>
                <a:cubicBezTo>
                  <a:pt x="3023" y="77"/>
                  <a:pt x="3023" y="77"/>
                  <a:pt x="3023" y="77"/>
                </a:cubicBezTo>
                <a:cubicBezTo>
                  <a:pt x="3023" y="77"/>
                  <a:pt x="3023" y="77"/>
                  <a:pt x="3023" y="77"/>
                </a:cubicBezTo>
                <a:cubicBezTo>
                  <a:pt x="3023" y="77"/>
                  <a:pt x="3024" y="77"/>
                  <a:pt x="3024" y="77"/>
                </a:cubicBezTo>
                <a:cubicBezTo>
                  <a:pt x="3024" y="77"/>
                  <a:pt x="3024" y="77"/>
                  <a:pt x="3024" y="77"/>
                </a:cubicBezTo>
                <a:cubicBezTo>
                  <a:pt x="3024" y="77"/>
                  <a:pt x="3025" y="77"/>
                  <a:pt x="3025" y="77"/>
                </a:cubicBezTo>
                <a:cubicBezTo>
                  <a:pt x="3025" y="77"/>
                  <a:pt x="3025" y="77"/>
                  <a:pt x="3025" y="77"/>
                </a:cubicBezTo>
                <a:cubicBezTo>
                  <a:pt x="3068" y="76"/>
                  <a:pt x="3111" y="75"/>
                  <a:pt x="3152" y="73"/>
                </a:cubicBezTo>
                <a:cubicBezTo>
                  <a:pt x="3152" y="73"/>
                  <a:pt x="3152" y="73"/>
                  <a:pt x="3152" y="73"/>
                </a:cubicBezTo>
                <a:cubicBezTo>
                  <a:pt x="3152" y="73"/>
                  <a:pt x="3152" y="73"/>
                  <a:pt x="3152" y="73"/>
                </a:cubicBezTo>
                <a:cubicBezTo>
                  <a:pt x="3152" y="73"/>
                  <a:pt x="3152" y="73"/>
                  <a:pt x="3152" y="73"/>
                </a:cubicBezTo>
                <a:cubicBezTo>
                  <a:pt x="3153" y="73"/>
                  <a:pt x="3153" y="73"/>
                  <a:pt x="3153" y="73"/>
                </a:cubicBezTo>
                <a:cubicBezTo>
                  <a:pt x="3153" y="73"/>
                  <a:pt x="3153" y="73"/>
                  <a:pt x="3153" y="73"/>
                </a:cubicBezTo>
                <a:cubicBezTo>
                  <a:pt x="3153" y="73"/>
                  <a:pt x="3153" y="73"/>
                  <a:pt x="3153" y="73"/>
                </a:cubicBezTo>
                <a:cubicBezTo>
                  <a:pt x="3154" y="73"/>
                  <a:pt x="3154" y="73"/>
                  <a:pt x="3154" y="73"/>
                </a:cubicBezTo>
                <a:cubicBezTo>
                  <a:pt x="3154" y="73"/>
                  <a:pt x="3154" y="73"/>
                  <a:pt x="3154" y="73"/>
                </a:cubicBezTo>
                <a:cubicBezTo>
                  <a:pt x="3154" y="73"/>
                  <a:pt x="3154" y="73"/>
                  <a:pt x="3154" y="73"/>
                </a:cubicBezTo>
                <a:cubicBezTo>
                  <a:pt x="3154" y="73"/>
                  <a:pt x="3155" y="73"/>
                  <a:pt x="3155" y="73"/>
                </a:cubicBezTo>
                <a:cubicBezTo>
                  <a:pt x="3155" y="73"/>
                  <a:pt x="3155" y="73"/>
                  <a:pt x="3155" y="73"/>
                </a:cubicBezTo>
                <a:cubicBezTo>
                  <a:pt x="3155" y="73"/>
                  <a:pt x="3155" y="73"/>
                  <a:pt x="3155" y="73"/>
                </a:cubicBezTo>
                <a:cubicBezTo>
                  <a:pt x="3155" y="73"/>
                  <a:pt x="3155" y="73"/>
                  <a:pt x="3156" y="73"/>
                </a:cubicBezTo>
                <a:cubicBezTo>
                  <a:pt x="3156" y="73"/>
                  <a:pt x="3156" y="73"/>
                  <a:pt x="3156" y="73"/>
                </a:cubicBezTo>
                <a:cubicBezTo>
                  <a:pt x="3156" y="73"/>
                  <a:pt x="3156" y="73"/>
                  <a:pt x="3156" y="73"/>
                </a:cubicBezTo>
                <a:cubicBezTo>
                  <a:pt x="3156" y="73"/>
                  <a:pt x="3156" y="73"/>
                  <a:pt x="3156" y="73"/>
                </a:cubicBezTo>
                <a:cubicBezTo>
                  <a:pt x="3157" y="73"/>
                  <a:pt x="3157" y="73"/>
                  <a:pt x="3157" y="73"/>
                </a:cubicBezTo>
                <a:cubicBezTo>
                  <a:pt x="3157" y="73"/>
                  <a:pt x="3157" y="73"/>
                  <a:pt x="3157" y="73"/>
                </a:cubicBezTo>
                <a:cubicBezTo>
                  <a:pt x="3158" y="73"/>
                  <a:pt x="3159" y="73"/>
                  <a:pt x="3160" y="73"/>
                </a:cubicBezTo>
                <a:cubicBezTo>
                  <a:pt x="3160" y="73"/>
                  <a:pt x="3160" y="73"/>
                  <a:pt x="3160" y="73"/>
                </a:cubicBezTo>
                <a:cubicBezTo>
                  <a:pt x="3161" y="73"/>
                  <a:pt x="3161" y="73"/>
                  <a:pt x="3161" y="73"/>
                </a:cubicBezTo>
                <a:cubicBezTo>
                  <a:pt x="3161" y="73"/>
                  <a:pt x="3161" y="73"/>
                  <a:pt x="3161" y="73"/>
                </a:cubicBezTo>
                <a:cubicBezTo>
                  <a:pt x="3162" y="73"/>
                  <a:pt x="3163" y="73"/>
                  <a:pt x="3163" y="73"/>
                </a:cubicBezTo>
                <a:cubicBezTo>
                  <a:pt x="3163" y="73"/>
                  <a:pt x="3163" y="73"/>
                  <a:pt x="3163" y="73"/>
                </a:cubicBezTo>
                <a:cubicBezTo>
                  <a:pt x="3448" y="60"/>
                  <a:pt x="3678" y="27"/>
                  <a:pt x="3782" y="10"/>
                </a:cubicBezTo>
                <a:cubicBezTo>
                  <a:pt x="3811" y="5"/>
                  <a:pt x="3830" y="1"/>
                  <a:pt x="3837" y="0"/>
                </a:cubicBezTo>
              </a:path>
            </a:pathLst>
          </a:custGeom>
          <a:gradFill>
            <a:gsLst>
              <a:gs pos="0">
                <a:srgbClr val="5A99F8"/>
              </a:gs>
              <a:gs pos="100000">
                <a:srgbClr val="4065F1"/>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26" name="图片 9">
            <a:extLst>
              <a:ext uri="{FF2B5EF4-FFF2-40B4-BE49-F238E27FC236}">
                <a16:creationId xmlns:a16="http://schemas.microsoft.com/office/drawing/2014/main" id="{8E4445C4-DB00-4433-95A1-C94270E89C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88613" y="6381750"/>
            <a:ext cx="1368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日期占位符 2">
            <a:extLst>
              <a:ext uri="{FF2B5EF4-FFF2-40B4-BE49-F238E27FC236}">
                <a16:creationId xmlns:a16="http://schemas.microsoft.com/office/drawing/2014/main" id="{DEDB3DDA-EFD7-45E8-A4D5-99475B6E0EC8}"/>
              </a:ext>
            </a:extLst>
          </p:cNvPr>
          <p:cNvSpPr txBox="1">
            <a:spLocks/>
          </p:cNvSpPr>
          <p:nvPr userDrawn="1"/>
        </p:nvSpPr>
        <p:spPr>
          <a:xfrm>
            <a:off x="168762" y="6486248"/>
            <a:ext cx="3317875" cy="365125"/>
          </a:xfrm>
          <a:prstGeom prst="rect">
            <a:avLst/>
          </a:prstGeom>
        </p:spPr>
        <p:txBody>
          <a:bodyPr anchor="ctr"/>
          <a:lstStyle>
            <a:defPPr>
              <a:defRPr lang="zh-CN"/>
            </a:defPPr>
            <a:lvl1pPr algn="l" rtl="0" eaLnBrk="1" fontAlgn="base" hangingPunct="1">
              <a:spcBef>
                <a:spcPct val="0"/>
              </a:spcBef>
              <a:spcAft>
                <a:spcPct val="0"/>
              </a:spcAft>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en-US" altLang="zh-CN" sz="1000" dirty="0">
                <a:solidFill>
                  <a:schemeClr val="bg1">
                    <a:lumMod val="85000"/>
                  </a:schemeClr>
                </a:solidFill>
              </a:rPr>
              <a:t>confidential material from Tencent Cloud</a:t>
            </a:r>
          </a:p>
        </p:txBody>
      </p:sp>
      <p:sp>
        <p:nvSpPr>
          <p:cNvPr id="28" name="Footer Placeholder 4">
            <a:extLst>
              <a:ext uri="{FF2B5EF4-FFF2-40B4-BE49-F238E27FC236}">
                <a16:creationId xmlns:a16="http://schemas.microsoft.com/office/drawing/2014/main" id="{20048BB7-04B0-4D19-B792-B3B8C0EE855B}"/>
              </a:ext>
            </a:extLst>
          </p:cNvPr>
          <p:cNvSpPr>
            <a:spLocks noGrp="1"/>
          </p:cNvSpPr>
          <p:nvPr userDrawn="1">
            <p:ph type="ftr" sz="quarter" idx="10"/>
          </p:nvPr>
        </p:nvSpPr>
        <p:spPr>
          <a:xfrm>
            <a:off x="4038600" y="6356350"/>
            <a:ext cx="4114800" cy="365125"/>
          </a:xfrm>
        </p:spPr>
        <p:txBody>
          <a:bodyPr/>
          <a:lstStyle>
            <a:lvl1pPr>
              <a:defRPr/>
            </a:lvl1pPr>
          </a:lstStyle>
          <a:p>
            <a:pPr>
              <a:defRPr/>
            </a:pPr>
            <a:endParaRPr lang="zh-CN" altLang="zh-CN" dirty="0"/>
          </a:p>
        </p:txBody>
      </p:sp>
      <p:sp>
        <p:nvSpPr>
          <p:cNvPr id="29" name="Slide Number Placeholder 5">
            <a:extLst>
              <a:ext uri="{FF2B5EF4-FFF2-40B4-BE49-F238E27FC236}">
                <a16:creationId xmlns:a16="http://schemas.microsoft.com/office/drawing/2014/main" id="{09F39389-3C47-43CB-8547-7B85B461C267}"/>
              </a:ext>
            </a:extLst>
          </p:cNvPr>
          <p:cNvSpPr>
            <a:spLocks noGrp="1"/>
          </p:cNvSpPr>
          <p:nvPr userDrawn="1">
            <p:ph type="sldNum" sz="quarter" idx="11"/>
          </p:nvPr>
        </p:nvSpPr>
        <p:spPr>
          <a:xfrm>
            <a:off x="8610600" y="6356350"/>
            <a:ext cx="2743200" cy="365125"/>
          </a:xfrm>
        </p:spPr>
        <p:txBody>
          <a:bodyPr/>
          <a:lstStyle>
            <a:lvl1pPr>
              <a:defRPr/>
            </a:lvl1pPr>
          </a:lstStyle>
          <a:p>
            <a:pPr>
              <a:defRPr/>
            </a:pPr>
            <a:fld id="{2EC7DDAD-EFD8-4792-BAB1-6517A5EDFEF8}" type="slidenum">
              <a:rPr lang="zh-CN" altLang="zh-CN"/>
              <a:pPr>
                <a:defRPr/>
              </a:pPr>
              <a:t>‹#›</a:t>
            </a:fld>
            <a:endParaRPr lang="zh-CN" altLang="zh-CN"/>
          </a:p>
        </p:txBody>
      </p:sp>
    </p:spTree>
    <p:extLst>
      <p:ext uri="{BB962C8B-B14F-4D97-AF65-F5344CB8AC3E}">
        <p14:creationId xmlns:p14="http://schemas.microsoft.com/office/powerpoint/2010/main" val="2678974735"/>
      </p:ext>
    </p:extLst>
  </p:cSld>
  <p:clrMapOvr>
    <a:masterClrMapping/>
  </p:clrMapOvr>
  <p:extLst>
    <p:ext uri="{DCECCB84-F9BA-43D5-87BE-67443E8EF086}">
      <p15:sldGuideLst xmlns:p15="http://schemas.microsoft.com/office/powerpoint/2012/main">
        <p15:guide id="1" pos="3840">
          <p15:clr>
            <a:srgbClr val="FBAE40"/>
          </p15:clr>
        </p15:guide>
        <p15:guide id="2" orient="horz" pos="142">
          <p15:clr>
            <a:srgbClr val="FBAE40"/>
          </p15:clr>
        </p15:guide>
        <p15:guide id="3" pos="7537">
          <p15:clr>
            <a:srgbClr val="FBAE40"/>
          </p15:clr>
        </p15:guide>
        <p15:guide id="4" pos="143">
          <p15:clr>
            <a:srgbClr val="FBAE40"/>
          </p15:clr>
        </p15:guide>
        <p15:guide id="5" orient="horz" pos="4224">
          <p15:clr>
            <a:srgbClr val="FBAE40"/>
          </p15:clr>
        </p15:guide>
        <p15:guide id="6"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正文">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3F438C23-2062-4ABF-9AA1-13AB734AAD0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矩形 14">
            <a:extLst>
              <a:ext uri="{FF2B5EF4-FFF2-40B4-BE49-F238E27FC236}">
                <a16:creationId xmlns:a16="http://schemas.microsoft.com/office/drawing/2014/main" id="{B90392E1-F252-4872-B988-7AACAC3DBB23}"/>
              </a:ext>
            </a:extLst>
          </p:cNvPr>
          <p:cNvSpPr/>
          <p:nvPr userDrawn="1"/>
        </p:nvSpPr>
        <p:spPr>
          <a:xfrm>
            <a:off x="0" y="407233"/>
            <a:ext cx="3767138" cy="573842"/>
          </a:xfrm>
          <a:prstGeom prst="rect">
            <a:avLst/>
          </a:prstGeom>
          <a:gradFill flip="none" rotWithShape="1">
            <a:gsLst>
              <a:gs pos="0">
                <a:schemeClr val="bg1"/>
              </a:gs>
              <a:gs pos="100000">
                <a:schemeClr val="bg1">
                  <a:alpha val="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solidFill>
                <a:schemeClr val="bg1"/>
              </a:solidFill>
            </a:endParaRPr>
          </a:p>
        </p:txBody>
      </p:sp>
      <p:sp>
        <p:nvSpPr>
          <p:cNvPr id="7" name="标题 3">
            <a:extLst>
              <a:ext uri="{FF2B5EF4-FFF2-40B4-BE49-F238E27FC236}">
                <a16:creationId xmlns:a16="http://schemas.microsoft.com/office/drawing/2014/main" id="{4480FCEC-8677-4231-B734-70FFA27DE946}"/>
              </a:ext>
            </a:extLst>
          </p:cNvPr>
          <p:cNvSpPr>
            <a:spLocks noGrp="1"/>
          </p:cNvSpPr>
          <p:nvPr>
            <p:ph type="title"/>
          </p:nvPr>
        </p:nvSpPr>
        <p:spPr>
          <a:xfrm>
            <a:off x="432000" y="432000"/>
            <a:ext cx="9218776" cy="512053"/>
          </a:xfrm>
          <a:prstGeom prst="rect">
            <a:avLst/>
          </a:prstGeom>
        </p:spPr>
        <p:txBody>
          <a:bodyPr anchor="ctr"/>
          <a:lstStyle>
            <a:lvl1pPr>
              <a:defRPr lang="zh-CN" altLang="en-US" sz="2400" b="1" dirty="0">
                <a:solidFill>
                  <a:schemeClr val="accent1">
                    <a:lumMod val="50000"/>
                  </a:schemeClr>
                </a:solidFill>
              </a:defRPr>
            </a:lvl1pPr>
          </a:lstStyle>
          <a:p>
            <a:pPr lvl="0"/>
            <a:r>
              <a:rPr lang="zh-CN" altLang="en-US" dirty="0"/>
              <a:t>单击此处编辑母版标题样式</a:t>
            </a:r>
          </a:p>
        </p:txBody>
      </p:sp>
      <p:sp>
        <p:nvSpPr>
          <p:cNvPr id="2" name="Rectangle 1">
            <a:extLst>
              <a:ext uri="{FF2B5EF4-FFF2-40B4-BE49-F238E27FC236}">
                <a16:creationId xmlns:a16="http://schemas.microsoft.com/office/drawing/2014/main" id="{8A9E50D2-8E7F-42D4-819C-47CA03213261}"/>
              </a:ext>
            </a:extLst>
          </p:cNvPr>
          <p:cNvSpPr/>
          <p:nvPr userDrawn="1"/>
        </p:nvSpPr>
        <p:spPr>
          <a:xfrm>
            <a:off x="11353800" y="6210300"/>
            <a:ext cx="647700" cy="450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C2A5F4E3-0D9C-400A-BF3D-E3181943FEE1}"/>
              </a:ext>
            </a:extLst>
          </p:cNvPr>
          <p:cNvSpPr/>
          <p:nvPr userDrawn="1"/>
        </p:nvSpPr>
        <p:spPr>
          <a:xfrm>
            <a:off x="6223000" y="530225"/>
            <a:ext cx="647700" cy="450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Slide Number">
            <a:extLst>
              <a:ext uri="{FF2B5EF4-FFF2-40B4-BE49-F238E27FC236}">
                <a16:creationId xmlns:a16="http://schemas.microsoft.com/office/drawing/2014/main" id="{EB97B9C5-8929-48F8-87F1-D40DD5E0802F}"/>
              </a:ext>
            </a:extLst>
          </p:cNvPr>
          <p:cNvSpPr txBox="1"/>
          <p:nvPr userDrawn="1"/>
        </p:nvSpPr>
        <p:spPr>
          <a:xfrm>
            <a:off x="11626136" y="6541325"/>
            <a:ext cx="85090" cy="205740"/>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1335" smtClean="0">
                <a:solidFill>
                  <a:srgbClr val="000000"/>
                </a:solidFill>
              </a:rPr>
              <a:t>‹#›</a:t>
            </a:fld>
            <a:endParaRPr lang="en-US" sz="1335" dirty="0">
              <a:solidFill>
                <a:srgbClr val="000000"/>
              </a:solidFill>
            </a:endParaRPr>
          </a:p>
        </p:txBody>
      </p:sp>
      <p:sp>
        <p:nvSpPr>
          <p:cNvPr id="4" name="TextBox 3">
            <a:extLst>
              <a:ext uri="{FF2B5EF4-FFF2-40B4-BE49-F238E27FC236}">
                <a16:creationId xmlns:a16="http://schemas.microsoft.com/office/drawing/2014/main" id="{BC9667A8-9089-4B1D-A775-F50F8513A6F9}"/>
              </a:ext>
            </a:extLst>
          </p:cNvPr>
          <p:cNvSpPr txBox="1"/>
          <p:nvPr userDrawn="1"/>
        </p:nvSpPr>
        <p:spPr>
          <a:xfrm>
            <a:off x="9650775" y="31890"/>
            <a:ext cx="2500193" cy="400110"/>
          </a:xfrm>
          <a:prstGeom prst="rect">
            <a:avLst/>
          </a:prstGeom>
          <a:solidFill>
            <a:srgbClr val="FFFF00"/>
          </a:solidFill>
        </p:spPr>
        <p:txBody>
          <a:bodyPr wrap="square" rtlCol="0">
            <a:spAutoFit/>
          </a:bodyPr>
          <a:lstStyle/>
          <a:p>
            <a:pPr algn="ctr">
              <a:tabLst/>
            </a:pPr>
            <a:r>
              <a:rPr lang="en-US" altLang="zh-CN" sz="2000" b="1" dirty="0">
                <a:solidFill>
                  <a:schemeClr val="tx1"/>
                </a:solidFill>
                <a:latin typeface="+mn-ea"/>
              </a:rPr>
              <a:t>DRAFT</a:t>
            </a:r>
            <a:endParaRPr lang="en-US" sz="2000" b="1" dirty="0">
              <a:solidFill>
                <a:schemeClr val="tx1"/>
              </a:solidFill>
              <a:latin typeface="+mn-ea"/>
              <a:ea typeface="+mn-ea"/>
              <a:cs typeface="Times New Roman" panose="02020603050405020304" pitchFamily="18" charset="0"/>
            </a:endParaRPr>
          </a:p>
        </p:txBody>
      </p:sp>
    </p:spTree>
    <p:extLst>
      <p:ext uri="{BB962C8B-B14F-4D97-AF65-F5344CB8AC3E}">
        <p14:creationId xmlns:p14="http://schemas.microsoft.com/office/powerpoint/2010/main" val="2208910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2D3191"/>
        </a:solidFill>
        <a:effectLst/>
      </p:bgPr>
    </p:bg>
    <p:spTree>
      <p:nvGrpSpPr>
        <p:cNvPr id="1" name=""/>
        <p:cNvGrpSpPr/>
        <p:nvPr/>
      </p:nvGrpSpPr>
      <p:grpSpPr>
        <a:xfrm>
          <a:off x="0" y="0"/>
          <a:ext cx="0" cy="0"/>
          <a:chOff x="0" y="0"/>
          <a:chExt cx="0" cy="0"/>
        </a:xfrm>
      </p:grpSpPr>
      <p:sp>
        <p:nvSpPr>
          <p:cNvPr id="4" name="Rectangle 3"/>
          <p:cNvSpPr/>
          <p:nvPr userDrawn="1"/>
        </p:nvSpPr>
        <p:spPr>
          <a:xfrm>
            <a:off x="0" y="1131216"/>
            <a:ext cx="12192000" cy="572678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395863" y="63565"/>
            <a:ext cx="10311055" cy="1067652"/>
          </a:xfrm>
        </p:spPr>
        <p:txBody>
          <a:bodyPr>
            <a:normAutofit/>
          </a:bodyPr>
          <a:lstStyle>
            <a:lvl1pPr algn="l">
              <a:defRPr sz="5067">
                <a:solidFill>
                  <a:schemeClr val="bg1"/>
                </a:solidFill>
                <a:latin typeface="Arial"/>
                <a:cs typeface="Arial"/>
              </a:defRPr>
            </a:lvl1pPr>
          </a:lstStyle>
          <a:p>
            <a:r>
              <a:rPr lang="en-CA" dirty="0"/>
              <a:t>Click to edit Master title style</a:t>
            </a:r>
            <a:endParaRPr lang="en-US" dirty="0"/>
          </a:p>
        </p:txBody>
      </p:sp>
      <p:sp>
        <p:nvSpPr>
          <p:cNvPr id="10" name="Content Placeholder 2"/>
          <p:cNvSpPr>
            <a:spLocks noGrp="1"/>
          </p:cNvSpPr>
          <p:nvPr>
            <p:ph idx="1"/>
          </p:nvPr>
        </p:nvSpPr>
        <p:spPr>
          <a:xfrm>
            <a:off x="602602" y="1600201"/>
            <a:ext cx="9706809" cy="4525963"/>
          </a:xfrm>
        </p:spPr>
        <p:txBody>
          <a:bodyPr/>
          <a:lstStyle>
            <a:lvl1pPr>
              <a:buClr>
                <a:srgbClr val="2BC3F3"/>
              </a:buClr>
              <a:defRPr sz="3733">
                <a:latin typeface="Arial"/>
                <a:cs typeface="Arial"/>
              </a:defRPr>
            </a:lvl1pPr>
            <a:lvl2pPr>
              <a:buClr>
                <a:srgbClr val="2BC3F3"/>
              </a:buClr>
              <a:defRPr sz="3200">
                <a:latin typeface="Arial"/>
                <a:cs typeface="Arial"/>
              </a:defRPr>
            </a:lvl2pPr>
            <a:lvl3pPr>
              <a:buClr>
                <a:srgbClr val="2BC3F3"/>
              </a:buClr>
              <a:defRPr sz="2667">
                <a:latin typeface="Arial"/>
                <a:cs typeface="Arial"/>
              </a:defRPr>
            </a:lvl3pPr>
            <a:lvl4pPr>
              <a:buClr>
                <a:srgbClr val="2BC3F3"/>
              </a:buClr>
              <a:defRPr>
                <a:latin typeface="Arial"/>
                <a:cs typeface="Arial"/>
              </a:defRPr>
            </a:lvl4pPr>
            <a:lvl5pPr>
              <a:buClr>
                <a:srgbClr val="2BC3F3"/>
              </a:buClr>
              <a:defRPr>
                <a:latin typeface="Arial"/>
                <a:cs typeface="Arial"/>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a:t>
            </a:r>
            <a:r>
              <a:rPr lang="en-CA" dirty="0" err="1"/>
              <a:t>levelv</a:t>
            </a:r>
            <a:endParaRPr lang="en-US"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43878" t="47796" r="44145" b="47832"/>
          <a:stretch/>
        </p:blipFill>
        <p:spPr>
          <a:xfrm>
            <a:off x="10831945" y="6484727"/>
            <a:ext cx="1081184" cy="225247"/>
          </a:xfrm>
          <a:prstGeom prst="rect">
            <a:avLst/>
          </a:prstGeom>
        </p:spPr>
      </p:pic>
    </p:spTree>
    <p:extLst>
      <p:ext uri="{BB962C8B-B14F-4D97-AF65-F5344CB8AC3E}">
        <p14:creationId xmlns:p14="http://schemas.microsoft.com/office/powerpoint/2010/main" val="422792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5BBD9E49-D710-49EA-96C4-0C3607593E2B}" type="slidenum">
              <a:rPr lang="zh-CN" altLang="en-US" smtClean="0"/>
              <a:pPr>
                <a:defRPr/>
              </a:pPr>
              <a:t>‹#›</a:t>
            </a:fld>
            <a:endParaRPr lang="zh-CN" altLang="en-US"/>
          </a:p>
        </p:txBody>
      </p:sp>
    </p:spTree>
    <p:extLst>
      <p:ext uri="{BB962C8B-B14F-4D97-AF65-F5344CB8AC3E}">
        <p14:creationId xmlns:p14="http://schemas.microsoft.com/office/powerpoint/2010/main" val="285093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C62D6D7-0354-4400-BB5C-AE81580C3E43}" type="slidenum">
              <a:rPr lang="zh-CN" altLang="en-US" smtClean="0"/>
              <a:pPr>
                <a:defRPr/>
              </a:pPr>
              <a:t>‹#›</a:t>
            </a:fld>
            <a:endParaRPr lang="zh-CN" altLang="en-US"/>
          </a:p>
        </p:txBody>
      </p:sp>
      <p:pic>
        <p:nvPicPr>
          <p:cNvPr id="7" name="图片 4">
            <a:extLst>
              <a:ext uri="{FF2B5EF4-FFF2-40B4-BE49-F238E27FC236}">
                <a16:creationId xmlns:a16="http://schemas.microsoft.com/office/drawing/2014/main" id="{A42769AD-51A3-45D3-9422-0B6739ADA9F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3851E727-9ACB-410B-AE60-52B33AA81346}"/>
              </a:ext>
            </a:extLst>
          </p:cNvPr>
          <p:cNvSpPr/>
          <p:nvPr userDrawn="1"/>
        </p:nvSpPr>
        <p:spPr>
          <a:xfrm>
            <a:off x="1679509" y="2084851"/>
            <a:ext cx="8448939" cy="2688299"/>
          </a:xfrm>
          <a:prstGeom prst="rect">
            <a:avLst/>
          </a:prstGeom>
          <a:solidFill>
            <a:srgbClr val="0411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TTTGB Medium" panose="020C06030202040F0204" pitchFamily="34" charset="-122"/>
              <a:ea typeface="TTTGB Medium" panose="020C06030202040F0204" pitchFamily="34" charset="-122"/>
            </a:endParaRPr>
          </a:p>
        </p:txBody>
      </p:sp>
      <p:sp>
        <p:nvSpPr>
          <p:cNvPr id="9" name="矩形 8">
            <a:extLst>
              <a:ext uri="{FF2B5EF4-FFF2-40B4-BE49-F238E27FC236}">
                <a16:creationId xmlns:a16="http://schemas.microsoft.com/office/drawing/2014/main" id="{30FF1D54-1B09-41BF-A86C-B8BD378D5E3E}"/>
              </a:ext>
            </a:extLst>
          </p:cNvPr>
          <p:cNvSpPr/>
          <p:nvPr userDrawn="1"/>
        </p:nvSpPr>
        <p:spPr>
          <a:xfrm>
            <a:off x="3023659" y="836712"/>
            <a:ext cx="6336704" cy="960107"/>
          </a:xfrm>
          <a:prstGeom prst="rect">
            <a:avLst/>
          </a:prstGeom>
          <a:solidFill>
            <a:srgbClr val="0511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p>
        </p:txBody>
      </p:sp>
      <p:pic>
        <p:nvPicPr>
          <p:cNvPr id="10" name="图片 9" descr="logo">
            <a:extLst>
              <a:ext uri="{FF2B5EF4-FFF2-40B4-BE49-F238E27FC236}">
                <a16:creationId xmlns:a16="http://schemas.microsoft.com/office/drawing/2014/main" id="{EAF97AEF-517C-4797-84FD-9D1393F1DD4C}"/>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6803" t="-1" b="-3294"/>
          <a:stretch/>
        </p:blipFill>
        <p:spPr bwMode="auto">
          <a:xfrm>
            <a:off x="3488625" y="1142210"/>
            <a:ext cx="4830707" cy="59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67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C62D6D7-0354-4400-BB5C-AE81580C3E43}" type="slidenum">
              <a:rPr lang="zh-CN" altLang="en-US" smtClean="0"/>
              <a:pPr>
                <a:defRPr/>
              </a:pPr>
              <a:t>‹#›</a:t>
            </a:fld>
            <a:endParaRPr lang="zh-CN" altLang="en-US"/>
          </a:p>
        </p:txBody>
      </p:sp>
      <p:pic>
        <p:nvPicPr>
          <p:cNvPr id="7" name="图片 4">
            <a:extLst>
              <a:ext uri="{FF2B5EF4-FFF2-40B4-BE49-F238E27FC236}">
                <a16:creationId xmlns:a16="http://schemas.microsoft.com/office/drawing/2014/main" id="{A42769AD-51A3-45D3-9422-0B6739ADA9F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3851E727-9ACB-410B-AE60-52B33AA81346}"/>
              </a:ext>
            </a:extLst>
          </p:cNvPr>
          <p:cNvSpPr/>
          <p:nvPr userDrawn="1"/>
        </p:nvSpPr>
        <p:spPr>
          <a:xfrm>
            <a:off x="1679509" y="2084851"/>
            <a:ext cx="8448939" cy="2688299"/>
          </a:xfrm>
          <a:prstGeom prst="rect">
            <a:avLst/>
          </a:prstGeom>
          <a:solidFill>
            <a:srgbClr val="0411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TTTGB Medium" panose="020C06030202040F0204" pitchFamily="34" charset="-122"/>
              <a:ea typeface="TTTGB Medium" panose="020C06030202040F0204" pitchFamily="34" charset="-122"/>
            </a:endParaRPr>
          </a:p>
        </p:txBody>
      </p:sp>
      <p:sp>
        <p:nvSpPr>
          <p:cNvPr id="9" name="矩形 8">
            <a:extLst>
              <a:ext uri="{FF2B5EF4-FFF2-40B4-BE49-F238E27FC236}">
                <a16:creationId xmlns:a16="http://schemas.microsoft.com/office/drawing/2014/main" id="{30FF1D54-1B09-41BF-A86C-B8BD378D5E3E}"/>
              </a:ext>
            </a:extLst>
          </p:cNvPr>
          <p:cNvSpPr/>
          <p:nvPr userDrawn="1"/>
        </p:nvSpPr>
        <p:spPr>
          <a:xfrm>
            <a:off x="3023659" y="836712"/>
            <a:ext cx="6336704" cy="960107"/>
          </a:xfrm>
          <a:prstGeom prst="rect">
            <a:avLst/>
          </a:prstGeom>
          <a:solidFill>
            <a:srgbClr val="0511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443386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FF142B1E-A221-4F93-A086-0A5541575C50}" type="slidenum">
              <a:rPr lang="zh-CN" altLang="en-US" smtClean="0"/>
              <a:pPr>
                <a:defRPr/>
              </a:pPr>
              <a:t>‹#›</a:t>
            </a:fld>
            <a:endParaRPr lang="zh-CN" altLang="en-US"/>
          </a:p>
        </p:txBody>
      </p:sp>
    </p:spTree>
    <p:extLst>
      <p:ext uri="{BB962C8B-B14F-4D97-AF65-F5344CB8AC3E}">
        <p14:creationId xmlns:p14="http://schemas.microsoft.com/office/powerpoint/2010/main" val="48867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4C861127-3890-49FC-A04C-7D6B1920F254}" type="slidenum">
              <a:rPr lang="zh-CN" altLang="en-US" smtClean="0"/>
              <a:pPr>
                <a:defRPr/>
              </a:pPr>
              <a:t>‹#›</a:t>
            </a:fld>
            <a:endParaRPr lang="zh-CN" altLang="en-US"/>
          </a:p>
        </p:txBody>
      </p:sp>
    </p:spTree>
    <p:extLst>
      <p:ext uri="{BB962C8B-B14F-4D97-AF65-F5344CB8AC3E}">
        <p14:creationId xmlns:p14="http://schemas.microsoft.com/office/powerpoint/2010/main" val="193545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B8E4E0F4-A4B5-4EF3-B603-EE86D7808915}" type="slidenum">
              <a:rPr lang="zh-CN" altLang="en-US" smtClean="0"/>
              <a:pPr>
                <a:defRPr/>
              </a:pPr>
              <a:t>‹#›</a:t>
            </a:fld>
            <a:endParaRPr lang="zh-CN" altLang="en-US"/>
          </a:p>
        </p:txBody>
      </p:sp>
    </p:spTree>
    <p:extLst>
      <p:ext uri="{BB962C8B-B14F-4D97-AF65-F5344CB8AC3E}">
        <p14:creationId xmlns:p14="http://schemas.microsoft.com/office/powerpoint/2010/main" val="29101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575D2639-D6DC-4138-B449-BC3480F75DF4}" type="slidenum">
              <a:rPr lang="zh-CN" altLang="en-US" smtClean="0"/>
              <a:pPr>
                <a:defRPr/>
              </a:pPr>
              <a:t>‹#›</a:t>
            </a:fld>
            <a:endParaRPr lang="zh-CN" altLang="en-US"/>
          </a:p>
        </p:txBody>
      </p:sp>
    </p:spTree>
    <p:extLst>
      <p:ext uri="{BB962C8B-B14F-4D97-AF65-F5344CB8AC3E}">
        <p14:creationId xmlns:p14="http://schemas.microsoft.com/office/powerpoint/2010/main" val="342226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946A3F-4B0B-451A-9FFD-C52EBD7BF046}"/>
              </a:ext>
            </a:extLst>
          </p:cNvPr>
          <p:cNvSpPr/>
          <p:nvPr userDrawn="1"/>
        </p:nvSpPr>
        <p:spPr>
          <a:xfrm>
            <a:off x="7176120" y="2924944"/>
            <a:ext cx="5015880" cy="3933056"/>
          </a:xfrm>
          <a:prstGeom prst="rect">
            <a:avLst/>
          </a:prstGeom>
          <a:solidFill>
            <a:srgbClr val="0511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pPr>
              <a:defRPr/>
            </a:pPr>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575D2639-D6DC-4138-B449-BC3480F75DF4}" type="slidenum">
              <a:rPr lang="zh-CN" altLang="en-US" smtClean="0"/>
              <a:pPr>
                <a:defRPr/>
              </a:pPr>
              <a:t>‹#›</a:t>
            </a:fld>
            <a:endParaRPr lang="zh-CN" altLang="en-US"/>
          </a:p>
        </p:txBody>
      </p:sp>
      <p:sp>
        <p:nvSpPr>
          <p:cNvPr id="6" name="矩形 5">
            <a:extLst>
              <a:ext uri="{FF2B5EF4-FFF2-40B4-BE49-F238E27FC236}">
                <a16:creationId xmlns:a16="http://schemas.microsoft.com/office/drawing/2014/main" id="{A7849735-85BF-455C-9599-AB5308E4995A}"/>
              </a:ext>
            </a:extLst>
          </p:cNvPr>
          <p:cNvSpPr/>
          <p:nvPr userDrawn="1"/>
        </p:nvSpPr>
        <p:spPr>
          <a:xfrm>
            <a:off x="0" y="12636"/>
            <a:ext cx="5015880" cy="3933056"/>
          </a:xfrm>
          <a:prstGeom prst="rect">
            <a:avLst/>
          </a:prstGeom>
          <a:solidFill>
            <a:srgbClr val="0511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008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BBD9E49-D710-49EA-96C4-0C3607593E2B}" type="slidenum">
              <a:rPr lang="zh-CN" altLang="en-US" smtClean="0"/>
              <a:pPr>
                <a:defRPr/>
              </a:pPr>
              <a:t>‹#›</a:t>
            </a:fld>
            <a:endParaRPr lang="zh-CN" altLang="en-US"/>
          </a:p>
        </p:txBody>
      </p:sp>
      <p:pic>
        <p:nvPicPr>
          <p:cNvPr id="7" name="图片 6">
            <a:extLst>
              <a:ext uri="{FF2B5EF4-FFF2-40B4-BE49-F238E27FC236}">
                <a16:creationId xmlns:a16="http://schemas.microsoft.com/office/drawing/2014/main" id="{03AF727B-BAC3-45C4-ADFA-CBA694EF8D44}"/>
              </a:ext>
            </a:extLst>
          </p:cNvPr>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logo">
            <a:extLst>
              <a:ext uri="{FF2B5EF4-FFF2-40B4-BE49-F238E27FC236}">
                <a16:creationId xmlns:a16="http://schemas.microsoft.com/office/drawing/2014/main" id="{E0843EF1-B19C-41B8-88CD-89353CAD6606}"/>
              </a:ext>
            </a:extLst>
          </p:cNvPr>
          <p:cNvPicPr>
            <a:picLocks noChangeAspect="1" noChangeArrowheads="1"/>
          </p:cNvPicPr>
          <p:nvPr userDrawn="1"/>
        </p:nvPicPr>
        <p:blipFill rotWithShape="1">
          <a:blip r:embed="rId21" cstate="print">
            <a:extLst>
              <a:ext uri="{28A0092B-C50C-407E-A947-70E740481C1C}">
                <a14:useLocalDpi xmlns:a14="http://schemas.microsoft.com/office/drawing/2010/main" val="0"/>
              </a:ext>
            </a:extLst>
          </a:blip>
          <a:srcRect l="26803" t="-1" b="-3294"/>
          <a:stretch/>
        </p:blipFill>
        <p:spPr bwMode="auto">
          <a:xfrm>
            <a:off x="9264352" y="340784"/>
            <a:ext cx="2478915" cy="30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a:extLst>
              <a:ext uri="{FF2B5EF4-FFF2-40B4-BE49-F238E27FC236}">
                <a16:creationId xmlns:a16="http://schemas.microsoft.com/office/drawing/2014/main" id="{F7CFE994-94B4-4C38-9D1E-E485A7088158}"/>
              </a:ext>
            </a:extLst>
          </p:cNvPr>
          <p:cNvGrpSpPr>
            <a:grpSpLocks/>
          </p:cNvGrpSpPr>
          <p:nvPr userDrawn="1"/>
        </p:nvGrpSpPr>
        <p:grpSpPr bwMode="auto">
          <a:xfrm>
            <a:off x="292101" y="620688"/>
            <a:ext cx="478367" cy="328083"/>
            <a:chOff x="279" y="981"/>
            <a:chExt cx="566" cy="388"/>
          </a:xfrm>
        </p:grpSpPr>
        <p:grpSp>
          <p:nvGrpSpPr>
            <p:cNvPr id="10" name="组合 12">
              <a:extLst>
                <a:ext uri="{FF2B5EF4-FFF2-40B4-BE49-F238E27FC236}">
                  <a16:creationId xmlns:a16="http://schemas.microsoft.com/office/drawing/2014/main" id="{FD3BA382-D297-4315-883D-CC722BAC4BF3}"/>
                </a:ext>
              </a:extLst>
            </p:cNvPr>
            <p:cNvGrpSpPr>
              <a:grpSpLocks/>
            </p:cNvGrpSpPr>
            <p:nvPr/>
          </p:nvGrpSpPr>
          <p:grpSpPr bwMode="auto">
            <a:xfrm>
              <a:off x="639" y="981"/>
              <a:ext cx="206" cy="388"/>
              <a:chOff x="2853" y="1897"/>
              <a:chExt cx="216" cy="406"/>
            </a:xfrm>
          </p:grpSpPr>
          <p:cxnSp>
            <p:nvCxnSpPr>
              <p:cNvPr id="17" name="直接连接符 16">
                <a:extLst>
                  <a:ext uri="{FF2B5EF4-FFF2-40B4-BE49-F238E27FC236}">
                    <a16:creationId xmlns:a16="http://schemas.microsoft.com/office/drawing/2014/main" id="{1F1EA1DC-D657-4C4F-A860-D606F8655FBA}"/>
                  </a:ext>
                </a:extLst>
              </p:cNvPr>
              <p:cNvCxnSpPr/>
              <p:nvPr/>
            </p:nvCxnSpPr>
            <p:spPr>
              <a:xfrm>
                <a:off x="2854" y="1897"/>
                <a:ext cx="215" cy="215"/>
              </a:xfrm>
              <a:prstGeom prst="line">
                <a:avLst/>
              </a:prstGeom>
              <a:ln w="22860">
                <a:solidFill>
                  <a:srgbClr val="A5CB26"/>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5B47B6A-E3E8-4E42-B1D7-BB41F0EEFF6F}"/>
                  </a:ext>
                </a:extLst>
              </p:cNvPr>
              <p:cNvCxnSpPr/>
              <p:nvPr/>
            </p:nvCxnSpPr>
            <p:spPr>
              <a:xfrm flipV="1">
                <a:off x="2854" y="2088"/>
                <a:ext cx="215" cy="215"/>
              </a:xfrm>
              <a:prstGeom prst="line">
                <a:avLst/>
              </a:prstGeom>
              <a:ln w="22860">
                <a:solidFill>
                  <a:srgbClr val="A5CB26"/>
                </a:solidFill>
                <a:round/>
              </a:ln>
            </p:spPr>
            <p:style>
              <a:lnRef idx="1">
                <a:schemeClr val="accent1"/>
              </a:lnRef>
              <a:fillRef idx="0">
                <a:schemeClr val="accent1"/>
              </a:fillRef>
              <a:effectRef idx="0">
                <a:schemeClr val="accent1"/>
              </a:effectRef>
              <a:fontRef idx="minor">
                <a:schemeClr val="tx1"/>
              </a:fontRef>
            </p:style>
          </p:cxnSp>
        </p:grpSp>
        <p:grpSp>
          <p:nvGrpSpPr>
            <p:cNvPr id="11" name="组合 13">
              <a:extLst>
                <a:ext uri="{FF2B5EF4-FFF2-40B4-BE49-F238E27FC236}">
                  <a16:creationId xmlns:a16="http://schemas.microsoft.com/office/drawing/2014/main" id="{D42F7FB5-3815-465B-A276-E56DDBECAE0C}"/>
                </a:ext>
              </a:extLst>
            </p:cNvPr>
            <p:cNvGrpSpPr>
              <a:grpSpLocks/>
            </p:cNvGrpSpPr>
            <p:nvPr/>
          </p:nvGrpSpPr>
          <p:grpSpPr bwMode="auto">
            <a:xfrm>
              <a:off x="459" y="981"/>
              <a:ext cx="206" cy="388"/>
              <a:chOff x="2853" y="1897"/>
              <a:chExt cx="216" cy="406"/>
            </a:xfrm>
          </p:grpSpPr>
          <p:cxnSp>
            <p:nvCxnSpPr>
              <p:cNvPr id="15" name="直接连接符 14">
                <a:extLst>
                  <a:ext uri="{FF2B5EF4-FFF2-40B4-BE49-F238E27FC236}">
                    <a16:creationId xmlns:a16="http://schemas.microsoft.com/office/drawing/2014/main" id="{9736CEC4-B8E8-49CB-95B1-96AFBDF98671}"/>
                  </a:ext>
                </a:extLst>
              </p:cNvPr>
              <p:cNvCxnSpPr/>
              <p:nvPr/>
            </p:nvCxnSpPr>
            <p:spPr>
              <a:xfrm>
                <a:off x="2853" y="1897"/>
                <a:ext cx="215" cy="215"/>
              </a:xfrm>
              <a:prstGeom prst="line">
                <a:avLst/>
              </a:prstGeom>
              <a:ln w="22860">
                <a:solidFill>
                  <a:srgbClr val="00A8E6"/>
                </a:solidFill>
                <a:roun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7DCA859-025E-4BDA-83D1-C30CDD4528FA}"/>
                  </a:ext>
                </a:extLst>
              </p:cNvPr>
              <p:cNvCxnSpPr/>
              <p:nvPr/>
            </p:nvCxnSpPr>
            <p:spPr>
              <a:xfrm flipV="1">
                <a:off x="2853" y="2088"/>
                <a:ext cx="215" cy="215"/>
              </a:xfrm>
              <a:prstGeom prst="line">
                <a:avLst/>
              </a:prstGeom>
              <a:ln w="22860">
                <a:solidFill>
                  <a:srgbClr val="00A8E6"/>
                </a:solidFill>
                <a:round/>
              </a:ln>
            </p:spPr>
            <p:style>
              <a:lnRef idx="1">
                <a:schemeClr val="accent1"/>
              </a:lnRef>
              <a:fillRef idx="0">
                <a:schemeClr val="accent1"/>
              </a:fillRef>
              <a:effectRef idx="0">
                <a:schemeClr val="accent1"/>
              </a:effectRef>
              <a:fontRef idx="minor">
                <a:schemeClr val="tx1"/>
              </a:fontRef>
            </p:style>
          </p:cxnSp>
        </p:grpSp>
        <p:grpSp>
          <p:nvGrpSpPr>
            <p:cNvPr id="12" name="组合 16">
              <a:extLst>
                <a:ext uri="{FF2B5EF4-FFF2-40B4-BE49-F238E27FC236}">
                  <a16:creationId xmlns:a16="http://schemas.microsoft.com/office/drawing/2014/main" id="{1D415890-5969-4908-A1E6-4E34F7B0AC43}"/>
                </a:ext>
              </a:extLst>
            </p:cNvPr>
            <p:cNvGrpSpPr>
              <a:grpSpLocks/>
            </p:cNvGrpSpPr>
            <p:nvPr/>
          </p:nvGrpSpPr>
          <p:grpSpPr bwMode="auto">
            <a:xfrm>
              <a:off x="279" y="981"/>
              <a:ext cx="206" cy="388"/>
              <a:chOff x="2853" y="1897"/>
              <a:chExt cx="216" cy="406"/>
            </a:xfrm>
          </p:grpSpPr>
          <p:cxnSp>
            <p:nvCxnSpPr>
              <p:cNvPr id="13" name="直接连接符 12">
                <a:extLst>
                  <a:ext uri="{FF2B5EF4-FFF2-40B4-BE49-F238E27FC236}">
                    <a16:creationId xmlns:a16="http://schemas.microsoft.com/office/drawing/2014/main" id="{267F5891-ABF4-4B4E-AD06-C5779A0B3ACE}"/>
                  </a:ext>
                </a:extLst>
              </p:cNvPr>
              <p:cNvCxnSpPr/>
              <p:nvPr/>
            </p:nvCxnSpPr>
            <p:spPr>
              <a:xfrm>
                <a:off x="2853" y="1897"/>
                <a:ext cx="215" cy="215"/>
              </a:xfrm>
              <a:prstGeom prst="line">
                <a:avLst/>
              </a:prstGeom>
              <a:ln w="22860">
                <a:solidFill>
                  <a:srgbClr val="01456A"/>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EE40C49-2F57-4A92-9037-BB1DBD89978C}"/>
                  </a:ext>
                </a:extLst>
              </p:cNvPr>
              <p:cNvCxnSpPr/>
              <p:nvPr/>
            </p:nvCxnSpPr>
            <p:spPr>
              <a:xfrm flipV="1">
                <a:off x="2853" y="2088"/>
                <a:ext cx="215" cy="215"/>
              </a:xfrm>
              <a:prstGeom prst="line">
                <a:avLst/>
              </a:prstGeom>
              <a:ln w="22860">
                <a:solidFill>
                  <a:srgbClr val="01456A"/>
                </a:solidFill>
                <a:roun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2254673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86" r:id="rId4"/>
    <p:sldLayoutId id="2147483765" r:id="rId5"/>
    <p:sldLayoutId id="2147483766" r:id="rId6"/>
    <p:sldLayoutId id="2147483767" r:id="rId7"/>
    <p:sldLayoutId id="2147483768" r:id="rId8"/>
    <p:sldLayoutId id="2147483787" r:id="rId9"/>
    <p:sldLayoutId id="2147483769" r:id="rId10"/>
    <p:sldLayoutId id="2147483770" r:id="rId11"/>
    <p:sldLayoutId id="2147483771" r:id="rId12"/>
    <p:sldLayoutId id="2147483772" r:id="rId13"/>
    <p:sldLayoutId id="2147483738" r:id="rId14"/>
    <p:sldLayoutId id="2147483759" r:id="rId15"/>
    <p:sldLayoutId id="2147483788" r:id="rId16"/>
    <p:sldLayoutId id="2147483803" r:id="rId17"/>
    <p:sldLayoutId id="214748380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notesSlide" Target="../notesSlides/notesSlide2.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4B5EF07-3C1D-49B7-99F8-9D5DAFC45BAA}"/>
              </a:ext>
            </a:extLst>
          </p:cNvPr>
          <p:cNvSpPr/>
          <p:nvPr/>
        </p:nvSpPr>
        <p:spPr>
          <a:xfrm>
            <a:off x="983432" y="2276872"/>
            <a:ext cx="9829092" cy="2985433"/>
          </a:xfrm>
          <a:prstGeom prst="rect">
            <a:avLst/>
          </a:prstGeom>
        </p:spPr>
        <p:txBody>
          <a:bodyPr wrap="square">
            <a:spAutoFit/>
          </a:bodyPr>
          <a:lstStyle/>
          <a:p>
            <a:pPr algn="ctr"/>
            <a:r>
              <a:rPr lang="en-US" altLang="en-US" sz="4000" dirty="0">
                <a:solidFill>
                  <a:srgbClr val="FFFFFF"/>
                </a:solidFill>
                <a:cs typeface="Arial" panose="020B0604020202020204" pitchFamily="34" charset="0"/>
              </a:rPr>
              <a:t>Tencent Open Source - Community Practice and Roadmap</a:t>
            </a:r>
          </a:p>
          <a:p>
            <a:pPr algn="ctr"/>
            <a:endParaRPr lang="en-US" altLang="zh-CN" sz="2000" dirty="0">
              <a:solidFill>
                <a:srgbClr val="FFFFFF"/>
              </a:solidFill>
              <a:ea typeface="TTTGB Medium" panose="020C06030202040F0204" pitchFamily="34" charset="-122"/>
              <a:cs typeface="Arial" panose="020B0604020202020204" pitchFamily="34" charset="0"/>
              <a:sym typeface="+mn-lt"/>
            </a:endParaRPr>
          </a:p>
          <a:p>
            <a:pPr algn="ctr"/>
            <a:r>
              <a:rPr lang="en-US" altLang="en-US" sz="2800" dirty="0">
                <a:solidFill>
                  <a:srgbClr val="FFFFFF"/>
                </a:solidFill>
                <a:cs typeface="Arial" panose="020B0604020202020204" pitchFamily="34" charset="0"/>
                <a:sym typeface="+mn-lt"/>
              </a:rPr>
              <a:t>Junping Du</a:t>
            </a:r>
            <a:endParaRPr lang="en-US" altLang="zh-CN" sz="2800" dirty="0">
              <a:solidFill>
                <a:srgbClr val="FFFFFF"/>
              </a:solidFill>
              <a:ea typeface="微软雅黑" panose="020B0503020204020204" pitchFamily="34" charset="-122"/>
              <a:cs typeface="Arial" panose="020B0604020202020204" pitchFamily="34" charset="0"/>
              <a:sym typeface="+mn-lt"/>
            </a:endParaRPr>
          </a:p>
          <a:p>
            <a:pPr algn="ctr"/>
            <a:endParaRPr lang="en-US" altLang="zh-CN" sz="2000" dirty="0">
              <a:solidFill>
                <a:srgbClr val="FFFFFF"/>
              </a:solidFill>
              <a:ea typeface="TTTGB Medium" panose="020C06030202040F0204" pitchFamily="34" charset="-122"/>
              <a:cs typeface="Arial" panose="020B0604020202020204" pitchFamily="34" charset="0"/>
              <a:sym typeface="+mn-lt"/>
            </a:endParaRPr>
          </a:p>
          <a:p>
            <a:pPr lvl="0" algn="ctr"/>
            <a:r>
              <a:rPr lang="en-US" altLang="en-US" sz="2000" dirty="0">
                <a:solidFill>
                  <a:srgbClr val="FFFFFF"/>
                </a:solidFill>
                <a:cs typeface="Arial" panose="020B0604020202020204" pitchFamily="34" charset="0"/>
                <a:sym typeface="+mn-lt"/>
              </a:rPr>
              <a:t>Chairman of Tencent Open Source Alliance</a:t>
            </a:r>
            <a:endParaRPr lang="en-US" altLang="zh-CN" sz="2000" dirty="0">
              <a:solidFill>
                <a:srgbClr val="FFFFFF"/>
              </a:solidFill>
              <a:ea typeface="TTTGB Medium" panose="020C06030202040F0204" pitchFamily="34" charset="-122"/>
              <a:cs typeface="Arial" panose="020B0604020202020204" pitchFamily="34" charset="0"/>
              <a:sym typeface="+mn-lt"/>
            </a:endParaRPr>
          </a:p>
          <a:p>
            <a:pPr lvl="0" algn="ctr"/>
            <a:r>
              <a:rPr lang="en-US" altLang="zh-CN" sz="2000" dirty="0">
                <a:solidFill>
                  <a:srgbClr val="FFFFFF"/>
                </a:solidFill>
                <a:cs typeface="Arial" panose="020B0604020202020204" pitchFamily="34" charset="0"/>
                <a:sym typeface="+mn-lt"/>
              </a:rPr>
              <a:t>Apache Member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2376A4C-8690-CC46-9FA6-627CDAEADCA5}"/>
              </a:ext>
            </a:extLst>
          </p:cNvPr>
          <p:cNvSpPr/>
          <p:nvPr/>
        </p:nvSpPr>
        <p:spPr>
          <a:xfrm>
            <a:off x="4151784" y="2852936"/>
            <a:ext cx="7200800" cy="1985159"/>
          </a:xfrm>
          <a:prstGeom prst="rect">
            <a:avLst/>
          </a:prstGeom>
        </p:spPr>
        <p:txBody>
          <a:bodyPr wrap="square">
            <a:spAutoFit/>
          </a:bodyPr>
          <a:lstStyle/>
          <a:p>
            <a:pPr>
              <a:spcBef>
                <a:spcPts val="1800"/>
              </a:spcBef>
            </a:pPr>
            <a:r>
              <a:rPr lang="en-US" altLang="en-US" sz="3600" b="1" dirty="0">
                <a:solidFill>
                  <a:schemeClr val="bg1"/>
                </a:solidFill>
                <a:cs typeface="Arial" panose="020B0604020202020204" pitchFamily="34" charset="0"/>
              </a:rPr>
              <a:t>Tencent Open Source</a:t>
            </a:r>
            <a:endParaRPr lang="en-US" altLang="zh-CN" sz="3600" b="1" dirty="0">
              <a:solidFill>
                <a:schemeClr val="bg1"/>
              </a:solidFill>
              <a:ea typeface="微软雅黑" panose="020B0503020204020204" pitchFamily="34" charset="-122"/>
              <a:cs typeface="Arial" panose="020B0604020202020204" pitchFamily="34" charset="0"/>
            </a:endParaRPr>
          </a:p>
          <a:p>
            <a:pPr>
              <a:spcBef>
                <a:spcPts val="1800"/>
              </a:spcBef>
            </a:pPr>
            <a:r>
              <a:rPr lang="en-US" altLang="en-US" sz="3600" b="1" dirty="0">
                <a:solidFill>
                  <a:schemeClr val="bg1"/>
                </a:solidFill>
                <a:cs typeface="Arial" panose="020B0604020202020204" pitchFamily="34" charset="0"/>
              </a:rPr>
              <a:t>Innovative, shared, open, and win-win</a:t>
            </a:r>
            <a:endParaRPr lang="en-US" altLang="zh-CN" sz="3200" b="1" dirty="0">
              <a:solidFill>
                <a:schemeClr val="bg1"/>
              </a:solidFill>
              <a:ea typeface="微软雅黑" panose="020B0503020204020204" pitchFamily="34" charset="-122"/>
              <a:cs typeface="Arial" panose="020B0604020202020204" pitchFamily="34" charset="0"/>
            </a:endParaRPr>
          </a:p>
        </p:txBody>
      </p:sp>
      <p:pic>
        <p:nvPicPr>
          <p:cNvPr id="6" name="Picture 5">
            <a:extLst>
              <a:ext uri="{FF2B5EF4-FFF2-40B4-BE49-F238E27FC236}">
                <a16:creationId xmlns:a16="http://schemas.microsoft.com/office/drawing/2014/main" id="{C723D88D-C5FD-C844-8E68-65F19DC68A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9536" y="2636912"/>
            <a:ext cx="1813994" cy="1800200"/>
          </a:xfrm>
          <a:prstGeom prst="rect">
            <a:avLst/>
          </a:prstGeom>
        </p:spPr>
      </p:pic>
    </p:spTree>
    <p:extLst>
      <p:ext uri="{BB962C8B-B14F-4D97-AF65-F5344CB8AC3E}">
        <p14:creationId xmlns:p14="http://schemas.microsoft.com/office/powerpoint/2010/main" val="227687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6B76D-8201-394A-A993-C86B91F1DE65}"/>
              </a:ext>
            </a:extLst>
          </p:cNvPr>
          <p:cNvSpPr>
            <a:spLocks noGrp="1"/>
          </p:cNvSpPr>
          <p:nvPr>
            <p:ph idx="1"/>
          </p:nvPr>
        </p:nvSpPr>
        <p:spPr>
          <a:xfrm>
            <a:off x="5087888" y="2534046"/>
            <a:ext cx="6624736" cy="3487242"/>
          </a:xfrm>
        </p:spPr>
        <p:txBody>
          <a:bodyPr>
            <a:normAutofit/>
          </a:bodyPr>
          <a:lstStyle/>
          <a:p>
            <a:pPr marL="0" indent="0">
              <a:buNone/>
            </a:pPr>
            <a:r>
              <a:rPr lang="en-US" altLang="en-US" sz="2400" dirty="0">
                <a:solidFill>
                  <a:schemeClr val="bg1">
                    <a:lumMod val="95000"/>
                  </a:schemeClr>
                </a:solidFill>
                <a:latin typeface="Arial" panose="020B0604020202020204" pitchFamily="34" charset="0"/>
                <a:cs typeface="Arial" panose="020B0604020202020204" pitchFamily="34" charset="0"/>
              </a:rPr>
              <a:t>Chairman of Tencent Open Source Alliance, and Member of Open Source Management Committee</a:t>
            </a:r>
            <a:endParaRPr lang="en-US" altLang="zh-CN" sz="2400" dirty="0">
              <a:solidFill>
                <a:schemeClr val="bg1">
                  <a:lumMod val="95000"/>
                </a:schemeClr>
              </a:solidFill>
              <a:latin typeface="Arial" panose="020B0604020202020204" pitchFamily="34" charset="0"/>
              <a:ea typeface="Microsoft YaHei" panose="020B0503020204020204" pitchFamily="34" charset="-122"/>
              <a:cs typeface="Arial" panose="020B0604020202020204" pitchFamily="34" charset="0"/>
            </a:endParaRPr>
          </a:p>
          <a:p>
            <a:pPr marL="0" indent="0">
              <a:buNone/>
            </a:pPr>
            <a:r>
              <a:rPr lang="en-US" altLang="en-US" sz="2400" dirty="0">
                <a:solidFill>
                  <a:schemeClr val="bg1">
                    <a:lumMod val="95000"/>
                  </a:schemeClr>
                </a:solidFill>
                <a:latin typeface="Arial" panose="020B0604020202020204" pitchFamily="34" charset="0"/>
                <a:cs typeface="Arial" panose="020B0604020202020204" pitchFamily="34" charset="0"/>
              </a:rPr>
              <a:t>The Head of Mass Storage &amp; Computing of Tencent Big Data</a:t>
            </a:r>
            <a:endParaRPr lang="en-US" altLang="zh-CN" sz="2400" dirty="0">
              <a:solidFill>
                <a:schemeClr val="bg1">
                  <a:lumMod val="95000"/>
                </a:schemeClr>
              </a:solidFill>
              <a:latin typeface="Arial" panose="020B0604020202020204" pitchFamily="34" charset="0"/>
              <a:ea typeface="Microsoft YaHei" panose="020B0503020204020204" pitchFamily="34" charset="-122"/>
              <a:cs typeface="Arial" panose="020B0604020202020204" pitchFamily="34" charset="0"/>
            </a:endParaRPr>
          </a:p>
          <a:p>
            <a:pPr marL="0" indent="0">
              <a:buNone/>
            </a:pPr>
            <a:r>
              <a:rPr lang="en-US" altLang="en-US" sz="2400" dirty="0">
                <a:solidFill>
                  <a:schemeClr val="bg1">
                    <a:lumMod val="95000"/>
                  </a:schemeClr>
                </a:solidFill>
                <a:latin typeface="Arial" panose="020B0604020202020204" pitchFamily="34" charset="0"/>
                <a:cs typeface="Arial" panose="020B0604020202020204" pitchFamily="34" charset="0"/>
              </a:rPr>
              <a:t>The Expert Researcher of Tencent Cloud</a:t>
            </a:r>
            <a:endParaRPr lang="en-US" altLang="zh-CN" sz="2400" dirty="0">
              <a:solidFill>
                <a:schemeClr val="bg1">
                  <a:lumMod val="95000"/>
                </a:schemeClr>
              </a:solidFill>
              <a:latin typeface="Arial" panose="020B0604020202020204" pitchFamily="34" charset="0"/>
              <a:ea typeface="Microsoft YaHei" panose="020B0503020204020204" pitchFamily="34" charset="-122"/>
              <a:cs typeface="Arial" panose="020B0604020202020204" pitchFamily="34" charset="0"/>
            </a:endParaRPr>
          </a:p>
          <a:p>
            <a:pPr marL="0" indent="0">
              <a:buNone/>
            </a:pPr>
            <a:r>
              <a:rPr lang="en-US" sz="2400" dirty="0">
                <a:solidFill>
                  <a:schemeClr val="bg1">
                    <a:lumMod val="95000"/>
                  </a:schemeClr>
                </a:solidFill>
                <a:latin typeface="Arial" panose="020B0604020202020204" pitchFamily="34" charset="0"/>
                <a:cs typeface="Arial" panose="020B0604020202020204" pitchFamily="34" charset="0"/>
              </a:rPr>
              <a:t>Apache Member</a:t>
            </a:r>
          </a:p>
          <a:p>
            <a:pPr marL="0" indent="0">
              <a:buNone/>
            </a:pPr>
            <a:r>
              <a:rPr lang="en-US" sz="2400" dirty="0">
                <a:solidFill>
                  <a:schemeClr val="bg1">
                    <a:lumMod val="95000"/>
                  </a:schemeClr>
                </a:solidFill>
                <a:latin typeface="Arial" panose="020B0604020202020204" pitchFamily="34" charset="0"/>
                <a:cs typeface="Arial" panose="020B0604020202020204" pitchFamily="34" charset="0"/>
              </a:rPr>
              <a:t>Apache Hadoop Committer &amp; PMC</a:t>
            </a:r>
          </a:p>
        </p:txBody>
      </p:sp>
      <p:sp>
        <p:nvSpPr>
          <p:cNvPr id="5" name="Title 1">
            <a:extLst>
              <a:ext uri="{FF2B5EF4-FFF2-40B4-BE49-F238E27FC236}">
                <a16:creationId xmlns:a16="http://schemas.microsoft.com/office/drawing/2014/main" id="{AB303470-6F76-D041-9CEE-B91FEBC114A2}"/>
              </a:ext>
            </a:extLst>
          </p:cNvPr>
          <p:cNvSpPr txBox="1">
            <a:spLocks/>
          </p:cNvSpPr>
          <p:nvPr/>
        </p:nvSpPr>
        <p:spPr>
          <a:xfrm>
            <a:off x="4871864" y="1628800"/>
            <a:ext cx="3240360" cy="792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en-US" sz="3600" dirty="0">
                <a:solidFill>
                  <a:schemeClr val="bg1">
                    <a:lumMod val="95000"/>
                  </a:schemeClr>
                </a:solidFill>
                <a:latin typeface="Microsoft YaHei" panose="020B0503020204020204" pitchFamily="34" charset="-122"/>
              </a:rPr>
              <a:t>Junping Du</a:t>
            </a:r>
            <a:endParaRPr lang="en-US" sz="3600" dirty="0">
              <a:solidFill>
                <a:schemeClr val="bg1">
                  <a:lumMod val="95000"/>
                </a:schemeClr>
              </a:solidFill>
              <a:latin typeface="Microsoft YaHei" panose="020B0503020204020204" pitchFamily="34" charset="-122"/>
              <a:ea typeface="Microsoft YaHei" panose="020B0503020204020204" pitchFamily="34" charset="-122"/>
              <a:cs typeface="+mn-cs"/>
            </a:endParaRPr>
          </a:p>
        </p:txBody>
      </p:sp>
      <p:sp>
        <p:nvSpPr>
          <p:cNvPr id="8" name="TextBox 5">
            <a:extLst>
              <a:ext uri="{FF2B5EF4-FFF2-40B4-BE49-F238E27FC236}">
                <a16:creationId xmlns:a16="http://schemas.microsoft.com/office/drawing/2014/main" id="{E35DAD7B-A094-6241-9D3B-086574597B70}"/>
              </a:ext>
            </a:extLst>
          </p:cNvPr>
          <p:cNvSpPr txBox="1">
            <a:spLocks noChangeArrowheads="1"/>
          </p:cNvSpPr>
          <p:nvPr/>
        </p:nvSpPr>
        <p:spPr bwMode="auto">
          <a:xfrm>
            <a:off x="839416" y="548680"/>
            <a:ext cx="37785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en-US" altLang="en-US" b="1" dirty="0">
                <a:solidFill>
                  <a:schemeClr val="accent1"/>
                </a:solidFill>
                <a:latin typeface="Arial" panose="020B0604020202020204" pitchFamily="34" charset="0"/>
                <a:cs typeface="Arial" panose="020B0604020202020204" pitchFamily="34" charset="0"/>
              </a:rPr>
              <a:t>Personal information</a:t>
            </a:r>
          </a:p>
        </p:txBody>
      </p:sp>
      <p:pic>
        <p:nvPicPr>
          <p:cNvPr id="10" name="Picture 9">
            <a:extLst>
              <a:ext uri="{FF2B5EF4-FFF2-40B4-BE49-F238E27FC236}">
                <a16:creationId xmlns:a16="http://schemas.microsoft.com/office/drawing/2014/main" id="{D1262D8E-11F8-F34B-A304-45F1253FC5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376" y="1988840"/>
            <a:ext cx="4212468" cy="2808312"/>
          </a:xfrm>
          <a:prstGeom prst="rect">
            <a:avLst/>
          </a:prstGeom>
        </p:spPr>
      </p:pic>
    </p:spTree>
    <p:extLst>
      <p:ext uri="{BB962C8B-B14F-4D97-AF65-F5344CB8AC3E}">
        <p14:creationId xmlns:p14="http://schemas.microsoft.com/office/powerpoint/2010/main" val="224729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SubTitle_2">
            <a:extLst>
              <a:ext uri="{FF2B5EF4-FFF2-40B4-BE49-F238E27FC236}">
                <a16:creationId xmlns:a16="http://schemas.microsoft.com/office/drawing/2014/main" id="{847D37EF-DF84-40CB-89E2-D5E8A411528E}"/>
              </a:ext>
            </a:extLst>
          </p:cNvPr>
          <p:cNvSpPr/>
          <p:nvPr>
            <p:custDataLst>
              <p:tags r:id="rId1"/>
            </p:custDataLst>
          </p:nvPr>
        </p:nvSpPr>
        <p:spPr>
          <a:xfrm>
            <a:off x="1559496" y="5101765"/>
            <a:ext cx="4464495" cy="523875"/>
          </a:xfrm>
          <a:prstGeom prst="rect">
            <a:avLst/>
          </a:prstGeom>
        </p:spPr>
        <p:txBody>
          <a:bodyPr anchor="ctr">
            <a:noAutofit/>
          </a:bodyPr>
          <a:lstStyle/>
          <a:p>
            <a:pPr algn="ctr">
              <a:defRPr/>
            </a:pPr>
            <a:r>
              <a:rPr lang="en-US" altLang="zh-CN" sz="1600" kern="0" dirty="0">
                <a:solidFill>
                  <a:schemeClr val="accent1">
                    <a:lumMod val="75000"/>
                  </a:schemeClr>
                </a:solidFill>
                <a:cs typeface="Arial" panose="020B0604020202020204" pitchFamily="34" charset="0"/>
              </a:rPr>
              <a:t>2016</a:t>
            </a:r>
            <a:r>
              <a:rPr lang="en-US" sz="1400" dirty="0">
                <a:cs typeface="Arial" panose="020B0604020202020204" pitchFamily="34" charset="0"/>
              </a:rPr>
              <a:t> </a:t>
            </a:r>
            <a:br>
              <a:rPr sz="1400" dirty="0">
                <a:cs typeface="Arial" panose="020B0604020202020204" pitchFamily="34" charset="0"/>
              </a:rPr>
            </a:br>
            <a:r>
              <a:rPr lang="en-US" altLang="en-US" sz="2400" kern="0" dirty="0">
                <a:solidFill>
                  <a:schemeClr val="accent1">
                    <a:lumMod val="75000"/>
                  </a:schemeClr>
                </a:solidFill>
                <a:cs typeface="Arial" panose="020B0604020202020204" pitchFamily="34" charset="0"/>
              </a:rPr>
              <a:t>Compliance procedures </a:t>
            </a:r>
          </a:p>
        </p:txBody>
      </p:sp>
      <p:sp>
        <p:nvSpPr>
          <p:cNvPr id="24" name="MH_Other_1">
            <a:extLst>
              <a:ext uri="{FF2B5EF4-FFF2-40B4-BE49-F238E27FC236}">
                <a16:creationId xmlns:a16="http://schemas.microsoft.com/office/drawing/2014/main" id="{51FCA969-87FC-4CA7-883B-B24A864AFFE2}"/>
              </a:ext>
            </a:extLst>
          </p:cNvPr>
          <p:cNvSpPr/>
          <p:nvPr>
            <p:custDataLst>
              <p:tags r:id="rId2"/>
            </p:custDataLst>
          </p:nvPr>
        </p:nvSpPr>
        <p:spPr>
          <a:xfrm rot="16200000" flipV="1">
            <a:off x="774856" y="2134721"/>
            <a:ext cx="1158875" cy="2679967"/>
          </a:xfrm>
          <a:prstGeom prst="bentArrow">
            <a:avLst>
              <a:gd name="adj1" fmla="val 19331"/>
              <a:gd name="adj2" fmla="val 25000"/>
              <a:gd name="adj3" fmla="val 25000"/>
              <a:gd name="adj4" fmla="val 276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a:defRPr/>
            </a:pPr>
            <a:endParaRPr lang="zh-CN" altLang="en-US" sz="1400">
              <a:solidFill>
                <a:srgbClr val="47B5E6"/>
              </a:solidFill>
              <a:latin typeface="Arial" panose="020B0604020202020204" pitchFamily="34" charset="0"/>
              <a:ea typeface="微软雅黑" panose="020B0503020204020204" pitchFamily="34" charset="-122"/>
              <a:cs typeface="Arial" panose="020B0604020202020204" pitchFamily="34" charset="0"/>
            </a:endParaRPr>
          </a:p>
        </p:txBody>
      </p:sp>
      <p:sp>
        <p:nvSpPr>
          <p:cNvPr id="25" name="MH_Other_2">
            <a:extLst>
              <a:ext uri="{FF2B5EF4-FFF2-40B4-BE49-F238E27FC236}">
                <a16:creationId xmlns:a16="http://schemas.microsoft.com/office/drawing/2014/main" id="{8F24348E-0FBA-43F3-8451-BEAC93EDAF52}"/>
              </a:ext>
            </a:extLst>
          </p:cNvPr>
          <p:cNvSpPr/>
          <p:nvPr>
            <p:custDataLst>
              <p:tags r:id="rId3"/>
            </p:custDataLst>
          </p:nvPr>
        </p:nvSpPr>
        <p:spPr>
          <a:xfrm rot="5400000">
            <a:off x="2665345" y="3481439"/>
            <a:ext cx="1157288" cy="1874068"/>
          </a:xfrm>
          <a:prstGeom prst="bentArrow">
            <a:avLst>
              <a:gd name="adj1" fmla="val 18510"/>
              <a:gd name="adj2" fmla="val 25000"/>
              <a:gd name="adj3" fmla="val 25000"/>
              <a:gd name="adj4" fmla="val 276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a:defRPr/>
            </a:pPr>
            <a:endParaRPr lang="zh-CN" altLang="en-US" sz="1400">
              <a:solidFill>
                <a:srgbClr val="47B5E6"/>
              </a:solidFill>
              <a:latin typeface="Arial" panose="020B0604020202020204" pitchFamily="34" charset="0"/>
              <a:ea typeface="微软雅黑"/>
              <a:cs typeface="Arial" panose="020B0604020202020204" pitchFamily="34" charset="0"/>
            </a:endParaRPr>
          </a:p>
        </p:txBody>
      </p:sp>
      <p:sp>
        <p:nvSpPr>
          <p:cNvPr id="26" name="MH_Other_3">
            <a:extLst>
              <a:ext uri="{FF2B5EF4-FFF2-40B4-BE49-F238E27FC236}">
                <a16:creationId xmlns:a16="http://schemas.microsoft.com/office/drawing/2014/main" id="{6C34F434-60BB-4F8A-B9F5-52EE0E1BD93F}"/>
              </a:ext>
            </a:extLst>
          </p:cNvPr>
          <p:cNvSpPr/>
          <p:nvPr>
            <p:custDataLst>
              <p:tags r:id="rId4"/>
            </p:custDataLst>
          </p:nvPr>
        </p:nvSpPr>
        <p:spPr>
          <a:xfrm rot="16200000" flipV="1">
            <a:off x="4144249" y="2475334"/>
            <a:ext cx="1158875" cy="2008265"/>
          </a:xfrm>
          <a:prstGeom prst="bentArrow">
            <a:avLst>
              <a:gd name="adj1" fmla="val 18510"/>
              <a:gd name="adj2" fmla="val 25000"/>
              <a:gd name="adj3" fmla="val 25000"/>
              <a:gd name="adj4" fmla="val 276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a:defRPr/>
            </a:pPr>
            <a:endParaRPr lang="zh-CN" altLang="en-US" sz="1400">
              <a:solidFill>
                <a:srgbClr val="47B5E6"/>
              </a:solidFill>
              <a:latin typeface="Arial" panose="020B0604020202020204" pitchFamily="34" charset="0"/>
              <a:ea typeface="微软雅黑"/>
              <a:cs typeface="Arial" panose="020B0604020202020204" pitchFamily="34" charset="0"/>
            </a:endParaRPr>
          </a:p>
        </p:txBody>
      </p:sp>
      <p:sp>
        <p:nvSpPr>
          <p:cNvPr id="27" name="MH_Other_4">
            <a:extLst>
              <a:ext uri="{FF2B5EF4-FFF2-40B4-BE49-F238E27FC236}">
                <a16:creationId xmlns:a16="http://schemas.microsoft.com/office/drawing/2014/main" id="{8AA981D2-B41E-450C-8342-BDB9D2898F50}"/>
              </a:ext>
            </a:extLst>
          </p:cNvPr>
          <p:cNvSpPr/>
          <p:nvPr>
            <p:custDataLst>
              <p:tags r:id="rId5"/>
            </p:custDataLst>
          </p:nvPr>
        </p:nvSpPr>
        <p:spPr>
          <a:xfrm rot="5400000">
            <a:off x="5862207" y="3000415"/>
            <a:ext cx="1157288" cy="2836119"/>
          </a:xfrm>
          <a:prstGeom prst="bentArrow">
            <a:avLst>
              <a:gd name="adj1" fmla="val 18510"/>
              <a:gd name="adj2" fmla="val 25000"/>
              <a:gd name="adj3" fmla="val 25000"/>
              <a:gd name="adj4" fmla="val 276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a:defRPr/>
            </a:pPr>
            <a:endParaRPr lang="zh-CN" altLang="en-US" sz="1400">
              <a:solidFill>
                <a:srgbClr val="47B5E6"/>
              </a:solidFill>
              <a:latin typeface="Arial" panose="020B0604020202020204" pitchFamily="34" charset="0"/>
              <a:ea typeface="微软雅黑"/>
              <a:cs typeface="Arial" panose="020B0604020202020204" pitchFamily="34" charset="0"/>
            </a:endParaRPr>
          </a:p>
        </p:txBody>
      </p:sp>
      <p:sp>
        <p:nvSpPr>
          <p:cNvPr id="28" name="MH_Other_5">
            <a:extLst>
              <a:ext uri="{FF2B5EF4-FFF2-40B4-BE49-F238E27FC236}">
                <a16:creationId xmlns:a16="http://schemas.microsoft.com/office/drawing/2014/main" id="{2246480F-E99A-4B58-AC42-3441046562D9}"/>
              </a:ext>
            </a:extLst>
          </p:cNvPr>
          <p:cNvSpPr/>
          <p:nvPr>
            <p:custDataLst>
              <p:tags r:id="rId6"/>
            </p:custDataLst>
          </p:nvPr>
        </p:nvSpPr>
        <p:spPr>
          <a:xfrm rot="16200000" flipV="1">
            <a:off x="8231169" y="2041236"/>
            <a:ext cx="1158875" cy="2876461"/>
          </a:xfrm>
          <a:prstGeom prst="bentArrow">
            <a:avLst>
              <a:gd name="adj1" fmla="val 18510"/>
              <a:gd name="adj2" fmla="val 25000"/>
              <a:gd name="adj3" fmla="val 25000"/>
              <a:gd name="adj4" fmla="val 276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a:defRPr/>
            </a:pPr>
            <a:endParaRPr lang="zh-CN" altLang="en-US" sz="1400">
              <a:solidFill>
                <a:srgbClr val="47B5E6"/>
              </a:solidFill>
              <a:latin typeface="Arial" panose="020B0604020202020204" pitchFamily="34" charset="0"/>
              <a:ea typeface="微软雅黑"/>
              <a:cs typeface="Arial" panose="020B0604020202020204" pitchFamily="34" charset="0"/>
            </a:endParaRPr>
          </a:p>
        </p:txBody>
      </p:sp>
      <p:sp>
        <p:nvSpPr>
          <p:cNvPr id="29" name="MH_Other_6">
            <a:extLst>
              <a:ext uri="{FF2B5EF4-FFF2-40B4-BE49-F238E27FC236}">
                <a16:creationId xmlns:a16="http://schemas.microsoft.com/office/drawing/2014/main" id="{51EB4CAF-6658-445B-8AC8-C5BE0847E1BD}"/>
              </a:ext>
            </a:extLst>
          </p:cNvPr>
          <p:cNvSpPr/>
          <p:nvPr>
            <p:custDataLst>
              <p:tags r:id="rId7"/>
            </p:custDataLst>
          </p:nvPr>
        </p:nvSpPr>
        <p:spPr>
          <a:xfrm rot="5400000">
            <a:off x="10299292" y="2147130"/>
            <a:ext cx="214313" cy="3599717"/>
          </a:xfrm>
          <a:custGeom>
            <a:avLst/>
            <a:gdLst>
              <a:gd name="connsiteX0" fmla="*/ 0 w 214382"/>
              <a:gd name="connsiteY0" fmla="*/ 1499785 h 1499785"/>
              <a:gd name="connsiteX1" fmla="*/ 0 w 214382"/>
              <a:gd name="connsiteY1" fmla="*/ 0 h 1499785"/>
              <a:gd name="connsiteX2" fmla="*/ 214382 w 214382"/>
              <a:gd name="connsiteY2" fmla="*/ 0 h 1499785"/>
              <a:gd name="connsiteX3" fmla="*/ 214382 w 214382"/>
              <a:gd name="connsiteY3" fmla="*/ 1499785 h 1499785"/>
            </a:gdLst>
            <a:ahLst/>
            <a:cxnLst>
              <a:cxn ang="0">
                <a:pos x="connsiteX0" y="connsiteY0"/>
              </a:cxn>
              <a:cxn ang="0">
                <a:pos x="connsiteX1" y="connsiteY1"/>
              </a:cxn>
              <a:cxn ang="0">
                <a:pos x="connsiteX2" y="connsiteY2"/>
              </a:cxn>
              <a:cxn ang="0">
                <a:pos x="connsiteX3" y="connsiteY3"/>
              </a:cxn>
            </a:cxnLst>
            <a:rect l="l" t="t" r="r" b="b"/>
            <a:pathLst>
              <a:path w="214382" h="1499785">
                <a:moveTo>
                  <a:pt x="0" y="1499785"/>
                </a:moveTo>
                <a:lnTo>
                  <a:pt x="0" y="0"/>
                </a:lnTo>
                <a:lnTo>
                  <a:pt x="214382" y="0"/>
                </a:lnTo>
                <a:lnTo>
                  <a:pt x="214382" y="149978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a:defRPr/>
            </a:pPr>
            <a:endParaRPr lang="zh-CN" altLang="en-US" sz="1400">
              <a:solidFill>
                <a:srgbClr val="47B5E6"/>
              </a:solidFill>
              <a:latin typeface="Arial" panose="020B0604020202020204" pitchFamily="34" charset="0"/>
              <a:ea typeface="微软雅黑"/>
              <a:cs typeface="Arial" panose="020B0604020202020204" pitchFamily="34" charset="0"/>
            </a:endParaRPr>
          </a:p>
        </p:txBody>
      </p:sp>
      <p:sp>
        <p:nvSpPr>
          <p:cNvPr id="30" name="MH_SubTitle_4">
            <a:extLst>
              <a:ext uri="{FF2B5EF4-FFF2-40B4-BE49-F238E27FC236}">
                <a16:creationId xmlns:a16="http://schemas.microsoft.com/office/drawing/2014/main" id="{2D03313D-C522-4FD5-A875-3C3DCC884CE3}"/>
              </a:ext>
            </a:extLst>
          </p:cNvPr>
          <p:cNvSpPr/>
          <p:nvPr>
            <p:custDataLst>
              <p:tags r:id="rId8"/>
            </p:custDataLst>
          </p:nvPr>
        </p:nvSpPr>
        <p:spPr>
          <a:xfrm>
            <a:off x="5727819" y="5101765"/>
            <a:ext cx="3608539" cy="523875"/>
          </a:xfrm>
          <a:prstGeom prst="rect">
            <a:avLst/>
          </a:prstGeom>
        </p:spPr>
        <p:txBody>
          <a:bodyPr anchor="ctr">
            <a:noAutofit/>
          </a:bodyPr>
          <a:lstStyle/>
          <a:p>
            <a:pPr algn="ctr">
              <a:defRPr/>
            </a:pPr>
            <a:r>
              <a:rPr lang="en-US" altLang="zh-CN" sz="1600" kern="0" dirty="0">
                <a:solidFill>
                  <a:schemeClr val="accent1">
                    <a:lumMod val="75000"/>
                  </a:schemeClr>
                </a:solidFill>
                <a:cs typeface="Arial" panose="020B0604020202020204" pitchFamily="34" charset="0"/>
              </a:rPr>
              <a:t>2018</a:t>
            </a:r>
            <a:r>
              <a:rPr lang="en-US" sz="1400" dirty="0">
                <a:cs typeface="Arial" panose="020B0604020202020204" pitchFamily="34" charset="0"/>
              </a:rPr>
              <a:t> </a:t>
            </a:r>
            <a:br>
              <a:rPr sz="1400" dirty="0">
                <a:cs typeface="Arial" panose="020B0604020202020204" pitchFamily="34" charset="0"/>
              </a:rPr>
            </a:br>
            <a:r>
              <a:rPr lang="en-US" altLang="en-US" sz="2400" kern="0" dirty="0">
                <a:solidFill>
                  <a:schemeClr val="accent1">
                    <a:lumMod val="75000"/>
                  </a:schemeClr>
                </a:solidFill>
                <a:cs typeface="Arial" panose="020B0604020202020204" pitchFamily="34" charset="0"/>
              </a:rPr>
              <a:t>Community governance </a:t>
            </a:r>
          </a:p>
        </p:txBody>
      </p:sp>
      <p:sp>
        <p:nvSpPr>
          <p:cNvPr id="31" name="MH_SubTitle_1">
            <a:extLst>
              <a:ext uri="{FF2B5EF4-FFF2-40B4-BE49-F238E27FC236}">
                <a16:creationId xmlns:a16="http://schemas.microsoft.com/office/drawing/2014/main" id="{DD545AF7-2A80-463A-BB3B-EB3049505282}"/>
              </a:ext>
            </a:extLst>
          </p:cNvPr>
          <p:cNvSpPr/>
          <p:nvPr>
            <p:custDataLst>
              <p:tags r:id="rId9"/>
            </p:custDataLst>
          </p:nvPr>
        </p:nvSpPr>
        <p:spPr>
          <a:xfrm>
            <a:off x="695400" y="2217541"/>
            <a:ext cx="3618205" cy="654051"/>
          </a:xfrm>
          <a:prstGeom prst="rect">
            <a:avLst/>
          </a:prstGeom>
        </p:spPr>
        <p:txBody>
          <a:bodyPr anchor="ctr">
            <a:noAutofit/>
          </a:bodyPr>
          <a:lstStyle/>
          <a:p>
            <a:pPr algn="ctr">
              <a:defRPr/>
            </a:pPr>
            <a:r>
              <a:rPr lang="en-US" altLang="zh-CN" sz="1600" kern="0" dirty="0">
                <a:solidFill>
                  <a:schemeClr val="accent1">
                    <a:lumMod val="75000"/>
                  </a:schemeClr>
                </a:solidFill>
                <a:cs typeface="Arial" panose="020B0604020202020204" pitchFamily="34" charset="0"/>
              </a:rPr>
              <a:t>2012-2015</a:t>
            </a:r>
            <a:br>
              <a:rPr sz="1400" dirty="0">
                <a:cs typeface="Arial" panose="020B0604020202020204" pitchFamily="34" charset="0"/>
              </a:rPr>
            </a:br>
            <a:r>
              <a:rPr lang="en-US" altLang="en-US" sz="2400" kern="0" dirty="0">
                <a:solidFill>
                  <a:schemeClr val="accent1">
                    <a:lumMod val="75000"/>
                  </a:schemeClr>
                </a:solidFill>
                <a:cs typeface="Arial" panose="020B0604020202020204" pitchFamily="34" charset="0"/>
              </a:rPr>
              <a:t>From internal to external </a:t>
            </a:r>
          </a:p>
        </p:txBody>
      </p:sp>
      <p:sp>
        <p:nvSpPr>
          <p:cNvPr id="32" name="MH_SubTitle_3">
            <a:extLst>
              <a:ext uri="{FF2B5EF4-FFF2-40B4-BE49-F238E27FC236}">
                <a16:creationId xmlns:a16="http://schemas.microsoft.com/office/drawing/2014/main" id="{AD273ED9-FE95-40C8-BD2D-E007C607E818}"/>
              </a:ext>
            </a:extLst>
          </p:cNvPr>
          <p:cNvSpPr/>
          <p:nvPr>
            <p:custDataLst>
              <p:tags r:id="rId10"/>
            </p:custDataLst>
          </p:nvPr>
        </p:nvSpPr>
        <p:spPr>
          <a:xfrm>
            <a:off x="4402502" y="2144577"/>
            <a:ext cx="2038351" cy="654051"/>
          </a:xfrm>
          <a:prstGeom prst="rect">
            <a:avLst/>
          </a:prstGeom>
        </p:spPr>
        <p:txBody>
          <a:bodyPr anchor="ctr">
            <a:noAutofit/>
          </a:bodyPr>
          <a:lstStyle/>
          <a:p>
            <a:pPr algn="ctr">
              <a:defRPr/>
            </a:pPr>
            <a:r>
              <a:rPr lang="en-US" altLang="zh-CN" sz="1600" kern="0" dirty="0">
                <a:solidFill>
                  <a:schemeClr val="accent1">
                    <a:lumMod val="75000"/>
                  </a:schemeClr>
                </a:solidFill>
                <a:cs typeface="Arial" panose="020B0604020202020204" pitchFamily="34" charset="0"/>
              </a:rPr>
              <a:t>2017</a:t>
            </a:r>
            <a:r>
              <a:rPr lang="en-US" sz="1400" dirty="0">
                <a:cs typeface="Arial" panose="020B0604020202020204" pitchFamily="34" charset="0"/>
              </a:rPr>
              <a:t> </a:t>
            </a:r>
            <a:br>
              <a:rPr sz="1400" dirty="0">
                <a:cs typeface="Arial" panose="020B0604020202020204" pitchFamily="34" charset="0"/>
              </a:rPr>
            </a:br>
            <a:r>
              <a:rPr lang="en-US" altLang="en-US" sz="2400" kern="0" dirty="0">
                <a:solidFill>
                  <a:schemeClr val="accent1">
                    <a:lumMod val="75000"/>
                  </a:schemeClr>
                </a:solidFill>
                <a:cs typeface="Arial" panose="020B0604020202020204" pitchFamily="34" charset="0"/>
              </a:rPr>
              <a:t>Rapid growth</a:t>
            </a:r>
            <a:endParaRPr lang="en-US" altLang="zh-CN" sz="2400" kern="0" dirty="0">
              <a:solidFill>
                <a:schemeClr val="accent1">
                  <a:lumMod val="75000"/>
                </a:schemeClr>
              </a:solidFill>
              <a:ea typeface="微软雅黑"/>
              <a:cs typeface="Arial" panose="020B0604020202020204" pitchFamily="34" charset="0"/>
            </a:endParaRPr>
          </a:p>
        </p:txBody>
      </p:sp>
      <p:sp>
        <p:nvSpPr>
          <p:cNvPr id="33" name="MH_SubTitle_5">
            <a:extLst>
              <a:ext uri="{FF2B5EF4-FFF2-40B4-BE49-F238E27FC236}">
                <a16:creationId xmlns:a16="http://schemas.microsoft.com/office/drawing/2014/main" id="{19BE0A1D-6E3A-48C1-9230-61C6B5F4738F}"/>
              </a:ext>
            </a:extLst>
          </p:cNvPr>
          <p:cNvSpPr/>
          <p:nvPr>
            <p:custDataLst>
              <p:tags r:id="rId11"/>
            </p:custDataLst>
          </p:nvPr>
        </p:nvSpPr>
        <p:spPr>
          <a:xfrm>
            <a:off x="8190794" y="2084053"/>
            <a:ext cx="3545623" cy="654051"/>
          </a:xfrm>
          <a:prstGeom prst="rect">
            <a:avLst/>
          </a:prstGeom>
        </p:spPr>
        <p:txBody>
          <a:bodyPr anchor="ctr">
            <a:noAutofit/>
          </a:bodyPr>
          <a:lstStyle/>
          <a:p>
            <a:pPr algn="ctr">
              <a:defRPr/>
            </a:pPr>
            <a:r>
              <a:rPr lang="en-US" altLang="zh-CN" sz="1600" kern="0" dirty="0">
                <a:solidFill>
                  <a:schemeClr val="accent1">
                    <a:lumMod val="75000"/>
                  </a:schemeClr>
                </a:solidFill>
                <a:cs typeface="Arial" panose="020B0604020202020204" pitchFamily="34" charset="0"/>
              </a:rPr>
              <a:t>2019+ </a:t>
            </a:r>
            <a:br>
              <a:rPr sz="1400" dirty="0">
                <a:cs typeface="Arial" panose="020B0604020202020204" pitchFamily="34" charset="0"/>
              </a:rPr>
            </a:br>
            <a:r>
              <a:rPr lang="en-US" altLang="en-US" sz="2400" kern="0" dirty="0">
                <a:solidFill>
                  <a:schemeClr val="accent1">
                    <a:lumMod val="75000"/>
                  </a:schemeClr>
                </a:solidFill>
                <a:cs typeface="Arial" panose="020B0604020202020204" pitchFamily="34" charset="0"/>
              </a:rPr>
              <a:t>Communities + business</a:t>
            </a:r>
            <a:endParaRPr lang="en-US" altLang="zh-CN" sz="2400" kern="0" dirty="0">
              <a:solidFill>
                <a:schemeClr val="accent1">
                  <a:lumMod val="75000"/>
                </a:schemeClr>
              </a:solidFill>
              <a:ea typeface="微软雅黑"/>
              <a:cs typeface="Arial" panose="020B0604020202020204" pitchFamily="34" charset="0"/>
            </a:endParaRPr>
          </a:p>
        </p:txBody>
      </p:sp>
      <p:sp>
        <p:nvSpPr>
          <p:cNvPr id="34" name="MH_Text_2">
            <a:extLst>
              <a:ext uri="{FF2B5EF4-FFF2-40B4-BE49-F238E27FC236}">
                <a16:creationId xmlns:a16="http://schemas.microsoft.com/office/drawing/2014/main" id="{AB512D52-BAAD-46F9-A2C7-F0BF1949379A}"/>
              </a:ext>
            </a:extLst>
          </p:cNvPr>
          <p:cNvSpPr/>
          <p:nvPr>
            <p:custDataLst>
              <p:tags r:id="rId12"/>
            </p:custDataLst>
          </p:nvPr>
        </p:nvSpPr>
        <p:spPr>
          <a:xfrm>
            <a:off x="3508402" y="5520992"/>
            <a:ext cx="1730375" cy="584200"/>
          </a:xfrm>
          <a:prstGeom prst="rect">
            <a:avLst/>
          </a:prstGeom>
        </p:spPr>
        <p:txBody>
          <a:bodyPr lIns="0" tIns="0" rIns="0" bIns="0">
            <a:normAutofit/>
          </a:bodyPr>
          <a:lstStyle/>
          <a:p>
            <a:pPr algn="ctr">
              <a:lnSpc>
                <a:spcPct val="120000"/>
              </a:lnSpc>
              <a:defRPr/>
            </a:pPr>
            <a:endParaRPr lang="da-DK" altLang="zh-CN" sz="1100" kern="0" dirty="0">
              <a:solidFill>
                <a:schemeClr val="tx1">
                  <a:lumMod val="65000"/>
                  <a:lumOff val="35000"/>
                </a:schemeClr>
              </a:solidFill>
              <a:ea typeface="微软雅黑"/>
              <a:cs typeface="Arial" panose="020B0604020202020204" pitchFamily="34" charset="0"/>
            </a:endParaRPr>
          </a:p>
        </p:txBody>
      </p:sp>
      <p:sp>
        <p:nvSpPr>
          <p:cNvPr id="35" name="MH_Text_5">
            <a:extLst>
              <a:ext uri="{FF2B5EF4-FFF2-40B4-BE49-F238E27FC236}">
                <a16:creationId xmlns:a16="http://schemas.microsoft.com/office/drawing/2014/main" id="{0EAA1A66-6436-4554-AE98-3870B0CC173A}"/>
              </a:ext>
            </a:extLst>
          </p:cNvPr>
          <p:cNvSpPr/>
          <p:nvPr>
            <p:custDataLst>
              <p:tags r:id="rId13"/>
            </p:custDataLst>
          </p:nvPr>
        </p:nvSpPr>
        <p:spPr>
          <a:xfrm>
            <a:off x="7372377" y="1720517"/>
            <a:ext cx="1730375" cy="584200"/>
          </a:xfrm>
          <a:prstGeom prst="rect">
            <a:avLst/>
          </a:prstGeom>
        </p:spPr>
        <p:txBody>
          <a:bodyPr lIns="0" tIns="0" rIns="0" bIns="0" anchor="b">
            <a:normAutofit/>
          </a:bodyPr>
          <a:lstStyle/>
          <a:p>
            <a:pPr algn="ctr">
              <a:lnSpc>
                <a:spcPct val="120000"/>
              </a:lnSpc>
              <a:defRPr/>
            </a:pPr>
            <a:endParaRPr lang="da-DK" altLang="zh-CN" sz="1100" kern="0" dirty="0">
              <a:solidFill>
                <a:schemeClr val="tx1">
                  <a:lumMod val="65000"/>
                  <a:lumOff val="35000"/>
                </a:schemeClr>
              </a:solidFill>
              <a:ea typeface="微软雅黑"/>
              <a:cs typeface="Arial" panose="020B0604020202020204" pitchFamily="34" charset="0"/>
            </a:endParaRPr>
          </a:p>
        </p:txBody>
      </p:sp>
      <p:sp>
        <p:nvSpPr>
          <p:cNvPr id="36" name="MH_Text_1">
            <a:extLst>
              <a:ext uri="{FF2B5EF4-FFF2-40B4-BE49-F238E27FC236}">
                <a16:creationId xmlns:a16="http://schemas.microsoft.com/office/drawing/2014/main" id="{7F9A2A30-5291-45A5-A418-37826326358E}"/>
              </a:ext>
            </a:extLst>
          </p:cNvPr>
          <p:cNvSpPr/>
          <p:nvPr>
            <p:custDataLst>
              <p:tags r:id="rId14"/>
            </p:custDataLst>
          </p:nvPr>
        </p:nvSpPr>
        <p:spPr>
          <a:xfrm>
            <a:off x="839416" y="1515752"/>
            <a:ext cx="2880138" cy="584200"/>
          </a:xfrm>
          <a:prstGeom prst="rect">
            <a:avLst/>
          </a:prstGeom>
        </p:spPr>
        <p:txBody>
          <a:bodyPr lIns="0" tIns="0" rIns="0" bIns="0" anchor="b">
            <a:noAutofit/>
          </a:bodyPr>
          <a:lstStyle/>
          <a:p>
            <a:pPr algn="ctr">
              <a:lnSpc>
                <a:spcPct val="120000"/>
              </a:lnSpc>
              <a:defRPr/>
            </a:pPr>
            <a:r>
              <a:rPr lang="en-US" altLang="en-US" sz="1600" kern="0" dirty="0">
                <a:solidFill>
                  <a:schemeClr val="bg1">
                    <a:lumMod val="95000"/>
                  </a:schemeClr>
                </a:solidFill>
                <a:cs typeface="Arial" panose="020B0604020202020204" pitchFamily="34" charset="0"/>
              </a:rPr>
              <a:t>Internal open source screening mechanism established</a:t>
            </a:r>
            <a:endParaRPr lang="en-US" altLang="zh-CN" sz="1600" kern="0" dirty="0">
              <a:solidFill>
                <a:schemeClr val="bg1">
                  <a:lumMod val="95000"/>
                </a:schemeClr>
              </a:solidFill>
              <a:ea typeface="微软雅黑"/>
              <a:cs typeface="Arial" panose="020B0604020202020204" pitchFamily="34" charset="0"/>
            </a:endParaRPr>
          </a:p>
        </p:txBody>
      </p:sp>
      <p:sp>
        <p:nvSpPr>
          <p:cNvPr id="37" name="MH_Text_1">
            <a:extLst>
              <a:ext uri="{FF2B5EF4-FFF2-40B4-BE49-F238E27FC236}">
                <a16:creationId xmlns:a16="http://schemas.microsoft.com/office/drawing/2014/main" id="{1924D417-D268-4814-A739-BE834BD59AB9}"/>
              </a:ext>
            </a:extLst>
          </p:cNvPr>
          <p:cNvSpPr/>
          <p:nvPr>
            <p:custDataLst>
              <p:tags r:id="rId15"/>
            </p:custDataLst>
          </p:nvPr>
        </p:nvSpPr>
        <p:spPr>
          <a:xfrm>
            <a:off x="2461736" y="5805264"/>
            <a:ext cx="2554144" cy="584200"/>
          </a:xfrm>
          <a:prstGeom prst="rect">
            <a:avLst/>
          </a:prstGeom>
        </p:spPr>
        <p:txBody>
          <a:bodyPr lIns="0" tIns="0" rIns="0" bIns="0" anchor="b">
            <a:noAutofit/>
          </a:bodyPr>
          <a:lstStyle/>
          <a:p>
            <a:pPr algn="ctr">
              <a:lnSpc>
                <a:spcPct val="120000"/>
              </a:lnSpc>
              <a:defRPr/>
            </a:pPr>
            <a:r>
              <a:rPr lang="en-US" altLang="en-US" sz="1600" kern="0" dirty="0">
                <a:solidFill>
                  <a:schemeClr val="bg1">
                    <a:lumMod val="95000"/>
                  </a:schemeClr>
                </a:solidFill>
                <a:cs typeface="Arial" panose="020B0604020202020204" pitchFamily="34" charset="0"/>
              </a:rPr>
              <a:t>Open source compliance procedures improved</a:t>
            </a:r>
            <a:endParaRPr lang="en-US" altLang="zh-CN" sz="1600" kern="0" dirty="0">
              <a:solidFill>
                <a:schemeClr val="bg1">
                  <a:lumMod val="95000"/>
                </a:schemeClr>
              </a:solidFill>
              <a:ea typeface="微软雅黑"/>
              <a:cs typeface="Arial" panose="020B0604020202020204" pitchFamily="34" charset="0"/>
            </a:endParaRPr>
          </a:p>
        </p:txBody>
      </p:sp>
      <p:sp>
        <p:nvSpPr>
          <p:cNvPr id="38" name="MH_Text_1">
            <a:extLst>
              <a:ext uri="{FF2B5EF4-FFF2-40B4-BE49-F238E27FC236}">
                <a16:creationId xmlns:a16="http://schemas.microsoft.com/office/drawing/2014/main" id="{82C4CFF9-360A-4044-A36C-099DA8ACB690}"/>
              </a:ext>
            </a:extLst>
          </p:cNvPr>
          <p:cNvSpPr/>
          <p:nvPr>
            <p:custDataLst>
              <p:tags r:id="rId16"/>
            </p:custDataLst>
          </p:nvPr>
        </p:nvSpPr>
        <p:spPr>
          <a:xfrm>
            <a:off x="4473179" y="1515752"/>
            <a:ext cx="1884364" cy="584200"/>
          </a:xfrm>
          <a:prstGeom prst="rect">
            <a:avLst/>
          </a:prstGeom>
        </p:spPr>
        <p:txBody>
          <a:bodyPr lIns="0" tIns="0" rIns="0" bIns="0" anchor="b">
            <a:noAutofit/>
          </a:bodyPr>
          <a:lstStyle/>
          <a:p>
            <a:pPr algn="ctr">
              <a:lnSpc>
                <a:spcPct val="120000"/>
              </a:lnSpc>
              <a:defRPr/>
            </a:pPr>
            <a:r>
              <a:rPr lang="en-US" altLang="en-US" sz="1600" kern="0" dirty="0">
                <a:solidFill>
                  <a:schemeClr val="bg1">
                    <a:lumMod val="95000"/>
                  </a:schemeClr>
                </a:solidFill>
                <a:cs typeface="Arial" panose="020B0604020202020204" pitchFamily="34" charset="0"/>
              </a:rPr>
              <a:t>Independent open source of 20 high-quality projects</a:t>
            </a:r>
            <a:endParaRPr lang="en-US" altLang="zh-CN" sz="1600" kern="0" dirty="0">
              <a:solidFill>
                <a:schemeClr val="bg1">
                  <a:lumMod val="95000"/>
                </a:schemeClr>
              </a:solidFill>
              <a:ea typeface="微软雅黑"/>
              <a:cs typeface="Arial" panose="020B0604020202020204" pitchFamily="34" charset="0"/>
            </a:endParaRPr>
          </a:p>
        </p:txBody>
      </p:sp>
      <p:sp>
        <p:nvSpPr>
          <p:cNvPr id="39" name="MH_Text_1">
            <a:extLst>
              <a:ext uri="{FF2B5EF4-FFF2-40B4-BE49-F238E27FC236}">
                <a16:creationId xmlns:a16="http://schemas.microsoft.com/office/drawing/2014/main" id="{B1348009-F02B-4706-A9D9-B2D1E1D49BF1}"/>
              </a:ext>
            </a:extLst>
          </p:cNvPr>
          <p:cNvSpPr/>
          <p:nvPr>
            <p:custDataLst>
              <p:tags r:id="rId17"/>
            </p:custDataLst>
          </p:nvPr>
        </p:nvSpPr>
        <p:spPr>
          <a:xfrm>
            <a:off x="6062547" y="6157168"/>
            <a:ext cx="3040206" cy="584200"/>
          </a:xfrm>
          <a:prstGeom prst="rect">
            <a:avLst/>
          </a:prstGeom>
        </p:spPr>
        <p:txBody>
          <a:bodyPr lIns="0" tIns="0" rIns="0" bIns="0" anchor="b">
            <a:noAutofit/>
          </a:bodyPr>
          <a:lstStyle/>
          <a:p>
            <a:pPr algn="ctr">
              <a:lnSpc>
                <a:spcPct val="120000"/>
              </a:lnSpc>
              <a:defRPr/>
            </a:pPr>
            <a:r>
              <a:rPr lang="en-US" altLang="en-US" sz="1600" kern="0" dirty="0">
                <a:solidFill>
                  <a:schemeClr val="bg1">
                    <a:lumMod val="95000"/>
                  </a:schemeClr>
                </a:solidFill>
                <a:cs typeface="Arial" panose="020B0604020202020204" pitchFamily="34" charset="0"/>
              </a:rPr>
              <a:t>Open source community ecosystem co-constructed together with developers</a:t>
            </a:r>
            <a:endParaRPr lang="en-US" altLang="zh-CN" sz="1600" kern="0" dirty="0">
              <a:solidFill>
                <a:schemeClr val="bg1">
                  <a:lumMod val="95000"/>
                </a:schemeClr>
              </a:solidFill>
              <a:ea typeface="微软雅黑"/>
              <a:cs typeface="Arial" panose="020B0604020202020204" pitchFamily="34" charset="0"/>
            </a:endParaRPr>
          </a:p>
        </p:txBody>
      </p:sp>
      <p:sp>
        <p:nvSpPr>
          <p:cNvPr id="40" name="MH_Text_1">
            <a:extLst>
              <a:ext uri="{FF2B5EF4-FFF2-40B4-BE49-F238E27FC236}">
                <a16:creationId xmlns:a16="http://schemas.microsoft.com/office/drawing/2014/main" id="{0076ABB4-B943-400B-97BB-DD9D33FB7864}"/>
              </a:ext>
            </a:extLst>
          </p:cNvPr>
          <p:cNvSpPr/>
          <p:nvPr>
            <p:custDataLst>
              <p:tags r:id="rId18"/>
            </p:custDataLst>
          </p:nvPr>
        </p:nvSpPr>
        <p:spPr>
          <a:xfrm>
            <a:off x="7307285" y="1826879"/>
            <a:ext cx="1884364" cy="584200"/>
          </a:xfrm>
          <a:prstGeom prst="rect">
            <a:avLst/>
          </a:prstGeom>
        </p:spPr>
        <p:txBody>
          <a:bodyPr lIns="0" tIns="0" rIns="0" bIns="0" anchor="b">
            <a:noAutofit/>
          </a:bodyPr>
          <a:lstStyle/>
          <a:p>
            <a:pPr algn="ctr">
              <a:lnSpc>
                <a:spcPct val="120000"/>
              </a:lnSpc>
              <a:defRPr/>
            </a:pPr>
            <a:endParaRPr lang="da-DK" altLang="zh-CN" kern="0" dirty="0">
              <a:solidFill>
                <a:schemeClr val="tx1">
                  <a:lumMod val="65000"/>
                  <a:lumOff val="35000"/>
                </a:schemeClr>
              </a:solidFill>
              <a:ea typeface="微软雅黑"/>
              <a:cs typeface="Arial" panose="020B0604020202020204" pitchFamily="34" charset="0"/>
            </a:endParaRPr>
          </a:p>
        </p:txBody>
      </p:sp>
      <p:sp>
        <p:nvSpPr>
          <p:cNvPr id="41" name="MH_Text_1">
            <a:extLst>
              <a:ext uri="{FF2B5EF4-FFF2-40B4-BE49-F238E27FC236}">
                <a16:creationId xmlns:a16="http://schemas.microsoft.com/office/drawing/2014/main" id="{A2C34084-BA9C-4D9F-92BF-D5ACFA048F53}"/>
              </a:ext>
            </a:extLst>
          </p:cNvPr>
          <p:cNvSpPr/>
          <p:nvPr>
            <p:custDataLst>
              <p:tags r:id="rId19"/>
            </p:custDataLst>
          </p:nvPr>
        </p:nvSpPr>
        <p:spPr>
          <a:xfrm>
            <a:off x="8661496" y="5805264"/>
            <a:ext cx="3174681" cy="584200"/>
          </a:xfrm>
          <a:prstGeom prst="rect">
            <a:avLst/>
          </a:prstGeom>
        </p:spPr>
        <p:txBody>
          <a:bodyPr lIns="0" tIns="0" rIns="0" bIns="0" anchor="b">
            <a:noAutofit/>
          </a:bodyPr>
          <a:lstStyle/>
          <a:p>
            <a:pPr marL="380990" indent="-380990">
              <a:lnSpc>
                <a:spcPct val="120000"/>
              </a:lnSpc>
              <a:buFont typeface="Arial"/>
              <a:buChar char="•"/>
              <a:defRPr/>
            </a:pPr>
            <a:r>
              <a:rPr lang="en-US" altLang="en-US" sz="1600" kern="0" dirty="0">
                <a:solidFill>
                  <a:schemeClr val="bg1">
                    <a:lumMod val="95000"/>
                  </a:schemeClr>
                </a:solidFill>
                <a:cs typeface="Arial" panose="020B0604020202020204" pitchFamily="34" charset="0"/>
              </a:rPr>
              <a:t>High-quality open source projects output continuously</a:t>
            </a:r>
            <a:endParaRPr lang="en-US" altLang="zh-CN" sz="1600" kern="0" dirty="0">
              <a:solidFill>
                <a:schemeClr val="bg1">
                  <a:lumMod val="95000"/>
                </a:schemeClr>
              </a:solidFill>
              <a:ea typeface="微软雅黑"/>
              <a:cs typeface="Arial" panose="020B0604020202020204" pitchFamily="34" charset="0"/>
            </a:endParaRPr>
          </a:p>
          <a:p>
            <a:pPr marL="380990" indent="-380990">
              <a:lnSpc>
                <a:spcPct val="120000"/>
              </a:lnSpc>
              <a:buFont typeface="Arial"/>
              <a:buChar char="•"/>
              <a:defRPr/>
            </a:pPr>
            <a:r>
              <a:rPr lang="en-US" altLang="en-US" sz="1600" kern="0" dirty="0">
                <a:solidFill>
                  <a:schemeClr val="bg1">
                    <a:lumMod val="95000"/>
                  </a:schemeClr>
                </a:solidFill>
                <a:cs typeface="Arial" panose="020B0604020202020204" pitchFamily="34" charset="0"/>
              </a:rPr>
              <a:t>Community contributions to open source communities</a:t>
            </a:r>
            <a:endParaRPr lang="en-US" altLang="zh-CN" sz="1600" kern="0" dirty="0">
              <a:solidFill>
                <a:schemeClr val="bg1">
                  <a:lumMod val="95000"/>
                </a:schemeClr>
              </a:solidFill>
              <a:ea typeface="微软雅黑"/>
              <a:cs typeface="Arial" panose="020B0604020202020204" pitchFamily="34" charset="0"/>
            </a:endParaRPr>
          </a:p>
          <a:p>
            <a:pPr marL="380990" indent="-380990">
              <a:lnSpc>
                <a:spcPct val="120000"/>
              </a:lnSpc>
              <a:buFont typeface="Arial"/>
              <a:buChar char="•"/>
              <a:defRPr/>
            </a:pPr>
            <a:r>
              <a:rPr lang="en-US" altLang="en-US" sz="1600" kern="0" dirty="0">
                <a:solidFill>
                  <a:schemeClr val="bg1">
                    <a:lumMod val="95000"/>
                  </a:schemeClr>
                </a:solidFill>
                <a:cs typeface="Arial" panose="020B0604020202020204" pitchFamily="34" charset="0"/>
              </a:rPr>
              <a:t>Commercial modes established</a:t>
            </a:r>
            <a:br>
              <a:rPr sz="1600" dirty="0">
                <a:cs typeface="Arial" panose="020B0604020202020204" pitchFamily="34" charset="0"/>
              </a:rPr>
            </a:br>
            <a:endParaRPr lang="en-US" altLang="zh-CN" sz="1600" kern="0" dirty="0">
              <a:solidFill>
                <a:srgbClr val="404040"/>
              </a:solidFill>
              <a:ea typeface="微软雅黑"/>
              <a:cs typeface="Arial" panose="020B0604020202020204" pitchFamily="34" charset="0"/>
            </a:endParaRPr>
          </a:p>
        </p:txBody>
      </p:sp>
      <p:sp>
        <p:nvSpPr>
          <p:cNvPr id="22" name="TextBox 5">
            <a:extLst>
              <a:ext uri="{FF2B5EF4-FFF2-40B4-BE49-F238E27FC236}">
                <a16:creationId xmlns:a16="http://schemas.microsoft.com/office/drawing/2014/main" id="{4362867D-9768-934D-B6A9-06EDF43230B7}"/>
              </a:ext>
            </a:extLst>
          </p:cNvPr>
          <p:cNvSpPr txBox="1">
            <a:spLocks noChangeArrowheads="1"/>
          </p:cNvSpPr>
          <p:nvPr/>
        </p:nvSpPr>
        <p:spPr bwMode="auto">
          <a:xfrm>
            <a:off x="839416" y="548680"/>
            <a:ext cx="65299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en-US" altLang="en-US" b="1" dirty="0">
                <a:solidFill>
                  <a:schemeClr val="accent1"/>
                </a:solidFill>
                <a:latin typeface="Arial" panose="020B0604020202020204" pitchFamily="34" charset="0"/>
                <a:cs typeface="Arial" panose="020B0604020202020204" pitchFamily="34" charset="0"/>
              </a:rPr>
              <a:t>Brief history of Tencent Open Source</a:t>
            </a:r>
          </a:p>
        </p:txBody>
      </p:sp>
    </p:spTree>
    <p:extLst>
      <p:ext uri="{BB962C8B-B14F-4D97-AF65-F5344CB8AC3E}">
        <p14:creationId xmlns:p14="http://schemas.microsoft.com/office/powerpoint/2010/main" val="210869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透明背景_1920x1080(1).png" descr="透明背景_1920x1080(1).png"/>
          <p:cNvPicPr>
            <a:picLocks noChangeAspect="1"/>
          </p:cNvPicPr>
          <p:nvPr/>
        </p:nvPicPr>
        <p:blipFill rotWithShape="1">
          <a:blip r:embed="rId3"/>
          <a:srcRect l="14382" r="14292" b="5589"/>
          <a:stretch/>
        </p:blipFill>
        <p:spPr>
          <a:xfrm>
            <a:off x="4849016" y="647266"/>
            <a:ext cx="7214480" cy="5371624"/>
          </a:xfrm>
          <a:prstGeom prst="rect">
            <a:avLst/>
          </a:prstGeom>
          <a:ln w="12700">
            <a:miter lim="400000"/>
          </a:ln>
        </p:spPr>
      </p:pic>
      <p:sp>
        <p:nvSpPr>
          <p:cNvPr id="9" name="内容占位符 1"/>
          <p:cNvSpPr txBox="1">
            <a:spLocks/>
          </p:cNvSpPr>
          <p:nvPr/>
        </p:nvSpPr>
        <p:spPr>
          <a:xfrm>
            <a:off x="1395829" y="1702407"/>
            <a:ext cx="2014359" cy="1151061"/>
          </a:xfrm>
          <a:prstGeom prst="rect">
            <a:avLst/>
          </a:prstGeom>
        </p:spPr>
        <p:txBody>
          <a:bodyPr vert="horz" lIns="121807" tIns="60904" rIns="121807" bIns="60904" rtlCol="0">
            <a:normAutofit fontScale="32500" lnSpcReduction="20000"/>
          </a:bodyPr>
          <a:lstStyle>
            <a:lvl1pPr marL="171450" indent="-171450" algn="l" defTabSz="685800" rtl="0" eaLnBrk="1" latinLnBrk="0" hangingPunct="1">
              <a:lnSpc>
                <a:spcPct val="150000"/>
              </a:lnSpc>
              <a:spcBef>
                <a:spcPts val="750"/>
              </a:spcBef>
              <a:buFont typeface="Arial" panose="020B0604020202020204" pitchFamily="34" charset="0"/>
              <a:buChar char="•"/>
              <a:defRPr sz="2100" b="0" i="0" kern="1200">
                <a:solidFill>
                  <a:schemeClr val="tx1"/>
                </a:solidFill>
                <a:latin typeface="Microsoft YaHei" charset="-122"/>
                <a:ea typeface="Microsoft YaHei" charset="-122"/>
                <a:cs typeface="Microsoft YaHei" charset="-122"/>
              </a:defRPr>
            </a:lvl1pPr>
            <a:lvl2pPr marL="514350" indent="-171450" algn="l" defTabSz="685800" rtl="0" eaLnBrk="1" latinLnBrk="0" hangingPunct="1">
              <a:lnSpc>
                <a:spcPct val="150000"/>
              </a:lnSpc>
              <a:spcBef>
                <a:spcPts val="375"/>
              </a:spcBef>
              <a:buFont typeface="Arial" panose="020B0604020202020204" pitchFamily="34" charset="0"/>
              <a:buChar char="•"/>
              <a:defRPr sz="1800" b="0" i="0" kern="1200">
                <a:solidFill>
                  <a:schemeClr val="tx1"/>
                </a:solidFill>
                <a:latin typeface="Microsoft YaHei" charset="-122"/>
                <a:ea typeface="Microsoft YaHei" charset="-122"/>
                <a:cs typeface="Microsoft YaHei" charset="-122"/>
              </a:defRPr>
            </a:lvl2pPr>
            <a:lvl3pPr marL="857250" indent="-171450" algn="l" defTabSz="685800" rtl="0" eaLnBrk="1" latinLnBrk="0" hangingPunct="1">
              <a:lnSpc>
                <a:spcPct val="150000"/>
              </a:lnSpc>
              <a:spcBef>
                <a:spcPts val="375"/>
              </a:spcBef>
              <a:buFont typeface="Arial" panose="020B0604020202020204" pitchFamily="34" charset="0"/>
              <a:buChar char="•"/>
              <a:defRPr sz="1500" b="0" i="0" kern="1200">
                <a:solidFill>
                  <a:schemeClr val="tx1"/>
                </a:solidFill>
                <a:latin typeface="Microsoft YaHei" charset="-122"/>
                <a:ea typeface="Microsoft YaHei" charset="-122"/>
                <a:cs typeface="Microsoft YaHei" charset="-122"/>
              </a:defRPr>
            </a:lvl3pPr>
            <a:lvl4pPr marL="1200150" indent="-171450" algn="l" defTabSz="685800" rtl="0" eaLnBrk="1" latinLnBrk="0" hangingPunct="1">
              <a:lnSpc>
                <a:spcPct val="150000"/>
              </a:lnSpc>
              <a:spcBef>
                <a:spcPts val="375"/>
              </a:spcBef>
              <a:buFont typeface="Arial" panose="020B0604020202020204" pitchFamily="34" charset="0"/>
              <a:buChar char="•"/>
              <a:defRPr sz="1350" b="0" i="0" kern="1200">
                <a:solidFill>
                  <a:schemeClr val="tx1"/>
                </a:solidFill>
                <a:latin typeface="Microsoft YaHei" charset="-122"/>
                <a:ea typeface="Microsoft YaHei" charset="-122"/>
                <a:cs typeface="Microsoft YaHei" charset="-122"/>
              </a:defRPr>
            </a:lvl4pPr>
            <a:lvl5pPr marL="1543050" indent="-171450" algn="l" defTabSz="685800" rtl="0" eaLnBrk="1" latinLnBrk="0" hangingPunct="1">
              <a:lnSpc>
                <a:spcPct val="150000"/>
              </a:lnSpc>
              <a:spcBef>
                <a:spcPts val="375"/>
              </a:spcBef>
              <a:buFont typeface="Arial" panose="020B0604020202020204" pitchFamily="34" charset="0"/>
              <a:buChar char="•"/>
              <a:defRPr sz="1350" b="0" i="0" kern="1200">
                <a:solidFill>
                  <a:schemeClr val="tx1"/>
                </a:solidFill>
                <a:latin typeface="Microsoft YaHei" charset="-122"/>
                <a:ea typeface="Microsoft YaHei" charset="-122"/>
                <a:cs typeface="Microsoft YaHei"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10000"/>
              </a:lnSpc>
              <a:buNone/>
            </a:pPr>
            <a:r>
              <a:rPr kumimoji="1" lang="en-US" altLang="en-US" sz="4662" dirty="0">
                <a:solidFill>
                  <a:schemeClr val="bg1">
                    <a:lumMod val="85000"/>
                  </a:schemeClr>
                </a:solidFill>
                <a:latin typeface="Arial" panose="020B0604020202020204" pitchFamily="34" charset="0"/>
                <a:cs typeface="Arial" panose="020B0604020202020204" pitchFamily="34" charset="0"/>
              </a:rPr>
              <a:t>Open source projects:</a:t>
            </a:r>
            <a:endParaRPr kumimoji="1" lang="en-US" altLang="zh-CN" sz="4662" dirty="0">
              <a:solidFill>
                <a:schemeClr val="bg1">
                  <a:lumMod val="85000"/>
                </a:schemeClr>
              </a:solidFill>
              <a:latin typeface="Arial" panose="020B0604020202020204" pitchFamily="34" charset="0"/>
              <a:cs typeface="Arial" panose="020B0604020202020204" pitchFamily="34" charset="0"/>
            </a:endParaRPr>
          </a:p>
          <a:p>
            <a:pPr marL="0" indent="0">
              <a:lnSpc>
                <a:spcPct val="110000"/>
              </a:lnSpc>
              <a:buNone/>
            </a:pPr>
            <a:r>
              <a:rPr kumimoji="1" lang="en-US" altLang="zh-CN" sz="9324" b="1" dirty="0">
                <a:solidFill>
                  <a:schemeClr val="bg1">
                    <a:lumMod val="85000"/>
                  </a:schemeClr>
                </a:solidFill>
                <a:latin typeface="Arial" panose="020B0604020202020204" pitchFamily="34" charset="0"/>
                <a:cs typeface="Arial" panose="020B0604020202020204" pitchFamily="34" charset="0"/>
              </a:rPr>
              <a:t>73</a:t>
            </a:r>
          </a:p>
        </p:txBody>
      </p:sp>
      <p:sp>
        <p:nvSpPr>
          <p:cNvPr id="11" name="内容占位符 1"/>
          <p:cNvSpPr txBox="1">
            <a:spLocks/>
          </p:cNvSpPr>
          <p:nvPr/>
        </p:nvSpPr>
        <p:spPr>
          <a:xfrm>
            <a:off x="1395828" y="2949390"/>
            <a:ext cx="1747843" cy="1151062"/>
          </a:xfrm>
          <a:prstGeom prst="rect">
            <a:avLst/>
          </a:prstGeom>
        </p:spPr>
        <p:txBody>
          <a:bodyPr vert="horz" lIns="121807" tIns="60904" rIns="121807" bIns="60904" rtlCol="0">
            <a:normAutofit/>
          </a:bodyPr>
          <a:lstStyle>
            <a:lvl1pPr marL="171450" indent="-171450" algn="l" defTabSz="685800" rtl="0" eaLnBrk="1" latinLnBrk="0" hangingPunct="1">
              <a:lnSpc>
                <a:spcPct val="150000"/>
              </a:lnSpc>
              <a:spcBef>
                <a:spcPts val="750"/>
              </a:spcBef>
              <a:buFont typeface="Arial" panose="020B0604020202020204" pitchFamily="34" charset="0"/>
              <a:buChar char="•"/>
              <a:defRPr sz="2100" b="0" i="0" kern="1200">
                <a:solidFill>
                  <a:schemeClr val="tx1"/>
                </a:solidFill>
                <a:latin typeface="Microsoft YaHei" charset="-122"/>
                <a:ea typeface="Microsoft YaHei" charset="-122"/>
                <a:cs typeface="Microsoft YaHei" charset="-122"/>
              </a:defRPr>
            </a:lvl1pPr>
            <a:lvl2pPr marL="514350" indent="-171450" algn="l" defTabSz="685800" rtl="0" eaLnBrk="1" latinLnBrk="0" hangingPunct="1">
              <a:lnSpc>
                <a:spcPct val="150000"/>
              </a:lnSpc>
              <a:spcBef>
                <a:spcPts val="375"/>
              </a:spcBef>
              <a:buFont typeface="Arial" panose="020B0604020202020204" pitchFamily="34" charset="0"/>
              <a:buChar char="•"/>
              <a:defRPr sz="1800" b="0" i="0" kern="1200">
                <a:solidFill>
                  <a:schemeClr val="tx1"/>
                </a:solidFill>
                <a:latin typeface="Microsoft YaHei" charset="-122"/>
                <a:ea typeface="Microsoft YaHei" charset="-122"/>
                <a:cs typeface="Microsoft YaHei" charset="-122"/>
              </a:defRPr>
            </a:lvl2pPr>
            <a:lvl3pPr marL="857250" indent="-171450" algn="l" defTabSz="685800" rtl="0" eaLnBrk="1" latinLnBrk="0" hangingPunct="1">
              <a:lnSpc>
                <a:spcPct val="150000"/>
              </a:lnSpc>
              <a:spcBef>
                <a:spcPts val="375"/>
              </a:spcBef>
              <a:buFont typeface="Arial" panose="020B0604020202020204" pitchFamily="34" charset="0"/>
              <a:buChar char="•"/>
              <a:defRPr sz="1500" b="0" i="0" kern="1200">
                <a:solidFill>
                  <a:schemeClr val="tx1"/>
                </a:solidFill>
                <a:latin typeface="Microsoft YaHei" charset="-122"/>
                <a:ea typeface="Microsoft YaHei" charset="-122"/>
                <a:cs typeface="Microsoft YaHei" charset="-122"/>
              </a:defRPr>
            </a:lvl3pPr>
            <a:lvl4pPr marL="1200150" indent="-171450" algn="l" defTabSz="685800" rtl="0" eaLnBrk="1" latinLnBrk="0" hangingPunct="1">
              <a:lnSpc>
                <a:spcPct val="150000"/>
              </a:lnSpc>
              <a:spcBef>
                <a:spcPts val="375"/>
              </a:spcBef>
              <a:buFont typeface="Arial" panose="020B0604020202020204" pitchFamily="34" charset="0"/>
              <a:buChar char="•"/>
              <a:defRPr sz="1350" b="0" i="0" kern="1200">
                <a:solidFill>
                  <a:schemeClr val="tx1"/>
                </a:solidFill>
                <a:latin typeface="Microsoft YaHei" charset="-122"/>
                <a:ea typeface="Microsoft YaHei" charset="-122"/>
                <a:cs typeface="Microsoft YaHei" charset="-122"/>
              </a:defRPr>
            </a:lvl4pPr>
            <a:lvl5pPr marL="1543050" indent="-171450" algn="l" defTabSz="685800" rtl="0" eaLnBrk="1" latinLnBrk="0" hangingPunct="1">
              <a:lnSpc>
                <a:spcPct val="150000"/>
              </a:lnSpc>
              <a:spcBef>
                <a:spcPts val="375"/>
              </a:spcBef>
              <a:buFont typeface="Arial" panose="020B0604020202020204" pitchFamily="34" charset="0"/>
              <a:buChar char="•"/>
              <a:defRPr sz="1350" b="0" i="0" kern="1200">
                <a:solidFill>
                  <a:schemeClr val="tx1"/>
                </a:solidFill>
                <a:latin typeface="Microsoft YaHei" charset="-122"/>
                <a:ea typeface="Microsoft YaHei" charset="-122"/>
                <a:cs typeface="Microsoft YaHei"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90000"/>
              </a:lnSpc>
              <a:buNone/>
            </a:pPr>
            <a:r>
              <a:rPr kumimoji="1" lang="en-US" altLang="en-US" sz="2000" dirty="0">
                <a:solidFill>
                  <a:schemeClr val="bg1">
                    <a:lumMod val="85000"/>
                  </a:schemeClr>
                </a:solidFill>
                <a:latin typeface="Arial" panose="020B0604020202020204" pitchFamily="34" charset="0"/>
                <a:cs typeface="Arial" panose="020B0604020202020204" pitchFamily="34" charset="0"/>
              </a:rPr>
              <a:t>Contributors:</a:t>
            </a:r>
          </a:p>
          <a:p>
            <a:pPr marL="0" indent="0">
              <a:lnSpc>
                <a:spcPct val="90000"/>
              </a:lnSpc>
              <a:buNone/>
            </a:pPr>
            <a:r>
              <a:rPr kumimoji="1" lang="en-US" altLang="zh-CN" sz="4400" b="1" dirty="0">
                <a:solidFill>
                  <a:schemeClr val="bg1">
                    <a:lumMod val="85000"/>
                  </a:schemeClr>
                </a:solidFill>
                <a:latin typeface="Arial" panose="020B0604020202020204" pitchFamily="34" charset="0"/>
                <a:cs typeface="Arial" panose="020B0604020202020204" pitchFamily="34" charset="0"/>
              </a:rPr>
              <a:t>600</a:t>
            </a:r>
          </a:p>
        </p:txBody>
      </p:sp>
      <p:sp>
        <p:nvSpPr>
          <p:cNvPr id="12" name="矩形 11"/>
          <p:cNvSpPr/>
          <p:nvPr/>
        </p:nvSpPr>
        <p:spPr>
          <a:xfrm>
            <a:off x="1012142" y="1798327"/>
            <a:ext cx="191844" cy="191844"/>
          </a:xfrm>
          <a:prstGeom prst="rect">
            <a:avLst/>
          </a:prstGeom>
          <a:solidFill>
            <a:srgbClr val="1A9AE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795">
              <a:latin typeface="Arial" pitchFamily="34" charset="0"/>
              <a:cs typeface="Arial" pitchFamily="34" charset="0"/>
            </a:endParaRPr>
          </a:p>
        </p:txBody>
      </p:sp>
      <p:sp>
        <p:nvSpPr>
          <p:cNvPr id="13" name="矩形 12"/>
          <p:cNvSpPr/>
          <p:nvPr/>
        </p:nvSpPr>
        <p:spPr>
          <a:xfrm>
            <a:off x="1012142" y="3045311"/>
            <a:ext cx="191844" cy="191844"/>
          </a:xfrm>
          <a:prstGeom prst="rect">
            <a:avLst/>
          </a:prstGeom>
          <a:solidFill>
            <a:srgbClr val="1A9AE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795">
              <a:latin typeface="Arial" pitchFamily="34" charset="0"/>
              <a:cs typeface="Arial" pitchFamily="34" charset="0"/>
            </a:endParaRPr>
          </a:p>
        </p:txBody>
      </p:sp>
      <p:sp>
        <p:nvSpPr>
          <p:cNvPr id="8" name="内容占位符 1"/>
          <p:cNvSpPr txBox="1">
            <a:spLocks/>
          </p:cNvSpPr>
          <p:nvPr/>
        </p:nvSpPr>
        <p:spPr>
          <a:xfrm>
            <a:off x="1395828" y="4196374"/>
            <a:ext cx="2539931" cy="1151062"/>
          </a:xfrm>
          <a:prstGeom prst="rect">
            <a:avLst/>
          </a:prstGeom>
        </p:spPr>
        <p:txBody>
          <a:bodyPr vert="horz" lIns="121807" tIns="60904" rIns="121807" bIns="60904" rtlCol="0">
            <a:normAutofit fontScale="85000" lnSpcReduction="10000"/>
          </a:bodyPr>
          <a:lstStyle>
            <a:lvl1pPr marL="171450" indent="-171450" algn="l" defTabSz="685800" rtl="0" eaLnBrk="1" latinLnBrk="0" hangingPunct="1">
              <a:lnSpc>
                <a:spcPct val="150000"/>
              </a:lnSpc>
              <a:spcBef>
                <a:spcPts val="750"/>
              </a:spcBef>
              <a:buFont typeface="Arial" panose="020B0604020202020204" pitchFamily="34" charset="0"/>
              <a:buChar char="•"/>
              <a:defRPr sz="2100" b="0" i="0" kern="1200">
                <a:solidFill>
                  <a:schemeClr val="tx1"/>
                </a:solidFill>
                <a:latin typeface="Microsoft YaHei" charset="-122"/>
                <a:ea typeface="Microsoft YaHei" charset="-122"/>
                <a:cs typeface="Microsoft YaHei" charset="-122"/>
              </a:defRPr>
            </a:lvl1pPr>
            <a:lvl2pPr marL="514350" indent="-171450" algn="l" defTabSz="685800" rtl="0" eaLnBrk="1" latinLnBrk="0" hangingPunct="1">
              <a:lnSpc>
                <a:spcPct val="150000"/>
              </a:lnSpc>
              <a:spcBef>
                <a:spcPts val="375"/>
              </a:spcBef>
              <a:buFont typeface="Arial" panose="020B0604020202020204" pitchFamily="34" charset="0"/>
              <a:buChar char="•"/>
              <a:defRPr sz="1800" b="0" i="0" kern="1200">
                <a:solidFill>
                  <a:schemeClr val="tx1"/>
                </a:solidFill>
                <a:latin typeface="Microsoft YaHei" charset="-122"/>
                <a:ea typeface="Microsoft YaHei" charset="-122"/>
                <a:cs typeface="Microsoft YaHei" charset="-122"/>
              </a:defRPr>
            </a:lvl2pPr>
            <a:lvl3pPr marL="857250" indent="-171450" algn="l" defTabSz="685800" rtl="0" eaLnBrk="1" latinLnBrk="0" hangingPunct="1">
              <a:lnSpc>
                <a:spcPct val="150000"/>
              </a:lnSpc>
              <a:spcBef>
                <a:spcPts val="375"/>
              </a:spcBef>
              <a:buFont typeface="Arial" panose="020B0604020202020204" pitchFamily="34" charset="0"/>
              <a:buChar char="•"/>
              <a:defRPr sz="1500" b="0" i="0" kern="1200">
                <a:solidFill>
                  <a:schemeClr val="tx1"/>
                </a:solidFill>
                <a:latin typeface="Microsoft YaHei" charset="-122"/>
                <a:ea typeface="Microsoft YaHei" charset="-122"/>
                <a:cs typeface="Microsoft YaHei" charset="-122"/>
              </a:defRPr>
            </a:lvl3pPr>
            <a:lvl4pPr marL="1200150" indent="-171450" algn="l" defTabSz="685800" rtl="0" eaLnBrk="1" latinLnBrk="0" hangingPunct="1">
              <a:lnSpc>
                <a:spcPct val="150000"/>
              </a:lnSpc>
              <a:spcBef>
                <a:spcPts val="375"/>
              </a:spcBef>
              <a:buFont typeface="Arial" panose="020B0604020202020204" pitchFamily="34" charset="0"/>
              <a:buChar char="•"/>
              <a:defRPr sz="1350" b="0" i="0" kern="1200">
                <a:solidFill>
                  <a:schemeClr val="tx1"/>
                </a:solidFill>
                <a:latin typeface="Microsoft YaHei" charset="-122"/>
                <a:ea typeface="Microsoft YaHei" charset="-122"/>
                <a:cs typeface="Microsoft YaHei" charset="-122"/>
              </a:defRPr>
            </a:lvl4pPr>
            <a:lvl5pPr marL="1543050" indent="-171450" algn="l" defTabSz="685800" rtl="0" eaLnBrk="1" latinLnBrk="0" hangingPunct="1">
              <a:lnSpc>
                <a:spcPct val="150000"/>
              </a:lnSpc>
              <a:spcBef>
                <a:spcPts val="375"/>
              </a:spcBef>
              <a:buFont typeface="Arial" panose="020B0604020202020204" pitchFamily="34" charset="0"/>
              <a:buChar char="•"/>
              <a:defRPr sz="1350" b="0" i="0" kern="1200">
                <a:solidFill>
                  <a:schemeClr val="tx1"/>
                </a:solidFill>
                <a:latin typeface="Microsoft YaHei" charset="-122"/>
                <a:ea typeface="Microsoft YaHei" charset="-122"/>
                <a:cs typeface="Microsoft YaHei"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90000"/>
              </a:lnSpc>
              <a:buNone/>
            </a:pPr>
            <a:r>
              <a:rPr kumimoji="1" lang="en-US" altLang="zh-CN" sz="2400" dirty="0">
                <a:solidFill>
                  <a:schemeClr val="bg1">
                    <a:lumMod val="85000"/>
                  </a:schemeClr>
                </a:solidFill>
                <a:latin typeface="Arial" pitchFamily="34" charset="0"/>
                <a:cs typeface="Arial" panose="020B0604020202020204" pitchFamily="34" charset="0"/>
              </a:rPr>
              <a:t>Stars:</a:t>
            </a:r>
          </a:p>
          <a:p>
            <a:pPr marL="0" indent="0">
              <a:lnSpc>
                <a:spcPct val="90000"/>
              </a:lnSpc>
              <a:buNone/>
            </a:pPr>
            <a:r>
              <a:rPr kumimoji="1" lang="en-US" altLang="zh-CN" sz="4800" b="1" dirty="0">
                <a:solidFill>
                  <a:schemeClr val="bg1">
                    <a:lumMod val="85000"/>
                  </a:schemeClr>
                </a:solidFill>
                <a:latin typeface="Arial" panose="020B0604020202020204" pitchFamily="34" charset="0"/>
                <a:cs typeface="Arial" panose="020B0604020202020204" pitchFamily="34" charset="0"/>
              </a:rPr>
              <a:t>220,000+</a:t>
            </a:r>
          </a:p>
        </p:txBody>
      </p:sp>
      <p:sp>
        <p:nvSpPr>
          <p:cNvPr id="10" name="矩形 9"/>
          <p:cNvSpPr/>
          <p:nvPr/>
        </p:nvSpPr>
        <p:spPr>
          <a:xfrm>
            <a:off x="1012142" y="4292295"/>
            <a:ext cx="191844" cy="191844"/>
          </a:xfrm>
          <a:prstGeom prst="rect">
            <a:avLst/>
          </a:prstGeom>
          <a:solidFill>
            <a:srgbClr val="1A9AE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795">
              <a:latin typeface="Arial" pitchFamily="34" charset="0"/>
              <a:cs typeface="Arial" pitchFamily="34" charset="0"/>
            </a:endParaRPr>
          </a:p>
        </p:txBody>
      </p:sp>
      <p:sp>
        <p:nvSpPr>
          <p:cNvPr id="15" name="TextBox 5">
            <a:extLst>
              <a:ext uri="{FF2B5EF4-FFF2-40B4-BE49-F238E27FC236}">
                <a16:creationId xmlns:a16="http://schemas.microsoft.com/office/drawing/2014/main" id="{5FE52105-369A-9C48-AC29-23B5FFB05CD3}"/>
              </a:ext>
            </a:extLst>
          </p:cNvPr>
          <p:cNvSpPr txBox="1">
            <a:spLocks noChangeArrowheads="1"/>
          </p:cNvSpPr>
          <p:nvPr/>
        </p:nvSpPr>
        <p:spPr bwMode="auto">
          <a:xfrm>
            <a:off x="839416" y="548680"/>
            <a:ext cx="7509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en-US" altLang="en-US" b="1" dirty="0">
                <a:solidFill>
                  <a:schemeClr val="accent1"/>
                </a:solidFill>
                <a:latin typeface="Arial" pitchFamily="34" charset="0"/>
                <a:cs typeface="Arial" panose="020B0604020202020204" pitchFamily="34" charset="0"/>
              </a:rPr>
              <a:t>Overview of Tencent Open Source projects</a:t>
            </a:r>
          </a:p>
        </p:txBody>
      </p:sp>
    </p:spTree>
    <p:extLst>
      <p:ext uri="{BB962C8B-B14F-4D97-AF65-F5344CB8AC3E}">
        <p14:creationId xmlns:p14="http://schemas.microsoft.com/office/powerpoint/2010/main" val="266515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内容占位符 3">
            <a:extLst>
              <a:ext uri="{FF2B5EF4-FFF2-40B4-BE49-F238E27FC236}">
                <a16:creationId xmlns:a16="http://schemas.microsoft.com/office/drawing/2014/main" id="{2CA47BDD-3FF5-49D8-B29F-213B9513BAA3}"/>
              </a:ext>
            </a:extLst>
          </p:cNvPr>
          <p:cNvGraphicFramePr>
            <a:graphicFrameLocks noGrp="1"/>
          </p:cNvGraphicFramePr>
          <p:nvPr>
            <p:ph idx="1"/>
            <p:extLst>
              <p:ext uri="{D42A27DB-BD31-4B8C-83A1-F6EECF244321}">
                <p14:modId xmlns:p14="http://schemas.microsoft.com/office/powerpoint/2010/main" val="3287101103"/>
              </p:ext>
            </p:extLst>
          </p:nvPr>
        </p:nvGraphicFramePr>
        <p:xfrm>
          <a:off x="111663" y="1232343"/>
          <a:ext cx="5824221" cy="5493170"/>
        </p:xfrm>
        <a:graphic>
          <a:graphicData uri="http://schemas.openxmlformats.org/drawingml/2006/table">
            <a:tbl>
              <a:tblPr firstRow="1" bandRow="1">
                <a:tableStyleId>{5C22544A-7EE6-4342-B048-85BDC9FD1C3A}</a:tableStyleId>
              </a:tblPr>
              <a:tblGrid>
                <a:gridCol w="1941407">
                  <a:extLst>
                    <a:ext uri="{9D8B030D-6E8A-4147-A177-3AD203B41FA5}">
                      <a16:colId xmlns:a16="http://schemas.microsoft.com/office/drawing/2014/main" val="20000"/>
                    </a:ext>
                  </a:extLst>
                </a:gridCol>
                <a:gridCol w="1529303">
                  <a:extLst>
                    <a:ext uri="{9D8B030D-6E8A-4147-A177-3AD203B41FA5}">
                      <a16:colId xmlns:a16="http://schemas.microsoft.com/office/drawing/2014/main" val="20001"/>
                    </a:ext>
                  </a:extLst>
                </a:gridCol>
                <a:gridCol w="2353511">
                  <a:extLst>
                    <a:ext uri="{9D8B030D-6E8A-4147-A177-3AD203B41FA5}">
                      <a16:colId xmlns:a16="http://schemas.microsoft.com/office/drawing/2014/main" val="20002"/>
                    </a:ext>
                  </a:extLst>
                </a:gridCol>
              </a:tblGrid>
              <a:tr h="518957">
                <a:tc>
                  <a:txBody>
                    <a:bodyPr/>
                    <a:lstStyle/>
                    <a:p>
                      <a:pPr algn="ctr"/>
                      <a:r>
                        <a:rPr lang="en-US" altLang="en-US" sz="1400" dirty="0">
                          <a:latin typeface="Arial" panose="020B0604020202020204" pitchFamily="34" charset="0"/>
                          <a:cs typeface="Arial" panose="020B0604020202020204" pitchFamily="34" charset="0"/>
                        </a:rPr>
                        <a:t>Open source projects</a:t>
                      </a:r>
                    </a:p>
                  </a:txBody>
                  <a:tcPr marL="121920" marR="121920" marT="60960" marB="60960">
                    <a:solidFill>
                      <a:srgbClr val="2C358E">
                        <a:alpha val="70000"/>
                      </a:srgbClr>
                    </a:solidFill>
                  </a:tcPr>
                </a:tc>
                <a:tc>
                  <a:txBody>
                    <a:bodyPr/>
                    <a:lstStyle/>
                    <a:p>
                      <a:pPr algn="ctr"/>
                      <a:r>
                        <a:rPr lang="en-US" altLang="zh-CN" sz="1400" dirty="0">
                          <a:latin typeface="Arial" panose="020B0604020202020204" pitchFamily="34" charset="0"/>
                          <a:cs typeface="Arial" panose="020B0604020202020204" pitchFamily="34" charset="0"/>
                        </a:rPr>
                        <a:t>Issue</a:t>
                      </a:r>
                      <a:endParaRPr lang="en-US" altLang="en-US" sz="1400" dirty="0">
                        <a:latin typeface="Arial" panose="020B0604020202020204" pitchFamily="34" charset="0"/>
                        <a:ea typeface="微软雅黑"/>
                        <a:cs typeface="Arial" panose="020B0604020202020204" pitchFamily="34" charset="0"/>
                      </a:endParaRPr>
                    </a:p>
                  </a:txBody>
                  <a:tcPr marL="121920" marR="121920" marT="60960" marB="60960">
                    <a:solidFill>
                      <a:srgbClr val="2C358E">
                        <a:alpha val="70000"/>
                      </a:srgbClr>
                    </a:solidFill>
                  </a:tcPr>
                </a:tc>
                <a:tc>
                  <a:txBody>
                    <a:bodyPr/>
                    <a:lstStyle/>
                    <a:p>
                      <a:pPr algn="ctr"/>
                      <a:r>
                        <a:rPr lang="en-US" altLang="zh-CN" sz="1400" dirty="0">
                          <a:latin typeface="Arial" panose="020B0604020202020204" pitchFamily="34" charset="0"/>
                          <a:cs typeface="Arial" panose="020B0604020202020204" pitchFamily="34" charset="0"/>
                        </a:rPr>
                        <a:t>Issue opening ratio</a:t>
                      </a:r>
                    </a:p>
                  </a:txBody>
                  <a:tcPr marL="121920" marR="121920" marT="60960" marB="60960">
                    <a:solidFill>
                      <a:srgbClr val="2C358E">
                        <a:alpha val="70000"/>
                      </a:srgbClr>
                    </a:solidFill>
                  </a:tcPr>
                </a:tc>
                <a:extLst>
                  <a:ext uri="{0D108BD9-81ED-4DB2-BD59-A6C34878D82A}">
                    <a16:rowId xmlns:a16="http://schemas.microsoft.com/office/drawing/2014/main" val="10000"/>
                  </a:ext>
                </a:extLst>
              </a:tr>
              <a:tr h="494453">
                <a:tc>
                  <a:txBody>
                    <a:bodyPr/>
                    <a:lstStyle/>
                    <a:p>
                      <a:pPr algn="ctr"/>
                      <a:r>
                        <a:rPr lang="en-US" altLang="zh-CN" sz="1400" dirty="0">
                          <a:solidFill>
                            <a:srgbClr val="2C358E"/>
                          </a:solidFill>
                          <a:latin typeface="Arial" panose="020B0604020202020204" pitchFamily="34" charset="0"/>
                          <a:cs typeface="Arial" panose="020B0604020202020204" pitchFamily="34" charset="0"/>
                        </a:rPr>
                        <a:t>wepy</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1178</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31%</a:t>
                      </a:r>
                      <a:endParaRPr lang="en-US" altLang="en-US" sz="1400" dirty="0">
                        <a:solidFill>
                          <a:srgbClr val="FF6600"/>
                        </a:solidFill>
                        <a:latin typeface="Arial" panose="020B0604020202020204" pitchFamily="34" charset="0"/>
                        <a:ea typeface="微软雅黑"/>
                        <a:cs typeface="Arial" panose="020B0604020202020204" pitchFamily="34" charset="0"/>
                      </a:endParaRPr>
                    </a:p>
                  </a:txBody>
                  <a:tcPr marL="121920" marR="121920" marT="60960" marB="60960"/>
                </a:tc>
                <a:extLst>
                  <a:ext uri="{0D108BD9-81ED-4DB2-BD59-A6C34878D82A}">
                    <a16:rowId xmlns:a16="http://schemas.microsoft.com/office/drawing/2014/main" val="10001"/>
                  </a:ext>
                </a:extLst>
              </a:tr>
              <a:tr h="494453">
                <a:tc>
                  <a:txBody>
                    <a:bodyPr/>
                    <a:lstStyle/>
                    <a:p>
                      <a:pPr algn="ctr"/>
                      <a:r>
                        <a:rPr lang="en-US" altLang="zh-CN" sz="1400" dirty="0">
                          <a:solidFill>
                            <a:srgbClr val="2C358E"/>
                          </a:solidFill>
                          <a:latin typeface="Arial" panose="020B0604020202020204" pitchFamily="34" charset="0"/>
                          <a:cs typeface="Arial" panose="020B0604020202020204" pitchFamily="34" charset="0"/>
                        </a:rPr>
                        <a:t>rapidjson</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810</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30%</a:t>
                      </a:r>
                      <a:endParaRPr lang="en-US" altLang="en-US" sz="1400" dirty="0">
                        <a:solidFill>
                          <a:srgbClr val="FF6600"/>
                        </a:solidFill>
                        <a:latin typeface="Arial" panose="020B0604020202020204" pitchFamily="34" charset="0"/>
                        <a:ea typeface="微软雅黑"/>
                        <a:cs typeface="Arial" panose="020B0604020202020204" pitchFamily="34" charset="0"/>
                      </a:endParaRPr>
                    </a:p>
                  </a:txBody>
                  <a:tcPr marL="121920" marR="121920" marT="60960" marB="60960"/>
                </a:tc>
                <a:extLst>
                  <a:ext uri="{0D108BD9-81ED-4DB2-BD59-A6C34878D82A}">
                    <a16:rowId xmlns:a16="http://schemas.microsoft.com/office/drawing/2014/main" val="10002"/>
                  </a:ext>
                </a:extLst>
              </a:tr>
              <a:tr h="494453">
                <a:tc>
                  <a:txBody>
                    <a:bodyPr/>
                    <a:lstStyle/>
                    <a:p>
                      <a:pPr algn="ctr"/>
                      <a:r>
                        <a:rPr lang="en-US" altLang="zh-CN" sz="1400" dirty="0">
                          <a:solidFill>
                            <a:srgbClr val="2C358E"/>
                          </a:solidFill>
                          <a:latin typeface="Arial" panose="020B0604020202020204" pitchFamily="34" charset="0"/>
                          <a:cs typeface="Arial" panose="020B0604020202020204" pitchFamily="34" charset="0"/>
                        </a:rPr>
                        <a:t>tinker</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796</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7%</a:t>
                      </a:r>
                      <a:endParaRPr lang="en-US" altLang="en-US" sz="1400" dirty="0">
                        <a:solidFill>
                          <a:srgbClr val="FF6600"/>
                        </a:solidFill>
                        <a:latin typeface="Arial" panose="020B0604020202020204" pitchFamily="34" charset="0"/>
                        <a:ea typeface="微软雅黑"/>
                        <a:cs typeface="Arial" panose="020B0604020202020204" pitchFamily="34" charset="0"/>
                      </a:endParaRPr>
                    </a:p>
                  </a:txBody>
                  <a:tcPr marL="121920" marR="121920" marT="60960" marB="60960"/>
                </a:tc>
                <a:extLst>
                  <a:ext uri="{0D108BD9-81ED-4DB2-BD59-A6C34878D82A}">
                    <a16:rowId xmlns:a16="http://schemas.microsoft.com/office/drawing/2014/main" val="10003"/>
                  </a:ext>
                </a:extLst>
              </a:tr>
              <a:tr h="494453">
                <a:tc>
                  <a:txBody>
                    <a:bodyPr/>
                    <a:lstStyle/>
                    <a:p>
                      <a:pPr algn="ctr"/>
                      <a:r>
                        <a:rPr lang="en-US" altLang="zh-CN" sz="1400" dirty="0">
                          <a:solidFill>
                            <a:srgbClr val="2C358E"/>
                          </a:solidFill>
                          <a:latin typeface="Arial" panose="020B0604020202020204" pitchFamily="34" charset="0"/>
                          <a:cs typeface="Arial" panose="020B0604020202020204" pitchFamily="34" charset="0"/>
                        </a:rPr>
                        <a:t>weui</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508</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14%</a:t>
                      </a:r>
                      <a:endParaRPr lang="en-US" altLang="en-US" sz="1400" dirty="0">
                        <a:solidFill>
                          <a:srgbClr val="FF6600"/>
                        </a:solidFill>
                        <a:latin typeface="Arial" panose="020B0604020202020204" pitchFamily="34" charset="0"/>
                        <a:ea typeface="微软雅黑"/>
                        <a:cs typeface="Arial" panose="020B0604020202020204" pitchFamily="34" charset="0"/>
                      </a:endParaRPr>
                    </a:p>
                  </a:txBody>
                  <a:tcPr marL="121920" marR="121920" marT="60960" marB="60960"/>
                </a:tc>
                <a:extLst>
                  <a:ext uri="{0D108BD9-81ED-4DB2-BD59-A6C34878D82A}">
                    <a16:rowId xmlns:a16="http://schemas.microsoft.com/office/drawing/2014/main" val="10004"/>
                  </a:ext>
                </a:extLst>
              </a:tr>
              <a:tr h="494453">
                <a:tc>
                  <a:txBody>
                    <a:bodyPr/>
                    <a:lstStyle/>
                    <a:p>
                      <a:pPr algn="ctr"/>
                      <a:r>
                        <a:rPr lang="en-US" altLang="zh-CN" sz="1400" dirty="0">
                          <a:solidFill>
                            <a:srgbClr val="2C358E"/>
                          </a:solidFill>
                          <a:latin typeface="Arial" panose="020B0604020202020204" pitchFamily="34" charset="0"/>
                          <a:cs typeface="Arial" panose="020B0604020202020204" pitchFamily="34" charset="0"/>
                        </a:rPr>
                        <a:t>mars</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366</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15%</a:t>
                      </a:r>
                      <a:endParaRPr lang="en-US" altLang="en-US" sz="1400" dirty="0">
                        <a:solidFill>
                          <a:srgbClr val="FF6600"/>
                        </a:solidFill>
                        <a:latin typeface="Arial" panose="020B0604020202020204" pitchFamily="34" charset="0"/>
                        <a:ea typeface="微软雅黑"/>
                        <a:cs typeface="Arial" panose="020B0604020202020204" pitchFamily="34" charset="0"/>
                      </a:endParaRPr>
                    </a:p>
                  </a:txBody>
                  <a:tcPr marL="121920" marR="121920" marT="60960" marB="60960"/>
                </a:tc>
                <a:extLst>
                  <a:ext uri="{0D108BD9-81ED-4DB2-BD59-A6C34878D82A}">
                    <a16:rowId xmlns:a16="http://schemas.microsoft.com/office/drawing/2014/main" val="10005"/>
                  </a:ext>
                </a:extLst>
              </a:tr>
              <a:tr h="494453">
                <a:tc>
                  <a:txBody>
                    <a:bodyPr/>
                    <a:lstStyle/>
                    <a:p>
                      <a:pPr algn="ctr"/>
                      <a:r>
                        <a:rPr lang="en-US" altLang="zh-CN" sz="1400" dirty="0">
                          <a:solidFill>
                            <a:srgbClr val="2C358E"/>
                          </a:solidFill>
                          <a:latin typeface="Arial" panose="020B0604020202020204" pitchFamily="34" charset="0"/>
                          <a:cs typeface="Arial" panose="020B0604020202020204" pitchFamily="34" charset="0"/>
                        </a:rPr>
                        <a:t>ncnn</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339</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27%</a:t>
                      </a:r>
                      <a:endParaRPr lang="en-US" altLang="en-US" sz="1400" dirty="0">
                        <a:solidFill>
                          <a:srgbClr val="FF6600"/>
                        </a:solidFill>
                        <a:latin typeface="Arial" panose="020B0604020202020204" pitchFamily="34" charset="0"/>
                        <a:ea typeface="微软雅黑"/>
                        <a:cs typeface="Arial" panose="020B0604020202020204" pitchFamily="34" charset="0"/>
                      </a:endParaRPr>
                    </a:p>
                  </a:txBody>
                  <a:tcPr marL="121920" marR="121920" marT="60960" marB="60960"/>
                </a:tc>
                <a:extLst>
                  <a:ext uri="{0D108BD9-81ED-4DB2-BD59-A6C34878D82A}">
                    <a16:rowId xmlns:a16="http://schemas.microsoft.com/office/drawing/2014/main" val="10006"/>
                  </a:ext>
                </a:extLst>
              </a:tr>
              <a:tr h="494453">
                <a:tc>
                  <a:txBody>
                    <a:bodyPr/>
                    <a:lstStyle/>
                    <a:p>
                      <a:pPr algn="ctr"/>
                      <a:r>
                        <a:rPr lang="en-US" altLang="zh-CN" sz="1400" dirty="0">
                          <a:solidFill>
                            <a:srgbClr val="2C358E"/>
                          </a:solidFill>
                          <a:latin typeface="Arial" panose="020B0604020202020204" pitchFamily="34" charset="0"/>
                          <a:cs typeface="Arial" panose="020B0604020202020204" pitchFamily="34" charset="0"/>
                        </a:rPr>
                        <a:t>bk-cmdb</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331</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22%</a:t>
                      </a:r>
                      <a:endParaRPr lang="en-US" altLang="en-US" sz="1400" dirty="0">
                        <a:solidFill>
                          <a:srgbClr val="FF6600"/>
                        </a:solidFill>
                        <a:latin typeface="Arial" panose="020B0604020202020204" pitchFamily="34" charset="0"/>
                        <a:ea typeface="微软雅黑"/>
                        <a:cs typeface="Arial" panose="020B0604020202020204" pitchFamily="34" charset="0"/>
                      </a:endParaRPr>
                    </a:p>
                  </a:txBody>
                  <a:tcPr marL="121920" marR="121920" marT="60960" marB="60960"/>
                </a:tc>
                <a:extLst>
                  <a:ext uri="{0D108BD9-81ED-4DB2-BD59-A6C34878D82A}">
                    <a16:rowId xmlns:a16="http://schemas.microsoft.com/office/drawing/2014/main" val="10007"/>
                  </a:ext>
                </a:extLst>
              </a:tr>
              <a:tr h="494453">
                <a:tc>
                  <a:txBody>
                    <a:bodyPr/>
                    <a:lstStyle/>
                    <a:p>
                      <a:pPr algn="ctr"/>
                      <a:r>
                        <a:rPr lang="en-US" altLang="zh-CN" sz="1400" dirty="0">
                          <a:solidFill>
                            <a:srgbClr val="2C358E"/>
                          </a:solidFill>
                          <a:latin typeface="Arial" panose="020B0604020202020204" pitchFamily="34" charset="0"/>
                          <a:cs typeface="Arial" panose="020B0604020202020204" pitchFamily="34" charset="0"/>
                        </a:rPr>
                        <a:t>xLua</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328</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3%</a:t>
                      </a:r>
                      <a:endParaRPr lang="en-US" altLang="en-US" sz="1400" dirty="0">
                        <a:solidFill>
                          <a:srgbClr val="FF6600"/>
                        </a:solidFill>
                        <a:latin typeface="Arial" panose="020B0604020202020204" pitchFamily="34" charset="0"/>
                        <a:ea typeface="微软雅黑"/>
                        <a:cs typeface="Arial" panose="020B0604020202020204" pitchFamily="34" charset="0"/>
                      </a:endParaRPr>
                    </a:p>
                  </a:txBody>
                  <a:tcPr marL="121920" marR="121920" marT="60960" marB="60960"/>
                </a:tc>
                <a:extLst>
                  <a:ext uri="{0D108BD9-81ED-4DB2-BD59-A6C34878D82A}">
                    <a16:rowId xmlns:a16="http://schemas.microsoft.com/office/drawing/2014/main" val="10008"/>
                  </a:ext>
                </a:extLst>
              </a:tr>
              <a:tr h="494453">
                <a:tc>
                  <a:txBody>
                    <a:bodyPr/>
                    <a:lstStyle/>
                    <a:p>
                      <a:pPr algn="ctr"/>
                      <a:r>
                        <a:rPr lang="en-US" altLang="zh-CN" sz="1400" dirty="0">
                          <a:solidFill>
                            <a:srgbClr val="2C358E"/>
                          </a:solidFill>
                          <a:latin typeface="Arial" panose="020B0604020202020204" pitchFamily="34" charset="0"/>
                          <a:cs typeface="Arial" panose="020B0604020202020204" pitchFamily="34" charset="0"/>
                        </a:rPr>
                        <a:t>wcdb</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282</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21%</a:t>
                      </a:r>
                      <a:endParaRPr lang="en-US" altLang="en-US" sz="1400" dirty="0">
                        <a:solidFill>
                          <a:srgbClr val="FF6600"/>
                        </a:solidFill>
                        <a:latin typeface="Arial" panose="020B0604020202020204" pitchFamily="34" charset="0"/>
                        <a:ea typeface="微软雅黑"/>
                        <a:cs typeface="Arial" panose="020B0604020202020204" pitchFamily="34" charset="0"/>
                      </a:endParaRPr>
                    </a:p>
                  </a:txBody>
                  <a:tcPr marL="121920" marR="121920" marT="60960" marB="60960"/>
                </a:tc>
                <a:extLst>
                  <a:ext uri="{0D108BD9-81ED-4DB2-BD59-A6C34878D82A}">
                    <a16:rowId xmlns:a16="http://schemas.microsoft.com/office/drawing/2014/main" val="10009"/>
                  </a:ext>
                </a:extLst>
              </a:tr>
              <a:tr h="494453">
                <a:tc>
                  <a:txBody>
                    <a:bodyPr/>
                    <a:lstStyle/>
                    <a:p>
                      <a:pPr algn="ctr"/>
                      <a:r>
                        <a:rPr lang="en-US" altLang="zh-CN" sz="1400" dirty="0">
                          <a:solidFill>
                            <a:srgbClr val="2C358E"/>
                          </a:solidFill>
                          <a:latin typeface="Arial" panose="020B0604020202020204" pitchFamily="34" charset="0"/>
                          <a:cs typeface="Arial" panose="020B0604020202020204" pitchFamily="34" charset="0"/>
                        </a:rPr>
                        <a:t>weui.js</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328</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19%</a:t>
                      </a:r>
                      <a:endParaRPr lang="en-US" altLang="en-US" sz="1400" dirty="0">
                        <a:solidFill>
                          <a:srgbClr val="FF6600"/>
                        </a:solidFill>
                        <a:latin typeface="Arial" panose="020B0604020202020204" pitchFamily="34" charset="0"/>
                        <a:ea typeface="微软雅黑"/>
                        <a:cs typeface="Arial" panose="020B0604020202020204" pitchFamily="34" charset="0"/>
                      </a:endParaRPr>
                    </a:p>
                  </a:txBody>
                  <a:tcPr marL="121920" marR="121920" marT="60960" marB="60960"/>
                </a:tc>
                <a:extLst>
                  <a:ext uri="{0D108BD9-81ED-4DB2-BD59-A6C34878D82A}">
                    <a16:rowId xmlns:a16="http://schemas.microsoft.com/office/drawing/2014/main" val="10010"/>
                  </a:ext>
                </a:extLst>
              </a:tr>
            </a:tbl>
          </a:graphicData>
        </a:graphic>
      </p:graphicFrame>
      <p:graphicFrame>
        <p:nvGraphicFramePr>
          <p:cNvPr id="44" name="内容占位符 3">
            <a:extLst>
              <a:ext uri="{FF2B5EF4-FFF2-40B4-BE49-F238E27FC236}">
                <a16:creationId xmlns:a16="http://schemas.microsoft.com/office/drawing/2014/main" id="{B02A5A70-9CF1-4F65-BDBD-9EF7368D68D7}"/>
              </a:ext>
            </a:extLst>
          </p:cNvPr>
          <p:cNvGraphicFramePr>
            <a:graphicFrameLocks/>
          </p:cNvGraphicFramePr>
          <p:nvPr>
            <p:extLst>
              <p:ext uri="{D42A27DB-BD31-4B8C-83A1-F6EECF244321}">
                <p14:modId xmlns:p14="http://schemas.microsoft.com/office/powerpoint/2010/main" val="4131044292"/>
              </p:ext>
            </p:extLst>
          </p:nvPr>
        </p:nvGraphicFramePr>
        <p:xfrm>
          <a:off x="5966138" y="1232343"/>
          <a:ext cx="5824221" cy="5516720"/>
        </p:xfrm>
        <a:graphic>
          <a:graphicData uri="http://schemas.openxmlformats.org/drawingml/2006/table">
            <a:tbl>
              <a:tblPr firstRow="1" bandRow="1">
                <a:tableStyleId>{5C22544A-7EE6-4342-B048-85BDC9FD1C3A}</a:tableStyleId>
              </a:tblPr>
              <a:tblGrid>
                <a:gridCol w="1941407">
                  <a:extLst>
                    <a:ext uri="{9D8B030D-6E8A-4147-A177-3AD203B41FA5}">
                      <a16:colId xmlns:a16="http://schemas.microsoft.com/office/drawing/2014/main" val="20000"/>
                    </a:ext>
                  </a:extLst>
                </a:gridCol>
                <a:gridCol w="1529303">
                  <a:extLst>
                    <a:ext uri="{9D8B030D-6E8A-4147-A177-3AD203B41FA5}">
                      <a16:colId xmlns:a16="http://schemas.microsoft.com/office/drawing/2014/main" val="20001"/>
                    </a:ext>
                  </a:extLst>
                </a:gridCol>
                <a:gridCol w="2353511">
                  <a:extLst>
                    <a:ext uri="{9D8B030D-6E8A-4147-A177-3AD203B41FA5}">
                      <a16:colId xmlns:a16="http://schemas.microsoft.com/office/drawing/2014/main" val="20002"/>
                    </a:ext>
                  </a:extLst>
                </a:gridCol>
              </a:tblGrid>
              <a:tr h="496808">
                <a:tc>
                  <a:txBody>
                    <a:bodyPr/>
                    <a:lstStyle/>
                    <a:p>
                      <a:pPr algn="ctr"/>
                      <a:r>
                        <a:rPr lang="en-US" altLang="en-US" sz="1400" dirty="0">
                          <a:latin typeface="Arial" panose="020B0604020202020204" pitchFamily="34" charset="0"/>
                          <a:cs typeface="Arial" panose="020B0604020202020204" pitchFamily="34" charset="0"/>
                        </a:rPr>
                        <a:t>Open source projects</a:t>
                      </a:r>
                    </a:p>
                  </a:txBody>
                  <a:tcPr marL="121920" marR="121920" marT="60960" marB="60960">
                    <a:solidFill>
                      <a:srgbClr val="2C358E">
                        <a:alpha val="70000"/>
                      </a:srgbClr>
                    </a:solidFill>
                  </a:tcPr>
                </a:tc>
                <a:tc>
                  <a:txBody>
                    <a:bodyPr/>
                    <a:lstStyle/>
                    <a:p>
                      <a:pPr algn="ctr"/>
                      <a:r>
                        <a:rPr lang="en-US" altLang="zh-CN" sz="1400" dirty="0">
                          <a:latin typeface="Arial" panose="020B0604020202020204" pitchFamily="34" charset="0"/>
                          <a:cs typeface="Arial" panose="020B0604020202020204" pitchFamily="34" charset="0"/>
                        </a:rPr>
                        <a:t>PR</a:t>
                      </a:r>
                      <a:endParaRPr lang="en-US" altLang="en-US" sz="1400" dirty="0">
                        <a:latin typeface="Arial" panose="020B0604020202020204" pitchFamily="34" charset="0"/>
                        <a:ea typeface="微软雅黑"/>
                        <a:cs typeface="Arial" panose="020B0604020202020204" pitchFamily="34" charset="0"/>
                      </a:endParaRPr>
                    </a:p>
                  </a:txBody>
                  <a:tcPr marL="121920" marR="121920" marT="60960" marB="60960">
                    <a:solidFill>
                      <a:srgbClr val="2C358E">
                        <a:alpha val="70000"/>
                      </a:srgbClr>
                    </a:solidFill>
                  </a:tcPr>
                </a:tc>
                <a:tc>
                  <a:txBody>
                    <a:bodyPr/>
                    <a:lstStyle/>
                    <a:p>
                      <a:pPr algn="ctr"/>
                      <a:r>
                        <a:rPr lang="en-US" altLang="zh-CN" sz="1400" dirty="0">
                          <a:latin typeface="Arial" panose="020B0604020202020204" pitchFamily="34" charset="0"/>
                          <a:cs typeface="Arial" panose="020B0604020202020204" pitchFamily="34" charset="0"/>
                        </a:rPr>
                        <a:t>PR opening ratio</a:t>
                      </a:r>
                    </a:p>
                  </a:txBody>
                  <a:tcPr marL="121920" marR="121920" marT="60960" marB="60960">
                    <a:solidFill>
                      <a:srgbClr val="2C358E">
                        <a:alpha val="70000"/>
                      </a:srgbClr>
                    </a:solidFill>
                  </a:tcPr>
                </a:tc>
                <a:extLst>
                  <a:ext uri="{0D108BD9-81ED-4DB2-BD59-A6C34878D82A}">
                    <a16:rowId xmlns:a16="http://schemas.microsoft.com/office/drawing/2014/main" val="10000"/>
                  </a:ext>
                </a:extLst>
              </a:tr>
              <a:tr h="496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dirty="0">
                          <a:solidFill>
                            <a:srgbClr val="2C358E"/>
                          </a:solidFill>
                          <a:latin typeface="Arial" panose="020B0604020202020204" pitchFamily="34" charset="0"/>
                          <a:cs typeface="Arial" panose="020B0604020202020204" pitchFamily="34" charset="0"/>
                        </a:rPr>
                        <a:t>rapidjson</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471</a:t>
                      </a:r>
                      <a:endParaRPr lang="en-US" altLang="en-US" sz="1400" dirty="0">
                        <a:solidFill>
                          <a:srgbClr val="2C358E"/>
                        </a:solidFill>
                        <a:latin typeface="Arial" panose="020B0604020202020204" pitchFamily="34" charset="0"/>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5%</a:t>
                      </a:r>
                      <a:endParaRPr lang="en-US" altLang="en-US" sz="1400" dirty="0">
                        <a:solidFill>
                          <a:srgbClr val="FF6600"/>
                        </a:solidFill>
                        <a:latin typeface="Arial" panose="020B0604020202020204" pitchFamily="34" charset="0"/>
                        <a:cs typeface="Arial" panose="020B0604020202020204" pitchFamily="34" charset="0"/>
                      </a:endParaRPr>
                    </a:p>
                  </a:txBody>
                  <a:tcPr marL="121920" marR="121920" marT="60960" marB="60960"/>
                </a:tc>
                <a:extLst>
                  <a:ext uri="{0D108BD9-81ED-4DB2-BD59-A6C34878D82A}">
                    <a16:rowId xmlns:a16="http://schemas.microsoft.com/office/drawing/2014/main" val="10001"/>
                  </a:ext>
                </a:extLst>
              </a:tr>
              <a:tr h="496808">
                <a:tc>
                  <a:txBody>
                    <a:bodyPr/>
                    <a:lstStyle/>
                    <a:p>
                      <a:pPr algn="ctr"/>
                      <a:r>
                        <a:rPr lang="en-US" altLang="zh-CN" sz="1400" dirty="0">
                          <a:solidFill>
                            <a:srgbClr val="2C358E"/>
                          </a:solidFill>
                          <a:latin typeface="Arial" panose="020B0604020202020204" pitchFamily="34" charset="0"/>
                          <a:cs typeface="Arial" panose="020B0604020202020204" pitchFamily="34" charset="0"/>
                        </a:rPr>
                        <a:t>wepy</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274</a:t>
                      </a:r>
                      <a:endParaRPr lang="en-US" altLang="en-US" sz="1400" dirty="0">
                        <a:solidFill>
                          <a:srgbClr val="2C358E"/>
                        </a:solidFill>
                        <a:latin typeface="Arial" panose="020B0604020202020204" pitchFamily="34" charset="0"/>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6%</a:t>
                      </a:r>
                      <a:endParaRPr lang="en-US" altLang="en-US" sz="1400" dirty="0">
                        <a:solidFill>
                          <a:srgbClr val="FF6600"/>
                        </a:solidFill>
                        <a:latin typeface="Arial" panose="020B0604020202020204" pitchFamily="34" charset="0"/>
                        <a:cs typeface="Arial" panose="020B0604020202020204" pitchFamily="34" charset="0"/>
                      </a:endParaRPr>
                    </a:p>
                  </a:txBody>
                  <a:tcPr marL="121920" marR="121920" marT="60960" marB="60960"/>
                </a:tc>
                <a:extLst>
                  <a:ext uri="{0D108BD9-81ED-4DB2-BD59-A6C34878D82A}">
                    <a16:rowId xmlns:a16="http://schemas.microsoft.com/office/drawing/2014/main" val="10002"/>
                  </a:ext>
                </a:extLst>
              </a:tr>
              <a:tr h="496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dirty="0">
                          <a:solidFill>
                            <a:srgbClr val="2C358E"/>
                          </a:solidFill>
                          <a:latin typeface="Arial" panose="020B0604020202020204" pitchFamily="34" charset="0"/>
                          <a:cs typeface="Arial" panose="020B0604020202020204" pitchFamily="34" charset="0"/>
                        </a:rPr>
                        <a:t>bk-cmdb</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246</a:t>
                      </a:r>
                      <a:endParaRPr lang="en-US" altLang="en-US" sz="1400" dirty="0">
                        <a:solidFill>
                          <a:srgbClr val="2C358E"/>
                        </a:solidFill>
                        <a:latin typeface="Arial" panose="020B0604020202020204" pitchFamily="34" charset="0"/>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0.8%</a:t>
                      </a:r>
                      <a:endParaRPr lang="en-US" altLang="en-US" sz="1400" dirty="0">
                        <a:solidFill>
                          <a:srgbClr val="FF6600"/>
                        </a:solidFill>
                        <a:latin typeface="Arial" panose="020B0604020202020204" pitchFamily="34" charset="0"/>
                        <a:cs typeface="Arial" panose="020B0604020202020204" pitchFamily="34" charset="0"/>
                      </a:endParaRPr>
                    </a:p>
                  </a:txBody>
                  <a:tcPr marL="121920" marR="121920" marT="60960" marB="60960"/>
                </a:tc>
                <a:extLst>
                  <a:ext uri="{0D108BD9-81ED-4DB2-BD59-A6C34878D82A}">
                    <a16:rowId xmlns:a16="http://schemas.microsoft.com/office/drawing/2014/main" val="10003"/>
                  </a:ext>
                </a:extLst>
              </a:tr>
              <a:tr h="496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dirty="0">
                          <a:solidFill>
                            <a:srgbClr val="2C358E"/>
                          </a:solidFill>
                          <a:latin typeface="Arial" panose="020B0604020202020204" pitchFamily="34" charset="0"/>
                          <a:cs typeface="Arial" panose="020B0604020202020204" pitchFamily="34" charset="0"/>
                        </a:rPr>
                        <a:t>weui</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222</a:t>
                      </a:r>
                      <a:endParaRPr lang="en-US" altLang="en-US" sz="1400" dirty="0">
                        <a:solidFill>
                          <a:srgbClr val="2C358E"/>
                        </a:solidFill>
                        <a:latin typeface="Arial" panose="020B0604020202020204" pitchFamily="34" charset="0"/>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3%</a:t>
                      </a:r>
                      <a:endParaRPr lang="en-US" altLang="en-US" sz="1400" dirty="0">
                        <a:solidFill>
                          <a:srgbClr val="FF6600"/>
                        </a:solidFill>
                        <a:latin typeface="Arial" panose="020B0604020202020204" pitchFamily="34" charset="0"/>
                        <a:cs typeface="Arial" panose="020B0604020202020204" pitchFamily="34" charset="0"/>
                      </a:endParaRPr>
                    </a:p>
                  </a:txBody>
                  <a:tcPr marL="121920" marR="121920" marT="60960" marB="60960"/>
                </a:tc>
                <a:extLst>
                  <a:ext uri="{0D108BD9-81ED-4DB2-BD59-A6C34878D82A}">
                    <a16:rowId xmlns:a16="http://schemas.microsoft.com/office/drawing/2014/main" val="10004"/>
                  </a:ext>
                </a:extLst>
              </a:tr>
              <a:tr h="496808">
                <a:tc>
                  <a:txBody>
                    <a:bodyPr/>
                    <a:lstStyle/>
                    <a:p>
                      <a:pPr algn="ctr"/>
                      <a:r>
                        <a:rPr lang="en-US" altLang="zh-CN" sz="1400" dirty="0">
                          <a:solidFill>
                            <a:srgbClr val="2C358E"/>
                          </a:solidFill>
                          <a:latin typeface="Arial" panose="020B0604020202020204" pitchFamily="34" charset="0"/>
                          <a:cs typeface="Arial" panose="020B0604020202020204" pitchFamily="34" charset="0"/>
                        </a:rPr>
                        <a:t>angel</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114</a:t>
                      </a:r>
                      <a:endParaRPr lang="en-US" altLang="en-US" sz="1400" dirty="0">
                        <a:solidFill>
                          <a:srgbClr val="2C358E"/>
                        </a:solidFill>
                        <a:latin typeface="Arial" panose="020B0604020202020204" pitchFamily="34" charset="0"/>
                        <a:cs typeface="Arial" panose="020B0604020202020204" pitchFamily="34" charset="0"/>
                      </a:endParaRPr>
                    </a:p>
                  </a:txBody>
                  <a:tcPr marL="121920" marR="121920" marT="60960" marB="6096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dirty="0">
                          <a:solidFill>
                            <a:srgbClr val="FF6600"/>
                          </a:solidFill>
                          <a:latin typeface="Arial" panose="020B0604020202020204" pitchFamily="34" charset="0"/>
                          <a:cs typeface="Arial" panose="020B0604020202020204" pitchFamily="34" charset="0"/>
                        </a:rPr>
                        <a:t>0.8%</a:t>
                      </a:r>
                      <a:endParaRPr lang="en-US" altLang="en-US" sz="1400" dirty="0">
                        <a:solidFill>
                          <a:srgbClr val="FF6600"/>
                        </a:solidFill>
                        <a:latin typeface="Arial" panose="020B0604020202020204" pitchFamily="34" charset="0"/>
                        <a:cs typeface="Arial" panose="020B0604020202020204" pitchFamily="34" charset="0"/>
                      </a:endParaRPr>
                    </a:p>
                  </a:txBody>
                  <a:tcPr marL="121920" marR="121920" marT="60960" marB="60960"/>
                </a:tc>
                <a:extLst>
                  <a:ext uri="{0D108BD9-81ED-4DB2-BD59-A6C34878D82A}">
                    <a16:rowId xmlns:a16="http://schemas.microsoft.com/office/drawing/2014/main" val="10005"/>
                  </a:ext>
                </a:extLst>
              </a:tr>
              <a:tr h="496808">
                <a:tc>
                  <a:txBody>
                    <a:bodyPr/>
                    <a:lstStyle/>
                    <a:p>
                      <a:pPr algn="ctr"/>
                      <a:r>
                        <a:rPr lang="en-US" altLang="zh-CN" sz="1400" dirty="0">
                          <a:solidFill>
                            <a:srgbClr val="2C358E"/>
                          </a:solidFill>
                          <a:latin typeface="Arial" panose="020B0604020202020204" pitchFamily="34" charset="0"/>
                          <a:cs typeface="Arial" panose="020B0604020202020204" pitchFamily="34" charset="0"/>
                        </a:rPr>
                        <a:t>VasSonic</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96</a:t>
                      </a:r>
                      <a:endParaRPr lang="en-US" altLang="en-US" sz="1400" dirty="0">
                        <a:solidFill>
                          <a:srgbClr val="2C358E"/>
                        </a:solidFill>
                        <a:latin typeface="Arial" panose="020B0604020202020204" pitchFamily="34" charset="0"/>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0</a:t>
                      </a:r>
                      <a:endParaRPr lang="en-US" altLang="en-US" sz="1400" dirty="0">
                        <a:solidFill>
                          <a:srgbClr val="FF6600"/>
                        </a:solidFill>
                        <a:latin typeface="Arial" panose="020B0604020202020204" pitchFamily="34" charset="0"/>
                        <a:cs typeface="Arial" panose="020B0604020202020204" pitchFamily="34" charset="0"/>
                      </a:endParaRPr>
                    </a:p>
                  </a:txBody>
                  <a:tcPr marL="121920" marR="121920" marT="60960" marB="60960"/>
                </a:tc>
                <a:extLst>
                  <a:ext uri="{0D108BD9-81ED-4DB2-BD59-A6C34878D82A}">
                    <a16:rowId xmlns:a16="http://schemas.microsoft.com/office/drawing/2014/main" val="10006"/>
                  </a:ext>
                </a:extLst>
              </a:tr>
              <a:tr h="496808">
                <a:tc>
                  <a:txBody>
                    <a:bodyPr/>
                    <a:lstStyle/>
                    <a:p>
                      <a:pPr algn="ctr"/>
                      <a:r>
                        <a:rPr lang="en-US" altLang="zh-CN" sz="1400" dirty="0">
                          <a:solidFill>
                            <a:srgbClr val="2C358E"/>
                          </a:solidFill>
                          <a:latin typeface="Arial" panose="020B0604020202020204" pitchFamily="34" charset="0"/>
                          <a:cs typeface="Arial" panose="020B0604020202020204" pitchFamily="34" charset="0"/>
                        </a:rPr>
                        <a:t>ncnn</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88</a:t>
                      </a:r>
                      <a:endParaRPr lang="en-US" altLang="en-US" sz="1400" dirty="0">
                        <a:solidFill>
                          <a:srgbClr val="2C358E"/>
                        </a:solidFill>
                        <a:latin typeface="Arial" panose="020B0604020202020204" pitchFamily="34" charset="0"/>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1.3%</a:t>
                      </a:r>
                      <a:endParaRPr lang="en-US" altLang="en-US" sz="1400" dirty="0">
                        <a:solidFill>
                          <a:srgbClr val="FF6600"/>
                        </a:solidFill>
                        <a:latin typeface="Arial" panose="020B0604020202020204" pitchFamily="34" charset="0"/>
                        <a:cs typeface="Arial" panose="020B0604020202020204" pitchFamily="34" charset="0"/>
                      </a:endParaRPr>
                    </a:p>
                  </a:txBody>
                  <a:tcPr marL="121920" marR="121920" marT="60960" marB="60960"/>
                </a:tc>
                <a:extLst>
                  <a:ext uri="{0D108BD9-81ED-4DB2-BD59-A6C34878D82A}">
                    <a16:rowId xmlns:a16="http://schemas.microsoft.com/office/drawing/2014/main" val="10007"/>
                  </a:ext>
                </a:extLst>
              </a:tr>
              <a:tr h="496808">
                <a:tc>
                  <a:txBody>
                    <a:bodyPr/>
                    <a:lstStyle/>
                    <a:p>
                      <a:pPr algn="ctr"/>
                      <a:r>
                        <a:rPr lang="en-US" altLang="zh-CN" sz="1400" dirty="0">
                          <a:solidFill>
                            <a:srgbClr val="2C358E"/>
                          </a:solidFill>
                          <a:latin typeface="Arial" panose="020B0604020202020204" pitchFamily="34" charset="0"/>
                          <a:cs typeface="Arial" panose="020B0604020202020204" pitchFamily="34" charset="0"/>
                        </a:rPr>
                        <a:t>TSW</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80</a:t>
                      </a:r>
                      <a:endParaRPr lang="en-US" altLang="en-US" sz="1400" dirty="0">
                        <a:solidFill>
                          <a:srgbClr val="2C358E"/>
                        </a:solidFill>
                        <a:latin typeface="Arial" panose="020B0604020202020204" pitchFamily="34" charset="0"/>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0</a:t>
                      </a:r>
                      <a:endParaRPr lang="en-US" altLang="en-US" sz="1400" dirty="0">
                        <a:solidFill>
                          <a:srgbClr val="FF6600"/>
                        </a:solidFill>
                        <a:latin typeface="Arial" panose="020B0604020202020204" pitchFamily="34" charset="0"/>
                        <a:cs typeface="Arial" panose="020B0604020202020204" pitchFamily="34" charset="0"/>
                      </a:endParaRPr>
                    </a:p>
                  </a:txBody>
                  <a:tcPr marL="121920" marR="121920" marT="60960" marB="60960"/>
                </a:tc>
                <a:extLst>
                  <a:ext uri="{0D108BD9-81ED-4DB2-BD59-A6C34878D82A}">
                    <a16:rowId xmlns:a16="http://schemas.microsoft.com/office/drawing/2014/main" val="10008"/>
                  </a:ext>
                </a:extLst>
              </a:tr>
              <a:tr h="496808">
                <a:tc>
                  <a:txBody>
                    <a:bodyPr/>
                    <a:lstStyle/>
                    <a:p>
                      <a:pPr algn="ctr"/>
                      <a:r>
                        <a:rPr lang="en-US" altLang="zh-CN" sz="1400" dirty="0">
                          <a:solidFill>
                            <a:srgbClr val="2C358E"/>
                          </a:solidFill>
                          <a:latin typeface="Arial" panose="020B0604020202020204" pitchFamily="34" charset="0"/>
                          <a:cs typeface="Arial" panose="020B0604020202020204" pitchFamily="34" charset="0"/>
                        </a:rPr>
                        <a:t>vConsole</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60</a:t>
                      </a:r>
                      <a:endParaRPr lang="en-US" altLang="en-US" sz="1400" dirty="0">
                        <a:solidFill>
                          <a:srgbClr val="2C358E"/>
                        </a:solidFill>
                        <a:latin typeface="Arial" panose="020B0604020202020204" pitchFamily="34" charset="0"/>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0</a:t>
                      </a:r>
                      <a:endParaRPr lang="en-US" altLang="en-US" sz="1400" dirty="0">
                        <a:solidFill>
                          <a:srgbClr val="FF6600"/>
                        </a:solidFill>
                        <a:latin typeface="Arial" panose="020B0604020202020204" pitchFamily="34" charset="0"/>
                        <a:cs typeface="Arial" panose="020B0604020202020204" pitchFamily="34" charset="0"/>
                      </a:endParaRPr>
                    </a:p>
                  </a:txBody>
                  <a:tcPr marL="121920" marR="121920" marT="60960" marB="60960"/>
                </a:tc>
                <a:extLst>
                  <a:ext uri="{0D108BD9-81ED-4DB2-BD59-A6C34878D82A}">
                    <a16:rowId xmlns:a16="http://schemas.microsoft.com/office/drawing/2014/main" val="10009"/>
                  </a:ext>
                </a:extLst>
              </a:tr>
              <a:tr h="496808">
                <a:tc>
                  <a:txBody>
                    <a:bodyPr/>
                    <a:lstStyle/>
                    <a:p>
                      <a:pPr algn="ctr"/>
                      <a:r>
                        <a:rPr lang="en-US" altLang="zh-CN" sz="1400" dirty="0">
                          <a:solidFill>
                            <a:srgbClr val="2C358E"/>
                          </a:solidFill>
                          <a:latin typeface="Arial" panose="020B0604020202020204" pitchFamily="34" charset="0"/>
                          <a:cs typeface="Arial" panose="020B0604020202020204" pitchFamily="34" charset="0"/>
                        </a:rPr>
                        <a:t>xLua</a:t>
                      </a:r>
                      <a:endParaRPr lang="en-US" altLang="en-US" sz="1400" dirty="0">
                        <a:solidFill>
                          <a:srgbClr val="2C358E"/>
                        </a:solidFill>
                        <a:latin typeface="Arial" panose="020B0604020202020204" pitchFamily="34" charset="0"/>
                        <a:ea typeface="微软雅黑"/>
                        <a:cs typeface="Arial" panose="020B0604020202020204" pitchFamily="34" charset="0"/>
                      </a:endParaRPr>
                    </a:p>
                  </a:txBody>
                  <a:tcPr marL="121920" marR="121920" marT="60960" marB="60960"/>
                </a:tc>
                <a:tc>
                  <a:txBody>
                    <a:bodyPr/>
                    <a:lstStyle/>
                    <a:p>
                      <a:pPr algn="ctr"/>
                      <a:r>
                        <a:rPr lang="en-US" altLang="zh-CN" sz="1400" dirty="0">
                          <a:solidFill>
                            <a:srgbClr val="2C358E"/>
                          </a:solidFill>
                          <a:latin typeface="Arial" panose="020B0604020202020204" pitchFamily="34" charset="0"/>
                          <a:cs typeface="Arial" panose="020B0604020202020204" pitchFamily="34" charset="0"/>
                        </a:rPr>
                        <a:t>60</a:t>
                      </a:r>
                      <a:endParaRPr lang="en-US" altLang="en-US" sz="1400" dirty="0">
                        <a:solidFill>
                          <a:srgbClr val="2C358E"/>
                        </a:solidFill>
                        <a:latin typeface="Arial" panose="020B0604020202020204" pitchFamily="34" charset="0"/>
                        <a:cs typeface="Arial" panose="020B0604020202020204" pitchFamily="34" charset="0"/>
                      </a:endParaRPr>
                    </a:p>
                  </a:txBody>
                  <a:tcPr marL="121920" marR="121920" marT="60960" marB="60960"/>
                </a:tc>
                <a:tc>
                  <a:txBody>
                    <a:bodyPr/>
                    <a:lstStyle/>
                    <a:p>
                      <a:pPr algn="ctr"/>
                      <a:r>
                        <a:rPr lang="en-US" altLang="zh-CN" sz="1400" dirty="0">
                          <a:solidFill>
                            <a:srgbClr val="FF6600"/>
                          </a:solidFill>
                          <a:latin typeface="Arial" panose="020B0604020202020204" pitchFamily="34" charset="0"/>
                          <a:cs typeface="Arial" panose="020B0604020202020204" pitchFamily="34" charset="0"/>
                        </a:rPr>
                        <a:t>1.6%</a:t>
                      </a:r>
                      <a:endParaRPr lang="en-US" altLang="en-US" sz="1400" dirty="0">
                        <a:solidFill>
                          <a:srgbClr val="FF6600"/>
                        </a:solidFill>
                        <a:latin typeface="Arial" panose="020B0604020202020204" pitchFamily="34" charset="0"/>
                        <a:cs typeface="Arial" panose="020B0604020202020204" pitchFamily="34" charset="0"/>
                      </a:endParaRPr>
                    </a:p>
                  </a:txBody>
                  <a:tcPr marL="121920" marR="121920" marT="60960" marB="60960"/>
                </a:tc>
                <a:extLst>
                  <a:ext uri="{0D108BD9-81ED-4DB2-BD59-A6C34878D82A}">
                    <a16:rowId xmlns:a16="http://schemas.microsoft.com/office/drawing/2014/main" val="10010"/>
                  </a:ext>
                </a:extLst>
              </a:tr>
            </a:tbl>
          </a:graphicData>
        </a:graphic>
      </p:graphicFrame>
      <p:sp>
        <p:nvSpPr>
          <p:cNvPr id="5" name="TextBox 5">
            <a:extLst>
              <a:ext uri="{FF2B5EF4-FFF2-40B4-BE49-F238E27FC236}">
                <a16:creationId xmlns:a16="http://schemas.microsoft.com/office/drawing/2014/main" id="{FC49C2E1-4F89-A347-8F68-C40D6C0E483C}"/>
              </a:ext>
            </a:extLst>
          </p:cNvPr>
          <p:cNvSpPr txBox="1">
            <a:spLocks noChangeArrowheads="1"/>
          </p:cNvSpPr>
          <p:nvPr/>
        </p:nvSpPr>
        <p:spPr bwMode="auto">
          <a:xfrm>
            <a:off x="839416" y="548680"/>
            <a:ext cx="8395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en-US" altLang="en-US" b="1" dirty="0">
                <a:solidFill>
                  <a:schemeClr val="accent1"/>
                </a:solidFill>
                <a:latin typeface="Arial" panose="020B0604020202020204" pitchFamily="34" charset="0"/>
                <a:cs typeface="Arial" panose="020B0604020202020204" pitchFamily="34" charset="0"/>
              </a:rPr>
              <a:t>Open source projects &amp; community interactions</a:t>
            </a:r>
          </a:p>
        </p:txBody>
      </p:sp>
    </p:spTree>
    <p:extLst>
      <p:ext uri="{BB962C8B-B14F-4D97-AF65-F5344CB8AC3E}">
        <p14:creationId xmlns:p14="http://schemas.microsoft.com/office/powerpoint/2010/main" val="372354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1D0D1AA-E929-8240-B640-16B9813CF22D}"/>
              </a:ext>
            </a:extLst>
          </p:cNvPr>
          <p:cNvPicPr>
            <a:picLocks noChangeAspect="1"/>
          </p:cNvPicPr>
          <p:nvPr/>
        </p:nvPicPr>
        <p:blipFill>
          <a:blip r:embed="rId3"/>
          <a:stretch>
            <a:fillRect/>
          </a:stretch>
        </p:blipFill>
        <p:spPr>
          <a:xfrm>
            <a:off x="249540" y="1354843"/>
            <a:ext cx="4056023" cy="1484884"/>
          </a:xfrm>
          <a:prstGeom prst="rect">
            <a:avLst/>
          </a:prstGeom>
        </p:spPr>
      </p:pic>
      <p:pic>
        <p:nvPicPr>
          <p:cNvPr id="7" name="图片 6" descr="图片包含 剪贴画&#10;&#10;描述已自动生成">
            <a:extLst>
              <a:ext uri="{FF2B5EF4-FFF2-40B4-BE49-F238E27FC236}">
                <a16:creationId xmlns:a16="http://schemas.microsoft.com/office/drawing/2014/main" id="{22548387-C2BF-0447-87E0-DCEA482F0D48}"/>
              </a:ext>
            </a:extLst>
          </p:cNvPr>
          <p:cNvPicPr>
            <a:picLocks noChangeAspect="1"/>
          </p:cNvPicPr>
          <p:nvPr/>
        </p:nvPicPr>
        <p:blipFill>
          <a:blip r:embed="rId4"/>
          <a:stretch>
            <a:fillRect/>
          </a:stretch>
        </p:blipFill>
        <p:spPr>
          <a:xfrm>
            <a:off x="7847480" y="1526506"/>
            <a:ext cx="4283135" cy="1198444"/>
          </a:xfrm>
          <a:prstGeom prst="rect">
            <a:avLst/>
          </a:prstGeom>
        </p:spPr>
      </p:pic>
      <p:pic>
        <p:nvPicPr>
          <p:cNvPr id="8" name="图片 7">
            <a:extLst>
              <a:ext uri="{FF2B5EF4-FFF2-40B4-BE49-F238E27FC236}">
                <a16:creationId xmlns:a16="http://schemas.microsoft.com/office/drawing/2014/main" id="{5C4816E0-023A-014C-9F20-5477722B73B7}"/>
              </a:ext>
            </a:extLst>
          </p:cNvPr>
          <p:cNvPicPr>
            <a:picLocks noChangeAspect="1"/>
          </p:cNvPicPr>
          <p:nvPr/>
        </p:nvPicPr>
        <p:blipFill>
          <a:blip r:embed="rId5"/>
          <a:stretch>
            <a:fillRect/>
          </a:stretch>
        </p:blipFill>
        <p:spPr>
          <a:xfrm>
            <a:off x="4680538" y="1484199"/>
            <a:ext cx="2939707" cy="1434577"/>
          </a:xfrm>
          <a:prstGeom prst="rect">
            <a:avLst/>
          </a:prstGeom>
        </p:spPr>
      </p:pic>
      <p:pic>
        <p:nvPicPr>
          <p:cNvPr id="10" name="图片 9">
            <a:extLst>
              <a:ext uri="{FF2B5EF4-FFF2-40B4-BE49-F238E27FC236}">
                <a16:creationId xmlns:a16="http://schemas.microsoft.com/office/drawing/2014/main" id="{B00D78A7-FBCE-1E4D-9019-05DA0F827298}"/>
              </a:ext>
            </a:extLst>
          </p:cNvPr>
          <p:cNvPicPr>
            <a:picLocks noChangeAspect="1"/>
          </p:cNvPicPr>
          <p:nvPr/>
        </p:nvPicPr>
        <p:blipFill>
          <a:blip r:embed="rId6"/>
          <a:stretch>
            <a:fillRect/>
          </a:stretch>
        </p:blipFill>
        <p:spPr>
          <a:xfrm>
            <a:off x="8665429" y="2776255"/>
            <a:ext cx="2794873" cy="2090380"/>
          </a:xfrm>
          <a:prstGeom prst="rect">
            <a:avLst/>
          </a:prstGeom>
        </p:spPr>
      </p:pic>
      <p:pic>
        <p:nvPicPr>
          <p:cNvPr id="16" name="图片 15">
            <a:extLst>
              <a:ext uri="{FF2B5EF4-FFF2-40B4-BE49-F238E27FC236}">
                <a16:creationId xmlns:a16="http://schemas.microsoft.com/office/drawing/2014/main" id="{0F12DA41-E35B-E54D-B318-1D7745CBADB8}"/>
              </a:ext>
            </a:extLst>
          </p:cNvPr>
          <p:cNvPicPr>
            <a:picLocks noChangeAspect="1"/>
          </p:cNvPicPr>
          <p:nvPr/>
        </p:nvPicPr>
        <p:blipFill>
          <a:blip r:embed="rId7"/>
          <a:stretch>
            <a:fillRect/>
          </a:stretch>
        </p:blipFill>
        <p:spPr>
          <a:xfrm>
            <a:off x="588225" y="2865741"/>
            <a:ext cx="3151124" cy="854542"/>
          </a:xfrm>
          <a:prstGeom prst="rect">
            <a:avLst/>
          </a:prstGeom>
        </p:spPr>
      </p:pic>
      <p:pic>
        <p:nvPicPr>
          <p:cNvPr id="17" name="图片 16">
            <a:extLst>
              <a:ext uri="{FF2B5EF4-FFF2-40B4-BE49-F238E27FC236}">
                <a16:creationId xmlns:a16="http://schemas.microsoft.com/office/drawing/2014/main" id="{80EFA645-3345-1547-BA45-878FA54F19EC}"/>
              </a:ext>
            </a:extLst>
          </p:cNvPr>
          <p:cNvPicPr>
            <a:picLocks noChangeAspect="1"/>
          </p:cNvPicPr>
          <p:nvPr/>
        </p:nvPicPr>
        <p:blipFill>
          <a:blip r:embed="rId8"/>
          <a:stretch>
            <a:fillRect/>
          </a:stretch>
        </p:blipFill>
        <p:spPr>
          <a:xfrm>
            <a:off x="461319" y="3720283"/>
            <a:ext cx="3151124" cy="958467"/>
          </a:xfrm>
          <a:prstGeom prst="rect">
            <a:avLst/>
          </a:prstGeom>
        </p:spPr>
      </p:pic>
      <p:pic>
        <p:nvPicPr>
          <p:cNvPr id="18" name="图片 17">
            <a:extLst>
              <a:ext uri="{FF2B5EF4-FFF2-40B4-BE49-F238E27FC236}">
                <a16:creationId xmlns:a16="http://schemas.microsoft.com/office/drawing/2014/main" id="{B9DA9DD4-0F05-AE49-A42F-540C311D8851}"/>
              </a:ext>
            </a:extLst>
          </p:cNvPr>
          <p:cNvPicPr>
            <a:picLocks noChangeAspect="1"/>
          </p:cNvPicPr>
          <p:nvPr/>
        </p:nvPicPr>
        <p:blipFill>
          <a:blip r:embed="rId9"/>
          <a:stretch>
            <a:fillRect/>
          </a:stretch>
        </p:blipFill>
        <p:spPr>
          <a:xfrm>
            <a:off x="4594579" y="3507891"/>
            <a:ext cx="3151123" cy="1922185"/>
          </a:xfrm>
          <a:prstGeom prst="rect">
            <a:avLst/>
          </a:prstGeom>
        </p:spPr>
      </p:pic>
      <p:pic>
        <p:nvPicPr>
          <p:cNvPr id="19" name="图片 18">
            <a:extLst>
              <a:ext uri="{FF2B5EF4-FFF2-40B4-BE49-F238E27FC236}">
                <a16:creationId xmlns:a16="http://schemas.microsoft.com/office/drawing/2014/main" id="{BB299DFC-DD41-E545-90F4-E9F88F84EC9A}"/>
              </a:ext>
            </a:extLst>
          </p:cNvPr>
          <p:cNvPicPr>
            <a:picLocks noChangeAspect="1"/>
          </p:cNvPicPr>
          <p:nvPr/>
        </p:nvPicPr>
        <p:blipFill>
          <a:blip r:embed="rId10"/>
          <a:stretch>
            <a:fillRect/>
          </a:stretch>
        </p:blipFill>
        <p:spPr>
          <a:xfrm>
            <a:off x="5138869" y="2949091"/>
            <a:ext cx="1816100" cy="1117600"/>
          </a:xfrm>
          <a:prstGeom prst="rect">
            <a:avLst/>
          </a:prstGeom>
        </p:spPr>
      </p:pic>
      <p:pic>
        <p:nvPicPr>
          <p:cNvPr id="21" name="图片 20">
            <a:extLst>
              <a:ext uri="{FF2B5EF4-FFF2-40B4-BE49-F238E27FC236}">
                <a16:creationId xmlns:a16="http://schemas.microsoft.com/office/drawing/2014/main" id="{1FDFE9CF-963D-E041-BC7E-D5A8B9382D81}"/>
              </a:ext>
            </a:extLst>
          </p:cNvPr>
          <p:cNvPicPr>
            <a:picLocks noChangeAspect="1"/>
          </p:cNvPicPr>
          <p:nvPr/>
        </p:nvPicPr>
        <p:blipFill>
          <a:blip r:embed="rId11"/>
          <a:stretch>
            <a:fillRect/>
          </a:stretch>
        </p:blipFill>
        <p:spPr>
          <a:xfrm>
            <a:off x="10062865" y="6002297"/>
            <a:ext cx="2006600" cy="571500"/>
          </a:xfrm>
          <a:prstGeom prst="rect">
            <a:avLst/>
          </a:prstGeom>
        </p:spPr>
      </p:pic>
      <p:pic>
        <p:nvPicPr>
          <p:cNvPr id="20" name="图片 19">
            <a:extLst>
              <a:ext uri="{FF2B5EF4-FFF2-40B4-BE49-F238E27FC236}">
                <a16:creationId xmlns:a16="http://schemas.microsoft.com/office/drawing/2014/main" id="{6D418829-FBA2-B04B-8381-14025D69C9F8}"/>
              </a:ext>
            </a:extLst>
          </p:cNvPr>
          <p:cNvPicPr>
            <a:picLocks noChangeAspect="1"/>
          </p:cNvPicPr>
          <p:nvPr/>
        </p:nvPicPr>
        <p:blipFill>
          <a:blip r:embed="rId12"/>
          <a:stretch>
            <a:fillRect/>
          </a:stretch>
        </p:blipFill>
        <p:spPr>
          <a:xfrm>
            <a:off x="432488" y="4877625"/>
            <a:ext cx="11435809" cy="1823100"/>
          </a:xfrm>
          <a:prstGeom prst="rect">
            <a:avLst/>
          </a:prstGeom>
        </p:spPr>
      </p:pic>
      <p:sp>
        <p:nvSpPr>
          <p:cNvPr id="13" name="TextBox 5">
            <a:extLst>
              <a:ext uri="{FF2B5EF4-FFF2-40B4-BE49-F238E27FC236}">
                <a16:creationId xmlns:a16="http://schemas.microsoft.com/office/drawing/2014/main" id="{1FA3ACA0-1A81-E74F-9050-37E2B764FA58}"/>
              </a:ext>
            </a:extLst>
          </p:cNvPr>
          <p:cNvSpPr txBox="1">
            <a:spLocks noChangeArrowheads="1"/>
          </p:cNvSpPr>
          <p:nvPr/>
        </p:nvSpPr>
        <p:spPr bwMode="auto">
          <a:xfrm>
            <a:off x="767408" y="548680"/>
            <a:ext cx="73340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en-US" altLang="en-US" b="1" dirty="0">
                <a:solidFill>
                  <a:schemeClr val="accent1"/>
                </a:solidFill>
                <a:latin typeface="Arial" panose="020B0604020202020204" pitchFamily="34" charset="0"/>
                <a:cs typeface="Arial" panose="020B0604020202020204" pitchFamily="34" charset="0"/>
              </a:rPr>
              <a:t>Participation in open source communities</a:t>
            </a:r>
          </a:p>
        </p:txBody>
      </p:sp>
      <p:sp>
        <p:nvSpPr>
          <p:cNvPr id="14" name="矩形 13"/>
          <p:cNvSpPr/>
          <p:nvPr/>
        </p:nvSpPr>
        <p:spPr>
          <a:xfrm>
            <a:off x="1199456" y="5301208"/>
            <a:ext cx="10441160" cy="1031051"/>
          </a:xfrm>
          <a:prstGeom prst="rect">
            <a:avLst/>
          </a:prstGeom>
          <a:solidFill>
            <a:srgbClr val="F0F6FD"/>
          </a:solidFill>
        </p:spPr>
        <p:txBody>
          <a:bodyPr wrap="square">
            <a:spAutoFit/>
          </a:bodyPr>
          <a:lstStyle/>
          <a:p>
            <a:pPr>
              <a:spcBef>
                <a:spcPts val="600"/>
              </a:spcBef>
            </a:pPr>
            <a:r>
              <a:rPr lang="en-US" altLang="zh-CN" sz="1400" dirty="0" err="1"/>
              <a:t>Tencent</a:t>
            </a:r>
            <a:r>
              <a:rPr lang="en-US" altLang="zh-CN" sz="1400" dirty="0"/>
              <a:t> is increasing its investment in the open source field, participating in internationally-accepted ways of collaboration, and constantly joining new collaborative organizations to become an active contributor to the open source community and to leverage the technological power of Chinese companies.</a:t>
            </a:r>
          </a:p>
          <a:p>
            <a:pPr algn="r">
              <a:spcBef>
                <a:spcPts val="600"/>
              </a:spcBef>
            </a:pPr>
            <a:r>
              <a:rPr lang="en-US" altLang="zh-CN" sz="1400" dirty="0"/>
              <a:t>-- </a:t>
            </a:r>
            <a:r>
              <a:rPr lang="en-US" altLang="zh-CN" sz="1400" dirty="0" err="1"/>
              <a:t>Tencent</a:t>
            </a:r>
            <a:r>
              <a:rPr lang="en-US" altLang="zh-CN" sz="1400" dirty="0"/>
              <a:t> Open Source Management Office</a:t>
            </a:r>
            <a:endParaRPr lang="zh-CN" altLang="en-US" sz="1400" dirty="0"/>
          </a:p>
        </p:txBody>
      </p:sp>
      <p:sp>
        <p:nvSpPr>
          <p:cNvPr id="15" name="矩形 14"/>
          <p:cNvSpPr/>
          <p:nvPr/>
        </p:nvSpPr>
        <p:spPr>
          <a:xfrm>
            <a:off x="695400" y="5679251"/>
            <a:ext cx="576064" cy="369332"/>
          </a:xfrm>
          <a:prstGeom prst="rect">
            <a:avLst/>
          </a:prstGeom>
          <a:solidFill>
            <a:srgbClr val="F0F6FD"/>
          </a:solidFill>
        </p:spPr>
        <p:txBody>
          <a:bodyPr wrap="square">
            <a:spAutoFit/>
          </a:bodyPr>
          <a:lstStyle/>
          <a:p>
            <a:pPr>
              <a:spcBef>
                <a:spcPts val="600"/>
              </a:spcBef>
            </a:pPr>
            <a:r>
              <a:rPr lang="en-US" altLang="zh-CN" dirty="0"/>
              <a:t>        </a:t>
            </a:r>
            <a:endParaRPr lang="zh-CN" altLang="en-US" dirty="0"/>
          </a:p>
        </p:txBody>
      </p:sp>
    </p:spTree>
    <p:extLst>
      <p:ext uri="{BB962C8B-B14F-4D97-AF65-F5344CB8AC3E}">
        <p14:creationId xmlns:p14="http://schemas.microsoft.com/office/powerpoint/2010/main" val="4273322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849016" y="2373859"/>
            <a:ext cx="2206203" cy="2206203"/>
          </a:xfrm>
          <a:prstGeom prst="ellipse">
            <a:avLst/>
          </a:prstGeom>
          <a:noFill/>
          <a:ln w="57150" cmpd="sng">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795">
              <a:latin typeface="Arial" panose="020B0604020202020204" pitchFamily="34" charset="0"/>
              <a:cs typeface="Arial" panose="020B0604020202020204" pitchFamily="34" charset="0"/>
            </a:endParaRPr>
          </a:p>
        </p:txBody>
      </p:sp>
      <p:pic>
        <p:nvPicPr>
          <p:cNvPr id="13" name="图片 12" descr="腾讯开源logo-02.png"/>
          <p:cNvPicPr>
            <a:picLocks noChangeAspect="1"/>
          </p:cNvPicPr>
          <p:nvPr/>
        </p:nvPicPr>
        <p:blipFill rotWithShape="1">
          <a:blip r:embed="rId3">
            <a:extLst>
              <a:ext uri="{28A0092B-C50C-407E-A947-70E740481C1C}">
                <a14:useLocalDpi xmlns:a14="http://schemas.microsoft.com/office/drawing/2010/main"/>
              </a:ext>
            </a:extLst>
          </a:blip>
          <a:srcRect l="39971" t="34318" r="38274" b="32528"/>
          <a:stretch/>
        </p:blipFill>
        <p:spPr>
          <a:xfrm>
            <a:off x="5115632" y="2661625"/>
            <a:ext cx="1669417" cy="1696032"/>
          </a:xfrm>
          <a:prstGeom prst="rect">
            <a:avLst/>
          </a:prstGeom>
        </p:spPr>
      </p:pic>
      <p:sp>
        <p:nvSpPr>
          <p:cNvPr id="5" name="Rectangle 89" descr="e7d195523061f1c0205959036996ad55c215b892a7aac5c0B9ADEF7896FB48F2EF97163A2DE1401E1875DEDC438B7864AD24CA23553DBBBD975DAF4CAD4A2592689FFB6CEE59FFA55B2702D0E5EE29CD460A1AC370B226DEBE908B2FF819E4A1FC4F1758D523790F4121B8C80FA7CB37F1EFCCA1FD7CA77B4DF45B8E73C5C3F5414A721527975475"/>
          <p:cNvSpPr/>
          <p:nvPr/>
        </p:nvSpPr>
        <p:spPr>
          <a:xfrm>
            <a:off x="7032104" y="1412776"/>
            <a:ext cx="4508327" cy="1384995"/>
          </a:xfrm>
          <a:prstGeom prst="rect">
            <a:avLst/>
          </a:prstGeom>
        </p:spPr>
        <p:txBody>
          <a:bodyPr wrap="square">
            <a:spAutoFit/>
          </a:bodyPr>
          <a:lstStyle/>
          <a:p>
            <a:pPr marL="399227" indent="-390769" defTabSz="1598600">
              <a:lnSpc>
                <a:spcPct val="150000"/>
              </a:lnSpc>
              <a:spcBef>
                <a:spcPts val="1732"/>
              </a:spcBef>
              <a:buFont typeface="Arial" panose="020B0604020202020204" pitchFamily="34" charset="0"/>
              <a:buChar char="•"/>
            </a:pPr>
            <a:r>
              <a:rPr lang="en-US" altLang="zh-CN" sz="1400" b="1" dirty="0">
                <a:solidFill>
                  <a:srgbClr val="0189EA"/>
                </a:solidFill>
                <a:cs typeface="Arial" panose="020B0604020202020204" pitchFamily="34" charset="0"/>
              </a:rPr>
              <a:t>Apache</a:t>
            </a:r>
          </a:p>
          <a:p>
            <a:pPr marL="228371" indent="-228371">
              <a:lnSpc>
                <a:spcPct val="150000"/>
              </a:lnSpc>
              <a:buFont typeface="Wingdings" charset="2"/>
              <a:buChar char="ü"/>
            </a:pPr>
            <a:r>
              <a:rPr lang="en-US" altLang="zh-CN" sz="1050" b="1" dirty="0">
                <a:solidFill>
                  <a:srgbClr val="7F7F7F"/>
                </a:solidFill>
                <a:cs typeface="Arial" panose="020B0604020202020204" pitchFamily="34" charset="0"/>
              </a:rPr>
              <a:t>Apache Software Foundation Platinum Member (since 2018)</a:t>
            </a:r>
            <a:endParaRPr lang="en-US" altLang="zh-CN" sz="1050" b="1" dirty="0">
              <a:solidFill>
                <a:srgbClr val="7F7F7F"/>
              </a:solidFill>
              <a:ea typeface="微软雅黑"/>
              <a:cs typeface="Arial" panose="020B0604020202020204" pitchFamily="34" charset="0"/>
            </a:endParaRPr>
          </a:p>
          <a:p>
            <a:pPr marL="228371" indent="-228371">
              <a:lnSpc>
                <a:spcPct val="150000"/>
              </a:lnSpc>
              <a:buFont typeface="Wingdings" charset="2"/>
              <a:buChar char="ü"/>
            </a:pPr>
            <a:r>
              <a:rPr lang="en-US" altLang="en-US" sz="1050" b="1" dirty="0">
                <a:solidFill>
                  <a:srgbClr val="7F7F7F"/>
                </a:solidFill>
                <a:cs typeface="Arial" panose="020B0604020202020204" pitchFamily="34" charset="0"/>
              </a:rPr>
              <a:t>Hadoop 2.8.4, 2.8.5, Spark 2.3.2 released under the its leadership</a:t>
            </a:r>
          </a:p>
          <a:p>
            <a:pPr marL="228371" indent="-228371">
              <a:lnSpc>
                <a:spcPct val="150000"/>
              </a:lnSpc>
              <a:buFont typeface="Wingdings" charset="2"/>
              <a:buChar char="ü"/>
            </a:pPr>
            <a:r>
              <a:rPr lang="en-US" altLang="en-US" sz="1050" b="1" dirty="0">
                <a:solidFill>
                  <a:srgbClr val="7F7F7F"/>
                </a:solidFill>
                <a:cs typeface="Arial" panose="020B0604020202020204" pitchFamily="34" charset="0"/>
              </a:rPr>
              <a:t>The core contributor of multiple projects, including Hadoop, Spark, Flink, HBase, Hive, MXNet and Parquet</a:t>
            </a:r>
          </a:p>
        </p:txBody>
      </p:sp>
      <p:sp>
        <p:nvSpPr>
          <p:cNvPr id="6" name="Rectangle 89" descr="e7d195523061f1c0205959036996ad55c215b892a7aac5c0B9ADEF7896FB48F2EF97163A2DE1401E1875DEDC438B7864AD24CA23553DBBBD975DAF4CAD4A2592689FFB6CEE59FFA55B2702D0E5EE29CD460A1AC370B226DEBE908B2FF819E4A1FC4F1758D523790F4121B8C80FA7CB37F1EFCCA1FD7CA77B4DF45B8E73C5C3F5414A721527975475"/>
          <p:cNvSpPr/>
          <p:nvPr/>
        </p:nvSpPr>
        <p:spPr>
          <a:xfrm>
            <a:off x="7151141" y="3620844"/>
            <a:ext cx="4849503" cy="1142620"/>
          </a:xfrm>
          <a:prstGeom prst="rect">
            <a:avLst/>
          </a:prstGeom>
        </p:spPr>
        <p:txBody>
          <a:bodyPr wrap="square">
            <a:spAutoFit/>
          </a:bodyPr>
          <a:lstStyle/>
          <a:p>
            <a:pPr marL="399227" indent="-390769" defTabSz="1598600">
              <a:lnSpc>
                <a:spcPct val="150000"/>
              </a:lnSpc>
              <a:spcBef>
                <a:spcPts val="1732"/>
              </a:spcBef>
              <a:buFont typeface="Arial" panose="020B0604020202020204" pitchFamily="34" charset="0"/>
              <a:buChar char="•"/>
            </a:pPr>
            <a:r>
              <a:rPr lang="en-US" altLang="zh-CN" sz="1400" b="1" dirty="0">
                <a:solidFill>
                  <a:srgbClr val="0189EA"/>
                </a:solidFill>
                <a:cs typeface="Arial" panose="020B0604020202020204" pitchFamily="34" charset="0"/>
              </a:rPr>
              <a:t>MariaDB</a:t>
            </a:r>
          </a:p>
          <a:p>
            <a:pPr marL="228371" indent="-228371">
              <a:lnSpc>
                <a:spcPct val="150000"/>
              </a:lnSpc>
              <a:buFont typeface="Wingdings" charset="2"/>
              <a:buChar char="ü"/>
            </a:pPr>
            <a:r>
              <a:rPr lang="en-US" altLang="zh-TW" sz="1050" b="1" dirty="0">
                <a:solidFill>
                  <a:srgbClr val="7F7F7F"/>
                </a:solidFill>
                <a:cs typeface="Arial" panose="020B0604020202020204" pitchFamily="34" charset="0"/>
              </a:rPr>
              <a:t>MariaDB Foundation Platinum Member (2018)</a:t>
            </a:r>
            <a:endParaRPr lang="en-US" altLang="zh-TW" sz="1050" b="1" dirty="0">
              <a:solidFill>
                <a:srgbClr val="7F7F7F"/>
              </a:solidFill>
              <a:ea typeface="微软雅黑"/>
              <a:cs typeface="Arial" panose="020B0604020202020204" pitchFamily="34" charset="0"/>
            </a:endParaRPr>
          </a:p>
          <a:p>
            <a:pPr marL="228371" indent="-228371">
              <a:lnSpc>
                <a:spcPct val="150000"/>
              </a:lnSpc>
              <a:buFont typeface="Wingdings" charset="2"/>
              <a:buChar char="ü"/>
            </a:pPr>
            <a:r>
              <a:rPr lang="en-US" altLang="en-US" sz="1050" b="1" dirty="0">
                <a:solidFill>
                  <a:srgbClr val="7F7F7F"/>
                </a:solidFill>
                <a:cs typeface="Arial" panose="020B0604020202020204" pitchFamily="34" charset="0"/>
              </a:rPr>
              <a:t>The four core features accumulated of Tencent Games TenDB have been integrated into the mainline version of MariaDB.</a:t>
            </a:r>
          </a:p>
        </p:txBody>
      </p:sp>
      <p:sp>
        <p:nvSpPr>
          <p:cNvPr id="8" name="Rectangle 89" descr="e7d195523061f1c0205959036996ad55c215b892a7aac5c0B9ADEF7896FB48F2EF97163A2DE1401E1875DEDC438B7864AD24CA23553DBBBD975DAF4CAD4A2592689FFB6CEE59FFA55B2702D0E5EE29CD460A1AC370B226DEBE908B2FF819E4A1FC4F1758D523790F4121B8C80FA7CB37F1EFCCA1FD7CA77B4DF45B8E73C5C3F5414A721527975475"/>
          <p:cNvSpPr/>
          <p:nvPr/>
        </p:nvSpPr>
        <p:spPr>
          <a:xfrm>
            <a:off x="820298" y="1305256"/>
            <a:ext cx="4356922" cy="1950534"/>
          </a:xfrm>
          <a:prstGeom prst="rect">
            <a:avLst/>
          </a:prstGeom>
        </p:spPr>
        <p:txBody>
          <a:bodyPr wrap="square">
            <a:spAutoFit/>
          </a:bodyPr>
          <a:lstStyle/>
          <a:p>
            <a:pPr marL="399227" indent="-390769" defTabSz="1598600">
              <a:lnSpc>
                <a:spcPct val="150000"/>
              </a:lnSpc>
              <a:spcBef>
                <a:spcPts val="1732"/>
              </a:spcBef>
              <a:buFont typeface="Arial" panose="020B0604020202020204" pitchFamily="34" charset="0"/>
              <a:buChar char="•"/>
            </a:pPr>
            <a:r>
              <a:rPr lang="en-US" altLang="zh-CN" sz="1400" b="1" dirty="0">
                <a:solidFill>
                  <a:srgbClr val="0189EA"/>
                </a:solidFill>
                <a:cs typeface="Arial" panose="020B0604020202020204" pitchFamily="34" charset="0"/>
                <a:sym typeface="Arial" panose="020B0604020202020204" pitchFamily="34" charset="0"/>
              </a:rPr>
              <a:t>Linux</a:t>
            </a:r>
            <a:endParaRPr lang="en-US" altLang="zh-CN" sz="1400" b="1" dirty="0">
              <a:solidFill>
                <a:srgbClr val="0189EA"/>
              </a:solidFill>
              <a:ea typeface="微软雅黑" panose="020B0503020204020204" charset="-122"/>
              <a:cs typeface="Arial" panose="020B0604020202020204" pitchFamily="34" charset="0"/>
            </a:endParaRPr>
          </a:p>
          <a:p>
            <a:pPr marL="228371" indent="-228371">
              <a:lnSpc>
                <a:spcPct val="150000"/>
              </a:lnSpc>
              <a:buFont typeface="Wingdings" charset="2"/>
              <a:buChar char="ü"/>
            </a:pPr>
            <a:r>
              <a:rPr lang="en-US" altLang="zh-CN" sz="1050" b="1" dirty="0">
                <a:solidFill>
                  <a:srgbClr val="7F7F7F"/>
                </a:solidFill>
                <a:cs typeface="Arial" panose="020B0604020202020204" pitchFamily="34" charset="0"/>
              </a:rPr>
              <a:t>Linux</a:t>
            </a:r>
            <a:r>
              <a:rPr lang="en-US" sz="1400" dirty="0">
                <a:cs typeface="Arial" panose="020B0604020202020204" pitchFamily="34" charset="0"/>
              </a:rPr>
              <a:t> </a:t>
            </a:r>
            <a:r>
              <a:rPr lang="en-US" altLang="en-US" sz="1050" b="1" dirty="0">
                <a:solidFill>
                  <a:srgbClr val="7F7F7F"/>
                </a:solidFill>
                <a:cs typeface="Arial" panose="020B0604020202020204" pitchFamily="34" charset="0"/>
              </a:rPr>
              <a:t>Foundation, LF Deep Learning Platinum Member (2019)</a:t>
            </a:r>
            <a:endParaRPr lang="en-US" altLang="zh-CN" sz="1050" b="1" dirty="0">
              <a:solidFill>
                <a:srgbClr val="7F7F7F"/>
              </a:solidFill>
              <a:ea typeface="微软雅黑"/>
              <a:cs typeface="Arial" panose="020B0604020202020204" pitchFamily="34" charset="0"/>
            </a:endParaRPr>
          </a:p>
          <a:p>
            <a:pPr marL="228371" indent="-228371">
              <a:lnSpc>
                <a:spcPct val="150000"/>
              </a:lnSpc>
              <a:buFont typeface="Wingdings" charset="2"/>
              <a:buChar char="ü"/>
            </a:pPr>
            <a:r>
              <a:rPr lang="en-US" altLang="zh-CN" sz="1050" b="1" dirty="0">
                <a:solidFill>
                  <a:srgbClr val="7F7F7F"/>
                </a:solidFill>
                <a:cs typeface="Arial" panose="020B0604020202020204" pitchFamily="34" charset="0"/>
              </a:rPr>
              <a:t>CNCF Golden Member (2019)</a:t>
            </a:r>
            <a:endParaRPr lang="en-US" altLang="zh-CN" sz="1050" b="1" dirty="0">
              <a:solidFill>
                <a:srgbClr val="7F7F7F"/>
              </a:solidFill>
              <a:ea typeface="微软雅黑"/>
              <a:cs typeface="Arial" panose="020B0604020202020204" pitchFamily="34" charset="0"/>
            </a:endParaRPr>
          </a:p>
          <a:p>
            <a:pPr marL="228371" indent="-228371">
              <a:lnSpc>
                <a:spcPct val="150000"/>
              </a:lnSpc>
              <a:buFont typeface="Wingdings" charset="2"/>
              <a:buChar char="ü"/>
            </a:pPr>
            <a:r>
              <a:rPr lang="en-US" altLang="zh-TW" sz="1050" b="1" dirty="0">
                <a:solidFill>
                  <a:srgbClr val="7F7F7F"/>
                </a:solidFill>
                <a:cs typeface="Arial" panose="020B0604020202020204" pitchFamily="34" charset="0"/>
              </a:rPr>
              <a:t>Linux donated by TARS and TSeer to initiate incubation (2018)</a:t>
            </a:r>
            <a:endParaRPr lang="en-US" altLang="zh-TW" sz="1050" b="1" dirty="0">
              <a:solidFill>
                <a:srgbClr val="7F7F7F"/>
              </a:solidFill>
              <a:ea typeface="微软雅黑"/>
              <a:cs typeface="Arial" panose="020B0604020202020204" pitchFamily="34" charset="0"/>
            </a:endParaRPr>
          </a:p>
          <a:p>
            <a:pPr marL="228371" indent="-228371">
              <a:lnSpc>
                <a:spcPct val="150000"/>
              </a:lnSpc>
              <a:buFont typeface="Wingdings" charset="2"/>
              <a:buChar char="ü"/>
            </a:pPr>
            <a:r>
              <a:rPr lang="en-US" altLang="zh-TW" sz="1050" b="1" dirty="0">
                <a:solidFill>
                  <a:srgbClr val="7F7F7F"/>
                </a:solidFill>
                <a:cs typeface="Arial" panose="020B0604020202020204" pitchFamily="34" charset="0"/>
              </a:rPr>
              <a:t>LF Deep Learning donated by Angel to initiate incubation (2019)</a:t>
            </a:r>
            <a:endParaRPr lang="en-US" altLang="zh-TW" sz="1050" b="1" dirty="0">
              <a:solidFill>
                <a:srgbClr val="7F7F7F"/>
              </a:solidFill>
              <a:ea typeface="微软雅黑"/>
              <a:cs typeface="Arial" panose="020B0604020202020204" pitchFamily="34" charset="0"/>
            </a:endParaRPr>
          </a:p>
          <a:p>
            <a:pPr marL="228371" indent="-228371">
              <a:lnSpc>
                <a:spcPct val="150000"/>
              </a:lnSpc>
              <a:buFont typeface="Wingdings" charset="2"/>
              <a:buChar char="ü"/>
            </a:pPr>
            <a:r>
              <a:rPr lang="en-US" altLang="en-US" sz="1050" b="1" dirty="0">
                <a:solidFill>
                  <a:srgbClr val="7F7F7F"/>
                </a:solidFill>
                <a:cs typeface="Arial" panose="020B0604020202020204" pitchFamily="34" charset="0"/>
              </a:rPr>
              <a:t>46 patches contributed by Tencent Cloud to KVM's kernel</a:t>
            </a:r>
          </a:p>
        </p:txBody>
      </p:sp>
      <p:sp>
        <p:nvSpPr>
          <p:cNvPr id="9" name="标题 1"/>
          <p:cNvSpPr txBox="1">
            <a:spLocks/>
          </p:cNvSpPr>
          <p:nvPr/>
        </p:nvSpPr>
        <p:spPr>
          <a:xfrm>
            <a:off x="5328514" y="3063903"/>
            <a:ext cx="1607829" cy="393638"/>
          </a:xfrm>
        </p:spPr>
        <p:txBody>
          <a:bodyPr/>
          <a:lstStyle>
            <a:lvl1pPr algn="l" defTabSz="1200150" rtl="0" eaLnBrk="1" latinLnBrk="0" hangingPunct="1">
              <a:lnSpc>
                <a:spcPct val="90000"/>
              </a:lnSpc>
              <a:spcBef>
                <a:spcPct val="0"/>
              </a:spcBef>
              <a:buNone/>
              <a:defRPr sz="5760" b="1" kern="1200">
                <a:solidFill>
                  <a:schemeClr val="bg1"/>
                </a:solidFill>
                <a:latin typeface="微软雅黑" panose="020B0503020204020204" charset="-122"/>
                <a:ea typeface="微软雅黑" panose="020B0503020204020204" charset="-122"/>
                <a:cs typeface="+mj-cs"/>
              </a:defRPr>
            </a:lvl1pPr>
          </a:lstStyle>
          <a:p>
            <a:pPr marL="8458" algn="ctr">
              <a:spcBef>
                <a:spcPts val="1732"/>
              </a:spcBef>
            </a:pPr>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cxnSp>
        <p:nvCxnSpPr>
          <p:cNvPr id="4" name="直线连接符 3"/>
          <p:cNvCxnSpPr/>
          <p:nvPr/>
        </p:nvCxnSpPr>
        <p:spPr>
          <a:xfrm>
            <a:off x="7055218" y="3524922"/>
            <a:ext cx="4124640" cy="0"/>
          </a:xfrm>
          <a:prstGeom prst="line">
            <a:avLst/>
          </a:prstGeom>
          <a:ln w="28575" cmpd="sng">
            <a:solidFill>
              <a:schemeClr val="accent1">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2" name="直线连接符 11"/>
          <p:cNvCxnSpPr/>
          <p:nvPr/>
        </p:nvCxnSpPr>
        <p:spPr>
          <a:xfrm>
            <a:off x="724376" y="3524922"/>
            <a:ext cx="4124640" cy="0"/>
          </a:xfrm>
          <a:prstGeom prst="line">
            <a:avLst/>
          </a:prstGeom>
          <a:ln w="28575" cmpd="sng">
            <a:solidFill>
              <a:schemeClr val="accent1">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a:xfrm flipV="1">
            <a:off x="6000078" y="1318719"/>
            <a:ext cx="0" cy="1027782"/>
          </a:xfrm>
          <a:prstGeom prst="line">
            <a:avLst/>
          </a:prstGeom>
          <a:ln w="28575" cmpd="sng">
            <a:solidFill>
              <a:schemeClr val="accent1">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9" name="直线连接符 18"/>
          <p:cNvCxnSpPr/>
          <p:nvPr/>
        </p:nvCxnSpPr>
        <p:spPr>
          <a:xfrm flipV="1">
            <a:off x="6000078" y="4580062"/>
            <a:ext cx="0" cy="1246984"/>
          </a:xfrm>
          <a:prstGeom prst="line">
            <a:avLst/>
          </a:prstGeom>
          <a:ln w="28575" cmpd="sng">
            <a:solidFill>
              <a:schemeClr val="accent1">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89" descr="e7d195523061f1c0205959036996ad55c215b892a7aac5c0B9ADEF7896FB48F2EF97163A2DE1401E1875DEDC438B7864AD24CA23553DBBBD975DAF4CAD4A2592689FFB6CEE59FFA55B2702D0E5EE29CD460A1AC370B226DEBE908B2FF819E4A1FC4F1758D523790F4121B8C80FA7CB37F1EFCCA1FD7CA77B4DF45B8E73C5C3F5414A721527975475">
            <a:extLst>
              <a:ext uri="{FF2B5EF4-FFF2-40B4-BE49-F238E27FC236}">
                <a16:creationId xmlns:a16="http://schemas.microsoft.com/office/drawing/2014/main" id="{3EAF2980-BB18-AD4C-AF92-8D08F7D6B3E5}"/>
              </a:ext>
            </a:extLst>
          </p:cNvPr>
          <p:cNvSpPr/>
          <p:nvPr/>
        </p:nvSpPr>
        <p:spPr>
          <a:xfrm>
            <a:off x="767408" y="3645024"/>
            <a:ext cx="4849503" cy="923330"/>
          </a:xfrm>
          <a:prstGeom prst="rect">
            <a:avLst/>
          </a:prstGeom>
        </p:spPr>
        <p:txBody>
          <a:bodyPr wrap="square">
            <a:spAutoFit/>
          </a:bodyPr>
          <a:lstStyle/>
          <a:p>
            <a:pPr marL="399227" indent="-390769" defTabSz="1598600">
              <a:lnSpc>
                <a:spcPct val="150000"/>
              </a:lnSpc>
              <a:spcBef>
                <a:spcPts val="1732"/>
              </a:spcBef>
              <a:buFont typeface="Arial" panose="020B0604020202020204" pitchFamily="34" charset="0"/>
              <a:buChar char="•"/>
            </a:pPr>
            <a:r>
              <a:rPr lang="en-US" altLang="zh-CN" sz="1400" b="1" dirty="0">
                <a:solidFill>
                  <a:srgbClr val="0189EA"/>
                </a:solidFill>
                <a:cs typeface="Arial" panose="020B0604020202020204" pitchFamily="34" charset="0"/>
              </a:rPr>
              <a:t>OpenStack</a:t>
            </a:r>
          </a:p>
          <a:p>
            <a:pPr marL="228371" indent="-228371">
              <a:lnSpc>
                <a:spcPct val="150000"/>
              </a:lnSpc>
              <a:buFont typeface="Wingdings" charset="2"/>
              <a:buChar char="ü"/>
            </a:pPr>
            <a:r>
              <a:rPr lang="en-US" altLang="zh-TW" sz="1050" b="1" dirty="0">
                <a:solidFill>
                  <a:srgbClr val="7F7F7F"/>
                </a:solidFill>
                <a:cs typeface="Arial" panose="020B0604020202020204" pitchFamily="34" charset="0"/>
              </a:rPr>
              <a:t>OpenStack Foundation Platinum Member (2018)</a:t>
            </a:r>
            <a:endParaRPr lang="en-US" altLang="en-US" sz="1050" b="1" dirty="0">
              <a:solidFill>
                <a:srgbClr val="7F7F7F"/>
              </a:solidFill>
              <a:ea typeface="微软雅黑"/>
              <a:cs typeface="Arial" panose="020B0604020202020204" pitchFamily="34" charset="0"/>
            </a:endParaRPr>
          </a:p>
          <a:p>
            <a:pPr marL="228371" indent="-228371">
              <a:lnSpc>
                <a:spcPct val="150000"/>
              </a:lnSpc>
              <a:buFont typeface="Wingdings" charset="2"/>
              <a:buChar char="ü"/>
            </a:pPr>
            <a:r>
              <a:rPr lang="en-US" altLang="zh-CN" sz="1050" b="1" dirty="0">
                <a:solidFill>
                  <a:srgbClr val="7F7F7F"/>
                </a:solidFill>
                <a:cs typeface="Arial" panose="020B0604020202020204" pitchFamily="34" charset="0"/>
              </a:rPr>
              <a:t>OpenStack Super User (2017)</a:t>
            </a:r>
            <a:endParaRPr lang="en-US" altLang="zh-CN" sz="1050" b="1" dirty="0">
              <a:solidFill>
                <a:srgbClr val="7F7F7F"/>
              </a:solidFill>
              <a:ea typeface="微软雅黑"/>
              <a:cs typeface="Arial" panose="020B0604020202020204" pitchFamily="34" charset="0"/>
            </a:endParaRPr>
          </a:p>
        </p:txBody>
      </p:sp>
      <p:pic>
        <p:nvPicPr>
          <p:cNvPr id="27" name="图片 19">
            <a:extLst>
              <a:ext uri="{FF2B5EF4-FFF2-40B4-BE49-F238E27FC236}">
                <a16:creationId xmlns:a16="http://schemas.microsoft.com/office/drawing/2014/main" id="{C8F4AAB2-FDDA-F24A-BFB7-EA1D23A0ABBA}"/>
              </a:ext>
            </a:extLst>
          </p:cNvPr>
          <p:cNvPicPr>
            <a:picLocks noChangeAspect="1"/>
          </p:cNvPicPr>
          <p:nvPr/>
        </p:nvPicPr>
        <p:blipFill>
          <a:blip r:embed="rId4"/>
          <a:stretch>
            <a:fillRect/>
          </a:stretch>
        </p:blipFill>
        <p:spPr>
          <a:xfrm>
            <a:off x="623392" y="5013176"/>
            <a:ext cx="10776080" cy="1717926"/>
          </a:xfrm>
          <a:prstGeom prst="rect">
            <a:avLst/>
          </a:prstGeom>
        </p:spPr>
      </p:pic>
      <p:sp>
        <p:nvSpPr>
          <p:cNvPr id="21" name="TextBox 5">
            <a:extLst>
              <a:ext uri="{FF2B5EF4-FFF2-40B4-BE49-F238E27FC236}">
                <a16:creationId xmlns:a16="http://schemas.microsoft.com/office/drawing/2014/main" id="{46E35C2C-37C8-614E-A4BA-5DC1F728E4EA}"/>
              </a:ext>
            </a:extLst>
          </p:cNvPr>
          <p:cNvSpPr txBox="1">
            <a:spLocks noChangeArrowheads="1"/>
          </p:cNvSpPr>
          <p:nvPr/>
        </p:nvSpPr>
        <p:spPr bwMode="auto">
          <a:xfrm>
            <a:off x="911424" y="529516"/>
            <a:ext cx="75344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en-US" altLang="en-US" b="1" dirty="0">
                <a:solidFill>
                  <a:schemeClr val="accent1"/>
                </a:solidFill>
                <a:latin typeface="Arial" panose="020B0604020202020204" pitchFamily="34" charset="0"/>
                <a:cs typeface="Arial" panose="020B0604020202020204" pitchFamily="34" charset="0"/>
              </a:rPr>
              <a:t>Contributions to open source communities</a:t>
            </a:r>
          </a:p>
        </p:txBody>
      </p:sp>
      <p:sp>
        <p:nvSpPr>
          <p:cNvPr id="7" name="矩形 6"/>
          <p:cNvSpPr/>
          <p:nvPr/>
        </p:nvSpPr>
        <p:spPr>
          <a:xfrm>
            <a:off x="1415480" y="5355213"/>
            <a:ext cx="9983992" cy="1031051"/>
          </a:xfrm>
          <a:prstGeom prst="rect">
            <a:avLst/>
          </a:prstGeom>
          <a:solidFill>
            <a:srgbClr val="F0F6FD"/>
          </a:solidFill>
        </p:spPr>
        <p:txBody>
          <a:bodyPr wrap="square">
            <a:spAutoFit/>
          </a:bodyPr>
          <a:lstStyle/>
          <a:p>
            <a:pPr>
              <a:spcBef>
                <a:spcPts val="600"/>
              </a:spcBef>
            </a:pPr>
            <a:r>
              <a:rPr lang="en-US" altLang="zh-CN" sz="1400" dirty="0" err="1"/>
              <a:t>Tencent</a:t>
            </a:r>
            <a:r>
              <a:rPr lang="en-US" altLang="zh-CN" sz="1400" dirty="0"/>
              <a:t> is increasing its investment in the open source field, participating in internationally-accepted ways of collaboration, and constantly joining new collaborative organizations to become an active contributor to the open source community and to leverage the technological power of Chinese companies.</a:t>
            </a:r>
          </a:p>
          <a:p>
            <a:pPr algn="r">
              <a:spcBef>
                <a:spcPts val="600"/>
              </a:spcBef>
            </a:pPr>
            <a:r>
              <a:rPr lang="en-US" altLang="zh-CN" sz="1400" dirty="0"/>
              <a:t>-- </a:t>
            </a:r>
            <a:r>
              <a:rPr lang="en-US" altLang="zh-CN" sz="1400" dirty="0" err="1"/>
              <a:t>Tencent</a:t>
            </a:r>
            <a:r>
              <a:rPr lang="en-US" altLang="zh-CN" sz="1400" dirty="0"/>
              <a:t> Open Source Management Office</a:t>
            </a:r>
            <a:endParaRPr lang="zh-CN" altLang="en-US" sz="1400" dirty="0"/>
          </a:p>
        </p:txBody>
      </p:sp>
      <p:sp>
        <p:nvSpPr>
          <p:cNvPr id="17" name="矩形 16"/>
          <p:cNvSpPr/>
          <p:nvPr/>
        </p:nvSpPr>
        <p:spPr>
          <a:xfrm>
            <a:off x="911424" y="5733256"/>
            <a:ext cx="576064" cy="369332"/>
          </a:xfrm>
          <a:prstGeom prst="rect">
            <a:avLst/>
          </a:prstGeom>
          <a:solidFill>
            <a:srgbClr val="F0F6FD"/>
          </a:solidFill>
        </p:spPr>
        <p:txBody>
          <a:bodyPr wrap="square">
            <a:spAutoFit/>
          </a:bodyPr>
          <a:lstStyle/>
          <a:p>
            <a:pPr>
              <a:spcBef>
                <a:spcPts val="600"/>
              </a:spcBef>
            </a:pPr>
            <a:r>
              <a:rPr lang="en-US" altLang="zh-CN" dirty="0"/>
              <a:t>        </a:t>
            </a:r>
            <a:endParaRPr lang="zh-CN" altLang="en-US" dirty="0"/>
          </a:p>
        </p:txBody>
      </p:sp>
    </p:spTree>
    <p:extLst>
      <p:ext uri="{BB962C8B-B14F-4D97-AF65-F5344CB8AC3E}">
        <p14:creationId xmlns:p14="http://schemas.microsoft.com/office/powerpoint/2010/main" val="328099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summerxia\Documents\WXWork\1688851418293020\Cache\Image\2019-04\企业微信截图_15561569351553.png">
            <a:extLst>
              <a:ext uri="{FF2B5EF4-FFF2-40B4-BE49-F238E27FC236}">
                <a16:creationId xmlns:a16="http://schemas.microsoft.com/office/drawing/2014/main" id="{7959E56E-8FD6-4FC0-838F-CA9F1392F7D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16" y="1196752"/>
            <a:ext cx="4800533" cy="2688299"/>
          </a:xfrm>
          <a:prstGeom prst="rect">
            <a:avLst/>
          </a:prstGeom>
          <a:noFill/>
          <a:ln>
            <a:noFill/>
          </a:ln>
        </p:spPr>
      </p:pic>
      <p:grpSp>
        <p:nvGrpSpPr>
          <p:cNvPr id="3" name="组合 2">
            <a:extLst>
              <a:ext uri="{FF2B5EF4-FFF2-40B4-BE49-F238E27FC236}">
                <a16:creationId xmlns:a16="http://schemas.microsoft.com/office/drawing/2014/main" id="{EB361683-3088-4606-B4EF-035EE2737B5B}"/>
              </a:ext>
            </a:extLst>
          </p:cNvPr>
          <p:cNvGrpSpPr/>
          <p:nvPr/>
        </p:nvGrpSpPr>
        <p:grpSpPr>
          <a:xfrm>
            <a:off x="6384032" y="1268760"/>
            <a:ext cx="5688632" cy="5589240"/>
            <a:chOff x="3185902" y="771550"/>
            <a:chExt cx="3384376" cy="3192169"/>
          </a:xfrm>
        </p:grpSpPr>
        <p:pic>
          <p:nvPicPr>
            <p:cNvPr id="8" name="屏幕快照 2018-10-09 下午4.20.54.png" descr="屏幕快照 2018-10-09 下午4.20.54.png">
              <a:extLst>
                <a:ext uri="{FF2B5EF4-FFF2-40B4-BE49-F238E27FC236}">
                  <a16:creationId xmlns:a16="http://schemas.microsoft.com/office/drawing/2014/main" id="{0EF4A0A8-2432-4EC5-A00B-CE12EC884D94}"/>
                </a:ext>
              </a:extLst>
            </p:cNvPr>
            <p:cNvPicPr>
              <a:picLocks noChangeAspect="1"/>
            </p:cNvPicPr>
            <p:nvPr/>
          </p:nvPicPr>
          <p:blipFill>
            <a:blip r:embed="rId4"/>
            <a:stretch>
              <a:fillRect/>
            </a:stretch>
          </p:blipFill>
          <p:spPr>
            <a:xfrm>
              <a:off x="3185902" y="771550"/>
              <a:ext cx="3384376" cy="792088"/>
            </a:xfrm>
            <a:prstGeom prst="rect">
              <a:avLst/>
            </a:prstGeom>
            <a:ln w="12700">
              <a:miter lim="400000"/>
            </a:ln>
          </p:spPr>
        </p:pic>
        <p:pic>
          <p:nvPicPr>
            <p:cNvPr id="9" name="屏幕快照 2018-10-09 下午4.19.37.png" descr="屏幕快照 2018-10-09 下午4.19.37.png">
              <a:extLst>
                <a:ext uri="{FF2B5EF4-FFF2-40B4-BE49-F238E27FC236}">
                  <a16:creationId xmlns:a16="http://schemas.microsoft.com/office/drawing/2014/main" id="{DBB9ADB3-A298-4A8B-A3FE-BD647B3E5D6A}"/>
                </a:ext>
              </a:extLst>
            </p:cNvPr>
            <p:cNvPicPr>
              <a:picLocks noChangeAspect="1"/>
            </p:cNvPicPr>
            <p:nvPr/>
          </p:nvPicPr>
          <p:blipFill>
            <a:blip r:embed="rId5"/>
            <a:stretch>
              <a:fillRect/>
            </a:stretch>
          </p:blipFill>
          <p:spPr>
            <a:xfrm>
              <a:off x="3194562" y="1534304"/>
              <a:ext cx="3375716" cy="2429415"/>
            </a:xfrm>
            <a:prstGeom prst="rect">
              <a:avLst/>
            </a:prstGeom>
            <a:ln w="12700">
              <a:miter lim="400000"/>
            </a:ln>
          </p:spPr>
        </p:pic>
      </p:grpSp>
      <p:pic>
        <p:nvPicPr>
          <p:cNvPr id="4" name="图片 3">
            <a:extLst>
              <a:ext uri="{FF2B5EF4-FFF2-40B4-BE49-F238E27FC236}">
                <a16:creationId xmlns:a16="http://schemas.microsoft.com/office/drawing/2014/main" id="{96B6DF81-62C6-4A14-8F98-BF475879BA95}"/>
              </a:ext>
            </a:extLst>
          </p:cNvPr>
          <p:cNvPicPr>
            <a:picLocks noChangeAspect="1"/>
          </p:cNvPicPr>
          <p:nvPr/>
        </p:nvPicPr>
        <p:blipFill>
          <a:blip r:embed="rId6"/>
          <a:stretch>
            <a:fillRect/>
          </a:stretch>
        </p:blipFill>
        <p:spPr>
          <a:xfrm>
            <a:off x="0" y="3912380"/>
            <a:ext cx="6432715" cy="2945620"/>
          </a:xfrm>
          <a:prstGeom prst="rect">
            <a:avLst/>
          </a:prstGeom>
        </p:spPr>
      </p:pic>
      <p:sp>
        <p:nvSpPr>
          <p:cNvPr id="10" name="TextBox 5">
            <a:extLst>
              <a:ext uri="{FF2B5EF4-FFF2-40B4-BE49-F238E27FC236}">
                <a16:creationId xmlns:a16="http://schemas.microsoft.com/office/drawing/2014/main" id="{46878C84-0B45-6541-9AA4-08E0017A23D6}"/>
              </a:ext>
            </a:extLst>
          </p:cNvPr>
          <p:cNvSpPr txBox="1">
            <a:spLocks noChangeArrowheads="1"/>
          </p:cNvSpPr>
          <p:nvPr/>
        </p:nvSpPr>
        <p:spPr bwMode="auto">
          <a:xfrm>
            <a:off x="911424" y="476672"/>
            <a:ext cx="10992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en-US" altLang="en-US" b="1" dirty="0">
                <a:solidFill>
                  <a:schemeClr val="accent1"/>
                </a:solidFill>
                <a:latin typeface="Arial" panose="020B0604020202020204" pitchFamily="34" charset="0"/>
                <a:cs typeface="Arial" panose="020B0604020202020204" pitchFamily="34" charset="0"/>
              </a:rPr>
              <a:t>Open source governance improved by supporting mechanisms</a:t>
            </a:r>
          </a:p>
        </p:txBody>
      </p:sp>
    </p:spTree>
    <p:extLst>
      <p:ext uri="{BB962C8B-B14F-4D97-AF65-F5344CB8AC3E}">
        <p14:creationId xmlns:p14="http://schemas.microsoft.com/office/powerpoint/2010/main" val="1876824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5">
            <a:extLst>
              <a:ext uri="{FF2B5EF4-FFF2-40B4-BE49-F238E27FC236}">
                <a16:creationId xmlns:a16="http://schemas.microsoft.com/office/drawing/2014/main" id="{7064A331-BA7F-4E82-ACF8-76D4F3E25FEA}"/>
              </a:ext>
            </a:extLst>
          </p:cNvPr>
          <p:cNvSpPr/>
          <p:nvPr/>
        </p:nvSpPr>
        <p:spPr>
          <a:xfrm>
            <a:off x="7386638" y="2250281"/>
            <a:ext cx="2903537" cy="733425"/>
          </a:xfrm>
          <a:prstGeom prst="roundRect">
            <a:avLst>
              <a:gd name="adj" fmla="val 16667"/>
            </a:avLst>
          </a:prstGeom>
          <a:noFill/>
          <a:ln w="12700" cap="flat">
            <a:solidFill>
              <a:srgbClr val="FFD966"/>
            </a:solidFill>
            <a:prstDash val="lgDash"/>
            <a:miter lim="400000"/>
          </a:ln>
          <a:effectLst/>
        </p:spPr>
        <p:txBody>
          <a:bodyPr lIns="45718" tIns="45718" rIns="45718" bIns="45718"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sz="1400" b="1">
                <a:latin typeface="微软雅黑"/>
                <a:ea typeface="微软雅黑"/>
                <a:cs typeface="微软雅黑"/>
                <a:sym typeface="微软雅黑"/>
              </a:defRPr>
            </a:pPr>
            <a:endParaRPr sz="1200" b="1">
              <a:latin typeface="Arial" panose="020B0604020202020204" pitchFamily="34" charset="0"/>
              <a:ea typeface="+mn-ea"/>
              <a:cs typeface="Arial" panose="020B0604020202020204" pitchFamily="34" charset="0"/>
              <a:sym typeface="+mn-lt"/>
            </a:endParaRPr>
          </a:p>
        </p:txBody>
      </p:sp>
      <p:sp>
        <p:nvSpPr>
          <p:cNvPr id="9" name="Freeform 13">
            <a:extLst>
              <a:ext uri="{FF2B5EF4-FFF2-40B4-BE49-F238E27FC236}">
                <a16:creationId xmlns:a16="http://schemas.microsoft.com/office/drawing/2014/main" id="{EBADD1F5-C922-49A9-AF6F-93F55A3EFD2D}"/>
              </a:ext>
            </a:extLst>
          </p:cNvPr>
          <p:cNvSpPr/>
          <p:nvPr/>
        </p:nvSpPr>
        <p:spPr>
          <a:xfrm rot="20969826">
            <a:off x="3053812" y="3059454"/>
            <a:ext cx="1760223" cy="4479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4" y="21488"/>
                </a:lnTo>
                <a:lnTo>
                  <a:pt x="176" y="21042"/>
                </a:lnTo>
                <a:lnTo>
                  <a:pt x="352" y="20372"/>
                </a:lnTo>
                <a:lnTo>
                  <a:pt x="704" y="19479"/>
                </a:lnTo>
                <a:lnTo>
                  <a:pt x="1100" y="18419"/>
                </a:lnTo>
                <a:lnTo>
                  <a:pt x="1672" y="17247"/>
                </a:lnTo>
                <a:lnTo>
                  <a:pt x="2332" y="16019"/>
                </a:lnTo>
                <a:lnTo>
                  <a:pt x="3123" y="14735"/>
                </a:lnTo>
                <a:lnTo>
                  <a:pt x="4091" y="13451"/>
                </a:lnTo>
                <a:lnTo>
                  <a:pt x="5191" y="12223"/>
                </a:lnTo>
                <a:lnTo>
                  <a:pt x="6467" y="11107"/>
                </a:lnTo>
                <a:lnTo>
                  <a:pt x="7919" y="10047"/>
                </a:lnTo>
                <a:lnTo>
                  <a:pt x="9370" y="9265"/>
                </a:lnTo>
                <a:lnTo>
                  <a:pt x="10734" y="8763"/>
                </a:lnTo>
                <a:lnTo>
                  <a:pt x="11966" y="8484"/>
                </a:lnTo>
                <a:lnTo>
                  <a:pt x="13066" y="8372"/>
                </a:lnTo>
                <a:lnTo>
                  <a:pt x="14033" y="8372"/>
                </a:lnTo>
                <a:lnTo>
                  <a:pt x="14913" y="8484"/>
                </a:lnTo>
                <a:lnTo>
                  <a:pt x="15617" y="8707"/>
                </a:lnTo>
                <a:lnTo>
                  <a:pt x="16189" y="8930"/>
                </a:lnTo>
                <a:lnTo>
                  <a:pt x="16585" y="9098"/>
                </a:lnTo>
                <a:lnTo>
                  <a:pt x="16937" y="9321"/>
                </a:lnTo>
                <a:lnTo>
                  <a:pt x="14957" y="13284"/>
                </a:lnTo>
                <a:lnTo>
                  <a:pt x="21600" y="10326"/>
                </a:lnTo>
                <a:lnTo>
                  <a:pt x="20060" y="0"/>
                </a:lnTo>
                <a:lnTo>
                  <a:pt x="18785" y="4186"/>
                </a:lnTo>
                <a:lnTo>
                  <a:pt x="18081" y="3740"/>
                </a:lnTo>
                <a:lnTo>
                  <a:pt x="17553" y="3516"/>
                </a:lnTo>
                <a:lnTo>
                  <a:pt x="16893" y="3349"/>
                </a:lnTo>
                <a:lnTo>
                  <a:pt x="16101" y="3181"/>
                </a:lnTo>
                <a:lnTo>
                  <a:pt x="15221" y="3070"/>
                </a:lnTo>
                <a:lnTo>
                  <a:pt x="14209" y="3070"/>
                </a:lnTo>
                <a:lnTo>
                  <a:pt x="13110" y="3237"/>
                </a:lnTo>
                <a:lnTo>
                  <a:pt x="11878" y="3516"/>
                </a:lnTo>
                <a:lnTo>
                  <a:pt x="10602" y="4074"/>
                </a:lnTo>
                <a:lnTo>
                  <a:pt x="9282" y="4800"/>
                </a:lnTo>
                <a:lnTo>
                  <a:pt x="7831" y="5860"/>
                </a:lnTo>
                <a:lnTo>
                  <a:pt x="6379" y="7200"/>
                </a:lnTo>
                <a:lnTo>
                  <a:pt x="5059" y="8651"/>
                </a:lnTo>
                <a:lnTo>
                  <a:pt x="3915" y="10158"/>
                </a:lnTo>
                <a:lnTo>
                  <a:pt x="2991" y="11777"/>
                </a:lnTo>
                <a:lnTo>
                  <a:pt x="2200" y="13395"/>
                </a:lnTo>
                <a:lnTo>
                  <a:pt x="1584" y="14958"/>
                </a:lnTo>
                <a:lnTo>
                  <a:pt x="1056" y="16465"/>
                </a:lnTo>
                <a:lnTo>
                  <a:pt x="660" y="17860"/>
                </a:lnTo>
                <a:lnTo>
                  <a:pt x="396" y="19088"/>
                </a:lnTo>
                <a:lnTo>
                  <a:pt x="176" y="20149"/>
                </a:lnTo>
                <a:lnTo>
                  <a:pt x="88" y="20930"/>
                </a:lnTo>
                <a:lnTo>
                  <a:pt x="0" y="21433"/>
                </a:lnTo>
                <a:lnTo>
                  <a:pt x="0" y="21600"/>
                </a:lnTo>
              </a:path>
            </a:pathLst>
          </a:custGeom>
          <a:gradFill flip="none" rotWithShape="1">
            <a:gsLst>
              <a:gs pos="0">
                <a:srgbClr val="FFFFFF"/>
              </a:gs>
              <a:gs pos="99000">
                <a:srgbClr val="9DC3E6">
                  <a:alpha val="31000"/>
                </a:srgbClr>
              </a:gs>
            </a:gsLst>
            <a:lin ang="0" scaled="0"/>
          </a:gradFill>
          <a:ln w="12700" cap="flat">
            <a:noFill/>
            <a:miter lim="400000"/>
          </a:ln>
          <a:effectLst/>
        </p:spPr>
        <p:txBody>
          <a:bodyPr lIns="45718" tIns="45718" rIns="45718" bIns="45718"/>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sz="6000">
                <a:latin typeface="微软雅黑"/>
                <a:ea typeface="微软雅黑"/>
                <a:cs typeface="微软雅黑"/>
                <a:sym typeface="微软雅黑"/>
              </a:defRPr>
            </a:pPr>
            <a:endParaRPr sz="5400">
              <a:latin typeface="Arial" panose="020B0604020202020204" pitchFamily="34" charset="0"/>
              <a:ea typeface="+mn-ea"/>
              <a:cs typeface="Arial" panose="020B0604020202020204" pitchFamily="34" charset="0"/>
              <a:sym typeface="+mn-lt"/>
            </a:endParaRPr>
          </a:p>
        </p:txBody>
      </p:sp>
      <p:sp>
        <p:nvSpPr>
          <p:cNvPr id="10" name="Freeform 13">
            <a:extLst>
              <a:ext uri="{FF2B5EF4-FFF2-40B4-BE49-F238E27FC236}">
                <a16:creationId xmlns:a16="http://schemas.microsoft.com/office/drawing/2014/main" id="{E376E3DD-E7BB-4BAD-AFFD-6A79CE6A70CA}"/>
              </a:ext>
            </a:extLst>
          </p:cNvPr>
          <p:cNvSpPr/>
          <p:nvPr/>
        </p:nvSpPr>
        <p:spPr>
          <a:xfrm rot="20969826">
            <a:off x="5756275" y="2456656"/>
            <a:ext cx="1662113" cy="4365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4" y="21488"/>
                </a:lnTo>
                <a:lnTo>
                  <a:pt x="176" y="21042"/>
                </a:lnTo>
                <a:lnTo>
                  <a:pt x="352" y="20372"/>
                </a:lnTo>
                <a:lnTo>
                  <a:pt x="704" y="19479"/>
                </a:lnTo>
                <a:lnTo>
                  <a:pt x="1100" y="18419"/>
                </a:lnTo>
                <a:lnTo>
                  <a:pt x="1672" y="17247"/>
                </a:lnTo>
                <a:lnTo>
                  <a:pt x="2332" y="16019"/>
                </a:lnTo>
                <a:lnTo>
                  <a:pt x="3123" y="14735"/>
                </a:lnTo>
                <a:lnTo>
                  <a:pt x="4091" y="13451"/>
                </a:lnTo>
                <a:lnTo>
                  <a:pt x="5191" y="12223"/>
                </a:lnTo>
                <a:lnTo>
                  <a:pt x="6467" y="11107"/>
                </a:lnTo>
                <a:lnTo>
                  <a:pt x="7919" y="10047"/>
                </a:lnTo>
                <a:lnTo>
                  <a:pt x="9370" y="9265"/>
                </a:lnTo>
                <a:lnTo>
                  <a:pt x="10734" y="8763"/>
                </a:lnTo>
                <a:lnTo>
                  <a:pt x="11966" y="8484"/>
                </a:lnTo>
                <a:lnTo>
                  <a:pt x="13066" y="8372"/>
                </a:lnTo>
                <a:lnTo>
                  <a:pt x="14033" y="8372"/>
                </a:lnTo>
                <a:lnTo>
                  <a:pt x="14913" y="8484"/>
                </a:lnTo>
                <a:lnTo>
                  <a:pt x="15617" y="8707"/>
                </a:lnTo>
                <a:lnTo>
                  <a:pt x="16189" y="8930"/>
                </a:lnTo>
                <a:lnTo>
                  <a:pt x="16585" y="9098"/>
                </a:lnTo>
                <a:lnTo>
                  <a:pt x="16937" y="9321"/>
                </a:lnTo>
                <a:lnTo>
                  <a:pt x="14957" y="13284"/>
                </a:lnTo>
                <a:lnTo>
                  <a:pt x="21600" y="10326"/>
                </a:lnTo>
                <a:lnTo>
                  <a:pt x="20060" y="0"/>
                </a:lnTo>
                <a:lnTo>
                  <a:pt x="18785" y="4186"/>
                </a:lnTo>
                <a:lnTo>
                  <a:pt x="18081" y="3740"/>
                </a:lnTo>
                <a:lnTo>
                  <a:pt x="17553" y="3516"/>
                </a:lnTo>
                <a:lnTo>
                  <a:pt x="16893" y="3349"/>
                </a:lnTo>
                <a:lnTo>
                  <a:pt x="16101" y="3181"/>
                </a:lnTo>
                <a:lnTo>
                  <a:pt x="15221" y="3070"/>
                </a:lnTo>
                <a:lnTo>
                  <a:pt x="14209" y="3070"/>
                </a:lnTo>
                <a:lnTo>
                  <a:pt x="13110" y="3237"/>
                </a:lnTo>
                <a:lnTo>
                  <a:pt x="11878" y="3516"/>
                </a:lnTo>
                <a:lnTo>
                  <a:pt x="10602" y="4074"/>
                </a:lnTo>
                <a:lnTo>
                  <a:pt x="9282" y="4800"/>
                </a:lnTo>
                <a:lnTo>
                  <a:pt x="7831" y="5860"/>
                </a:lnTo>
                <a:lnTo>
                  <a:pt x="6379" y="7200"/>
                </a:lnTo>
                <a:lnTo>
                  <a:pt x="5059" y="8651"/>
                </a:lnTo>
                <a:lnTo>
                  <a:pt x="3915" y="10158"/>
                </a:lnTo>
                <a:lnTo>
                  <a:pt x="2991" y="11777"/>
                </a:lnTo>
                <a:lnTo>
                  <a:pt x="2200" y="13395"/>
                </a:lnTo>
                <a:lnTo>
                  <a:pt x="1584" y="14958"/>
                </a:lnTo>
                <a:lnTo>
                  <a:pt x="1056" y="16465"/>
                </a:lnTo>
                <a:lnTo>
                  <a:pt x="660" y="17860"/>
                </a:lnTo>
                <a:lnTo>
                  <a:pt x="396" y="19088"/>
                </a:lnTo>
                <a:lnTo>
                  <a:pt x="176" y="20149"/>
                </a:lnTo>
                <a:lnTo>
                  <a:pt x="88" y="20930"/>
                </a:lnTo>
                <a:lnTo>
                  <a:pt x="0" y="21433"/>
                </a:lnTo>
                <a:lnTo>
                  <a:pt x="0" y="21600"/>
                </a:lnTo>
              </a:path>
            </a:pathLst>
          </a:custGeom>
          <a:gradFill flip="none" rotWithShape="1">
            <a:gsLst>
              <a:gs pos="0">
                <a:srgbClr val="FFFFFF">
                  <a:alpha val="32000"/>
                </a:srgbClr>
              </a:gs>
              <a:gs pos="100000">
                <a:srgbClr val="FFD966"/>
              </a:gs>
            </a:gsLst>
            <a:lin ang="0" scaled="0"/>
          </a:gradFill>
          <a:ln w="12700" cap="flat">
            <a:noFill/>
            <a:miter lim="400000"/>
          </a:ln>
          <a:effectLst/>
        </p:spPr>
        <p:txBody>
          <a:bodyPr lIns="45718" tIns="45718" rIns="45718" bIns="45718"/>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sz="6000">
                <a:latin typeface="微软雅黑"/>
                <a:ea typeface="微软雅黑"/>
                <a:cs typeface="微软雅黑"/>
                <a:sym typeface="微软雅黑"/>
              </a:defRPr>
            </a:pPr>
            <a:endParaRPr sz="5400">
              <a:latin typeface="Arial" panose="020B0604020202020204" pitchFamily="34" charset="0"/>
              <a:ea typeface="+mn-ea"/>
              <a:cs typeface="Arial" panose="020B0604020202020204" pitchFamily="34" charset="0"/>
              <a:sym typeface="+mn-lt"/>
            </a:endParaRPr>
          </a:p>
        </p:txBody>
      </p:sp>
      <p:sp>
        <p:nvSpPr>
          <p:cNvPr id="15366" name="文本框 11">
            <a:extLst>
              <a:ext uri="{FF2B5EF4-FFF2-40B4-BE49-F238E27FC236}">
                <a16:creationId xmlns:a16="http://schemas.microsoft.com/office/drawing/2014/main" id="{EC6BA581-FAF5-7447-95F4-B0095040191F}"/>
              </a:ext>
            </a:extLst>
          </p:cNvPr>
          <p:cNvSpPr txBox="1">
            <a:spLocks noChangeArrowheads="1"/>
          </p:cNvSpPr>
          <p:nvPr/>
        </p:nvSpPr>
        <p:spPr bwMode="auto">
          <a:xfrm>
            <a:off x="8040216" y="2428081"/>
            <a:ext cx="1935163"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8" tIns="45718" rIns="45718"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en-US" sz="1400" b="1" dirty="0">
                <a:solidFill>
                  <a:schemeClr val="bg1"/>
                </a:solidFill>
                <a:latin typeface="Arial" panose="020B0604020202020204" pitchFamily="34" charset="0"/>
                <a:cs typeface="Arial" panose="020B0604020202020204" pitchFamily="34" charset="0"/>
                <a:sym typeface="+mn-lt"/>
              </a:rPr>
              <a:t>Open community governance</a:t>
            </a:r>
            <a:endParaRPr lang="en-US" altLang="zh-CN"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5367" name="文本框 12">
            <a:extLst>
              <a:ext uri="{FF2B5EF4-FFF2-40B4-BE49-F238E27FC236}">
                <a16:creationId xmlns:a16="http://schemas.microsoft.com/office/drawing/2014/main" id="{6D33AF9F-69E6-A148-874C-C4C1FC13E667}"/>
              </a:ext>
            </a:extLst>
          </p:cNvPr>
          <p:cNvSpPr txBox="1">
            <a:spLocks noChangeArrowheads="1"/>
          </p:cNvSpPr>
          <p:nvPr/>
        </p:nvSpPr>
        <p:spPr bwMode="auto">
          <a:xfrm>
            <a:off x="7567613" y="3139281"/>
            <a:ext cx="1765905" cy="1072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8" tIns="45718" rIns="45718" bIns="45718">
            <a:spAutoFit/>
          </a:bodyPr>
          <a:lstStyle>
            <a:lvl1pPr marL="204788" indent="-2047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pPr>
            <a:r>
              <a:rPr lang="en-US" altLang="en-US" sz="700" b="1" dirty="0">
                <a:solidFill>
                  <a:schemeClr val="bg1"/>
                </a:solidFill>
                <a:latin typeface="Arial" panose="020B0604020202020204" pitchFamily="34" charset="0"/>
                <a:cs typeface="Arial" panose="020B0604020202020204" pitchFamily="34" charset="0"/>
                <a:sym typeface="+mn-lt"/>
              </a:rPr>
              <a:t>Large-scale promotion &amp; application of technologies</a:t>
            </a:r>
            <a:endParaRPr lang="en-US" altLang="zh-CN" sz="7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pPr>
            <a:r>
              <a:rPr lang="en-US" altLang="en-US" sz="700" b="1" dirty="0">
                <a:solidFill>
                  <a:schemeClr val="bg1"/>
                </a:solidFill>
                <a:latin typeface="Arial" panose="020B0604020202020204" pitchFamily="34" charset="0"/>
                <a:cs typeface="Arial" panose="020B0604020202020204" pitchFamily="34" charset="0"/>
                <a:sym typeface="+mn-lt"/>
              </a:rPr>
              <a:t>Developer ecosystem constructed</a:t>
            </a:r>
            <a:endParaRPr lang="en-US" altLang="zh-CN" sz="7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pPr>
            <a:r>
              <a:rPr lang="en-US" altLang="en-US" sz="700" b="1" dirty="0">
                <a:solidFill>
                  <a:schemeClr val="bg1"/>
                </a:solidFill>
                <a:latin typeface="Arial" panose="020B0604020202020204" pitchFamily="34" charset="0"/>
                <a:cs typeface="Arial" panose="020B0604020202020204" pitchFamily="34" charset="0"/>
                <a:sym typeface="+mn-lt"/>
              </a:rPr>
              <a:t>Community leaders and their leadership cultivated</a:t>
            </a:r>
            <a:endParaRPr lang="en-US" altLang="zh-CN" sz="7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pPr>
            <a:r>
              <a:rPr lang="en-US" altLang="en-US" sz="700" b="1" dirty="0">
                <a:solidFill>
                  <a:schemeClr val="bg1"/>
                </a:solidFill>
                <a:latin typeface="Arial" panose="020B0604020202020204" pitchFamily="34" charset="0"/>
                <a:cs typeface="Arial" panose="020B0604020202020204" pitchFamily="34" charset="0"/>
                <a:sym typeface="+mn-lt"/>
              </a:rPr>
              <a:t>Optimized allocation of R&amp;D resources in the whole society</a:t>
            </a:r>
            <a:endParaRPr lang="en-US" altLang="zh-CN" sz="7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nvGrpSpPr>
          <p:cNvPr id="15368" name="组合 123">
            <a:extLst>
              <a:ext uri="{FF2B5EF4-FFF2-40B4-BE49-F238E27FC236}">
                <a16:creationId xmlns:a16="http://schemas.microsoft.com/office/drawing/2014/main" id="{34861A45-49CE-AC43-8246-F0B5E246BAA0}"/>
              </a:ext>
            </a:extLst>
          </p:cNvPr>
          <p:cNvGrpSpPr>
            <a:grpSpLocks/>
          </p:cNvGrpSpPr>
          <p:nvPr/>
        </p:nvGrpSpPr>
        <p:grpSpPr bwMode="auto">
          <a:xfrm>
            <a:off x="7599360" y="2394620"/>
            <a:ext cx="295741" cy="419346"/>
            <a:chOff x="7395664" y="2177458"/>
            <a:chExt cx="295551" cy="418670"/>
          </a:xfrm>
        </p:grpSpPr>
        <p:sp>
          <p:nvSpPr>
            <p:cNvPr id="20" name="椭圆 19">
              <a:extLst>
                <a:ext uri="{FF2B5EF4-FFF2-40B4-BE49-F238E27FC236}">
                  <a16:creationId xmlns:a16="http://schemas.microsoft.com/office/drawing/2014/main" id="{8FEB9F76-4DB4-49EC-A045-DD4D7B4148BA}"/>
                </a:ext>
              </a:extLst>
            </p:cNvPr>
            <p:cNvSpPr/>
            <p:nvPr/>
          </p:nvSpPr>
          <p:spPr>
            <a:xfrm>
              <a:off x="7395664" y="2244148"/>
              <a:ext cx="287152" cy="263100"/>
            </a:xfrm>
            <a:prstGeom prst="ellipse">
              <a:avLst/>
            </a:prstGeom>
            <a:solidFill>
              <a:srgbClr val="F39019"/>
            </a:solidFill>
            <a:ln w="12700" cap="flat">
              <a:noFill/>
              <a:miter lim="400000"/>
            </a:ln>
            <a:effectLst/>
          </p:spPr>
          <p:txBody>
            <a:bodyPr lIns="45718" tIns="45718" rIns="45718" bIns="45718"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sz="2400" b="1">
                  <a:latin typeface="微软雅黑"/>
                  <a:ea typeface="微软雅黑"/>
                  <a:cs typeface="微软雅黑"/>
                  <a:sym typeface="微软雅黑"/>
                </a:defRPr>
              </a:pPr>
              <a:endParaRPr sz="2000" b="1">
                <a:latin typeface="Arial" panose="020B0604020202020204" pitchFamily="34" charset="0"/>
                <a:ea typeface="+mn-ea"/>
                <a:cs typeface="Arial" panose="020B0604020202020204" pitchFamily="34" charset="0"/>
                <a:sym typeface="+mn-lt"/>
              </a:endParaRPr>
            </a:p>
          </p:txBody>
        </p:sp>
        <p:sp>
          <p:nvSpPr>
            <p:cNvPr id="21" name="文本框 40">
              <a:extLst>
                <a:ext uri="{FF2B5EF4-FFF2-40B4-BE49-F238E27FC236}">
                  <a16:creationId xmlns:a16="http://schemas.microsoft.com/office/drawing/2014/main" id="{446BFE8C-D2B2-4AFA-92E1-AB1C409D75F9}"/>
                </a:ext>
              </a:extLst>
            </p:cNvPr>
            <p:cNvSpPr txBox="1"/>
            <p:nvPr/>
          </p:nvSpPr>
          <p:spPr>
            <a:xfrm>
              <a:off x="7404462" y="2177458"/>
              <a:ext cx="286753" cy="418670"/>
            </a:xfrm>
            <a:prstGeom prst="rect">
              <a:avLst/>
            </a:prstGeom>
            <a:noFill/>
            <a:ln w="12700" cap="flat">
              <a:noFill/>
              <a:miter lim="400000"/>
            </a:ln>
            <a:effectLst/>
            <a:extLst>
              <a:ext uri="{C572A759-6A51-4108-AA02-DFA0A04FC94B}"/>
            </a:extLst>
          </p:spPr>
          <p:txBody>
            <a:bodyPr wrap="none" lIns="85725" tIns="85725" rIns="85725" bIns="85725"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a:pPr>
              <a:r>
                <a:rPr lang="en-US" sz="1600" dirty="0">
                  <a:latin typeface="Arial" panose="020B0604020202020204" pitchFamily="34" charset="0"/>
                  <a:cs typeface="Arial" panose="020B0604020202020204" pitchFamily="34" charset="0"/>
                  <a:sym typeface="+mn-lt"/>
                </a:rPr>
                <a:t>3</a:t>
              </a:r>
            </a:p>
          </p:txBody>
        </p:sp>
      </p:grpSp>
      <p:sp>
        <p:nvSpPr>
          <p:cNvPr id="15369" name="文本框 41">
            <a:extLst>
              <a:ext uri="{FF2B5EF4-FFF2-40B4-BE49-F238E27FC236}">
                <a16:creationId xmlns:a16="http://schemas.microsoft.com/office/drawing/2014/main" id="{95AED75D-D006-6E4C-93A9-0F4E8DC02F93}"/>
              </a:ext>
            </a:extLst>
          </p:cNvPr>
          <p:cNvSpPr txBox="1">
            <a:spLocks noChangeArrowheads="1"/>
          </p:cNvSpPr>
          <p:nvPr/>
        </p:nvSpPr>
        <p:spPr bwMode="auto">
          <a:xfrm>
            <a:off x="3263900" y="2793206"/>
            <a:ext cx="1196798" cy="3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8" tIns="45718" rIns="45718"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en-US" sz="1600" dirty="0">
                <a:solidFill>
                  <a:schemeClr val="bg1"/>
                </a:solidFill>
                <a:latin typeface="Arial" panose="020B0604020202020204" pitchFamily="34" charset="0"/>
                <a:cs typeface="Arial" panose="020B0604020202020204" pitchFamily="34" charset="0"/>
                <a:sym typeface="+mn-lt"/>
              </a:rPr>
              <a:t>Codes open</a:t>
            </a:r>
          </a:p>
        </p:txBody>
      </p:sp>
      <p:sp>
        <p:nvSpPr>
          <p:cNvPr id="15370" name="文本框 42">
            <a:extLst>
              <a:ext uri="{FF2B5EF4-FFF2-40B4-BE49-F238E27FC236}">
                <a16:creationId xmlns:a16="http://schemas.microsoft.com/office/drawing/2014/main" id="{344DAA35-5AC8-DD4D-A234-C9E720EE2920}"/>
              </a:ext>
            </a:extLst>
          </p:cNvPr>
          <p:cNvSpPr txBox="1">
            <a:spLocks noChangeArrowheads="1"/>
          </p:cNvSpPr>
          <p:nvPr/>
        </p:nvSpPr>
        <p:spPr bwMode="auto">
          <a:xfrm>
            <a:off x="6168008" y="2137756"/>
            <a:ext cx="2041580" cy="3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8" tIns="45718" rIns="45718"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en-US" sz="1600" dirty="0">
                <a:solidFill>
                  <a:schemeClr val="bg1"/>
                </a:solidFill>
                <a:latin typeface="Arial" panose="020B0604020202020204" pitchFamily="34" charset="0"/>
                <a:cs typeface="Arial" panose="020B0604020202020204" pitchFamily="34" charset="0"/>
                <a:sym typeface="+mn-lt"/>
              </a:rPr>
              <a:t>Community operation</a:t>
            </a:r>
          </a:p>
        </p:txBody>
      </p:sp>
      <p:grpSp>
        <p:nvGrpSpPr>
          <p:cNvPr id="15371" name="组合 126">
            <a:extLst>
              <a:ext uri="{FF2B5EF4-FFF2-40B4-BE49-F238E27FC236}">
                <a16:creationId xmlns:a16="http://schemas.microsoft.com/office/drawing/2014/main" id="{CA15E63A-70E7-1F4B-AD54-072459597EDC}"/>
              </a:ext>
            </a:extLst>
          </p:cNvPr>
          <p:cNvGrpSpPr>
            <a:grpSpLocks/>
          </p:cNvGrpSpPr>
          <p:nvPr/>
        </p:nvGrpSpPr>
        <p:grpSpPr bwMode="auto">
          <a:xfrm>
            <a:off x="1704975" y="5861769"/>
            <a:ext cx="8961435" cy="663575"/>
            <a:chOff x="1516241" y="5456395"/>
            <a:chExt cx="8961124" cy="663251"/>
          </a:xfrm>
        </p:grpSpPr>
        <p:sp>
          <p:nvSpPr>
            <p:cNvPr id="24" name="右箭头 21">
              <a:extLst>
                <a:ext uri="{FF2B5EF4-FFF2-40B4-BE49-F238E27FC236}">
                  <a16:creationId xmlns:a16="http://schemas.microsoft.com/office/drawing/2014/main" id="{4AB29CCC-1387-47E0-8C04-EE978A6A2877}"/>
                </a:ext>
              </a:extLst>
            </p:cNvPr>
            <p:cNvSpPr/>
            <p:nvPr/>
          </p:nvSpPr>
          <p:spPr>
            <a:xfrm>
              <a:off x="1516241" y="5456395"/>
              <a:ext cx="8961124" cy="663251"/>
            </a:xfrm>
            <a:prstGeom prst="rightArrow">
              <a:avLst>
                <a:gd name="adj1" fmla="val 50000"/>
                <a:gd name="adj2" fmla="val 110918"/>
              </a:avLst>
            </a:prstGeom>
            <a:solidFill>
              <a:schemeClr val="accent1">
                <a:lumMod val="60000"/>
                <a:lumOff val="40000"/>
              </a:schemeClr>
            </a:solidFill>
            <a:ln w="6350" cap="flat">
              <a:solidFill>
                <a:schemeClr val="accent1"/>
              </a:solidFill>
              <a:prstDash val="solid"/>
              <a:miter lim="800000"/>
            </a:ln>
            <a:effectLst/>
          </p:spPr>
          <p:txBody>
            <a:bodyPr lIns="45718" tIns="45718" rIns="45718" bIns="45718"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lgn="ctr">
                <a:defRPr sz="6000">
                  <a:latin typeface="微软雅黑"/>
                  <a:ea typeface="微软雅黑"/>
                  <a:cs typeface="微软雅黑"/>
                  <a:sym typeface="微软雅黑"/>
                </a:defRPr>
              </a:pPr>
              <a:endParaRPr sz="5400">
                <a:latin typeface="Arial" panose="020B0604020202020204" pitchFamily="34" charset="0"/>
                <a:ea typeface="+mn-ea"/>
                <a:cs typeface="Arial" panose="020B0604020202020204" pitchFamily="34" charset="0"/>
                <a:sym typeface="+mn-lt"/>
              </a:endParaRPr>
            </a:p>
          </p:txBody>
        </p:sp>
        <p:sp>
          <p:nvSpPr>
            <p:cNvPr id="15426" name="文本框 44">
              <a:extLst>
                <a:ext uri="{FF2B5EF4-FFF2-40B4-BE49-F238E27FC236}">
                  <a16:creationId xmlns:a16="http://schemas.microsoft.com/office/drawing/2014/main" id="{813C7A90-7861-9B42-BDEA-30D9069FD1C5}"/>
                </a:ext>
              </a:extLst>
            </p:cNvPr>
            <p:cNvSpPr txBox="1">
              <a:spLocks noChangeArrowheads="1"/>
            </p:cNvSpPr>
            <p:nvPr/>
          </p:nvSpPr>
          <p:spPr bwMode="auto">
            <a:xfrm>
              <a:off x="1586784" y="5606464"/>
              <a:ext cx="8166368" cy="338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8" tIns="45718" rIns="45718"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en-US" sz="1600" b="1" dirty="0">
                  <a:solidFill>
                    <a:srgbClr val="203864"/>
                  </a:solidFill>
                  <a:latin typeface="Arial" panose="020B0604020202020204" pitchFamily="34" charset="0"/>
                  <a:cs typeface="Arial" panose="020B0604020202020204" pitchFamily="34" charset="0"/>
                  <a:sym typeface="+mn-lt"/>
                </a:rPr>
                <a:t>From isolation to collaborative openness and then to open community governance</a:t>
              </a:r>
              <a:endParaRPr lang="zh-CN" altLang="en-US" sz="1600" b="1" dirty="0">
                <a:solidFill>
                  <a:srgbClr val="203864"/>
                </a:solidFill>
                <a:latin typeface="Arial" panose="020B0604020202020204" pitchFamily="34" charset="0"/>
                <a:cs typeface="Arial" panose="020B0604020202020204" pitchFamily="34" charset="0"/>
                <a:sym typeface="+mn-lt"/>
              </a:endParaRPr>
            </a:p>
          </p:txBody>
        </p:sp>
      </p:grpSp>
      <p:sp>
        <p:nvSpPr>
          <p:cNvPr id="15372" name="TextBox 5">
            <a:extLst>
              <a:ext uri="{FF2B5EF4-FFF2-40B4-BE49-F238E27FC236}">
                <a16:creationId xmlns:a16="http://schemas.microsoft.com/office/drawing/2014/main" id="{6CFCDEC8-2424-8E42-B742-6132949EB23F}"/>
              </a:ext>
            </a:extLst>
          </p:cNvPr>
          <p:cNvSpPr txBox="1">
            <a:spLocks noChangeArrowheads="1"/>
          </p:cNvSpPr>
          <p:nvPr/>
        </p:nvSpPr>
        <p:spPr bwMode="auto">
          <a:xfrm>
            <a:off x="839416" y="476672"/>
            <a:ext cx="60506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en-US" altLang="en-US" b="1" dirty="0">
                <a:solidFill>
                  <a:schemeClr val="accent1"/>
                </a:solidFill>
                <a:latin typeface="Arial" panose="020B0604020202020204" pitchFamily="34" charset="0"/>
                <a:cs typeface="Arial" panose="020B0604020202020204" pitchFamily="34" charset="0"/>
              </a:rPr>
              <a:t>Roadmap of Tencent Open Source</a:t>
            </a:r>
            <a:endParaRPr lang="en-US" altLang="en-US"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15418" name="文本框 14">
            <a:extLst>
              <a:ext uri="{FF2B5EF4-FFF2-40B4-BE49-F238E27FC236}">
                <a16:creationId xmlns:a16="http://schemas.microsoft.com/office/drawing/2014/main" id="{EEF47586-E99D-AA4F-9678-2D9418EA0B07}"/>
              </a:ext>
            </a:extLst>
          </p:cNvPr>
          <p:cNvSpPr txBox="1">
            <a:spLocks noChangeArrowheads="1"/>
          </p:cNvSpPr>
          <p:nvPr/>
        </p:nvSpPr>
        <p:spPr bwMode="auto">
          <a:xfrm>
            <a:off x="1703512" y="4193381"/>
            <a:ext cx="1915675" cy="79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8" tIns="45718" rIns="45718" bIns="45718">
            <a:spAutoFit/>
          </a:bodyPr>
          <a:lstStyle>
            <a:lvl1pPr marL="204788" indent="-2047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pPr>
            <a:r>
              <a:rPr lang="en-US" altLang="en-US" sz="700" b="1" dirty="0">
                <a:solidFill>
                  <a:schemeClr val="bg1"/>
                </a:solidFill>
                <a:latin typeface="Arial" panose="020B0604020202020204" pitchFamily="34" charset="0"/>
                <a:cs typeface="Arial" panose="020B0604020202020204" pitchFamily="34" charset="0"/>
                <a:sym typeface="+mn-lt"/>
              </a:rPr>
              <a:t>Connect organizations to facilitate collaboration</a:t>
            </a:r>
            <a:r>
              <a:rPr lang="zh-CN" altLang="en-US" sz="700" b="1" dirty="0">
                <a:solidFill>
                  <a:schemeClr val="bg1"/>
                </a:solidFill>
                <a:latin typeface="Arial" panose="020B0604020202020204" pitchFamily="34" charset="0"/>
                <a:cs typeface="Arial" panose="020B0604020202020204" pitchFamily="34" charset="0"/>
                <a:sym typeface="+mn-lt"/>
              </a:rPr>
              <a:t>，</a:t>
            </a:r>
            <a:endParaRPr lang="en-US" altLang="zh-CN" sz="7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pPr>
            <a:r>
              <a:rPr lang="en-US" altLang="en-US" sz="700" b="1" dirty="0">
                <a:solidFill>
                  <a:schemeClr val="bg1"/>
                </a:solidFill>
                <a:latin typeface="Arial" panose="020B0604020202020204" pitchFamily="34" charset="0"/>
                <a:cs typeface="Arial" panose="020B0604020202020204" pitchFamily="34" charset="0"/>
                <a:sym typeface="+mn-lt"/>
              </a:rPr>
              <a:t>Internal resource allocation optimized</a:t>
            </a:r>
            <a:endParaRPr lang="en-US" altLang="zh-CN" sz="7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pPr>
            <a:r>
              <a:rPr lang="en-US" altLang="en-US" sz="700" b="1" dirty="0">
                <a:solidFill>
                  <a:schemeClr val="bg1"/>
                </a:solidFill>
                <a:latin typeface="Arial" panose="020B0604020202020204" pitchFamily="34" charset="0"/>
                <a:cs typeface="Arial" panose="020B0604020202020204" pitchFamily="34" charset="0"/>
                <a:sym typeface="+mn-lt"/>
              </a:rPr>
              <a:t>Advantages gathered to seek for technological breakthroughs</a:t>
            </a:r>
            <a:r>
              <a:rPr lang="zh-CN" altLang="en-US" sz="700" b="1" dirty="0">
                <a:solidFill>
                  <a:schemeClr val="bg1"/>
                </a:solidFill>
                <a:latin typeface="Arial" panose="020B0604020202020204" pitchFamily="34" charset="0"/>
                <a:cs typeface="Arial" panose="020B0604020202020204" pitchFamily="34" charset="0"/>
                <a:sym typeface="+mn-lt"/>
              </a:rPr>
              <a:t>，</a:t>
            </a:r>
            <a:endParaRPr lang="en-US" altLang="zh-CN" sz="7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nvGrpSpPr>
          <p:cNvPr id="15419" name="组合 121">
            <a:extLst>
              <a:ext uri="{FF2B5EF4-FFF2-40B4-BE49-F238E27FC236}">
                <a16:creationId xmlns:a16="http://schemas.microsoft.com/office/drawing/2014/main" id="{0AA4AC73-5FF3-7244-B6BE-D63A7AC6E139}"/>
              </a:ext>
            </a:extLst>
          </p:cNvPr>
          <p:cNvGrpSpPr>
            <a:grpSpLocks/>
          </p:cNvGrpSpPr>
          <p:nvPr/>
        </p:nvGrpSpPr>
        <p:grpSpPr bwMode="auto">
          <a:xfrm>
            <a:off x="2259705" y="3656913"/>
            <a:ext cx="304799" cy="419346"/>
            <a:chOff x="1570001" y="3493134"/>
            <a:chExt cx="304839" cy="419686"/>
          </a:xfrm>
        </p:grpSpPr>
        <p:sp>
          <p:nvSpPr>
            <p:cNvPr id="16" name="椭圆 15">
              <a:extLst>
                <a:ext uri="{FF2B5EF4-FFF2-40B4-BE49-F238E27FC236}">
                  <a16:creationId xmlns:a16="http://schemas.microsoft.com/office/drawing/2014/main" id="{D365F9B7-4A37-401E-B6C3-5074541123DF}"/>
                </a:ext>
              </a:extLst>
            </p:cNvPr>
            <p:cNvSpPr/>
            <p:nvPr/>
          </p:nvSpPr>
          <p:spPr>
            <a:xfrm>
              <a:off x="1587465" y="3559192"/>
              <a:ext cx="287375" cy="265327"/>
            </a:xfrm>
            <a:prstGeom prst="ellipse">
              <a:avLst/>
            </a:prstGeom>
            <a:solidFill>
              <a:srgbClr val="F39019"/>
            </a:solidFill>
            <a:ln w="12700" cap="flat">
              <a:noFill/>
              <a:miter lim="400000"/>
            </a:ln>
            <a:effectLst/>
          </p:spPr>
          <p:txBody>
            <a:bodyPr lIns="45718" tIns="45718" rIns="45718" bIns="45718"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sz="2400" b="1">
                  <a:latin typeface="微软雅黑"/>
                  <a:ea typeface="微软雅黑"/>
                  <a:cs typeface="微软雅黑"/>
                  <a:sym typeface="微软雅黑"/>
                </a:defRPr>
              </a:pPr>
              <a:endParaRPr sz="2000" b="1">
                <a:latin typeface="Arial" panose="020B0604020202020204" pitchFamily="34" charset="0"/>
                <a:ea typeface="+mn-ea"/>
                <a:cs typeface="Arial" panose="020B0604020202020204" pitchFamily="34" charset="0"/>
                <a:sym typeface="+mn-lt"/>
              </a:endParaRPr>
            </a:p>
          </p:txBody>
        </p:sp>
        <p:sp>
          <p:nvSpPr>
            <p:cNvPr id="17" name="文本框 36">
              <a:extLst>
                <a:ext uri="{FF2B5EF4-FFF2-40B4-BE49-F238E27FC236}">
                  <a16:creationId xmlns:a16="http://schemas.microsoft.com/office/drawing/2014/main" id="{C0FB3FE6-4C3B-4718-880F-E3BDD766FD36}"/>
                </a:ext>
              </a:extLst>
            </p:cNvPr>
            <p:cNvSpPr txBox="1"/>
            <p:nvPr/>
          </p:nvSpPr>
          <p:spPr>
            <a:xfrm>
              <a:off x="1570001" y="3493134"/>
              <a:ext cx="286975" cy="419686"/>
            </a:xfrm>
            <a:prstGeom prst="rect">
              <a:avLst/>
            </a:prstGeom>
            <a:noFill/>
            <a:ln w="12700" cap="flat">
              <a:noFill/>
              <a:miter lim="400000"/>
            </a:ln>
            <a:effectLst/>
            <a:extLst>
              <a:ext uri="{C572A759-6A51-4108-AA02-DFA0A04FC94B}"/>
            </a:extLst>
          </p:spPr>
          <p:txBody>
            <a:bodyPr wrap="none" lIns="85725" tIns="85725" rIns="85725" bIns="85725"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a:pPr>
              <a:r>
                <a:rPr lang="en-US" sz="1600">
                  <a:latin typeface="Arial" panose="020B0604020202020204" pitchFamily="34" charset="0"/>
                  <a:cs typeface="Arial" panose="020B0604020202020204" pitchFamily="34" charset="0"/>
                  <a:sym typeface="+mn-lt"/>
                </a:rPr>
                <a:t>1</a:t>
              </a:r>
            </a:p>
          </p:txBody>
        </p:sp>
      </p:grpSp>
      <p:grpSp>
        <p:nvGrpSpPr>
          <p:cNvPr id="15374" name="组合 128">
            <a:extLst>
              <a:ext uri="{FF2B5EF4-FFF2-40B4-BE49-F238E27FC236}">
                <a16:creationId xmlns:a16="http://schemas.microsoft.com/office/drawing/2014/main" id="{2E9719F6-9CF0-A64B-9FEF-962274DF8B4C}"/>
              </a:ext>
            </a:extLst>
          </p:cNvPr>
          <p:cNvGrpSpPr>
            <a:grpSpLocks/>
          </p:cNvGrpSpPr>
          <p:nvPr/>
        </p:nvGrpSpPr>
        <p:grpSpPr bwMode="auto">
          <a:xfrm>
            <a:off x="4602163" y="2732878"/>
            <a:ext cx="2789981" cy="1861584"/>
            <a:chOff x="4602795" y="3175733"/>
            <a:chExt cx="2788848" cy="1862737"/>
          </a:xfrm>
        </p:grpSpPr>
        <p:sp>
          <p:nvSpPr>
            <p:cNvPr id="7" name="圆角矩形 4">
              <a:extLst>
                <a:ext uri="{FF2B5EF4-FFF2-40B4-BE49-F238E27FC236}">
                  <a16:creationId xmlns:a16="http://schemas.microsoft.com/office/drawing/2014/main" id="{8F7BF9FB-92FC-4EF7-A579-C9CB7548ED46}"/>
                </a:ext>
              </a:extLst>
            </p:cNvPr>
            <p:cNvSpPr/>
            <p:nvPr/>
          </p:nvSpPr>
          <p:spPr>
            <a:xfrm>
              <a:off x="4602795" y="3175733"/>
              <a:ext cx="2694480" cy="732291"/>
            </a:xfrm>
            <a:prstGeom prst="roundRect">
              <a:avLst>
                <a:gd name="adj" fmla="val 16667"/>
              </a:avLst>
            </a:prstGeom>
            <a:noFill/>
            <a:ln w="12700" cap="flat">
              <a:solidFill>
                <a:srgbClr val="C9C9C9"/>
              </a:solidFill>
              <a:prstDash val="lgDash"/>
              <a:miter lim="400000"/>
            </a:ln>
            <a:effectLst/>
          </p:spPr>
          <p:txBody>
            <a:bodyPr lIns="45718" tIns="45718" rIns="45718" bIns="45718"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sz="2400" b="1">
                  <a:latin typeface="微软雅黑"/>
                  <a:ea typeface="微软雅黑"/>
                  <a:cs typeface="微软雅黑"/>
                  <a:sym typeface="微软雅黑"/>
                </a:defRPr>
              </a:pPr>
              <a:endParaRPr sz="2000" b="1">
                <a:latin typeface="Arial" panose="020B0604020202020204" pitchFamily="34" charset="0"/>
                <a:ea typeface="+mn-ea"/>
                <a:cs typeface="Arial" panose="020B0604020202020204" pitchFamily="34" charset="0"/>
                <a:sym typeface="+mn-lt"/>
              </a:endParaRPr>
            </a:p>
          </p:txBody>
        </p:sp>
        <p:sp>
          <p:nvSpPr>
            <p:cNvPr id="15411" name="文本框 10">
              <a:extLst>
                <a:ext uri="{FF2B5EF4-FFF2-40B4-BE49-F238E27FC236}">
                  <a16:creationId xmlns:a16="http://schemas.microsoft.com/office/drawing/2014/main" id="{61226010-C242-8840-A301-490311536BC5}"/>
                </a:ext>
              </a:extLst>
            </p:cNvPr>
            <p:cNvSpPr txBox="1">
              <a:spLocks noChangeArrowheads="1"/>
            </p:cNvSpPr>
            <p:nvPr/>
          </p:nvSpPr>
          <p:spPr bwMode="auto">
            <a:xfrm>
              <a:off x="5209716" y="3393356"/>
              <a:ext cx="2181927" cy="307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8" tIns="45718" rIns="45718"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en-US" sz="1400" b="1" dirty="0">
                  <a:solidFill>
                    <a:schemeClr val="bg1"/>
                  </a:solidFill>
                  <a:latin typeface="Arial" panose="020B0604020202020204" pitchFamily="34" charset="0"/>
                  <a:cs typeface="Arial" panose="020B0604020202020204" pitchFamily="34" charset="0"/>
                  <a:sym typeface="+mn-lt"/>
                </a:rPr>
                <a:t>External codes open</a:t>
              </a:r>
              <a:endParaRPr lang="en-US" altLang="zh-CN"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5412" name="文本框 13">
              <a:extLst>
                <a:ext uri="{FF2B5EF4-FFF2-40B4-BE49-F238E27FC236}">
                  <a16:creationId xmlns:a16="http://schemas.microsoft.com/office/drawing/2014/main" id="{2A05B1F3-3F49-EE47-A30E-8424BB28AE6E}"/>
                </a:ext>
              </a:extLst>
            </p:cNvPr>
            <p:cNvSpPr txBox="1">
              <a:spLocks noChangeArrowheads="1"/>
            </p:cNvSpPr>
            <p:nvPr/>
          </p:nvSpPr>
          <p:spPr bwMode="auto">
            <a:xfrm>
              <a:off x="4648813" y="3965209"/>
              <a:ext cx="1807106" cy="107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8" tIns="45718" rIns="45718" bIns="45718">
              <a:spAutoFit/>
            </a:bodyPr>
            <a:lstStyle>
              <a:lvl1pPr marL="204788" indent="-2047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pPr>
              <a:r>
                <a:rPr lang="en-US" altLang="en-US" sz="700" b="1" dirty="0">
                  <a:solidFill>
                    <a:schemeClr val="bg1"/>
                  </a:solidFill>
                  <a:latin typeface="Arial" panose="020B0604020202020204" pitchFamily="34" charset="0"/>
                  <a:cs typeface="Arial" panose="020B0604020202020204" pitchFamily="34" charset="0"/>
                  <a:sym typeface="+mn-lt"/>
                </a:rPr>
                <a:t>Design &amp; code structure optimized</a:t>
              </a:r>
              <a:endParaRPr lang="en-US" altLang="zh-CN" sz="7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pPr>
              <a:r>
                <a:rPr lang="en-US" altLang="en-US" sz="700" b="1" dirty="0">
                  <a:solidFill>
                    <a:schemeClr val="bg1"/>
                  </a:solidFill>
                  <a:latin typeface="Arial" panose="020B0604020202020204" pitchFamily="34" charset="0"/>
                  <a:cs typeface="Arial" panose="020B0604020202020204" pitchFamily="34" charset="0"/>
                  <a:sym typeface="+mn-lt"/>
                </a:rPr>
                <a:t>Implementation scenarios developed</a:t>
              </a:r>
              <a:endParaRPr lang="en-US" altLang="zh-CN" sz="7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pPr>
              <a:r>
                <a:rPr lang="en-US" altLang="en-US" sz="700" b="1" dirty="0">
                  <a:solidFill>
                    <a:schemeClr val="bg1"/>
                  </a:solidFill>
                  <a:latin typeface="Arial" panose="020B0604020202020204" pitchFamily="34" charset="0"/>
                  <a:cs typeface="Arial" panose="020B0604020202020204" pitchFamily="34" charset="0"/>
                  <a:sym typeface="+mn-lt"/>
                </a:rPr>
                <a:t>External contributors' resources utilized</a:t>
              </a:r>
              <a:endParaRPr lang="en-US" altLang="zh-CN" sz="7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pPr>
              <a:r>
                <a:rPr lang="en-US" altLang="en-US" sz="700" b="1" dirty="0">
                  <a:solidFill>
                    <a:schemeClr val="bg1"/>
                  </a:solidFill>
                  <a:latin typeface="Arial" panose="020B0604020202020204" pitchFamily="34" charset="0"/>
                  <a:cs typeface="Arial" panose="020B0604020202020204" pitchFamily="34" charset="0"/>
                  <a:sym typeface="+mn-lt"/>
                </a:rPr>
                <a:t>Technological influence constructed</a:t>
              </a:r>
              <a:endParaRPr lang="en-US" altLang="zh-CN" sz="7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nvGrpSpPr>
            <p:cNvPr id="15413" name="组合 122">
              <a:extLst>
                <a:ext uri="{FF2B5EF4-FFF2-40B4-BE49-F238E27FC236}">
                  <a16:creationId xmlns:a16="http://schemas.microsoft.com/office/drawing/2014/main" id="{DA339283-1EC2-B249-AAE7-81E6CE72D9F3}"/>
                </a:ext>
              </a:extLst>
            </p:cNvPr>
            <p:cNvGrpSpPr>
              <a:grpSpLocks/>
            </p:cNvGrpSpPr>
            <p:nvPr/>
          </p:nvGrpSpPr>
          <p:grpSpPr bwMode="auto">
            <a:xfrm>
              <a:off x="4801151" y="3363049"/>
              <a:ext cx="306263" cy="419606"/>
              <a:chOff x="4614886" y="2804249"/>
              <a:chExt cx="306263" cy="419606"/>
            </a:xfrm>
          </p:grpSpPr>
          <p:sp>
            <p:nvSpPr>
              <p:cNvPr id="18" name="椭圆 17">
                <a:extLst>
                  <a:ext uri="{FF2B5EF4-FFF2-40B4-BE49-F238E27FC236}">
                    <a16:creationId xmlns:a16="http://schemas.microsoft.com/office/drawing/2014/main" id="{3E12DCF8-193D-4E9F-88C5-79422520E1AA}"/>
                  </a:ext>
                </a:extLst>
              </p:cNvPr>
              <p:cNvSpPr/>
              <p:nvPr/>
            </p:nvSpPr>
            <p:spPr>
              <a:xfrm>
                <a:off x="4633928" y="2871090"/>
                <a:ext cx="287221" cy="263688"/>
              </a:xfrm>
              <a:prstGeom prst="ellipse">
                <a:avLst/>
              </a:prstGeom>
              <a:solidFill>
                <a:srgbClr val="F39019"/>
              </a:solidFill>
              <a:ln w="12700" cap="flat">
                <a:noFill/>
                <a:miter lim="400000"/>
              </a:ln>
              <a:effectLst/>
            </p:spPr>
            <p:txBody>
              <a:bodyPr lIns="45718" tIns="45718" rIns="45718" bIns="45718"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sz="2400" b="1">
                    <a:latin typeface="微软雅黑"/>
                    <a:ea typeface="微软雅黑"/>
                    <a:cs typeface="微软雅黑"/>
                    <a:sym typeface="微软雅黑"/>
                  </a:defRPr>
                </a:pPr>
                <a:endParaRPr sz="2000" b="1">
                  <a:latin typeface="Arial" panose="020B0604020202020204" pitchFamily="34" charset="0"/>
                  <a:ea typeface="+mn-ea"/>
                  <a:cs typeface="Arial" panose="020B0604020202020204" pitchFamily="34" charset="0"/>
                  <a:sym typeface="+mn-lt"/>
                </a:endParaRPr>
              </a:p>
            </p:txBody>
          </p:sp>
          <p:sp>
            <p:nvSpPr>
              <p:cNvPr id="19" name="文本框 38">
                <a:extLst>
                  <a:ext uri="{FF2B5EF4-FFF2-40B4-BE49-F238E27FC236}">
                    <a16:creationId xmlns:a16="http://schemas.microsoft.com/office/drawing/2014/main" id="{C30D8D9B-3863-4766-A2AF-D432C985F1DE}"/>
                  </a:ext>
                </a:extLst>
              </p:cNvPr>
              <p:cNvSpPr txBox="1"/>
              <p:nvPr/>
            </p:nvSpPr>
            <p:spPr>
              <a:xfrm>
                <a:off x="4614886" y="2804249"/>
                <a:ext cx="286822" cy="419606"/>
              </a:xfrm>
              <a:prstGeom prst="rect">
                <a:avLst/>
              </a:prstGeom>
              <a:noFill/>
              <a:ln w="12700" cap="flat">
                <a:noFill/>
                <a:miter lim="400000"/>
              </a:ln>
              <a:effectLst/>
              <a:extLst>
                <a:ext uri="{C572A759-6A51-4108-AA02-DFA0A04FC94B}"/>
              </a:extLst>
            </p:spPr>
            <p:txBody>
              <a:bodyPr wrap="none" lIns="85725" tIns="85725" rIns="85725" bIns="85725"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a:pPr>
                <a:r>
                  <a:rPr lang="en-US" sz="1600" dirty="0">
                    <a:latin typeface="Arial" panose="020B0604020202020204" pitchFamily="34" charset="0"/>
                    <a:cs typeface="Arial" panose="020B0604020202020204" pitchFamily="34" charset="0"/>
                    <a:sym typeface="+mn-lt"/>
                  </a:rPr>
                  <a:t>2</a:t>
                </a:r>
              </a:p>
            </p:txBody>
          </p:sp>
        </p:grpSp>
      </p:grpSp>
      <p:grpSp>
        <p:nvGrpSpPr>
          <p:cNvPr id="15375" name="组合 120">
            <a:extLst>
              <a:ext uri="{FF2B5EF4-FFF2-40B4-BE49-F238E27FC236}">
                <a16:creationId xmlns:a16="http://schemas.microsoft.com/office/drawing/2014/main" id="{A8B89BAB-8EF7-3F4A-9C77-3BC837824E9B}"/>
              </a:ext>
            </a:extLst>
          </p:cNvPr>
          <p:cNvGrpSpPr>
            <a:grpSpLocks/>
          </p:cNvGrpSpPr>
          <p:nvPr/>
        </p:nvGrpSpPr>
        <p:grpSpPr bwMode="auto">
          <a:xfrm>
            <a:off x="1704975" y="1124741"/>
            <a:ext cx="8961438" cy="922336"/>
            <a:chOff x="101598" y="3497899"/>
            <a:chExt cx="9901384" cy="921592"/>
          </a:xfrm>
        </p:grpSpPr>
        <p:sp>
          <p:nvSpPr>
            <p:cNvPr id="15392" name="箭头 670">
              <a:extLst>
                <a:ext uri="{FF2B5EF4-FFF2-40B4-BE49-F238E27FC236}">
                  <a16:creationId xmlns:a16="http://schemas.microsoft.com/office/drawing/2014/main" id="{AD960216-67E3-4149-B094-B96AB3AF0F59}"/>
                </a:ext>
              </a:extLst>
            </p:cNvPr>
            <p:cNvSpPr>
              <a:spLocks noChangeShapeType="1"/>
            </p:cNvSpPr>
            <p:nvPr/>
          </p:nvSpPr>
          <p:spPr bwMode="auto">
            <a:xfrm flipV="1">
              <a:off x="101598" y="4307227"/>
              <a:ext cx="9901384" cy="48584"/>
            </a:xfrm>
            <a:prstGeom prst="line">
              <a:avLst/>
            </a:prstGeom>
            <a:noFill/>
            <a:ln w="889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cs typeface="Arial" panose="020B0604020202020204" pitchFamily="34" charset="0"/>
              </a:endParaRPr>
            </a:p>
          </p:txBody>
        </p:sp>
        <p:grpSp>
          <p:nvGrpSpPr>
            <p:cNvPr id="15393" name="组合 99">
              <a:extLst>
                <a:ext uri="{FF2B5EF4-FFF2-40B4-BE49-F238E27FC236}">
                  <a16:creationId xmlns:a16="http://schemas.microsoft.com/office/drawing/2014/main" id="{90487E37-1919-0F4A-B26F-605F46DAF59B}"/>
                </a:ext>
              </a:extLst>
            </p:cNvPr>
            <p:cNvGrpSpPr>
              <a:grpSpLocks/>
            </p:cNvGrpSpPr>
            <p:nvPr/>
          </p:nvGrpSpPr>
          <p:grpSpPr bwMode="auto">
            <a:xfrm>
              <a:off x="8098764" y="3497899"/>
              <a:ext cx="1585091" cy="921592"/>
              <a:chOff x="8098764" y="3497899"/>
              <a:chExt cx="1585091" cy="921592"/>
            </a:xfrm>
          </p:grpSpPr>
          <p:sp>
            <p:nvSpPr>
              <p:cNvPr id="15407" name="Oval 8">
                <a:extLst>
                  <a:ext uri="{FF2B5EF4-FFF2-40B4-BE49-F238E27FC236}">
                    <a16:creationId xmlns:a16="http://schemas.microsoft.com/office/drawing/2014/main" id="{1E85A754-AAB4-E34F-AC15-BC39DDBC3147}"/>
                  </a:ext>
                </a:extLst>
              </p:cNvPr>
              <p:cNvSpPr>
                <a:spLocks noChangeArrowheads="1"/>
              </p:cNvSpPr>
              <p:nvPr/>
            </p:nvSpPr>
            <p:spPr bwMode="auto">
              <a:xfrm>
                <a:off x="8759061" y="4190466"/>
                <a:ext cx="251847" cy="229025"/>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1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5408" name="Line 45">
                <a:extLst>
                  <a:ext uri="{FF2B5EF4-FFF2-40B4-BE49-F238E27FC236}">
                    <a16:creationId xmlns:a16="http://schemas.microsoft.com/office/drawing/2014/main" id="{BDD4CB25-5565-1641-9F49-CF2394748C08}"/>
                  </a:ext>
                </a:extLst>
              </p:cNvPr>
              <p:cNvSpPr>
                <a:spLocks noChangeShapeType="1"/>
              </p:cNvSpPr>
              <p:nvPr/>
            </p:nvSpPr>
            <p:spPr bwMode="auto">
              <a:xfrm>
                <a:off x="8865704" y="3901089"/>
                <a:ext cx="2250" cy="320089"/>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cs typeface="Arial" panose="020B0604020202020204" pitchFamily="34" charset="0"/>
                </a:endParaRPr>
              </a:p>
            </p:txBody>
          </p:sp>
          <p:sp>
            <p:nvSpPr>
              <p:cNvPr id="15409" name="Text Box 50">
                <a:extLst>
                  <a:ext uri="{FF2B5EF4-FFF2-40B4-BE49-F238E27FC236}">
                    <a16:creationId xmlns:a16="http://schemas.microsoft.com/office/drawing/2014/main" id="{01379739-F34B-514C-AE75-620D321B45B5}"/>
                  </a:ext>
                </a:extLst>
              </p:cNvPr>
              <p:cNvSpPr txBox="1">
                <a:spLocks noChangeArrowheads="1"/>
              </p:cNvSpPr>
              <p:nvPr/>
            </p:nvSpPr>
            <p:spPr bwMode="auto">
              <a:xfrm>
                <a:off x="8098764" y="3497899"/>
                <a:ext cx="1585091" cy="768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en-US" sz="1100" dirty="0">
                    <a:solidFill>
                      <a:schemeClr val="bg1"/>
                    </a:solidFill>
                    <a:latin typeface="Arial" panose="020B0604020202020204" pitchFamily="34" charset="0"/>
                    <a:cs typeface="Arial" panose="020B0604020202020204" pitchFamily="34" charset="0"/>
                    <a:sym typeface="Arial" panose="020B0604020202020204" pitchFamily="34" charset="0"/>
                  </a:rPr>
                  <a:t>Community governance, operated by a third-party foundation</a:t>
                </a:r>
                <a:r>
                  <a:rPr lang="zh-CN" altLang="en-US" sz="1100" dirty="0">
                    <a:solidFill>
                      <a:schemeClr val="bg1"/>
                    </a:solidFill>
                    <a:latin typeface="Arial" panose="020B0604020202020204" pitchFamily="34" charset="0"/>
                    <a:cs typeface="Arial" panose="020B0604020202020204" pitchFamily="34" charset="0"/>
                    <a:sym typeface="Arial" panose="020B0604020202020204" pitchFamily="34" charset="0"/>
                  </a:rPr>
                  <a:t>，</a:t>
                </a:r>
              </a:p>
            </p:txBody>
          </p:sp>
        </p:grpSp>
        <p:grpSp>
          <p:nvGrpSpPr>
            <p:cNvPr id="15394" name="组合 103">
              <a:extLst>
                <a:ext uri="{FF2B5EF4-FFF2-40B4-BE49-F238E27FC236}">
                  <a16:creationId xmlns:a16="http://schemas.microsoft.com/office/drawing/2014/main" id="{2666C6E2-FF80-DA4D-BB71-3E38F3474C63}"/>
                </a:ext>
              </a:extLst>
            </p:cNvPr>
            <p:cNvGrpSpPr>
              <a:grpSpLocks/>
            </p:cNvGrpSpPr>
            <p:nvPr/>
          </p:nvGrpSpPr>
          <p:grpSpPr bwMode="auto">
            <a:xfrm>
              <a:off x="3945801" y="3556365"/>
              <a:ext cx="1630133" cy="768820"/>
              <a:chOff x="3776471" y="3590231"/>
              <a:chExt cx="1630133" cy="768820"/>
            </a:xfrm>
          </p:grpSpPr>
          <p:sp>
            <p:nvSpPr>
              <p:cNvPr id="15405" name="Text Box 41">
                <a:extLst>
                  <a:ext uri="{FF2B5EF4-FFF2-40B4-BE49-F238E27FC236}">
                    <a16:creationId xmlns:a16="http://schemas.microsoft.com/office/drawing/2014/main" id="{10C10FAD-E130-5F47-8A0D-CDEEA286EC7F}"/>
                  </a:ext>
                </a:extLst>
              </p:cNvPr>
              <p:cNvSpPr txBox="1">
                <a:spLocks noChangeArrowheads="1"/>
              </p:cNvSpPr>
              <p:nvPr/>
            </p:nvSpPr>
            <p:spPr bwMode="auto">
              <a:xfrm>
                <a:off x="3776471" y="3590231"/>
                <a:ext cx="1630133" cy="768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en-US" sz="1100" dirty="0">
                    <a:solidFill>
                      <a:schemeClr val="bg1"/>
                    </a:solidFill>
                    <a:latin typeface="Arial" panose="020B0604020202020204" pitchFamily="34" charset="0"/>
                    <a:cs typeface="Arial" panose="020B0604020202020204" pitchFamily="34" charset="0"/>
                    <a:sym typeface="Arial" panose="020B0604020202020204" pitchFamily="34" charset="0"/>
                  </a:rPr>
                  <a:t>Internal contributors (majority) + external contributors (minority)</a:t>
                </a:r>
                <a:r>
                  <a:rPr lang="zh-CN" altLang="en-US" sz="1100" dirty="0">
                    <a:solidFill>
                      <a:schemeClr val="bg1"/>
                    </a:solidFill>
                    <a:latin typeface="Arial" panose="020B0604020202020204" pitchFamily="34" charset="0"/>
                    <a:cs typeface="Arial" panose="020B0604020202020204" pitchFamily="34" charset="0"/>
                    <a:sym typeface="Arial" panose="020B0604020202020204" pitchFamily="34" charset="0"/>
                  </a:rPr>
                  <a:t>，</a:t>
                </a:r>
              </a:p>
            </p:txBody>
          </p:sp>
          <p:sp>
            <p:nvSpPr>
              <p:cNvPr id="15406" name="Line 45">
                <a:extLst>
                  <a:ext uri="{FF2B5EF4-FFF2-40B4-BE49-F238E27FC236}">
                    <a16:creationId xmlns:a16="http://schemas.microsoft.com/office/drawing/2014/main" id="{B945AEAF-3D5E-9B4D-B79D-8DB10317ECDB}"/>
                  </a:ext>
                </a:extLst>
              </p:cNvPr>
              <p:cNvSpPr>
                <a:spLocks noChangeShapeType="1"/>
              </p:cNvSpPr>
              <p:nvPr/>
            </p:nvSpPr>
            <p:spPr bwMode="auto">
              <a:xfrm>
                <a:off x="4645164" y="3912122"/>
                <a:ext cx="5658" cy="337669"/>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cs typeface="Arial" panose="020B0604020202020204" pitchFamily="34" charset="0"/>
                </a:endParaRPr>
              </a:p>
            </p:txBody>
          </p:sp>
        </p:grpSp>
        <p:grpSp>
          <p:nvGrpSpPr>
            <p:cNvPr id="15395" name="组合 107">
              <a:extLst>
                <a:ext uri="{FF2B5EF4-FFF2-40B4-BE49-F238E27FC236}">
                  <a16:creationId xmlns:a16="http://schemas.microsoft.com/office/drawing/2014/main" id="{2CF8A8A4-7D8E-664B-92D9-F7EF0A4C6A7F}"/>
                </a:ext>
              </a:extLst>
            </p:cNvPr>
            <p:cNvGrpSpPr>
              <a:grpSpLocks/>
            </p:cNvGrpSpPr>
            <p:nvPr/>
          </p:nvGrpSpPr>
          <p:grpSpPr bwMode="auto">
            <a:xfrm>
              <a:off x="6125153" y="3558024"/>
              <a:ext cx="1641834" cy="768821"/>
              <a:chOff x="5752624" y="3541091"/>
              <a:chExt cx="1641834" cy="768821"/>
            </a:xfrm>
          </p:grpSpPr>
          <p:sp>
            <p:nvSpPr>
              <p:cNvPr id="15402" name="Text Box 21">
                <a:extLst>
                  <a:ext uri="{FF2B5EF4-FFF2-40B4-BE49-F238E27FC236}">
                    <a16:creationId xmlns:a16="http://schemas.microsoft.com/office/drawing/2014/main" id="{BFAE69C9-D26C-B544-A5F9-65DD289558EE}"/>
                  </a:ext>
                </a:extLst>
              </p:cNvPr>
              <p:cNvSpPr txBox="1">
                <a:spLocks noChangeArrowheads="1"/>
              </p:cNvSpPr>
              <p:nvPr/>
            </p:nvSpPr>
            <p:spPr bwMode="auto">
              <a:xfrm>
                <a:off x="5752624" y="3541091"/>
                <a:ext cx="1641834" cy="7688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en-US" sz="1100" dirty="0">
                    <a:solidFill>
                      <a:schemeClr val="bg1"/>
                    </a:solidFill>
                    <a:latin typeface="Arial" panose="020B0604020202020204" pitchFamily="34" charset="0"/>
                    <a:cs typeface="Arial" panose="020B0604020202020204" pitchFamily="34" charset="0"/>
                    <a:sym typeface="Arial" panose="020B0604020202020204" pitchFamily="34" charset="0"/>
                  </a:rPr>
                  <a:t>Relative balance between internal and external contributions</a:t>
                </a:r>
              </a:p>
            </p:txBody>
          </p:sp>
          <p:sp>
            <p:nvSpPr>
              <p:cNvPr id="15403" name="Line 45">
                <a:extLst>
                  <a:ext uri="{FF2B5EF4-FFF2-40B4-BE49-F238E27FC236}">
                    <a16:creationId xmlns:a16="http://schemas.microsoft.com/office/drawing/2014/main" id="{F980528B-6709-1843-A0C0-294F995D1FF1}"/>
                  </a:ext>
                </a:extLst>
              </p:cNvPr>
              <p:cNvSpPr>
                <a:spLocks noChangeShapeType="1"/>
              </p:cNvSpPr>
              <p:nvPr/>
            </p:nvSpPr>
            <p:spPr bwMode="auto">
              <a:xfrm>
                <a:off x="6523719" y="3873336"/>
                <a:ext cx="5996" cy="336985"/>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cs typeface="Arial" panose="020B0604020202020204" pitchFamily="34" charset="0"/>
                </a:endParaRPr>
              </a:p>
            </p:txBody>
          </p:sp>
          <p:sp>
            <p:nvSpPr>
              <p:cNvPr id="15404" name="Line 45">
                <a:extLst>
                  <a:ext uri="{FF2B5EF4-FFF2-40B4-BE49-F238E27FC236}">
                    <a16:creationId xmlns:a16="http://schemas.microsoft.com/office/drawing/2014/main" id="{7644370F-7BE4-0244-B522-8209E0C28FB9}"/>
                  </a:ext>
                </a:extLst>
              </p:cNvPr>
              <p:cNvSpPr>
                <a:spLocks noChangeShapeType="1"/>
              </p:cNvSpPr>
              <p:nvPr/>
            </p:nvSpPr>
            <p:spPr bwMode="auto">
              <a:xfrm>
                <a:off x="6517723" y="3892095"/>
                <a:ext cx="5658" cy="337669"/>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cs typeface="Arial" panose="020B0604020202020204" pitchFamily="34" charset="0"/>
                </a:endParaRPr>
              </a:p>
            </p:txBody>
          </p:sp>
        </p:grpSp>
        <p:grpSp>
          <p:nvGrpSpPr>
            <p:cNvPr id="15396" name="组合 112">
              <a:extLst>
                <a:ext uri="{FF2B5EF4-FFF2-40B4-BE49-F238E27FC236}">
                  <a16:creationId xmlns:a16="http://schemas.microsoft.com/office/drawing/2014/main" id="{37CF0287-CA22-D74E-AA55-2B5B2C533E24}"/>
                </a:ext>
              </a:extLst>
            </p:cNvPr>
            <p:cNvGrpSpPr>
              <a:grpSpLocks/>
            </p:cNvGrpSpPr>
            <p:nvPr/>
          </p:nvGrpSpPr>
          <p:grpSpPr bwMode="auto">
            <a:xfrm>
              <a:off x="2025058" y="3562471"/>
              <a:ext cx="1494550" cy="658940"/>
              <a:chOff x="2008125" y="3596337"/>
              <a:chExt cx="1494550" cy="658940"/>
            </a:xfrm>
          </p:grpSpPr>
          <p:sp>
            <p:nvSpPr>
              <p:cNvPr id="15400" name="Text Box 41">
                <a:extLst>
                  <a:ext uri="{FF2B5EF4-FFF2-40B4-BE49-F238E27FC236}">
                    <a16:creationId xmlns:a16="http://schemas.microsoft.com/office/drawing/2014/main" id="{163428C5-E623-2042-8BFA-FAB18EE0CB3B}"/>
                  </a:ext>
                </a:extLst>
              </p:cNvPr>
              <p:cNvSpPr txBox="1">
                <a:spLocks noChangeArrowheads="1"/>
              </p:cNvSpPr>
              <p:nvPr/>
            </p:nvSpPr>
            <p:spPr bwMode="auto">
              <a:xfrm>
                <a:off x="2008125" y="3596337"/>
                <a:ext cx="1494550" cy="599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en-US" sz="1100" dirty="0">
                    <a:solidFill>
                      <a:schemeClr val="bg1"/>
                    </a:solidFill>
                    <a:latin typeface="Arial" panose="020B0604020202020204" pitchFamily="34" charset="0"/>
                    <a:cs typeface="Arial" panose="020B0604020202020204" pitchFamily="34" charset="0"/>
                    <a:sym typeface="Arial" panose="020B0604020202020204" pitchFamily="34" charset="0"/>
                  </a:rPr>
                  <a:t>Inter-department large-team collaboration</a:t>
                </a:r>
              </a:p>
            </p:txBody>
          </p:sp>
          <p:sp>
            <p:nvSpPr>
              <p:cNvPr id="15401" name="Line 45">
                <a:extLst>
                  <a:ext uri="{FF2B5EF4-FFF2-40B4-BE49-F238E27FC236}">
                    <a16:creationId xmlns:a16="http://schemas.microsoft.com/office/drawing/2014/main" id="{CA418133-AE76-074A-89A2-0041B227F474}"/>
                  </a:ext>
                </a:extLst>
              </p:cNvPr>
              <p:cNvSpPr>
                <a:spLocks noChangeShapeType="1"/>
              </p:cNvSpPr>
              <p:nvPr/>
            </p:nvSpPr>
            <p:spPr bwMode="auto">
              <a:xfrm>
                <a:off x="2771277" y="3917608"/>
                <a:ext cx="5658" cy="337669"/>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cs typeface="Arial" panose="020B0604020202020204" pitchFamily="34" charset="0"/>
                </a:endParaRPr>
              </a:p>
            </p:txBody>
          </p:sp>
        </p:grpSp>
        <p:grpSp>
          <p:nvGrpSpPr>
            <p:cNvPr id="15397" name="组合 116">
              <a:extLst>
                <a:ext uri="{FF2B5EF4-FFF2-40B4-BE49-F238E27FC236}">
                  <a16:creationId xmlns:a16="http://schemas.microsoft.com/office/drawing/2014/main" id="{1EC604FB-042D-D24D-961F-59270B0CF526}"/>
                </a:ext>
              </a:extLst>
            </p:cNvPr>
            <p:cNvGrpSpPr>
              <a:grpSpLocks/>
            </p:cNvGrpSpPr>
            <p:nvPr/>
          </p:nvGrpSpPr>
          <p:grpSpPr bwMode="auto">
            <a:xfrm>
              <a:off x="101598" y="3601704"/>
              <a:ext cx="1494550" cy="654640"/>
              <a:chOff x="0" y="3601704"/>
              <a:chExt cx="1494550" cy="654640"/>
            </a:xfrm>
          </p:grpSpPr>
          <p:sp>
            <p:nvSpPr>
              <p:cNvPr id="15398" name="Text Box 41">
                <a:extLst>
                  <a:ext uri="{FF2B5EF4-FFF2-40B4-BE49-F238E27FC236}">
                    <a16:creationId xmlns:a16="http://schemas.microsoft.com/office/drawing/2014/main" id="{029DB620-4424-394B-A452-579BB0FD7BF4}"/>
                  </a:ext>
                </a:extLst>
              </p:cNvPr>
              <p:cNvSpPr txBox="1">
                <a:spLocks noChangeArrowheads="1"/>
              </p:cNvSpPr>
              <p:nvPr/>
            </p:nvSpPr>
            <p:spPr bwMode="auto">
              <a:xfrm>
                <a:off x="0" y="3601704"/>
                <a:ext cx="1494550" cy="599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en-US" sz="1100" dirty="0">
                    <a:solidFill>
                      <a:schemeClr val="bg1"/>
                    </a:solidFill>
                    <a:latin typeface="Arial" panose="020B0604020202020204" pitchFamily="34" charset="0"/>
                    <a:cs typeface="Arial" panose="020B0604020202020204" pitchFamily="34" charset="0"/>
                    <a:sym typeface="Arial" panose="020B0604020202020204" pitchFamily="34" charset="0"/>
                  </a:rPr>
                  <a:t>Intra-department small-team collaboration</a:t>
                </a:r>
              </a:p>
            </p:txBody>
          </p:sp>
          <p:sp>
            <p:nvSpPr>
              <p:cNvPr id="15399" name="Line 45">
                <a:extLst>
                  <a:ext uri="{FF2B5EF4-FFF2-40B4-BE49-F238E27FC236}">
                    <a16:creationId xmlns:a16="http://schemas.microsoft.com/office/drawing/2014/main" id="{E4C0F3E8-7601-244A-9753-19E153DF9A8E}"/>
                  </a:ext>
                </a:extLst>
              </p:cNvPr>
              <p:cNvSpPr>
                <a:spLocks noChangeShapeType="1"/>
              </p:cNvSpPr>
              <p:nvPr/>
            </p:nvSpPr>
            <p:spPr bwMode="auto">
              <a:xfrm>
                <a:off x="712273" y="3918675"/>
                <a:ext cx="5658" cy="337669"/>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cs typeface="Arial" panose="020B0604020202020204" pitchFamily="34" charset="0"/>
                </a:endParaRPr>
              </a:p>
            </p:txBody>
          </p:sp>
        </p:grpSp>
      </p:grpSp>
      <p:sp>
        <p:nvSpPr>
          <p:cNvPr id="15376" name="内容占位符 2">
            <a:extLst>
              <a:ext uri="{FF2B5EF4-FFF2-40B4-BE49-F238E27FC236}">
                <a16:creationId xmlns:a16="http://schemas.microsoft.com/office/drawing/2014/main" id="{65985ABE-C838-DC4B-A383-8F9E7FB5F390}"/>
              </a:ext>
            </a:extLst>
          </p:cNvPr>
          <p:cNvSpPr txBox="1">
            <a:spLocks noChangeArrowheads="1"/>
          </p:cNvSpPr>
          <p:nvPr/>
        </p:nvSpPr>
        <p:spPr bwMode="auto">
          <a:xfrm>
            <a:off x="407368" y="1794669"/>
            <a:ext cx="1358900" cy="2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8" tIns="45718" rIns="45718"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en-US" sz="1200" b="1" dirty="0">
                <a:solidFill>
                  <a:schemeClr val="bg1"/>
                </a:solidFill>
                <a:latin typeface="Arial" panose="020B0604020202020204" pitchFamily="34" charset="0"/>
                <a:cs typeface="Arial" panose="020B0604020202020204" pitchFamily="34" charset="0"/>
                <a:sym typeface="+mn-lt"/>
              </a:rPr>
              <a:t>Key nodes</a:t>
            </a:r>
            <a:endParaRPr lang="en-US" altLang="en-US" sz="16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5377" name="内容占位符 2">
            <a:extLst>
              <a:ext uri="{FF2B5EF4-FFF2-40B4-BE49-F238E27FC236}">
                <a16:creationId xmlns:a16="http://schemas.microsoft.com/office/drawing/2014/main" id="{F4FB8280-10D5-C144-9850-B1A1DF5072F7}"/>
              </a:ext>
            </a:extLst>
          </p:cNvPr>
          <p:cNvSpPr txBox="1">
            <a:spLocks noChangeArrowheads="1"/>
          </p:cNvSpPr>
          <p:nvPr/>
        </p:nvSpPr>
        <p:spPr bwMode="auto">
          <a:xfrm>
            <a:off x="469900" y="6009406"/>
            <a:ext cx="1358900"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8" tIns="45718" rIns="45718"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en-US" sz="1200" b="1" dirty="0">
                <a:solidFill>
                  <a:schemeClr val="bg1"/>
                </a:solidFill>
                <a:latin typeface="Arial" panose="020B0604020202020204" pitchFamily="34" charset="0"/>
                <a:cs typeface="Arial" panose="020B0604020202020204" pitchFamily="34" charset="0"/>
                <a:sym typeface="+mn-lt"/>
              </a:rPr>
              <a:t>Direction of development</a:t>
            </a:r>
            <a:endParaRPr lang="en-US" altLang="en-US" sz="16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5384" name="Oval 8">
            <a:extLst>
              <a:ext uri="{FF2B5EF4-FFF2-40B4-BE49-F238E27FC236}">
                <a16:creationId xmlns:a16="http://schemas.microsoft.com/office/drawing/2014/main" id="{CEF69DE0-BF2F-8646-A61A-7B70F603A59F}"/>
              </a:ext>
            </a:extLst>
          </p:cNvPr>
          <p:cNvSpPr>
            <a:spLocks noChangeArrowheads="1"/>
          </p:cNvSpPr>
          <p:nvPr/>
        </p:nvSpPr>
        <p:spPr bwMode="auto">
          <a:xfrm>
            <a:off x="7734300" y="1816894"/>
            <a:ext cx="227013" cy="230187"/>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1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5385" name="Oval 8">
            <a:extLst>
              <a:ext uri="{FF2B5EF4-FFF2-40B4-BE49-F238E27FC236}">
                <a16:creationId xmlns:a16="http://schemas.microsoft.com/office/drawing/2014/main" id="{44B80D25-C62F-1F46-8205-E09D60C66053}"/>
              </a:ext>
            </a:extLst>
          </p:cNvPr>
          <p:cNvSpPr>
            <a:spLocks noChangeArrowheads="1"/>
          </p:cNvSpPr>
          <p:nvPr/>
        </p:nvSpPr>
        <p:spPr bwMode="auto">
          <a:xfrm>
            <a:off x="5846763" y="1856581"/>
            <a:ext cx="227012" cy="22860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1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5386" name="Oval 8">
            <a:extLst>
              <a:ext uri="{FF2B5EF4-FFF2-40B4-BE49-F238E27FC236}">
                <a16:creationId xmlns:a16="http://schemas.microsoft.com/office/drawing/2014/main" id="{AA501C2C-28F7-7C47-8D46-C95FD8089A7B}"/>
              </a:ext>
            </a:extLst>
          </p:cNvPr>
          <p:cNvSpPr>
            <a:spLocks noChangeArrowheads="1"/>
          </p:cNvSpPr>
          <p:nvPr/>
        </p:nvSpPr>
        <p:spPr bwMode="auto">
          <a:xfrm>
            <a:off x="4029075" y="1843881"/>
            <a:ext cx="228600" cy="22860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1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5387" name="Oval 8">
            <a:extLst>
              <a:ext uri="{FF2B5EF4-FFF2-40B4-BE49-F238E27FC236}">
                <a16:creationId xmlns:a16="http://schemas.microsoft.com/office/drawing/2014/main" id="{0C31D7C1-3FA9-BD41-AFBA-E1A710E1C579}"/>
              </a:ext>
            </a:extLst>
          </p:cNvPr>
          <p:cNvSpPr>
            <a:spLocks noChangeArrowheads="1"/>
          </p:cNvSpPr>
          <p:nvPr/>
        </p:nvSpPr>
        <p:spPr bwMode="auto">
          <a:xfrm>
            <a:off x="2255838" y="1874044"/>
            <a:ext cx="227012" cy="22860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1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5388" name="文本框 142">
            <a:extLst>
              <a:ext uri="{FF2B5EF4-FFF2-40B4-BE49-F238E27FC236}">
                <a16:creationId xmlns:a16="http://schemas.microsoft.com/office/drawing/2014/main" id="{984C8EA4-4409-8A44-B081-D574F1FCD777}"/>
              </a:ext>
            </a:extLst>
          </p:cNvPr>
          <p:cNvSpPr txBox="1">
            <a:spLocks noChangeArrowheads="1"/>
          </p:cNvSpPr>
          <p:nvPr/>
        </p:nvSpPr>
        <p:spPr bwMode="auto">
          <a:xfrm>
            <a:off x="9735244" y="3110706"/>
            <a:ext cx="1257300" cy="932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8" tIns="45718" rIns="45718" bIns="45718">
            <a:spAutoFit/>
          </a:bodyPr>
          <a:lstStyle>
            <a:lvl1pPr marL="204788" indent="-2047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Font typeface="Wingdings" pitchFamily="2" charset="2"/>
              <a:buChar char="ü"/>
            </a:pPr>
            <a:r>
              <a:rPr lang="en-US" altLang="en-US" sz="700" b="1" dirty="0">
                <a:solidFill>
                  <a:srgbClr val="92D050"/>
                </a:solidFill>
                <a:latin typeface="Arial" panose="020B0604020202020204" pitchFamily="34" charset="0"/>
                <a:cs typeface="Arial" panose="020B0604020202020204" pitchFamily="34" charset="0"/>
                <a:sym typeface="+mn-lt"/>
              </a:rPr>
              <a:t>Technologies popularized</a:t>
            </a:r>
            <a:endParaRPr lang="en-US" altLang="zh-CN" sz="700" b="1" dirty="0">
              <a:solidFill>
                <a:srgbClr val="92D050"/>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buFont typeface="Wingdings" pitchFamily="2" charset="2"/>
              <a:buChar char="ü"/>
            </a:pPr>
            <a:r>
              <a:rPr lang="en-US" altLang="en-US" sz="700" b="1" dirty="0">
                <a:solidFill>
                  <a:srgbClr val="92D050"/>
                </a:solidFill>
                <a:latin typeface="Arial" panose="020B0604020202020204" pitchFamily="34" charset="0"/>
                <a:cs typeface="Arial" panose="020B0604020202020204" pitchFamily="34" charset="0"/>
                <a:sym typeface="+mn-lt"/>
              </a:rPr>
              <a:t>Ecosystem improved</a:t>
            </a:r>
            <a:endParaRPr lang="en-US" altLang="zh-CN" sz="700" b="1" dirty="0">
              <a:solidFill>
                <a:srgbClr val="92D050"/>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buFont typeface="Wingdings" pitchFamily="2" charset="2"/>
              <a:buChar char="ü"/>
            </a:pPr>
            <a:r>
              <a:rPr lang="en-US" altLang="en-US" sz="700" b="1" dirty="0">
                <a:solidFill>
                  <a:srgbClr val="92D050"/>
                </a:solidFill>
                <a:latin typeface="Arial" panose="020B0604020202020204" pitchFamily="34" charset="0"/>
                <a:cs typeface="Arial" panose="020B0604020202020204" pitchFamily="34" charset="0"/>
                <a:sym typeface="+mn-lt"/>
              </a:rPr>
              <a:t>Community influence</a:t>
            </a:r>
            <a:endParaRPr lang="en-US" altLang="zh-CN" sz="700" b="1" dirty="0">
              <a:solidFill>
                <a:srgbClr val="92D050"/>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buFont typeface="Wingdings" pitchFamily="2" charset="2"/>
              <a:buChar char="ü"/>
            </a:pPr>
            <a:r>
              <a:rPr lang="en-US" altLang="en-US" sz="700" b="1" dirty="0">
                <a:solidFill>
                  <a:srgbClr val="92D050"/>
                </a:solidFill>
                <a:latin typeface="Arial" panose="020B0604020202020204" pitchFamily="34" charset="0"/>
                <a:cs typeface="Arial" panose="020B0604020202020204" pitchFamily="34" charset="0"/>
                <a:sym typeface="+mn-lt"/>
              </a:rPr>
              <a:t>Division of labor in society</a:t>
            </a:r>
            <a:endParaRPr lang="en-US" altLang="zh-CN" sz="700" b="1" dirty="0">
              <a:solidFill>
                <a:srgbClr val="92D050"/>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68" name="内容占位符 2">
            <a:extLst>
              <a:ext uri="{FF2B5EF4-FFF2-40B4-BE49-F238E27FC236}">
                <a16:creationId xmlns:a16="http://schemas.microsoft.com/office/drawing/2014/main" id="{EDFFE041-36F2-E148-8302-801B009CFFD4}"/>
              </a:ext>
            </a:extLst>
          </p:cNvPr>
          <p:cNvSpPr txBox="1">
            <a:spLocks noChangeArrowheads="1"/>
          </p:cNvSpPr>
          <p:nvPr/>
        </p:nvSpPr>
        <p:spPr bwMode="auto">
          <a:xfrm>
            <a:off x="479376" y="5229200"/>
            <a:ext cx="1358900" cy="2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8" tIns="45718" rIns="45718"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en-US" sz="1200" b="1" dirty="0">
                <a:solidFill>
                  <a:schemeClr val="bg1"/>
                </a:solidFill>
                <a:latin typeface="Arial" panose="020B0604020202020204" pitchFamily="34" charset="0"/>
                <a:cs typeface="Arial" panose="020B0604020202020204" pitchFamily="34" charset="0"/>
                <a:sym typeface="+mn-lt"/>
              </a:rPr>
              <a:t>Major fields</a:t>
            </a:r>
            <a:endParaRPr lang="en-US" altLang="en-US" sz="16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nvGrpSpPr>
          <p:cNvPr id="69" name="圆角矩形 3">
            <a:extLst>
              <a:ext uri="{FF2B5EF4-FFF2-40B4-BE49-F238E27FC236}">
                <a16:creationId xmlns:a16="http://schemas.microsoft.com/office/drawing/2014/main" id="{8AB12D38-3A9A-104C-8B59-916C76014754}"/>
              </a:ext>
            </a:extLst>
          </p:cNvPr>
          <p:cNvGrpSpPr>
            <a:grpSpLocks/>
          </p:cNvGrpSpPr>
          <p:nvPr/>
        </p:nvGrpSpPr>
        <p:grpSpPr bwMode="auto">
          <a:xfrm>
            <a:off x="2027238" y="3467894"/>
            <a:ext cx="2556594" cy="731837"/>
            <a:chOff x="0" y="0"/>
            <a:chExt cx="2646709" cy="732430"/>
          </a:xfrm>
        </p:grpSpPr>
        <p:sp>
          <p:nvSpPr>
            <p:cNvPr id="70" name="圆角矩形">
              <a:extLst>
                <a:ext uri="{FF2B5EF4-FFF2-40B4-BE49-F238E27FC236}">
                  <a16:creationId xmlns:a16="http://schemas.microsoft.com/office/drawing/2014/main" id="{1C62D6DA-3E00-5045-91FE-630464CF78B7}"/>
                </a:ext>
              </a:extLst>
            </p:cNvPr>
            <p:cNvSpPr/>
            <p:nvPr/>
          </p:nvSpPr>
          <p:spPr>
            <a:xfrm>
              <a:off x="0" y="0"/>
              <a:ext cx="2646709" cy="732430"/>
            </a:xfrm>
            <a:prstGeom prst="roundRect">
              <a:avLst>
                <a:gd name="adj" fmla="val 16667"/>
              </a:avLst>
            </a:prstGeom>
            <a:noFill/>
            <a:ln w="12700" cap="flat">
              <a:solidFill>
                <a:srgbClr val="9DC3E6"/>
              </a:solidFill>
              <a:prstDash val="lgDash"/>
              <a:miter lim="400000"/>
            </a:ln>
            <a:effectLst/>
          </p:spPr>
          <p:txBody>
            <a:bodyPr lIns="45718" tIns="45718" rIns="45718" bIns="45718"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a:latin typeface="Calibri"/>
                  <a:ea typeface="Calibri"/>
                  <a:cs typeface="Calibri"/>
                  <a:sym typeface="Calibri"/>
                </a:defRPr>
              </a:pPr>
              <a:endParaRPr sz="1600">
                <a:latin typeface="Arial" panose="020B0604020202020204" pitchFamily="34" charset="0"/>
                <a:ea typeface="+mn-ea"/>
                <a:cs typeface="Arial" panose="020B0604020202020204" pitchFamily="34" charset="0"/>
                <a:sym typeface="+mn-lt"/>
              </a:endParaRPr>
            </a:p>
          </p:txBody>
        </p:sp>
        <p:sp>
          <p:nvSpPr>
            <p:cNvPr id="71" name="传统的单体架构…">
              <a:extLst>
                <a:ext uri="{FF2B5EF4-FFF2-40B4-BE49-F238E27FC236}">
                  <a16:creationId xmlns:a16="http://schemas.microsoft.com/office/drawing/2014/main" id="{69A725CD-7F3D-6F43-952D-3B36069BBBCB}"/>
                </a:ext>
              </a:extLst>
            </p:cNvPr>
            <p:cNvSpPr txBox="1">
              <a:spLocks noChangeArrowheads="1"/>
            </p:cNvSpPr>
            <p:nvPr/>
          </p:nvSpPr>
          <p:spPr bwMode="auto">
            <a:xfrm>
              <a:off x="559417" y="24910"/>
              <a:ext cx="2076722" cy="696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31445" tIns="131445" rIns="131445" bIns="131445"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en-US" sz="1400" b="1" dirty="0">
                  <a:solidFill>
                    <a:schemeClr val="bg1"/>
                  </a:solidFill>
                  <a:latin typeface="Arial" panose="020B0604020202020204" pitchFamily="34" charset="0"/>
                  <a:cs typeface="Arial" panose="020B0604020202020204" pitchFamily="34" charset="0"/>
                  <a:sym typeface="+mn-lt"/>
                </a:rPr>
                <a:t>Internal open source collaboration</a:t>
              </a:r>
              <a:endParaRPr lang="en-US" altLang="zh-CN"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grpSp>
        <p:nvGrpSpPr>
          <p:cNvPr id="75" name="圆角矩形 3">
            <a:extLst>
              <a:ext uri="{FF2B5EF4-FFF2-40B4-BE49-F238E27FC236}">
                <a16:creationId xmlns:a16="http://schemas.microsoft.com/office/drawing/2014/main" id="{66363BF1-0DB9-8245-AC89-CF7FE0D4E0F5}"/>
              </a:ext>
            </a:extLst>
          </p:cNvPr>
          <p:cNvGrpSpPr>
            <a:grpSpLocks/>
          </p:cNvGrpSpPr>
          <p:nvPr/>
        </p:nvGrpSpPr>
        <p:grpSpPr bwMode="auto">
          <a:xfrm>
            <a:off x="1631504" y="5183986"/>
            <a:ext cx="864097" cy="454108"/>
            <a:chOff x="-2" y="144133"/>
            <a:chExt cx="821000" cy="454475"/>
          </a:xfrm>
        </p:grpSpPr>
        <p:sp>
          <p:nvSpPr>
            <p:cNvPr id="76" name="圆角矩形">
              <a:extLst>
                <a:ext uri="{FF2B5EF4-FFF2-40B4-BE49-F238E27FC236}">
                  <a16:creationId xmlns:a16="http://schemas.microsoft.com/office/drawing/2014/main" id="{F88CE817-5756-634F-B0F5-26E282E3F825}"/>
                </a:ext>
              </a:extLst>
            </p:cNvPr>
            <p:cNvSpPr/>
            <p:nvPr/>
          </p:nvSpPr>
          <p:spPr>
            <a:xfrm>
              <a:off x="68416" y="144133"/>
              <a:ext cx="752582" cy="432400"/>
            </a:xfrm>
            <a:prstGeom prst="roundRect">
              <a:avLst>
                <a:gd name="adj" fmla="val 16667"/>
              </a:avLst>
            </a:prstGeom>
            <a:noFill/>
            <a:ln w="12700" cap="flat">
              <a:solidFill>
                <a:schemeClr val="accent1"/>
              </a:solidFill>
              <a:prstDash val="solid"/>
              <a:miter lim="400000"/>
            </a:ln>
            <a:effectLst/>
          </p:spPr>
          <p:txBody>
            <a:bodyPr lIns="45718" tIns="45718" rIns="45718" bIns="45718"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a:latin typeface="Calibri"/>
                  <a:ea typeface="Calibri"/>
                  <a:cs typeface="Calibri"/>
                  <a:sym typeface="Calibri"/>
                </a:defRPr>
              </a:pPr>
              <a:endParaRPr sz="1100">
                <a:latin typeface="Arial" panose="020B0604020202020204" pitchFamily="34" charset="0"/>
                <a:ea typeface="+mn-ea"/>
                <a:cs typeface="Arial" panose="020B0604020202020204" pitchFamily="34" charset="0"/>
                <a:sym typeface="+mn-lt"/>
              </a:endParaRPr>
            </a:p>
          </p:txBody>
        </p:sp>
        <p:sp>
          <p:nvSpPr>
            <p:cNvPr id="77" name="传统的单体架构…">
              <a:extLst>
                <a:ext uri="{FF2B5EF4-FFF2-40B4-BE49-F238E27FC236}">
                  <a16:creationId xmlns:a16="http://schemas.microsoft.com/office/drawing/2014/main" id="{705F29BF-F44C-1145-AABC-C20B9FA1015E}"/>
                </a:ext>
              </a:extLst>
            </p:cNvPr>
            <p:cNvSpPr txBox="1">
              <a:spLocks noChangeArrowheads="1"/>
            </p:cNvSpPr>
            <p:nvPr/>
          </p:nvSpPr>
          <p:spPr bwMode="auto">
            <a:xfrm>
              <a:off x="-2" y="148121"/>
              <a:ext cx="777789" cy="450487"/>
            </a:xfrm>
            <a:prstGeom prst="rect">
              <a:avLst/>
            </a:prstGeom>
            <a:noFill/>
            <a:ln w="12700">
              <a:solidFill>
                <a:srgbClr val="000000"/>
              </a:solidFill>
              <a:prstDash val="solid"/>
              <a:miter lim="400000"/>
              <a:headEnd/>
              <a:tailEnd/>
            </a:ln>
            <a:extLst>
              <a:ext uri="{909E8E84-426E-40DD-AFC4-6F175D3DCCD1}">
                <a14:hiddenFill xmlns:a14="http://schemas.microsoft.com/office/drawing/2010/main">
                  <a:solidFill>
                    <a:srgbClr val="FFFFFF"/>
                  </a:solidFill>
                </a14:hiddenFill>
              </a:ext>
            </a:extLst>
          </p:spPr>
          <p:txBody>
            <a:bodyPr wrap="square" lIns="131445" tIns="131445" rIns="131445" bIns="131445"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100" b="1" dirty="0" err="1">
                  <a:solidFill>
                    <a:schemeClr val="bg1"/>
                  </a:solidFill>
                  <a:latin typeface="Arial" panose="020B0604020202020204" pitchFamily="34" charset="0"/>
                  <a:cs typeface="Arial" panose="020B0604020202020204" pitchFamily="34" charset="0"/>
                  <a:sym typeface="+mn-lt"/>
                </a:rPr>
                <a:t>IaaS</a:t>
              </a:r>
              <a:endParaRPr lang="en-US" altLang="zh-CN"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grpSp>
        <p:nvGrpSpPr>
          <p:cNvPr id="78" name="圆角矩形 3">
            <a:extLst>
              <a:ext uri="{FF2B5EF4-FFF2-40B4-BE49-F238E27FC236}">
                <a16:creationId xmlns:a16="http://schemas.microsoft.com/office/drawing/2014/main" id="{6A11B994-3895-6246-97C1-8F1B388C5B46}"/>
              </a:ext>
            </a:extLst>
          </p:cNvPr>
          <p:cNvGrpSpPr>
            <a:grpSpLocks/>
          </p:cNvGrpSpPr>
          <p:nvPr/>
        </p:nvGrpSpPr>
        <p:grpSpPr bwMode="auto">
          <a:xfrm>
            <a:off x="2639616" y="5090119"/>
            <a:ext cx="2095668" cy="604012"/>
            <a:chOff x="68416" y="57567"/>
            <a:chExt cx="1436745" cy="604502"/>
          </a:xfrm>
        </p:grpSpPr>
        <p:sp>
          <p:nvSpPr>
            <p:cNvPr id="79" name="圆角矩形">
              <a:extLst>
                <a:ext uri="{FF2B5EF4-FFF2-40B4-BE49-F238E27FC236}">
                  <a16:creationId xmlns:a16="http://schemas.microsoft.com/office/drawing/2014/main" id="{8813AB56-745E-1E44-81AE-A8880B983059}"/>
                </a:ext>
              </a:extLst>
            </p:cNvPr>
            <p:cNvSpPr/>
            <p:nvPr/>
          </p:nvSpPr>
          <p:spPr>
            <a:xfrm>
              <a:off x="68416" y="144133"/>
              <a:ext cx="1026248" cy="432400"/>
            </a:xfrm>
            <a:prstGeom prst="roundRect">
              <a:avLst>
                <a:gd name="adj" fmla="val 16667"/>
              </a:avLst>
            </a:prstGeom>
            <a:noFill/>
            <a:ln w="12700" cap="flat">
              <a:solidFill>
                <a:schemeClr val="accent6">
                  <a:lumMod val="75000"/>
                </a:schemeClr>
              </a:solidFill>
              <a:prstDash val="solid"/>
              <a:miter lim="400000"/>
            </a:ln>
            <a:effectLst/>
          </p:spPr>
          <p:txBody>
            <a:bodyPr lIns="45718" tIns="45718" rIns="45718" bIns="45718"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a:latin typeface="Calibri"/>
                  <a:ea typeface="Calibri"/>
                  <a:cs typeface="Calibri"/>
                  <a:sym typeface="Calibri"/>
                </a:defRPr>
              </a:pPr>
              <a:endParaRPr sz="1100">
                <a:latin typeface="Arial" panose="020B0604020202020204" pitchFamily="34" charset="0"/>
                <a:ea typeface="+mn-ea"/>
                <a:cs typeface="Arial" panose="020B0604020202020204" pitchFamily="34" charset="0"/>
                <a:sym typeface="+mn-lt"/>
              </a:endParaRPr>
            </a:p>
          </p:txBody>
        </p:sp>
        <p:sp>
          <p:nvSpPr>
            <p:cNvPr id="80" name="传统的单体架构…">
              <a:extLst>
                <a:ext uri="{FF2B5EF4-FFF2-40B4-BE49-F238E27FC236}">
                  <a16:creationId xmlns:a16="http://schemas.microsoft.com/office/drawing/2014/main" id="{010BF146-EFFF-F849-9360-E2EC3CEE65D7}"/>
                </a:ext>
              </a:extLst>
            </p:cNvPr>
            <p:cNvSpPr txBox="1">
              <a:spLocks noChangeArrowheads="1"/>
            </p:cNvSpPr>
            <p:nvPr/>
          </p:nvSpPr>
          <p:spPr bwMode="auto">
            <a:xfrm>
              <a:off x="68416" y="57567"/>
              <a:ext cx="1436745" cy="604502"/>
            </a:xfrm>
            <a:prstGeom prst="rect">
              <a:avLst/>
            </a:prstGeom>
            <a:noFill/>
            <a:ln w="12700">
              <a:noFill/>
              <a:miter lim="400000"/>
              <a:headEnd/>
              <a:tailEnd/>
            </a:ln>
            <a:extLst>
              <a:ext uri="{909E8E84-426E-40DD-AFC4-6F175D3DCCD1}">
                <a14:hiddenFill xmlns:a14="http://schemas.microsoft.com/office/drawing/2010/main">
                  <a:solidFill>
                    <a:srgbClr val="FFFFFF"/>
                  </a:solidFill>
                </a14:hiddenFill>
              </a:ext>
            </a:extLst>
          </p:spPr>
          <p:txBody>
            <a:bodyPr wrap="square" lIns="131445" tIns="131445" rIns="131445" bIns="131445"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en-US" sz="1100" b="1" dirty="0">
                  <a:solidFill>
                    <a:schemeClr val="bg1"/>
                  </a:solidFill>
                  <a:latin typeface="Arial" panose="020B0604020202020204" pitchFamily="34" charset="0"/>
                  <a:cs typeface="Arial" panose="020B0604020202020204" pitchFamily="34" charset="0"/>
                  <a:sym typeface="+mn-lt"/>
                </a:rPr>
                <a:t>Containers and cloud native</a:t>
              </a:r>
              <a:endParaRPr lang="en-US" altLang="zh-CN"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grpSp>
        <p:nvGrpSpPr>
          <p:cNvPr id="81" name="圆角矩形 3">
            <a:extLst>
              <a:ext uri="{FF2B5EF4-FFF2-40B4-BE49-F238E27FC236}">
                <a16:creationId xmlns:a16="http://schemas.microsoft.com/office/drawing/2014/main" id="{6D274BD2-A310-3E4B-8554-9ACFAD3AAF9C}"/>
              </a:ext>
            </a:extLst>
          </p:cNvPr>
          <p:cNvGrpSpPr>
            <a:grpSpLocks/>
          </p:cNvGrpSpPr>
          <p:nvPr/>
        </p:nvGrpSpPr>
        <p:grpSpPr bwMode="auto">
          <a:xfrm>
            <a:off x="5231904" y="5183733"/>
            <a:ext cx="1440160" cy="454108"/>
            <a:chOff x="68416" y="144133"/>
            <a:chExt cx="1099929" cy="454476"/>
          </a:xfrm>
        </p:grpSpPr>
        <p:sp>
          <p:nvSpPr>
            <p:cNvPr id="82" name="圆角矩形">
              <a:extLst>
                <a:ext uri="{FF2B5EF4-FFF2-40B4-BE49-F238E27FC236}">
                  <a16:creationId xmlns:a16="http://schemas.microsoft.com/office/drawing/2014/main" id="{3A2CFB76-18D4-2244-A40E-C0AF4B665F51}"/>
                </a:ext>
              </a:extLst>
            </p:cNvPr>
            <p:cNvSpPr/>
            <p:nvPr/>
          </p:nvSpPr>
          <p:spPr>
            <a:xfrm>
              <a:off x="68416" y="144133"/>
              <a:ext cx="1026248" cy="432400"/>
            </a:xfrm>
            <a:prstGeom prst="roundRect">
              <a:avLst>
                <a:gd name="adj" fmla="val 16667"/>
              </a:avLst>
            </a:prstGeom>
            <a:noFill/>
            <a:ln w="12700" cap="flat">
              <a:solidFill>
                <a:srgbClr val="FF0000"/>
              </a:solidFill>
              <a:prstDash val="solid"/>
              <a:miter lim="400000"/>
            </a:ln>
            <a:effectLst/>
          </p:spPr>
          <p:txBody>
            <a:bodyPr lIns="45718" tIns="45718" rIns="45718" bIns="45718"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a:latin typeface="Calibri"/>
                  <a:ea typeface="Calibri"/>
                  <a:cs typeface="Calibri"/>
                  <a:sym typeface="Calibri"/>
                </a:defRPr>
              </a:pPr>
              <a:endParaRPr sz="1100">
                <a:latin typeface="Arial" panose="020B0604020202020204" pitchFamily="34" charset="0"/>
                <a:ea typeface="+mn-ea"/>
                <a:cs typeface="Arial" panose="020B0604020202020204" pitchFamily="34" charset="0"/>
                <a:sym typeface="+mn-lt"/>
              </a:endParaRPr>
            </a:p>
          </p:txBody>
        </p:sp>
        <p:sp>
          <p:nvSpPr>
            <p:cNvPr id="83" name="传统的单体架构…">
              <a:extLst>
                <a:ext uri="{FF2B5EF4-FFF2-40B4-BE49-F238E27FC236}">
                  <a16:creationId xmlns:a16="http://schemas.microsoft.com/office/drawing/2014/main" id="{D2DAD555-3DCF-E549-BB6F-FFE9010D319C}"/>
                </a:ext>
              </a:extLst>
            </p:cNvPr>
            <p:cNvSpPr txBox="1">
              <a:spLocks noChangeArrowheads="1"/>
            </p:cNvSpPr>
            <p:nvPr/>
          </p:nvSpPr>
          <p:spPr bwMode="auto">
            <a:xfrm>
              <a:off x="136833" y="148121"/>
              <a:ext cx="1031512" cy="450488"/>
            </a:xfrm>
            <a:prstGeom prst="rect">
              <a:avLst/>
            </a:prstGeom>
            <a:noFill/>
            <a:ln w="12700">
              <a:noFill/>
              <a:miter lim="400000"/>
              <a:headEnd/>
              <a:tailEnd/>
            </a:ln>
            <a:extLst>
              <a:ext uri="{909E8E84-426E-40DD-AFC4-6F175D3DCCD1}">
                <a14:hiddenFill xmlns:a14="http://schemas.microsoft.com/office/drawing/2010/main">
                  <a:solidFill>
                    <a:srgbClr val="FFFFFF"/>
                  </a:solidFill>
                </a14:hiddenFill>
              </a:ext>
            </a:extLst>
          </p:spPr>
          <p:txBody>
            <a:bodyPr wrap="square" lIns="131445" tIns="131445" rIns="131445" bIns="131445"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en-US" sz="1100" b="1" dirty="0">
                  <a:solidFill>
                    <a:schemeClr val="bg1"/>
                  </a:solidFill>
                  <a:latin typeface="Arial" panose="020B0604020202020204" pitchFamily="34" charset="0"/>
                  <a:cs typeface="Arial" panose="020B0604020202020204" pitchFamily="34" charset="0"/>
                  <a:sym typeface="+mn-lt"/>
                </a:rPr>
                <a:t>Big data &amp; AI</a:t>
              </a:r>
              <a:endParaRPr lang="en-US" altLang="zh-CN"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grpSp>
        <p:nvGrpSpPr>
          <p:cNvPr id="84" name="圆角矩形 3">
            <a:extLst>
              <a:ext uri="{FF2B5EF4-FFF2-40B4-BE49-F238E27FC236}">
                <a16:creationId xmlns:a16="http://schemas.microsoft.com/office/drawing/2014/main" id="{D7DDF278-0222-D54F-B9CF-6FD51F04589C}"/>
              </a:ext>
            </a:extLst>
          </p:cNvPr>
          <p:cNvGrpSpPr>
            <a:grpSpLocks/>
          </p:cNvGrpSpPr>
          <p:nvPr/>
        </p:nvGrpSpPr>
        <p:grpSpPr bwMode="auto">
          <a:xfrm>
            <a:off x="7896200" y="5183733"/>
            <a:ext cx="1841888" cy="454108"/>
            <a:chOff x="68416" y="144133"/>
            <a:chExt cx="1231499" cy="454476"/>
          </a:xfrm>
        </p:grpSpPr>
        <p:sp>
          <p:nvSpPr>
            <p:cNvPr id="85" name="圆角矩形">
              <a:extLst>
                <a:ext uri="{FF2B5EF4-FFF2-40B4-BE49-F238E27FC236}">
                  <a16:creationId xmlns:a16="http://schemas.microsoft.com/office/drawing/2014/main" id="{E8EF7539-B5D8-CA45-9406-731B3CDF2238}"/>
                </a:ext>
              </a:extLst>
            </p:cNvPr>
            <p:cNvSpPr/>
            <p:nvPr/>
          </p:nvSpPr>
          <p:spPr>
            <a:xfrm>
              <a:off x="68416" y="144133"/>
              <a:ext cx="1026248" cy="432400"/>
            </a:xfrm>
            <a:prstGeom prst="roundRect">
              <a:avLst>
                <a:gd name="adj" fmla="val 16667"/>
              </a:avLst>
            </a:prstGeom>
            <a:noFill/>
            <a:ln w="12700" cap="flat">
              <a:solidFill>
                <a:schemeClr val="accent2">
                  <a:lumMod val="75000"/>
                </a:schemeClr>
              </a:solidFill>
              <a:prstDash val="solid"/>
              <a:miter lim="400000"/>
            </a:ln>
            <a:effectLst/>
          </p:spPr>
          <p:txBody>
            <a:bodyPr lIns="45718" tIns="45718" rIns="45718" bIns="45718"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a:latin typeface="Calibri"/>
                  <a:ea typeface="Calibri"/>
                  <a:cs typeface="Calibri"/>
                  <a:sym typeface="Calibri"/>
                </a:defRPr>
              </a:pPr>
              <a:endParaRPr sz="1100">
                <a:latin typeface="Arial" panose="020B0604020202020204" pitchFamily="34" charset="0"/>
                <a:ea typeface="+mn-ea"/>
                <a:cs typeface="Arial" panose="020B0604020202020204" pitchFamily="34" charset="0"/>
                <a:sym typeface="+mn-lt"/>
              </a:endParaRPr>
            </a:p>
          </p:txBody>
        </p:sp>
        <p:sp>
          <p:nvSpPr>
            <p:cNvPr id="86" name="传统的单体架构…">
              <a:extLst>
                <a:ext uri="{FF2B5EF4-FFF2-40B4-BE49-F238E27FC236}">
                  <a16:creationId xmlns:a16="http://schemas.microsoft.com/office/drawing/2014/main" id="{05AB4AF9-9916-7D48-A992-BCC0922644B9}"/>
                </a:ext>
              </a:extLst>
            </p:cNvPr>
            <p:cNvSpPr txBox="1">
              <a:spLocks noChangeArrowheads="1"/>
            </p:cNvSpPr>
            <p:nvPr/>
          </p:nvSpPr>
          <p:spPr bwMode="auto">
            <a:xfrm>
              <a:off x="68416" y="148121"/>
              <a:ext cx="1231499" cy="450488"/>
            </a:xfrm>
            <a:prstGeom prst="rect">
              <a:avLst/>
            </a:prstGeom>
            <a:noFill/>
            <a:ln w="12700">
              <a:noFill/>
              <a:miter lim="400000"/>
              <a:headEnd/>
              <a:tailEnd/>
            </a:ln>
            <a:extLst>
              <a:ext uri="{909E8E84-426E-40DD-AFC4-6F175D3DCCD1}">
                <a14:hiddenFill xmlns:a14="http://schemas.microsoft.com/office/drawing/2010/main">
                  <a:solidFill>
                    <a:srgbClr val="FFFFFF"/>
                  </a:solidFill>
                </a14:hiddenFill>
              </a:ext>
            </a:extLst>
          </p:spPr>
          <p:txBody>
            <a:bodyPr wrap="square" lIns="131445" tIns="131445" rIns="131445" bIns="131445"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100" b="1" dirty="0">
                  <a:solidFill>
                    <a:schemeClr val="bg1"/>
                  </a:solidFill>
                  <a:latin typeface="Arial" panose="020B0604020202020204" pitchFamily="34" charset="0"/>
                  <a:cs typeface="Arial" panose="020B0604020202020204" pitchFamily="34" charset="0"/>
                  <a:sym typeface="+mn-lt"/>
                </a:rPr>
                <a:t>IOT/edge computing</a:t>
              </a:r>
              <a:endParaRPr lang="en-US" altLang="zh-CN"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grpSp>
        <p:nvGrpSpPr>
          <p:cNvPr id="87" name="圆角矩形 3">
            <a:extLst>
              <a:ext uri="{FF2B5EF4-FFF2-40B4-BE49-F238E27FC236}">
                <a16:creationId xmlns:a16="http://schemas.microsoft.com/office/drawing/2014/main" id="{5A3C96E4-8362-B64F-B449-B39916731D5B}"/>
              </a:ext>
            </a:extLst>
          </p:cNvPr>
          <p:cNvGrpSpPr>
            <a:grpSpLocks/>
          </p:cNvGrpSpPr>
          <p:nvPr/>
        </p:nvGrpSpPr>
        <p:grpSpPr bwMode="auto">
          <a:xfrm>
            <a:off x="9552383" y="5110773"/>
            <a:ext cx="1656185" cy="604012"/>
            <a:chOff x="68416" y="71113"/>
            <a:chExt cx="1262408" cy="604502"/>
          </a:xfrm>
        </p:grpSpPr>
        <p:sp>
          <p:nvSpPr>
            <p:cNvPr id="88" name="圆角矩形">
              <a:extLst>
                <a:ext uri="{FF2B5EF4-FFF2-40B4-BE49-F238E27FC236}">
                  <a16:creationId xmlns:a16="http://schemas.microsoft.com/office/drawing/2014/main" id="{8C7592A7-2791-2647-91BD-D600D2FD7C38}"/>
                </a:ext>
              </a:extLst>
            </p:cNvPr>
            <p:cNvSpPr/>
            <p:nvPr/>
          </p:nvSpPr>
          <p:spPr>
            <a:xfrm>
              <a:off x="68416" y="144133"/>
              <a:ext cx="1026248" cy="432400"/>
            </a:xfrm>
            <a:prstGeom prst="roundRect">
              <a:avLst>
                <a:gd name="adj" fmla="val 16667"/>
              </a:avLst>
            </a:prstGeom>
            <a:noFill/>
            <a:ln w="12700" cap="flat">
              <a:solidFill>
                <a:schemeClr val="accent4">
                  <a:lumMod val="75000"/>
                </a:schemeClr>
              </a:solidFill>
              <a:prstDash val="solid"/>
              <a:miter lim="400000"/>
            </a:ln>
            <a:effectLst/>
          </p:spPr>
          <p:txBody>
            <a:bodyPr lIns="45718" tIns="45718" rIns="45718" bIns="45718"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a:latin typeface="Calibri"/>
                  <a:ea typeface="Calibri"/>
                  <a:cs typeface="Calibri"/>
                  <a:sym typeface="Calibri"/>
                </a:defRPr>
              </a:pPr>
              <a:endParaRPr sz="1100">
                <a:latin typeface="Arial" panose="020B0604020202020204" pitchFamily="34" charset="0"/>
                <a:ea typeface="+mn-ea"/>
                <a:cs typeface="Arial" panose="020B0604020202020204" pitchFamily="34" charset="0"/>
                <a:sym typeface="+mn-lt"/>
              </a:endParaRPr>
            </a:p>
          </p:txBody>
        </p:sp>
        <p:sp>
          <p:nvSpPr>
            <p:cNvPr id="89" name="传统的单体架构…">
              <a:extLst>
                <a:ext uri="{FF2B5EF4-FFF2-40B4-BE49-F238E27FC236}">
                  <a16:creationId xmlns:a16="http://schemas.microsoft.com/office/drawing/2014/main" id="{50532A5C-104C-B447-A536-5EC7DD970614}"/>
                </a:ext>
              </a:extLst>
            </p:cNvPr>
            <p:cNvSpPr txBox="1">
              <a:spLocks noChangeArrowheads="1"/>
            </p:cNvSpPr>
            <p:nvPr/>
          </p:nvSpPr>
          <p:spPr bwMode="auto">
            <a:xfrm>
              <a:off x="99325" y="71113"/>
              <a:ext cx="1231499" cy="604502"/>
            </a:xfrm>
            <a:prstGeom prst="rect">
              <a:avLst/>
            </a:prstGeom>
            <a:noFill/>
            <a:ln w="12700">
              <a:noFill/>
              <a:miter lim="400000"/>
              <a:headEnd/>
              <a:tailEnd/>
            </a:ln>
            <a:extLst>
              <a:ext uri="{909E8E84-426E-40DD-AFC4-6F175D3DCCD1}">
                <a14:hiddenFill xmlns:a14="http://schemas.microsoft.com/office/drawing/2010/main">
                  <a:solidFill>
                    <a:srgbClr val="FFFFFF"/>
                  </a:solidFill>
                </a14:hiddenFill>
              </a:ext>
            </a:extLst>
          </p:spPr>
          <p:txBody>
            <a:bodyPr wrap="square" lIns="131445" tIns="131445" rIns="131445" bIns="131445"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en-US" sz="1100" b="1" dirty="0">
                  <a:solidFill>
                    <a:schemeClr val="bg1"/>
                  </a:solidFill>
                  <a:latin typeface="Arial" panose="020B0604020202020204" pitchFamily="34" charset="0"/>
                  <a:cs typeface="Arial" panose="020B0604020202020204" pitchFamily="34" charset="0"/>
                  <a:sym typeface="+mn-lt"/>
                </a:rPr>
                <a:t>Mini program ecosystem</a:t>
              </a:r>
              <a:endParaRPr lang="en-US" altLang="zh-CN"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grpSp>
        <p:nvGrpSpPr>
          <p:cNvPr id="90" name="圆角矩形 3">
            <a:extLst>
              <a:ext uri="{FF2B5EF4-FFF2-40B4-BE49-F238E27FC236}">
                <a16:creationId xmlns:a16="http://schemas.microsoft.com/office/drawing/2014/main" id="{299F7667-7C3B-3E4F-97FC-5FCB524A4ACC}"/>
              </a:ext>
            </a:extLst>
          </p:cNvPr>
          <p:cNvGrpSpPr>
            <a:grpSpLocks/>
          </p:cNvGrpSpPr>
          <p:nvPr/>
        </p:nvGrpSpPr>
        <p:grpSpPr bwMode="auto">
          <a:xfrm>
            <a:off x="4223792" y="5167064"/>
            <a:ext cx="1296144" cy="450123"/>
            <a:chOff x="68416" y="134574"/>
            <a:chExt cx="1481014" cy="450488"/>
          </a:xfrm>
        </p:grpSpPr>
        <p:sp>
          <p:nvSpPr>
            <p:cNvPr id="91" name="圆角矩形">
              <a:extLst>
                <a:ext uri="{FF2B5EF4-FFF2-40B4-BE49-F238E27FC236}">
                  <a16:creationId xmlns:a16="http://schemas.microsoft.com/office/drawing/2014/main" id="{79284E77-1B77-2944-8136-83B36C866875}"/>
                </a:ext>
              </a:extLst>
            </p:cNvPr>
            <p:cNvSpPr/>
            <p:nvPr/>
          </p:nvSpPr>
          <p:spPr>
            <a:xfrm>
              <a:off x="68416" y="144133"/>
              <a:ext cx="1026248" cy="432400"/>
            </a:xfrm>
            <a:prstGeom prst="roundRect">
              <a:avLst>
                <a:gd name="adj" fmla="val 16667"/>
              </a:avLst>
            </a:prstGeom>
            <a:noFill/>
            <a:ln w="12700" cap="flat">
              <a:solidFill>
                <a:srgbClr val="00B0F0"/>
              </a:solidFill>
              <a:prstDash val="solid"/>
              <a:miter lim="400000"/>
            </a:ln>
            <a:effectLst/>
          </p:spPr>
          <p:txBody>
            <a:bodyPr lIns="45718" tIns="45718" rIns="45718" bIns="45718"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a:latin typeface="Calibri"/>
                  <a:ea typeface="Calibri"/>
                  <a:cs typeface="Calibri"/>
                  <a:sym typeface="Calibri"/>
                </a:defRPr>
              </a:pPr>
              <a:endParaRPr sz="1100">
                <a:latin typeface="Arial" panose="020B0604020202020204" pitchFamily="34" charset="0"/>
                <a:ea typeface="+mn-ea"/>
                <a:cs typeface="Arial" panose="020B0604020202020204" pitchFamily="34" charset="0"/>
                <a:sym typeface="+mn-lt"/>
              </a:endParaRPr>
            </a:p>
          </p:txBody>
        </p:sp>
        <p:sp>
          <p:nvSpPr>
            <p:cNvPr id="92" name="传统的单体架构…">
              <a:extLst>
                <a:ext uri="{FF2B5EF4-FFF2-40B4-BE49-F238E27FC236}">
                  <a16:creationId xmlns:a16="http://schemas.microsoft.com/office/drawing/2014/main" id="{CABB14C8-03CA-514A-9E9F-3C9066D19EB9}"/>
                </a:ext>
              </a:extLst>
            </p:cNvPr>
            <p:cNvSpPr txBox="1">
              <a:spLocks noChangeArrowheads="1"/>
            </p:cNvSpPr>
            <p:nvPr/>
          </p:nvSpPr>
          <p:spPr bwMode="auto">
            <a:xfrm>
              <a:off x="112685" y="134574"/>
              <a:ext cx="1436745" cy="450488"/>
            </a:xfrm>
            <a:prstGeom prst="rect">
              <a:avLst/>
            </a:prstGeom>
            <a:noFill/>
            <a:ln w="12700">
              <a:noFill/>
              <a:miter lim="400000"/>
              <a:headEnd/>
              <a:tailEnd/>
            </a:ln>
            <a:extLst>
              <a:ext uri="{909E8E84-426E-40DD-AFC4-6F175D3DCCD1}">
                <a14:hiddenFill xmlns:a14="http://schemas.microsoft.com/office/drawing/2010/main">
                  <a:solidFill>
                    <a:srgbClr val="FFFFFF"/>
                  </a:solidFill>
                </a14:hiddenFill>
              </a:ext>
            </a:extLst>
          </p:spPr>
          <p:txBody>
            <a:bodyPr wrap="square" lIns="131445" tIns="131445" rIns="131445" bIns="131445"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en-US" sz="1100" b="1" dirty="0">
                  <a:solidFill>
                    <a:schemeClr val="bg1"/>
                  </a:solidFill>
                  <a:latin typeface="Arial" panose="020B0604020202020204" pitchFamily="34" charset="0"/>
                  <a:cs typeface="Arial" panose="020B0604020202020204" pitchFamily="34" charset="0"/>
                  <a:sym typeface="+mn-lt"/>
                </a:rPr>
                <a:t>Database</a:t>
              </a:r>
              <a:endParaRPr lang="en-US" altLang="zh-CN"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grpSp>
        <p:nvGrpSpPr>
          <p:cNvPr id="93" name="圆角矩形 3">
            <a:extLst>
              <a:ext uri="{FF2B5EF4-FFF2-40B4-BE49-F238E27FC236}">
                <a16:creationId xmlns:a16="http://schemas.microsoft.com/office/drawing/2014/main" id="{7E2EA1E0-1CC3-5C42-9497-4C69D280C6E2}"/>
              </a:ext>
            </a:extLst>
          </p:cNvPr>
          <p:cNvGrpSpPr>
            <a:grpSpLocks/>
          </p:cNvGrpSpPr>
          <p:nvPr/>
        </p:nvGrpSpPr>
        <p:grpSpPr bwMode="auto">
          <a:xfrm>
            <a:off x="6672064" y="5183734"/>
            <a:ext cx="1121807" cy="446413"/>
            <a:chOff x="68416" y="144133"/>
            <a:chExt cx="1026248" cy="446774"/>
          </a:xfrm>
        </p:grpSpPr>
        <p:sp>
          <p:nvSpPr>
            <p:cNvPr id="94" name="圆角矩形">
              <a:extLst>
                <a:ext uri="{FF2B5EF4-FFF2-40B4-BE49-F238E27FC236}">
                  <a16:creationId xmlns:a16="http://schemas.microsoft.com/office/drawing/2014/main" id="{6C0946B0-6888-384C-8EA1-66E1F209F1B3}"/>
                </a:ext>
              </a:extLst>
            </p:cNvPr>
            <p:cNvSpPr/>
            <p:nvPr/>
          </p:nvSpPr>
          <p:spPr>
            <a:xfrm>
              <a:off x="68416" y="144133"/>
              <a:ext cx="1026248" cy="432400"/>
            </a:xfrm>
            <a:prstGeom prst="roundRect">
              <a:avLst>
                <a:gd name="adj" fmla="val 16667"/>
              </a:avLst>
            </a:prstGeom>
            <a:noFill/>
            <a:ln w="12700" cap="flat">
              <a:solidFill>
                <a:schemeClr val="tx2">
                  <a:lumMod val="20000"/>
                  <a:lumOff val="80000"/>
                </a:schemeClr>
              </a:solidFill>
              <a:prstDash val="solid"/>
              <a:miter lim="400000"/>
            </a:ln>
            <a:effectLst/>
          </p:spPr>
          <p:txBody>
            <a:bodyPr lIns="45718" tIns="45718" rIns="45718" bIns="45718"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DengXian"/>
                </a:defRPr>
              </a:lvl9pPr>
            </a:lstStyle>
            <a:p>
              <a:pPr>
                <a:defRPr>
                  <a:latin typeface="Calibri"/>
                  <a:ea typeface="Calibri"/>
                  <a:cs typeface="Calibri"/>
                  <a:sym typeface="Calibri"/>
                </a:defRPr>
              </a:pPr>
              <a:endParaRPr sz="1100">
                <a:latin typeface="Arial" panose="020B0604020202020204" pitchFamily="34" charset="0"/>
                <a:ea typeface="+mn-ea"/>
                <a:cs typeface="Arial" panose="020B0604020202020204" pitchFamily="34" charset="0"/>
                <a:sym typeface="+mn-lt"/>
              </a:endParaRPr>
            </a:p>
          </p:txBody>
        </p:sp>
        <p:sp>
          <p:nvSpPr>
            <p:cNvPr id="95" name="传统的单体架构…">
              <a:extLst>
                <a:ext uri="{FF2B5EF4-FFF2-40B4-BE49-F238E27FC236}">
                  <a16:creationId xmlns:a16="http://schemas.microsoft.com/office/drawing/2014/main" id="{C08F122F-E835-C74C-A7E8-5210A5DE5E94}"/>
                </a:ext>
              </a:extLst>
            </p:cNvPr>
            <p:cNvSpPr txBox="1">
              <a:spLocks noChangeArrowheads="1"/>
            </p:cNvSpPr>
            <p:nvPr/>
          </p:nvSpPr>
          <p:spPr bwMode="auto">
            <a:xfrm>
              <a:off x="116561" y="155821"/>
              <a:ext cx="978102" cy="435086"/>
            </a:xfrm>
            <a:prstGeom prst="rect">
              <a:avLst/>
            </a:prstGeom>
            <a:noFill/>
            <a:ln w="12700">
              <a:noFill/>
              <a:miter lim="400000"/>
              <a:headEnd/>
              <a:tailEnd/>
            </a:ln>
            <a:extLst>
              <a:ext uri="{909E8E84-426E-40DD-AFC4-6F175D3DCCD1}">
                <a14:hiddenFill xmlns:a14="http://schemas.microsoft.com/office/drawing/2010/main">
                  <a:solidFill>
                    <a:srgbClr val="FFFFFF"/>
                  </a:solidFill>
                </a14:hiddenFill>
              </a:ext>
            </a:extLst>
          </p:spPr>
          <p:txBody>
            <a:bodyPr wrap="square" lIns="131445" tIns="131445" rIns="131445" bIns="131445"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en-US" sz="1100" b="1" dirty="0">
                  <a:solidFill>
                    <a:schemeClr val="bg1"/>
                  </a:solidFill>
                  <a:latin typeface="Arial" panose="020B0604020202020204" pitchFamily="34" charset="0"/>
                  <a:cs typeface="Arial" panose="020B0604020202020204" pitchFamily="34" charset="0"/>
                  <a:sym typeface="+mn-lt"/>
                </a:rPr>
                <a:t>Middleware</a:t>
              </a:r>
              <a:endParaRPr lang="en-US" altLang="zh-CN"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
        <p:nvSpPr>
          <p:cNvPr id="96" name="内容占位符 2">
            <a:extLst>
              <a:ext uri="{FF2B5EF4-FFF2-40B4-BE49-F238E27FC236}">
                <a16:creationId xmlns:a16="http://schemas.microsoft.com/office/drawing/2014/main" id="{439FC6D4-4DB7-A14B-B1EE-9FEFA6B2F532}"/>
              </a:ext>
            </a:extLst>
          </p:cNvPr>
          <p:cNvSpPr txBox="1">
            <a:spLocks noChangeArrowheads="1"/>
          </p:cNvSpPr>
          <p:nvPr/>
        </p:nvSpPr>
        <p:spPr bwMode="auto">
          <a:xfrm>
            <a:off x="407368" y="3515196"/>
            <a:ext cx="1358900" cy="2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8" tIns="45718" rIns="45718"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en-US" sz="1200" b="1" dirty="0">
                <a:solidFill>
                  <a:schemeClr val="bg1"/>
                </a:solidFill>
                <a:latin typeface="Arial" panose="020B0604020202020204" pitchFamily="34" charset="0"/>
                <a:cs typeface="Arial" panose="020B0604020202020204" pitchFamily="34" charset="0"/>
                <a:sym typeface="+mn-lt"/>
              </a:rPr>
              <a:t>Evolution path</a:t>
            </a:r>
            <a:endParaRPr lang="en-US" altLang="en-US" sz="16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97" name="文本框 142">
            <a:extLst>
              <a:ext uri="{FF2B5EF4-FFF2-40B4-BE49-F238E27FC236}">
                <a16:creationId xmlns:a16="http://schemas.microsoft.com/office/drawing/2014/main" id="{35BCE405-CDD0-A54A-9EC6-3D68D20D10AE}"/>
              </a:ext>
            </a:extLst>
          </p:cNvPr>
          <p:cNvSpPr txBox="1">
            <a:spLocks noChangeArrowheads="1"/>
          </p:cNvSpPr>
          <p:nvPr/>
        </p:nvSpPr>
        <p:spPr bwMode="auto">
          <a:xfrm>
            <a:off x="6312024" y="3515196"/>
            <a:ext cx="1257300" cy="79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8" tIns="45718" rIns="45718" bIns="45718">
            <a:spAutoFit/>
          </a:bodyPr>
          <a:lstStyle>
            <a:lvl1pPr marL="204788" indent="-2047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Font typeface="Wingdings" pitchFamily="2" charset="2"/>
              <a:buChar char="ü"/>
            </a:pPr>
            <a:r>
              <a:rPr lang="en-US" altLang="en-US" sz="700" b="1" dirty="0">
                <a:solidFill>
                  <a:schemeClr val="accent2">
                    <a:lumMod val="60000"/>
                    <a:lumOff val="40000"/>
                  </a:schemeClr>
                </a:solidFill>
                <a:latin typeface="Arial" panose="020B0604020202020204" pitchFamily="34" charset="0"/>
                <a:cs typeface="Arial" panose="020B0604020202020204" pitchFamily="34" charset="0"/>
                <a:sym typeface="+mn-lt"/>
              </a:rPr>
              <a:t>Technologies optimized</a:t>
            </a:r>
            <a:endParaRPr lang="en-US" altLang="zh-CN" sz="700" b="1" dirty="0">
              <a:solidFill>
                <a:schemeClr val="accent2">
                  <a:lumMod val="60000"/>
                  <a:lumOff val="40000"/>
                </a:schemeClr>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buFont typeface="Wingdings" pitchFamily="2" charset="2"/>
              <a:buChar char="ü"/>
            </a:pPr>
            <a:r>
              <a:rPr lang="en-US" altLang="en-US" sz="700" b="1" dirty="0">
                <a:solidFill>
                  <a:schemeClr val="accent2">
                    <a:lumMod val="60000"/>
                    <a:lumOff val="40000"/>
                  </a:schemeClr>
                </a:solidFill>
                <a:latin typeface="Arial" panose="020B0604020202020204" pitchFamily="34" charset="0"/>
                <a:cs typeface="Arial" panose="020B0604020202020204" pitchFamily="34" charset="0"/>
                <a:sym typeface="+mn-lt"/>
              </a:rPr>
              <a:t>Complete scenarios</a:t>
            </a:r>
            <a:endParaRPr lang="en-US" altLang="zh-CN" sz="700" b="1" dirty="0">
              <a:solidFill>
                <a:schemeClr val="accent2">
                  <a:lumMod val="60000"/>
                  <a:lumOff val="40000"/>
                </a:schemeClr>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buFont typeface="Wingdings" pitchFamily="2" charset="2"/>
              <a:buChar char="ü"/>
            </a:pPr>
            <a:r>
              <a:rPr lang="en-US" altLang="en-US" sz="700" b="1" dirty="0">
                <a:solidFill>
                  <a:schemeClr val="accent2">
                    <a:lumMod val="60000"/>
                    <a:lumOff val="40000"/>
                  </a:schemeClr>
                </a:solidFill>
                <a:latin typeface="Arial" panose="020B0604020202020204" pitchFamily="34" charset="0"/>
                <a:cs typeface="Arial" panose="020B0604020202020204" pitchFamily="34" charset="0"/>
                <a:sym typeface="+mn-lt"/>
              </a:rPr>
              <a:t>Resources integrated</a:t>
            </a:r>
            <a:endParaRPr lang="en-US" altLang="zh-CN" sz="700" b="1" dirty="0">
              <a:solidFill>
                <a:schemeClr val="accent2">
                  <a:lumMod val="60000"/>
                  <a:lumOff val="40000"/>
                </a:schemeClr>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buFont typeface="Wingdings" pitchFamily="2" charset="2"/>
              <a:buChar char="ü"/>
            </a:pPr>
            <a:r>
              <a:rPr lang="en-US" altLang="en-US" sz="700" b="1" dirty="0">
                <a:solidFill>
                  <a:schemeClr val="accent2">
                    <a:lumMod val="60000"/>
                    <a:lumOff val="40000"/>
                  </a:schemeClr>
                </a:solidFill>
                <a:latin typeface="Arial" panose="020B0604020202020204" pitchFamily="34" charset="0"/>
                <a:cs typeface="Arial" panose="020B0604020202020204" pitchFamily="34" charset="0"/>
                <a:sym typeface="+mn-lt"/>
              </a:rPr>
              <a:t>Influence enhanced</a:t>
            </a:r>
            <a:endParaRPr lang="en-US" altLang="zh-CN" sz="700" b="1" dirty="0">
              <a:solidFill>
                <a:schemeClr val="accent2">
                  <a:lumMod val="60000"/>
                  <a:lumOff val="40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98" name="文本框 142">
            <a:extLst>
              <a:ext uri="{FF2B5EF4-FFF2-40B4-BE49-F238E27FC236}">
                <a16:creationId xmlns:a16="http://schemas.microsoft.com/office/drawing/2014/main" id="{A2093846-69DE-0E4F-9AA6-01FEE7777C56}"/>
              </a:ext>
            </a:extLst>
          </p:cNvPr>
          <p:cNvSpPr txBox="1">
            <a:spLocks noChangeArrowheads="1"/>
          </p:cNvSpPr>
          <p:nvPr/>
        </p:nvSpPr>
        <p:spPr bwMode="auto">
          <a:xfrm>
            <a:off x="3647728" y="4238241"/>
            <a:ext cx="1257300" cy="79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8" tIns="45718" rIns="45718" bIns="45718">
            <a:spAutoFit/>
          </a:bodyPr>
          <a:lstStyle>
            <a:lvl1pPr marL="204788" indent="-2047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Font typeface="Wingdings" pitchFamily="2" charset="2"/>
              <a:buChar char="ü"/>
            </a:pPr>
            <a:r>
              <a:rPr lang="en-US" altLang="en-US" sz="700" b="1" dirty="0">
                <a:solidFill>
                  <a:schemeClr val="accent5">
                    <a:lumMod val="60000"/>
                    <a:lumOff val="40000"/>
                  </a:schemeClr>
                </a:solidFill>
                <a:latin typeface="Arial" panose="020B0604020202020204" pitchFamily="34" charset="0"/>
                <a:cs typeface="Arial" panose="020B0604020202020204" pitchFamily="34" charset="0"/>
                <a:sym typeface="+mn-lt"/>
              </a:rPr>
              <a:t>Collaboration promoted</a:t>
            </a:r>
            <a:endParaRPr lang="en-US" altLang="zh-CN" sz="700" b="1"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buFont typeface="Wingdings" pitchFamily="2" charset="2"/>
              <a:buChar char="ü"/>
            </a:pPr>
            <a:r>
              <a:rPr lang="en-US" altLang="en-US" sz="700" b="1" dirty="0">
                <a:solidFill>
                  <a:schemeClr val="accent5">
                    <a:lumMod val="60000"/>
                    <a:lumOff val="40000"/>
                  </a:schemeClr>
                </a:solidFill>
                <a:latin typeface="Arial" panose="020B0604020202020204" pitchFamily="34" charset="0"/>
                <a:cs typeface="Arial" panose="020B0604020202020204" pitchFamily="34" charset="0"/>
                <a:sym typeface="+mn-lt"/>
              </a:rPr>
              <a:t>Resources allocated</a:t>
            </a:r>
            <a:endParaRPr lang="en-US" altLang="zh-CN" sz="700" b="1"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sym typeface="+mn-lt"/>
            </a:endParaRPr>
          </a:p>
          <a:p>
            <a:pPr>
              <a:lnSpc>
                <a:spcPct val="130000"/>
              </a:lnSpc>
              <a:spcBef>
                <a:spcPct val="0"/>
              </a:spcBef>
              <a:buFont typeface="Wingdings" pitchFamily="2" charset="2"/>
              <a:buChar char="ü"/>
            </a:pPr>
            <a:r>
              <a:rPr lang="en-US" altLang="en-US" sz="700" b="1" dirty="0">
                <a:solidFill>
                  <a:schemeClr val="accent5">
                    <a:lumMod val="60000"/>
                    <a:lumOff val="40000"/>
                  </a:schemeClr>
                </a:solidFill>
                <a:latin typeface="Arial" panose="020B0604020202020204" pitchFamily="34" charset="0"/>
                <a:cs typeface="Arial" panose="020B0604020202020204" pitchFamily="34" charset="0"/>
                <a:sym typeface="+mn-lt"/>
              </a:rPr>
              <a:t>Technological breakthroughs</a:t>
            </a:r>
            <a:endParaRPr lang="en-US" altLang="zh-CN" sz="700" b="1"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6957908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SubTitle"/>
  <p:tag name="MH_ORDER" val="2"/>
</p:tagLst>
</file>

<file path=ppt/tags/tag10.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SubTitle"/>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SubTitle"/>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Text"/>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Text"/>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Text"/>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Text"/>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Other"/>
  <p:tag name="MH_ORDER" val="6"/>
</p:tagLst>
</file>

<file path=ppt/tags/tag8.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80608163232"/>
  <p:tag name="MH_LIBRARY" val="GRAPHIC"/>
  <p:tag name="MH_TYPE" val="SubTitle"/>
  <p:tag name="MH_ORDER" val="1"/>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17844</TotalTime>
  <Words>1150</Words>
  <Application>Microsoft Macintosh PowerPoint</Application>
  <PresentationFormat>Widescreen</PresentationFormat>
  <Paragraphs>192</Paragraphs>
  <Slides>10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等线</vt:lpstr>
      <vt:lpstr>Microsoft YaHei</vt:lpstr>
      <vt:lpstr>Microsoft YaHei</vt:lpstr>
      <vt:lpstr>Arial</vt:lpstr>
      <vt:lpstr>Calibri</vt:lpstr>
      <vt:lpstr>Calibri Light</vt:lpstr>
      <vt:lpstr>TTTGB Medium</vt:lpstr>
      <vt:lpstr>Wingdings</vt:lpstr>
      <vt:lpstr>默认设计模板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Shannon Jessee</cp:lastModifiedBy>
  <cp:revision>683</cp:revision>
  <dcterms:created xsi:type="dcterms:W3CDTF">2018-12-24T10:14:14Z</dcterms:created>
  <dcterms:modified xsi:type="dcterms:W3CDTF">2019-06-23T20:14:12Z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