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" userDrawn="1">
          <p15:clr>
            <a:srgbClr val="A4A3A4"/>
          </p15:clr>
        </p15:guide>
        <p15:guide id="2" pos="4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, Rick Y" initials="WRY" lastIdx="3" clrIdx="0">
    <p:extLst>
      <p:ext uri="{19B8F6BF-5375-455C-9EA6-DF929625EA0E}">
        <p15:presenceInfo xmlns:p15="http://schemas.microsoft.com/office/powerpoint/2012/main" userId="S-1-5-21-1757981266-725345543-1404487317-303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4848" autoAdjust="0"/>
  </p:normalViewPr>
  <p:slideViewPr>
    <p:cSldViewPr snapToGrid="0" snapToObjects="1">
      <p:cViewPr>
        <p:scale>
          <a:sx n="75" d="100"/>
          <a:sy n="75" d="100"/>
        </p:scale>
        <p:origin x="235" y="62"/>
      </p:cViewPr>
      <p:guideLst>
        <p:guide orient="horz" pos="240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A5DB0-F767-3647-898D-8CA24462686B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BB860-2C94-E04D-96FB-B66C3F20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78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B860-2C94-E04D-96FB-B66C3F2088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B860-2C94-E04D-96FB-B66C3F2088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09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B860-2C94-E04D-96FB-B66C3F2088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15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B860-2C94-E04D-96FB-B66C3F2088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87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B860-2C94-E04D-96FB-B66C3F2088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12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B860-2C94-E04D-96FB-B66C3F2088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88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B860-2C94-E04D-96FB-B66C3F2088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35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B860-2C94-E04D-96FB-B66C3F2088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8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B860-2C94-E04D-96FB-B66C3F2088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1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B20D9AC-3E0A-B84E-9722-CB8B2B516B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6D8C1E5B-8173-C04E-BDF5-12B0F6A404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18884" y="735430"/>
            <a:ext cx="5033065" cy="324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0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421669-19A8-4F4E-8307-03719291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E9880D3-8DFF-704E-81A4-A0548E576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9CB1882-A92E-7645-84C0-72CD609A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B687D9-B59B-3D45-A3DD-891C050A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019560-1EFD-DB42-B1A7-B3BEC676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1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05D784E-7BDD-3B4D-A09C-AC8D4D40E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2AAEE58-11E6-EC44-AF07-AE74761E3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789B91-14CC-3647-B973-1CEE19E5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297764-026F-6C43-94C2-FFBF2134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CD3195-29EB-B545-909C-D8B40DFD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5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625AED-CFB0-9D46-9BF0-C843F92E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F4256CC-D35C-F847-82B8-1E5B4BB82B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74425" y="136525"/>
            <a:ext cx="2693504" cy="17376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6C3296B-BA86-9E44-863C-04606A9038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878"/>
            <a:ext cx="12192000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D77B4404-475C-8647-AC1A-30DAC84DEA4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95808" y="166341"/>
            <a:ext cx="2453758" cy="158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3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981D511-81FC-C24C-BF2F-B856046A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40AC5F08-3F0C-FE42-BF61-E583C44F34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6136ED17-69C0-CF4D-9C7F-49BDCC95B7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93830" y="136525"/>
            <a:ext cx="1726527" cy="111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2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216103-F96D-CC47-9764-61D840E1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6FD9D4-192E-BD41-845D-906F04AC7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A83E6E8-E02B-1E41-B8E9-83FF60F69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2265F92-6968-AD42-BDB9-8DA9A62B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5AD8F83-D95C-EA46-BDB8-02FDF85F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FAAE221-037C-E344-AB63-3A7C76C6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963C57-3A7D-0A44-84F6-CF0ABD53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2C42457-D29C-EA4F-991B-CB453F1E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5829C78-2184-C44E-BE6C-5C5D5DF7E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4E7A418-18B6-1D42-ADB0-23FE878EA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FEB136D-8730-6149-9E8C-817A7E1F7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90CF50C-9C46-DB4E-BFCC-14749DBF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EA657D6-8A67-9C40-9949-013B2EF6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EC4AD06-321D-BD47-9D68-F514C9A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3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FF4453-FAB1-684B-9E7E-1924AA03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BACEC50-1C99-204C-BA32-E68752DC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51CE0F-3F9D-9F4F-9156-1B6DC6BA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D1728DD-6325-2540-BC68-E6460983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8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6B776BC-234E-9C45-BFB0-04F6874B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CA1E8C3-BDC3-C44A-B8C2-CB33FB1E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6F2EC0D-F3B9-9C44-88DB-0C44057C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9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CCA7D4-4F31-B044-B613-E170FD05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AC4004-E219-4444-9E03-98DB4616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074ABE9-F777-834B-B43F-6D23A9CF6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8D61A07-601C-D747-BE5B-9548EF92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A8167B3-9594-534A-94C2-FDF6F6E2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037DCD2-D3CA-CF46-A52A-68B69331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3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AA3ADA-E4A3-AF4B-8503-6E07BEF3C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3FFF285-5C95-8841-B5B8-927F3E401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87B9B04-AAE5-234C-9E7A-F57B967C0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9283D94-A8DD-4646-8051-7351F674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30D2174-53DD-6B46-B6B7-120FA8FC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6194A86-BB85-C34A-82EB-64EF460F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5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AD095FF-45E5-F147-B85E-E34C742A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70618C7-CC1A-A643-91C0-04ED17103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BA7F87C-604B-F345-96C8-9D0C479FB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A9D59-EC7A-E14A-8753-E89D692B85A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B22DC6-D492-0C41-8893-522F890CD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8D9108-DCDE-584B-9504-6950022D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hub.docker.com/u/clearlinux/" TargetMode="External"/><Relationship Id="rId3" Type="http://schemas.openxmlformats.org/officeDocument/2006/relationships/image" Target="../media/image24.png"/><Relationship Id="rId7" Type="http://schemas.openxmlformats.org/officeDocument/2006/relationships/hyperlink" Target="https://github.com/clearlinux/dockerfiles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34.png"/><Relationship Id="rId5" Type="http://schemas.openxmlformats.org/officeDocument/2006/relationships/image" Target="../media/image26.png"/><Relationship Id="rId10" Type="http://schemas.openxmlformats.org/officeDocument/2006/relationships/image" Target="../media/image33.png"/><Relationship Id="rId4" Type="http://schemas.openxmlformats.org/officeDocument/2006/relationships/image" Target="../media/image25.png"/><Relationship Id="rId9" Type="http://schemas.openxmlformats.org/officeDocument/2006/relationships/image" Target="../media/image3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01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48"/>
    </mc:Choice>
    <mc:Fallback xmlns="">
      <p:transition spd="slow" advTm="2754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671" y="37849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 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Clear Linux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 design</a:t>
            </a:r>
          </a:p>
        </p:txBody>
      </p:sp>
      <p:sp>
        <p:nvSpPr>
          <p:cNvPr id="3" name="Google Shape;262;p9"/>
          <p:cNvSpPr/>
          <p:nvPr/>
        </p:nvSpPr>
        <p:spPr>
          <a:xfrm>
            <a:off x="954615" y="2399885"/>
            <a:ext cx="3871608" cy="157588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265;p9"/>
          <p:cNvPicPr preferRelativeResize="0"/>
          <p:nvPr/>
        </p:nvPicPr>
        <p:blipFill rotWithShape="1">
          <a:blip r:embed="rId3">
            <a:alphaModFix/>
          </a:blip>
          <a:srcRect b="803"/>
          <a:stretch/>
        </p:blipFill>
        <p:spPr>
          <a:xfrm>
            <a:off x="5794132" y="2194423"/>
            <a:ext cx="6198576" cy="38510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66;p9"/>
          <p:cNvSpPr/>
          <p:nvPr/>
        </p:nvSpPr>
        <p:spPr>
          <a:xfrm>
            <a:off x="1053010" y="3453036"/>
            <a:ext cx="3674818" cy="4197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Clear Linux* Container Base</a:t>
            </a: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67;p9"/>
          <p:cNvSpPr/>
          <p:nvPr/>
        </p:nvSpPr>
        <p:spPr>
          <a:xfrm>
            <a:off x="1053010" y="2970781"/>
            <a:ext cx="1165827" cy="4340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python-basic</a:t>
            </a: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68;p9"/>
          <p:cNvSpPr/>
          <p:nvPr/>
        </p:nvSpPr>
        <p:spPr>
          <a:xfrm>
            <a:off x="2283632" y="2970781"/>
            <a:ext cx="1206791" cy="4340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go-basic</a:t>
            </a: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69;p9"/>
          <p:cNvSpPr/>
          <p:nvPr/>
        </p:nvSpPr>
        <p:spPr>
          <a:xfrm>
            <a:off x="3555218" y="2970781"/>
            <a:ext cx="1172610" cy="4340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node-basic</a:t>
            </a: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70;p9"/>
          <p:cNvSpPr/>
          <p:nvPr/>
        </p:nvSpPr>
        <p:spPr>
          <a:xfrm>
            <a:off x="1053010" y="2502857"/>
            <a:ext cx="3674818" cy="419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Customer Application or Service</a:t>
            </a: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72;p9"/>
          <p:cNvSpPr txBox="1"/>
          <p:nvPr/>
        </p:nvSpPr>
        <p:spPr>
          <a:xfrm>
            <a:off x="548797" y="4119939"/>
            <a:ext cx="5356728" cy="165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36550" marR="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bundle provides a complete functionality, similar goal like the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microservice</a:t>
            </a:r>
            <a:endParaRPr sz="18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6550" marR="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Package’s </a:t>
            </a:r>
            <a:r>
              <a:rPr lang="en-US" sz="180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dependencies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within single bundle were resolved at build time in Clear Linux</a:t>
            </a:r>
            <a:endParaRPr dirty="0"/>
          </a:p>
        </p:txBody>
      </p:sp>
      <p:sp>
        <p:nvSpPr>
          <p:cNvPr id="11" name="Google Shape;273;p9"/>
          <p:cNvSpPr txBox="1"/>
          <p:nvPr/>
        </p:nvSpPr>
        <p:spPr>
          <a:xfrm>
            <a:off x="607539" y="6525521"/>
            <a:ext cx="48109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*Other names and brands may be claimed as the property of others.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412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031"/>
    </mc:Choice>
    <mc:Fallback xmlns="">
      <p:transition spd="slow" advTm="17203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56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to action</a:t>
            </a:r>
          </a:p>
        </p:txBody>
      </p:sp>
      <p:sp>
        <p:nvSpPr>
          <p:cNvPr id="3" name="Google Shape;797;p22"/>
          <p:cNvSpPr/>
          <p:nvPr/>
        </p:nvSpPr>
        <p:spPr>
          <a:xfrm>
            <a:off x="566802" y="2920180"/>
            <a:ext cx="1603552" cy="934065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799;p22"/>
          <p:cNvSpPr/>
          <p:nvPr/>
        </p:nvSpPr>
        <p:spPr>
          <a:xfrm>
            <a:off x="2503757" y="2915263"/>
            <a:ext cx="1603552" cy="934065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80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7326" y="3027106"/>
            <a:ext cx="796413" cy="7964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01;p22"/>
          <p:cNvSpPr/>
          <p:nvPr/>
        </p:nvSpPr>
        <p:spPr>
          <a:xfrm>
            <a:off x="4440712" y="2915262"/>
            <a:ext cx="1603552" cy="934065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0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7376" y="2953364"/>
            <a:ext cx="943896" cy="9438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03;p22"/>
          <p:cNvSpPr/>
          <p:nvPr/>
        </p:nvSpPr>
        <p:spPr>
          <a:xfrm>
            <a:off x="6291339" y="2920180"/>
            <a:ext cx="1603552" cy="934065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804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4331" y="3012970"/>
            <a:ext cx="799801" cy="82468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805;p22"/>
          <p:cNvSpPr/>
          <p:nvPr/>
        </p:nvSpPr>
        <p:spPr>
          <a:xfrm>
            <a:off x="8228294" y="2915261"/>
            <a:ext cx="1603552" cy="934065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806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89076" y="3201532"/>
            <a:ext cx="1481988" cy="4475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807;p22"/>
          <p:cNvSpPr txBox="1"/>
          <p:nvPr/>
        </p:nvSpPr>
        <p:spPr>
          <a:xfrm>
            <a:off x="566802" y="3819829"/>
            <a:ext cx="1490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Mariadb</a:t>
            </a: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dirty="0"/>
          </a:p>
        </p:txBody>
      </p:sp>
      <p:sp>
        <p:nvSpPr>
          <p:cNvPr id="14" name="Google Shape;808;p22"/>
          <p:cNvSpPr txBox="1"/>
          <p:nvPr/>
        </p:nvSpPr>
        <p:spPr>
          <a:xfrm>
            <a:off x="2560523" y="3819829"/>
            <a:ext cx="1490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Nginx*</a:t>
            </a:r>
            <a:endParaRPr/>
          </a:p>
        </p:txBody>
      </p:sp>
      <p:sp>
        <p:nvSpPr>
          <p:cNvPr id="15" name="Google Shape;809;p22"/>
          <p:cNvSpPr txBox="1"/>
          <p:nvPr/>
        </p:nvSpPr>
        <p:spPr>
          <a:xfrm>
            <a:off x="4440711" y="3819829"/>
            <a:ext cx="1490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Redis*</a:t>
            </a:r>
            <a:endParaRPr/>
          </a:p>
        </p:txBody>
      </p:sp>
      <p:sp>
        <p:nvSpPr>
          <p:cNvPr id="16" name="Google Shape;810;p22"/>
          <p:cNvSpPr txBox="1"/>
          <p:nvPr/>
        </p:nvSpPr>
        <p:spPr>
          <a:xfrm>
            <a:off x="6348105" y="3810005"/>
            <a:ext cx="1490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Postgres*</a:t>
            </a:r>
            <a:endParaRPr/>
          </a:p>
        </p:txBody>
      </p:sp>
      <p:sp>
        <p:nvSpPr>
          <p:cNvPr id="17" name="Google Shape;811;p22"/>
          <p:cNvSpPr txBox="1"/>
          <p:nvPr/>
        </p:nvSpPr>
        <p:spPr>
          <a:xfrm>
            <a:off x="8255499" y="3819829"/>
            <a:ext cx="1490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Httpd*</a:t>
            </a:r>
            <a:endParaRPr/>
          </a:p>
        </p:txBody>
      </p:sp>
      <p:sp>
        <p:nvSpPr>
          <p:cNvPr id="18" name="Google Shape;812;p22"/>
          <p:cNvSpPr txBox="1"/>
          <p:nvPr/>
        </p:nvSpPr>
        <p:spPr>
          <a:xfrm>
            <a:off x="3656171" y="1906218"/>
            <a:ext cx="47761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https://github.com/clearlinux/dockerfiles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813;p22"/>
          <p:cNvSpPr/>
          <p:nvPr/>
        </p:nvSpPr>
        <p:spPr>
          <a:xfrm>
            <a:off x="5456643" y="4375355"/>
            <a:ext cx="629264" cy="40312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814;p22"/>
          <p:cNvSpPr/>
          <p:nvPr/>
        </p:nvSpPr>
        <p:spPr>
          <a:xfrm>
            <a:off x="10078921" y="2903589"/>
            <a:ext cx="1603552" cy="934065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…….</a:t>
            </a:r>
            <a:endParaRPr/>
          </a:p>
        </p:txBody>
      </p:sp>
      <p:sp>
        <p:nvSpPr>
          <p:cNvPr id="21" name="Google Shape;815;p22"/>
          <p:cNvSpPr/>
          <p:nvPr/>
        </p:nvSpPr>
        <p:spPr>
          <a:xfrm>
            <a:off x="4501285" y="5208939"/>
            <a:ext cx="38011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https://hub.docker.com/u/clearlinux/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816;p2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83685" y="4759257"/>
            <a:ext cx="1623065" cy="1268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817;p2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733019" y="1432122"/>
            <a:ext cx="1317523" cy="1317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18;p2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16407" y="3552641"/>
            <a:ext cx="367157" cy="57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819;p2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905944" y="3493222"/>
            <a:ext cx="367157" cy="57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820;p2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863400" y="3463485"/>
            <a:ext cx="367157" cy="57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821;p2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682929" y="3424645"/>
            <a:ext cx="367157" cy="57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822;p2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648267" y="3442612"/>
            <a:ext cx="367157" cy="57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23;p2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459305" y="3424645"/>
            <a:ext cx="367157" cy="57002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824;p22"/>
          <p:cNvSpPr/>
          <p:nvPr/>
        </p:nvSpPr>
        <p:spPr>
          <a:xfrm>
            <a:off x="5407408" y="2379403"/>
            <a:ext cx="629264" cy="40312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826;p22"/>
          <p:cNvSpPr txBox="1"/>
          <p:nvPr/>
        </p:nvSpPr>
        <p:spPr>
          <a:xfrm>
            <a:off x="607539" y="6525521"/>
            <a:ext cx="48109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*Other names and brands may be claimed as the property of others.</a:t>
            </a:r>
            <a:endParaRPr/>
          </a:p>
        </p:txBody>
      </p:sp>
      <p:pic>
        <p:nvPicPr>
          <p:cNvPr id="34" name="Google Shape;798;p2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21765" y="3123557"/>
            <a:ext cx="1031145" cy="525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133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515"/>
    </mc:Choice>
    <mc:Fallback xmlns="">
      <p:transition spd="slow" advTm="615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2DDED-19EE-A445-BBDC-F1B38D0228E3}"/>
              </a:ext>
            </a:extLst>
          </p:cNvPr>
          <p:cNvSpPr txBox="1">
            <a:spLocks/>
          </p:cNvSpPr>
          <p:nvPr/>
        </p:nvSpPr>
        <p:spPr>
          <a:xfrm>
            <a:off x="543339" y="1463845"/>
            <a:ext cx="7350981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/>
              <a:t>Cloud Native Stack on Clear Linux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AFD7B16A-D491-8D41-AB37-12F25D8614F2}"/>
              </a:ext>
            </a:extLst>
          </p:cNvPr>
          <p:cNvSpPr txBox="1">
            <a:spLocks/>
          </p:cNvSpPr>
          <p:nvPr/>
        </p:nvSpPr>
        <p:spPr>
          <a:xfrm>
            <a:off x="643923" y="3190240"/>
            <a:ext cx="5045765" cy="891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b="0" i="0" dirty="0" smtClean="0"/>
              <a:t>Rick Wang, Jie He</a:t>
            </a:r>
            <a:endParaRPr lang="en-US" sz="3200" b="0" i="0" dirty="0"/>
          </a:p>
        </p:txBody>
      </p:sp>
    </p:spTree>
    <p:extLst>
      <p:ext uri="{BB962C8B-B14F-4D97-AF65-F5344CB8AC3E}">
        <p14:creationId xmlns:p14="http://schemas.microsoft.com/office/powerpoint/2010/main" val="246585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22"/>
    </mc:Choice>
    <mc:Fallback xmlns="">
      <p:transition spd="slow" advTm="5002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8;p5"/>
          <p:cNvSpPr txBox="1"/>
          <p:nvPr/>
        </p:nvSpPr>
        <p:spPr>
          <a:xfrm>
            <a:off x="914400" y="1950720"/>
            <a:ext cx="6745458" cy="209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2D3237"/>
                </a:solidFill>
                <a:latin typeface="Arial"/>
                <a:ea typeface="Arial"/>
                <a:cs typeface="Arial"/>
                <a:sym typeface="Arial"/>
              </a:rPr>
              <a:t>Clear Linux is a modular open source OS optimized for </a:t>
            </a:r>
            <a:r>
              <a:rPr lang="en-US" sz="2600" b="1" dirty="0">
                <a:solidFill>
                  <a:srgbClr val="2D3237"/>
                </a:solidFill>
                <a:latin typeface="Arial"/>
                <a:ea typeface="Arial"/>
                <a:cs typeface="Arial"/>
                <a:sym typeface="Arial"/>
              </a:rPr>
              <a:t>performance</a:t>
            </a:r>
            <a:r>
              <a:rPr lang="en-US" sz="2600" dirty="0">
                <a:solidFill>
                  <a:srgbClr val="2D3237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600" b="1" dirty="0">
                <a:solidFill>
                  <a:srgbClr val="2D3237"/>
                </a:solidFill>
                <a:latin typeface="Arial"/>
                <a:ea typeface="Arial"/>
                <a:cs typeface="Arial"/>
                <a:sym typeface="Arial"/>
              </a:rPr>
              <a:t>security, </a:t>
            </a:r>
            <a:r>
              <a:rPr lang="en-US" sz="2600" dirty="0">
                <a:solidFill>
                  <a:srgbClr val="2D3237"/>
                </a:solidFill>
                <a:latin typeface="Arial"/>
                <a:ea typeface="Arial"/>
                <a:cs typeface="Arial"/>
                <a:sym typeface="Arial"/>
              </a:rPr>
              <a:t>from the Cloud to the Edge, and is designed for </a:t>
            </a:r>
            <a:r>
              <a:rPr lang="en-US" sz="2600" b="1" dirty="0">
                <a:solidFill>
                  <a:srgbClr val="2D3237"/>
                </a:solidFill>
                <a:latin typeface="Arial"/>
                <a:ea typeface="Arial"/>
                <a:cs typeface="Arial"/>
                <a:sym typeface="Arial"/>
              </a:rPr>
              <a:t>customization </a:t>
            </a:r>
            <a:r>
              <a:rPr lang="en-US" sz="2600" dirty="0">
                <a:solidFill>
                  <a:srgbClr val="2D3237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600" b="1" dirty="0" smtClean="0">
                <a:solidFill>
                  <a:srgbClr val="2D3237"/>
                </a:solidFill>
                <a:latin typeface="Arial"/>
                <a:ea typeface="Arial"/>
                <a:cs typeface="Arial"/>
                <a:sym typeface="Arial"/>
              </a:rPr>
              <a:t>deploy-ability</a:t>
            </a:r>
            <a:r>
              <a:rPr lang="en-US" sz="2600" dirty="0">
                <a:solidFill>
                  <a:srgbClr val="2D323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149;p5"/>
          <p:cNvPicPr preferRelativeResize="0"/>
          <p:nvPr/>
        </p:nvPicPr>
        <p:blipFill rotWithShape="1">
          <a:blip r:embed="rId3">
            <a:alphaModFix/>
          </a:blip>
          <a:srcRect t="58" b="59"/>
          <a:stretch/>
        </p:blipFill>
        <p:spPr>
          <a:xfrm>
            <a:off x="8377568" y="1772321"/>
            <a:ext cx="2385375" cy="369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02692" y="4937813"/>
            <a:ext cx="651668" cy="574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47771" y="5015425"/>
            <a:ext cx="1092745" cy="418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2;p5"/>
          <p:cNvPicPr preferRelativeResize="0"/>
          <p:nvPr/>
        </p:nvPicPr>
        <p:blipFill rotWithShape="1">
          <a:blip r:embed="rId6">
            <a:alphaModFix/>
          </a:blip>
          <a:srcRect t="20117" b="32983"/>
          <a:stretch/>
        </p:blipFill>
        <p:spPr>
          <a:xfrm>
            <a:off x="1005842" y="4987152"/>
            <a:ext cx="1233269" cy="4757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3;p5"/>
          <p:cNvSpPr txBox="1"/>
          <p:nvPr/>
        </p:nvSpPr>
        <p:spPr>
          <a:xfrm>
            <a:off x="6151640" y="5015425"/>
            <a:ext cx="472800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154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49176" y="4740655"/>
            <a:ext cx="1010019" cy="9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55;p5"/>
          <p:cNvSpPr txBox="1"/>
          <p:nvPr/>
        </p:nvSpPr>
        <p:spPr>
          <a:xfrm>
            <a:off x="607539" y="6423921"/>
            <a:ext cx="48109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*Other names and brands may be claimed as the property of others.</a:t>
            </a:r>
            <a:endParaRPr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9FE41E16-7AA1-7C47-99D4-D2B82F9BE40C}"/>
              </a:ext>
            </a:extLst>
          </p:cNvPr>
          <p:cNvSpPr txBox="1">
            <a:spLocks/>
          </p:cNvSpPr>
          <p:nvPr/>
        </p:nvSpPr>
        <p:spPr>
          <a:xfrm>
            <a:off x="607539" y="320678"/>
            <a:ext cx="6155111" cy="9329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Clear </a:t>
            </a:r>
            <a:r>
              <a:rPr lang="en-US" sz="4400" dirty="0" smtClean="0"/>
              <a:t>Linux*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1257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71"/>
    </mc:Choice>
    <mc:Fallback xmlns="">
      <p:transition spd="slow" advTm="20747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480;p81"/>
          <p:cNvGrpSpPr/>
          <p:nvPr/>
        </p:nvGrpSpPr>
        <p:grpSpPr>
          <a:xfrm>
            <a:off x="6961697" y="1690688"/>
            <a:ext cx="4105511" cy="4629624"/>
            <a:chOff x="7757225" y="1009930"/>
            <a:chExt cx="3474611" cy="5118358"/>
          </a:xfrm>
        </p:grpSpPr>
        <p:sp>
          <p:nvSpPr>
            <p:cNvPr id="4" name="Google Shape;481;p81"/>
            <p:cNvSpPr/>
            <p:nvPr/>
          </p:nvSpPr>
          <p:spPr>
            <a:xfrm>
              <a:off x="7757225" y="1009930"/>
              <a:ext cx="3474600" cy="919800"/>
            </a:xfrm>
            <a:prstGeom prst="rect">
              <a:avLst/>
            </a:prstGeom>
            <a:solidFill>
              <a:srgbClr val="FED472"/>
            </a:solidFill>
            <a:ln>
              <a:noFill/>
            </a:ln>
          </p:spPr>
          <p:txBody>
            <a:bodyPr spcFirstLastPara="1" wrap="square" lIns="45700" tIns="49525" rIns="45700" bIns="495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FFFFFF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  <a:sym typeface="Open Sans"/>
                </a:rPr>
                <a:t>End User Applications, Solutions</a:t>
              </a:r>
              <a:endParaRPr dirty="0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  <p:sp>
          <p:nvSpPr>
            <p:cNvPr id="5" name="Google Shape;482;p81"/>
            <p:cNvSpPr/>
            <p:nvPr/>
          </p:nvSpPr>
          <p:spPr>
            <a:xfrm>
              <a:off x="7757225" y="1900665"/>
              <a:ext cx="3474600" cy="919800"/>
            </a:xfrm>
            <a:prstGeom prst="rect">
              <a:avLst/>
            </a:prstGeom>
            <a:solidFill>
              <a:srgbClr val="AF7FE4"/>
            </a:solidFill>
            <a:ln>
              <a:noFill/>
            </a:ln>
          </p:spPr>
          <p:txBody>
            <a:bodyPr spcFirstLastPara="1" wrap="square" lIns="45700" tIns="49525" rIns="45700" bIns="495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FFFFFF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  <a:sym typeface="Open Sans"/>
                </a:rPr>
                <a:t> Application Interface &amp; Frameworks</a:t>
              </a:r>
              <a:endParaRPr dirty="0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  <p:sp>
          <p:nvSpPr>
            <p:cNvPr id="6" name="Google Shape;483;p81"/>
            <p:cNvSpPr/>
            <p:nvPr/>
          </p:nvSpPr>
          <p:spPr>
            <a:xfrm>
              <a:off x="7757225" y="2816075"/>
              <a:ext cx="3474600" cy="919800"/>
            </a:xfrm>
            <a:prstGeom prst="rect">
              <a:avLst/>
            </a:prstGeom>
            <a:solidFill>
              <a:srgbClr val="7929D2">
                <a:alpha val="47310"/>
              </a:srgbClr>
            </a:solidFill>
            <a:ln>
              <a:noFill/>
            </a:ln>
          </p:spPr>
          <p:txBody>
            <a:bodyPr spcFirstLastPara="1" wrap="square" lIns="45700" tIns="49525" rIns="45700" bIns="495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solidFill>
                    <a:srgbClr val="FFFFFF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  <a:sym typeface="Open Sans"/>
                </a:rPr>
                <a:t>OS Middleware Components</a:t>
              </a:r>
              <a:endParaRPr b="1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  <p:sp>
          <p:nvSpPr>
            <p:cNvPr id="7" name="Google Shape;484;p81"/>
            <p:cNvSpPr/>
            <p:nvPr/>
          </p:nvSpPr>
          <p:spPr>
            <a:xfrm>
              <a:off x="7757225" y="3735875"/>
              <a:ext cx="3474600" cy="873600"/>
            </a:xfrm>
            <a:prstGeom prst="rect">
              <a:avLst/>
            </a:prstGeom>
            <a:solidFill>
              <a:srgbClr val="24C7FF"/>
            </a:solidFill>
            <a:ln>
              <a:noFill/>
            </a:ln>
          </p:spPr>
          <p:txBody>
            <a:bodyPr spcFirstLastPara="1" wrap="square" lIns="45700" tIns="49525" rIns="45700" bIns="495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FFFFFF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  <a:sym typeface="Open Sans"/>
                </a:rPr>
                <a:t>Runtime Libraries</a:t>
              </a:r>
              <a:endParaRPr dirty="0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  <p:sp>
          <p:nvSpPr>
            <p:cNvPr id="8" name="Google Shape;485;p81"/>
            <p:cNvSpPr/>
            <p:nvPr/>
          </p:nvSpPr>
          <p:spPr>
            <a:xfrm>
              <a:off x="7757225" y="4609575"/>
              <a:ext cx="3474600" cy="797400"/>
            </a:xfrm>
            <a:prstGeom prst="rect">
              <a:avLst/>
            </a:prstGeom>
            <a:solidFill>
              <a:srgbClr val="00AEFF"/>
            </a:solidFill>
            <a:ln>
              <a:noFill/>
            </a:ln>
          </p:spPr>
          <p:txBody>
            <a:bodyPr spcFirstLastPara="1" wrap="square" lIns="45700" tIns="49525" rIns="45700" bIns="495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solidFill>
                    <a:srgbClr val="FFFFFF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  <a:sym typeface="Open Sans"/>
                </a:rPr>
                <a:t>OS Kernel &amp; Device Drivers</a:t>
              </a:r>
              <a:endParaRPr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  <p:sp>
          <p:nvSpPr>
            <p:cNvPr id="9" name="Google Shape;486;p81"/>
            <p:cNvSpPr/>
            <p:nvPr/>
          </p:nvSpPr>
          <p:spPr>
            <a:xfrm>
              <a:off x="7757236" y="5407088"/>
              <a:ext cx="3474600" cy="721200"/>
            </a:xfrm>
            <a:prstGeom prst="rect">
              <a:avLst/>
            </a:prstGeom>
            <a:solidFill>
              <a:srgbClr val="156FC5"/>
            </a:solidFill>
            <a:ln>
              <a:noFill/>
            </a:ln>
          </p:spPr>
          <p:txBody>
            <a:bodyPr spcFirstLastPara="1" wrap="square" lIns="45700" tIns="49525" rIns="45700" bIns="495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solidFill>
                    <a:srgbClr val="FFFFFF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  <a:sym typeface="Open Sans"/>
                </a:rPr>
                <a:t>Intel Platforms</a:t>
              </a:r>
              <a:endParaRPr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</p:grpSp>
      <p:sp>
        <p:nvSpPr>
          <p:cNvPr id="10" name="Google Shape;487;p81"/>
          <p:cNvSpPr/>
          <p:nvPr/>
        </p:nvSpPr>
        <p:spPr>
          <a:xfrm>
            <a:off x="11118008" y="1690688"/>
            <a:ext cx="630900" cy="4629624"/>
          </a:xfrm>
          <a:prstGeom prst="upArrow">
            <a:avLst>
              <a:gd name="adj1" fmla="val 50000"/>
              <a:gd name="adj2" fmla="val 84513"/>
            </a:avLst>
          </a:prstGeom>
          <a:solidFill>
            <a:srgbClr val="00AEFF">
              <a:alpha val="7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1" name="Google Shape;478;p81"/>
          <p:cNvSpPr/>
          <p:nvPr/>
        </p:nvSpPr>
        <p:spPr>
          <a:xfrm>
            <a:off x="923446" y="2779325"/>
            <a:ext cx="5314793" cy="36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>
                <a:solidFill>
                  <a:srgbClr val="525252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To get end user performance, optimization at all layers is required</a:t>
            </a:r>
            <a:endParaRPr dirty="0">
              <a:solidFill>
                <a:srgbClr val="525252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rgbClr val="525252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>
                <a:solidFill>
                  <a:srgbClr val="525252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Clear Linux is highly tuned for Intel platforms where all optimizations turned on by default </a:t>
            </a:r>
            <a:endParaRPr dirty="0">
              <a:solidFill>
                <a:srgbClr val="525252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rgbClr val="525252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>
                <a:solidFill>
                  <a:srgbClr val="525252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Clear Linux channels the best of Intel’s industry leading  kernel expertise to provide the highest performing kernel for your OS.</a:t>
            </a:r>
            <a:endParaRPr dirty="0">
              <a:solidFill>
                <a:srgbClr val="525252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rgbClr val="52525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rgbClr val="52525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Google Shape;479;p81"/>
          <p:cNvSpPr txBox="1"/>
          <p:nvPr/>
        </p:nvSpPr>
        <p:spPr>
          <a:xfrm>
            <a:off x="923458" y="1607355"/>
            <a:ext cx="5183700" cy="117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525252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Clear Linux </a:t>
            </a:r>
            <a:r>
              <a:rPr lang="en-US" sz="2400" dirty="0">
                <a:solidFill>
                  <a:srgbClr val="525252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optimizes across the whole stack</a:t>
            </a:r>
            <a:endParaRPr sz="2400" dirty="0">
              <a:solidFill>
                <a:srgbClr val="525252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9FE41E16-7AA1-7C47-99D4-D2B82F9BE40C}"/>
              </a:ext>
            </a:extLst>
          </p:cNvPr>
          <p:cNvSpPr txBox="1">
            <a:spLocks/>
          </p:cNvSpPr>
          <p:nvPr/>
        </p:nvSpPr>
        <p:spPr>
          <a:xfrm>
            <a:off x="556131" y="278776"/>
            <a:ext cx="10511077" cy="8259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400" dirty="0">
                <a:sym typeface="Open Sans"/>
              </a:rPr>
              <a:t>Performance throughout the stack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246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974"/>
    </mc:Choice>
    <mc:Fallback xmlns="">
      <p:transition spd="slow" advTm="14897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96119" y="408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optimizations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throughout the stack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492;p82"/>
          <p:cNvSpPr/>
          <p:nvPr/>
        </p:nvSpPr>
        <p:spPr>
          <a:xfrm>
            <a:off x="4144987" y="4128375"/>
            <a:ext cx="3235500" cy="584400"/>
          </a:xfrm>
          <a:prstGeom prst="rect">
            <a:avLst/>
          </a:prstGeom>
          <a:solidFill>
            <a:srgbClr val="88E1B8"/>
          </a:solidFill>
          <a:ln>
            <a:noFill/>
          </a:ln>
        </p:spPr>
        <p:txBody>
          <a:bodyPr spcFirstLastPara="1" wrap="square" lIns="45700" tIns="49525" rIns="45700" bIns="49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GLIBC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4" name="Google Shape;494;p82"/>
          <p:cNvSpPr/>
          <p:nvPr/>
        </p:nvSpPr>
        <p:spPr>
          <a:xfrm>
            <a:off x="4146412" y="3023550"/>
            <a:ext cx="4746000" cy="504000"/>
          </a:xfrm>
          <a:prstGeom prst="rect">
            <a:avLst/>
          </a:prstGeom>
          <a:solidFill>
            <a:srgbClr val="88E1B8"/>
          </a:solidFill>
          <a:ln>
            <a:noFill/>
          </a:ln>
        </p:spPr>
        <p:txBody>
          <a:bodyPr spcFirstLastPara="1" wrap="square" lIns="45700" tIns="49525" rIns="45700" bIns="49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Numpy</a:t>
            </a: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/ Pandas</a:t>
            </a:r>
            <a:endParaRPr sz="1600" b="1" dirty="0">
              <a:solidFill>
                <a:srgbClr val="FFFFFF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5" name="Google Shape;495;p82"/>
          <p:cNvSpPr/>
          <p:nvPr/>
        </p:nvSpPr>
        <p:spPr>
          <a:xfrm>
            <a:off x="4144989" y="3576000"/>
            <a:ext cx="3560100" cy="504000"/>
          </a:xfrm>
          <a:prstGeom prst="rect">
            <a:avLst/>
          </a:prstGeom>
          <a:solidFill>
            <a:srgbClr val="88E1B8"/>
          </a:solidFill>
          <a:ln>
            <a:noFill/>
          </a:ln>
        </p:spPr>
        <p:txBody>
          <a:bodyPr spcFirstLastPara="1" wrap="square" lIns="45700" tIns="49525" rIns="45700" bIns="49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Python</a:t>
            </a:r>
            <a:endParaRPr sz="1600" b="1" dirty="0">
              <a:solidFill>
                <a:srgbClr val="FFFFFF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6" name="Google Shape;496;p82"/>
          <p:cNvSpPr/>
          <p:nvPr/>
        </p:nvSpPr>
        <p:spPr>
          <a:xfrm>
            <a:off x="4146425" y="5407050"/>
            <a:ext cx="4746000" cy="816000"/>
          </a:xfrm>
          <a:prstGeom prst="rect">
            <a:avLst/>
          </a:prstGeom>
          <a:solidFill>
            <a:srgbClr val="156FC5"/>
          </a:solidFill>
          <a:ln>
            <a:noFill/>
          </a:ln>
        </p:spPr>
        <p:txBody>
          <a:bodyPr spcFirstLastPara="1" wrap="square" lIns="45700" tIns="49525" rIns="45700" bIns="49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Intel Platforms</a:t>
            </a:r>
            <a:endParaRPr sz="1600" b="1" dirty="0">
              <a:solidFill>
                <a:srgbClr val="FFFFFF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7" name="Google Shape;497;p82"/>
          <p:cNvSpPr/>
          <p:nvPr/>
        </p:nvSpPr>
        <p:spPr>
          <a:xfrm>
            <a:off x="4144985" y="4768600"/>
            <a:ext cx="2823300" cy="584400"/>
          </a:xfrm>
          <a:prstGeom prst="rect">
            <a:avLst/>
          </a:prstGeom>
          <a:solidFill>
            <a:srgbClr val="7929D2"/>
          </a:solidFill>
          <a:ln>
            <a:noFill/>
          </a:ln>
        </p:spPr>
        <p:txBody>
          <a:bodyPr spcFirstLastPara="1" wrap="square" lIns="45700" tIns="49525" rIns="45700" bIns="49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Kernel</a:t>
            </a:r>
            <a:endParaRPr sz="1600" b="1" dirty="0">
              <a:solidFill>
                <a:srgbClr val="FFFFFF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8" name="Google Shape;498;p82"/>
          <p:cNvSpPr/>
          <p:nvPr/>
        </p:nvSpPr>
        <p:spPr>
          <a:xfrm>
            <a:off x="4146423" y="1918650"/>
            <a:ext cx="4746000" cy="504000"/>
          </a:xfrm>
          <a:prstGeom prst="rect">
            <a:avLst/>
          </a:prstGeom>
          <a:solidFill>
            <a:srgbClr val="FED472"/>
          </a:solidFill>
          <a:ln>
            <a:noFill/>
          </a:ln>
        </p:spPr>
        <p:txBody>
          <a:bodyPr spcFirstLastPara="1" wrap="square" lIns="45700" tIns="49525" rIns="45700" bIns="49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TensorFlow</a:t>
            </a:r>
            <a:endParaRPr sz="1600" b="1" dirty="0">
              <a:solidFill>
                <a:srgbClr val="FFFFFF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9" name="Google Shape;499;p82"/>
          <p:cNvSpPr/>
          <p:nvPr/>
        </p:nvSpPr>
        <p:spPr>
          <a:xfrm>
            <a:off x="4146412" y="2471100"/>
            <a:ext cx="4578556" cy="504000"/>
          </a:xfrm>
          <a:prstGeom prst="rect">
            <a:avLst/>
          </a:prstGeom>
          <a:solidFill>
            <a:srgbClr val="88E1B8"/>
          </a:solidFill>
          <a:ln>
            <a:noFill/>
          </a:ln>
        </p:spPr>
        <p:txBody>
          <a:bodyPr spcFirstLastPara="1" wrap="square" lIns="45700" tIns="49525" rIns="45700" bIns="495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	             EIGEN</a:t>
            </a:r>
            <a:endParaRPr sz="1600" b="1" dirty="0">
              <a:solidFill>
                <a:srgbClr val="FFFFFF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10" name="Google Shape;500;p82"/>
          <p:cNvSpPr/>
          <p:nvPr/>
        </p:nvSpPr>
        <p:spPr>
          <a:xfrm>
            <a:off x="961010" y="2487760"/>
            <a:ext cx="3323100" cy="432600"/>
          </a:xfrm>
          <a:prstGeom prst="homePlate">
            <a:avLst>
              <a:gd name="adj" fmla="val 73531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Intel® </a:t>
            </a:r>
            <a:r>
              <a:rPr lang="en-US" sz="1600" dirty="0" smtClean="0">
                <a:solidFill>
                  <a:schemeClr val="lt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AVX-512 optimizations</a:t>
            </a:r>
            <a:endParaRPr sz="1600" dirty="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11" name="Google Shape;501;p82"/>
          <p:cNvSpPr/>
          <p:nvPr/>
        </p:nvSpPr>
        <p:spPr>
          <a:xfrm>
            <a:off x="961008" y="4893946"/>
            <a:ext cx="3323100" cy="432300"/>
          </a:xfrm>
          <a:prstGeom prst="homePlate">
            <a:avLst>
              <a:gd name="adj" fmla="val 59396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Tuning kernel for workloads</a:t>
            </a:r>
            <a:endParaRPr sz="1600" dirty="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12" name="Google Shape;502;p82"/>
          <p:cNvSpPr/>
          <p:nvPr/>
        </p:nvSpPr>
        <p:spPr>
          <a:xfrm>
            <a:off x="961008" y="4297600"/>
            <a:ext cx="3323100" cy="432300"/>
          </a:xfrm>
          <a:prstGeom prst="homePlate">
            <a:avLst>
              <a:gd name="adj" fmla="val 59396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Additional routines for </a:t>
            </a:r>
            <a:r>
              <a:rPr lang="en-US" sz="1600" dirty="0" smtClean="0">
                <a:solidFill>
                  <a:schemeClr val="lt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AVX-512</a:t>
            </a:r>
            <a:endParaRPr sz="1600" dirty="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13" name="Google Shape;503;p82"/>
          <p:cNvSpPr/>
          <p:nvPr/>
        </p:nvSpPr>
        <p:spPr>
          <a:xfrm>
            <a:off x="961008" y="3592651"/>
            <a:ext cx="3323100" cy="504000"/>
          </a:xfrm>
          <a:prstGeom prst="homePlate">
            <a:avLst>
              <a:gd name="adj" fmla="val 67861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lt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Intel® AVX2 </a:t>
            </a:r>
            <a:r>
              <a:rPr lang="en-US" sz="1600" dirty="0" smtClean="0">
                <a:solidFill>
                  <a:schemeClr val="lt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&amp; Intel® AVX-512 </a:t>
            </a:r>
            <a:r>
              <a:rPr lang="en-US" sz="1600" dirty="0">
                <a:solidFill>
                  <a:schemeClr val="lt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Python* optimizations</a:t>
            </a:r>
            <a:endParaRPr sz="1600" dirty="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14" name="Google Shape;504;p82"/>
          <p:cNvSpPr/>
          <p:nvPr/>
        </p:nvSpPr>
        <p:spPr>
          <a:xfrm>
            <a:off x="961008" y="3040354"/>
            <a:ext cx="3323100" cy="432300"/>
          </a:xfrm>
          <a:prstGeom prst="homePlate">
            <a:avLst>
              <a:gd name="adj" fmla="val 69325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Optimized Python modules </a:t>
            </a:r>
            <a:endParaRPr sz="1600" dirty="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15" name="Google Shape;506;p82"/>
          <p:cNvSpPr/>
          <p:nvPr/>
        </p:nvSpPr>
        <p:spPr>
          <a:xfrm flipH="1">
            <a:off x="6181308" y="1918650"/>
            <a:ext cx="2711100" cy="3434400"/>
          </a:xfrm>
          <a:prstGeom prst="rtTriangle">
            <a:avLst/>
          </a:prstGeom>
          <a:solidFill>
            <a:srgbClr val="00AE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GCC</a:t>
            </a:r>
            <a:endParaRPr sz="1600" b="1" dirty="0">
              <a:solidFill>
                <a:srgbClr val="FFFFFF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grpSp>
        <p:nvGrpSpPr>
          <p:cNvPr id="16" name="Google Shape;507;p82"/>
          <p:cNvGrpSpPr/>
          <p:nvPr/>
        </p:nvGrpSpPr>
        <p:grpSpPr>
          <a:xfrm>
            <a:off x="8724968" y="4251077"/>
            <a:ext cx="3322990" cy="616500"/>
            <a:chOff x="6641484" y="7809153"/>
            <a:chExt cx="3662100" cy="616500"/>
          </a:xfrm>
        </p:grpSpPr>
        <p:sp>
          <p:nvSpPr>
            <p:cNvPr id="17" name="Google Shape;508;p82"/>
            <p:cNvSpPr/>
            <p:nvPr/>
          </p:nvSpPr>
          <p:spPr>
            <a:xfrm rot="10800000">
              <a:off x="6641484" y="7809153"/>
              <a:ext cx="3662100" cy="616500"/>
            </a:xfrm>
            <a:prstGeom prst="homePlate">
              <a:avLst>
                <a:gd name="adj" fmla="val 59396"/>
              </a:avLst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  <p:sp>
          <p:nvSpPr>
            <p:cNvPr id="18" name="Google Shape;509;p82"/>
            <p:cNvSpPr txBox="1"/>
            <p:nvPr/>
          </p:nvSpPr>
          <p:spPr>
            <a:xfrm>
              <a:off x="7264131" y="7860527"/>
              <a:ext cx="2416800" cy="5040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  <a:sym typeface="Open Sans"/>
                </a:rPr>
                <a:t>Intel® </a:t>
              </a:r>
              <a:r>
                <a:rPr lang="en-US" sz="1600" dirty="0" smtClean="0">
                  <a:solidFill>
                    <a:schemeClr val="lt1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  <a:sym typeface="Open Sans"/>
                </a:rPr>
                <a:t>Architecture  </a:t>
              </a:r>
              <a:r>
                <a:rPr lang="en-US" sz="1600" dirty="0">
                  <a:solidFill>
                    <a:schemeClr val="lt1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  <a:sym typeface="Open Sans"/>
                </a:rPr>
                <a:t>optimizes builds</a:t>
              </a:r>
              <a:br>
                <a:rPr lang="en-US" sz="1600" dirty="0">
                  <a:solidFill>
                    <a:schemeClr val="lt1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  <a:sym typeface="Open Sans"/>
                </a:rPr>
              </a:br>
              <a:endParaRPr sz="1600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754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238"/>
    </mc:Choice>
    <mc:Fallback xmlns="">
      <p:transition spd="slow" advTm="33523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14663" y="-6413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370;p78"/>
          <p:cNvSpPr/>
          <p:nvPr/>
        </p:nvSpPr>
        <p:spPr>
          <a:xfrm>
            <a:off x="557784" y="2492212"/>
            <a:ext cx="42726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rgbClr val="525252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System is designed with “safe &amp; sane” security principles in mind</a:t>
            </a:r>
            <a:endParaRPr sz="1800" dirty="0">
              <a:solidFill>
                <a:srgbClr val="525252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4" name="Google Shape;371;p78"/>
          <p:cNvSpPr txBox="1"/>
          <p:nvPr/>
        </p:nvSpPr>
        <p:spPr>
          <a:xfrm>
            <a:off x="579272" y="1237875"/>
            <a:ext cx="11160900" cy="11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525252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Clear Linux</a:t>
            </a:r>
            <a:r>
              <a:rPr lang="en-US" sz="2400" dirty="0">
                <a:solidFill>
                  <a:srgbClr val="525252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stays in lockstep with upstream for </a:t>
            </a:r>
            <a:r>
              <a:rPr lang="en-US" sz="2400" b="1" dirty="0">
                <a:solidFill>
                  <a:srgbClr val="525252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current security upgrades</a:t>
            </a:r>
            <a:r>
              <a:rPr lang="en-US" sz="2400" dirty="0">
                <a:solidFill>
                  <a:srgbClr val="525252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and is designed to deliver available security mitigations to customers rapidly.</a:t>
            </a:r>
            <a:endParaRPr sz="2400" dirty="0">
              <a:solidFill>
                <a:srgbClr val="525252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6" name="Google Shape;373;p78"/>
          <p:cNvSpPr/>
          <p:nvPr/>
        </p:nvSpPr>
        <p:spPr>
          <a:xfrm>
            <a:off x="557784" y="3396712"/>
            <a:ext cx="3882136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25252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Constant vulnerability scanning </a:t>
            </a:r>
            <a:endParaRPr b="1" dirty="0">
              <a:solidFill>
                <a:srgbClr val="525252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7" name="Google Shape;374;p78"/>
          <p:cNvSpPr/>
          <p:nvPr/>
        </p:nvSpPr>
        <p:spPr>
          <a:xfrm>
            <a:off x="557783" y="4437262"/>
            <a:ext cx="3542373" cy="14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25252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Aggressive mitigation policy</a:t>
            </a:r>
            <a:endParaRPr b="1" dirty="0">
              <a:solidFill>
                <a:srgbClr val="525252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25252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Address high &amp; critical level threats issued from the National Vulnerability Database promptly</a:t>
            </a:r>
            <a:endParaRPr dirty="0">
              <a:solidFill>
                <a:srgbClr val="525252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8" name="Google Shape;375;p78"/>
          <p:cNvSpPr/>
          <p:nvPr/>
        </p:nvSpPr>
        <p:spPr>
          <a:xfrm>
            <a:off x="10227596" y="4277550"/>
            <a:ext cx="1120500" cy="1337700"/>
          </a:xfrm>
          <a:prstGeom prst="roundRect">
            <a:avLst>
              <a:gd name="adj" fmla="val 4230"/>
            </a:avLst>
          </a:prstGeom>
          <a:solidFill>
            <a:srgbClr val="FFFFFF"/>
          </a:solidFill>
          <a:ln>
            <a:noFill/>
          </a:ln>
          <a:effectLst>
            <a:outerShdw blurRad="342900" dist="9525" dir="5400000" algn="bl" rotWithShape="0">
              <a:srgbClr val="00206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76;p78"/>
          <p:cNvSpPr/>
          <p:nvPr/>
        </p:nvSpPr>
        <p:spPr>
          <a:xfrm>
            <a:off x="7738390" y="4279212"/>
            <a:ext cx="1278300" cy="1337700"/>
          </a:xfrm>
          <a:prstGeom prst="roundRect">
            <a:avLst>
              <a:gd name="adj" fmla="val 4230"/>
            </a:avLst>
          </a:prstGeom>
          <a:solidFill>
            <a:srgbClr val="FFFFFF"/>
          </a:solidFill>
          <a:ln>
            <a:noFill/>
          </a:ln>
          <a:effectLst>
            <a:outerShdw blurRad="342900" dist="9525" dir="5400000" algn="bl" rotWithShape="0">
              <a:srgbClr val="00206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77;p78"/>
          <p:cNvSpPr/>
          <p:nvPr/>
        </p:nvSpPr>
        <p:spPr>
          <a:xfrm>
            <a:off x="4776084" y="4277562"/>
            <a:ext cx="1751400" cy="1337700"/>
          </a:xfrm>
          <a:prstGeom prst="roundRect">
            <a:avLst>
              <a:gd name="adj" fmla="val 4230"/>
            </a:avLst>
          </a:prstGeom>
          <a:solidFill>
            <a:srgbClr val="FFFFFF"/>
          </a:solidFill>
          <a:ln>
            <a:noFill/>
          </a:ln>
          <a:effectLst>
            <a:outerShdw blurRad="342900" dist="9525" dir="5400000" algn="bl" rotWithShape="0">
              <a:srgbClr val="00206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78;p78"/>
          <p:cNvSpPr txBox="1"/>
          <p:nvPr/>
        </p:nvSpPr>
        <p:spPr>
          <a:xfrm>
            <a:off x="9881659" y="5616762"/>
            <a:ext cx="185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2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Data center</a:t>
            </a:r>
            <a:endParaRPr b="1" dirty="0">
              <a:solidFill>
                <a:schemeClr val="dk2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pic>
        <p:nvPicPr>
          <p:cNvPr id="12" name="Google Shape;37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0558" y="4558991"/>
            <a:ext cx="952150" cy="117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80;p78"/>
          <p:cNvSpPr txBox="1"/>
          <p:nvPr/>
        </p:nvSpPr>
        <p:spPr>
          <a:xfrm>
            <a:off x="4624534" y="5616762"/>
            <a:ext cx="20232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2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End devices</a:t>
            </a:r>
            <a:endParaRPr b="1" dirty="0">
              <a:solidFill>
                <a:schemeClr val="dk2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pic>
        <p:nvPicPr>
          <p:cNvPr id="14" name="Google Shape;381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453" y="4707494"/>
            <a:ext cx="884624" cy="1091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382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1582" y="4939483"/>
            <a:ext cx="574550" cy="708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383;p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2463" y="4954754"/>
            <a:ext cx="574532" cy="7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384;p78"/>
          <p:cNvSpPr txBox="1"/>
          <p:nvPr/>
        </p:nvSpPr>
        <p:spPr>
          <a:xfrm>
            <a:off x="7390247" y="5616762"/>
            <a:ext cx="20232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2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Edge gateways</a:t>
            </a:r>
            <a:endParaRPr b="1" dirty="0">
              <a:solidFill>
                <a:schemeClr val="dk2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pic>
        <p:nvPicPr>
          <p:cNvPr id="18" name="Google Shape;385;p78"/>
          <p:cNvPicPr preferRelativeResize="0"/>
          <p:nvPr/>
        </p:nvPicPr>
        <p:blipFill rotWithShape="1">
          <a:blip r:embed="rId7">
            <a:alphaModFix/>
          </a:blip>
          <a:srcRect l="26031" t="33888" r="21046" b="32401"/>
          <a:stretch/>
        </p:blipFill>
        <p:spPr>
          <a:xfrm>
            <a:off x="7908901" y="4741650"/>
            <a:ext cx="980175" cy="77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386;p78"/>
          <p:cNvSpPr/>
          <p:nvPr/>
        </p:nvSpPr>
        <p:spPr>
          <a:xfrm>
            <a:off x="5152084" y="3168112"/>
            <a:ext cx="6391500" cy="369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ED4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387;p78"/>
          <p:cNvGrpSpPr/>
          <p:nvPr/>
        </p:nvGrpSpPr>
        <p:grpSpPr>
          <a:xfrm>
            <a:off x="7662784" y="2630424"/>
            <a:ext cx="1370100" cy="1370100"/>
            <a:chOff x="5400029" y="3643762"/>
            <a:chExt cx="1370100" cy="1370100"/>
          </a:xfrm>
        </p:grpSpPr>
        <p:sp>
          <p:nvSpPr>
            <p:cNvPr id="21" name="Google Shape;388;p78"/>
            <p:cNvSpPr/>
            <p:nvPr/>
          </p:nvSpPr>
          <p:spPr>
            <a:xfrm>
              <a:off x="5400029" y="3643762"/>
              <a:ext cx="1370100" cy="1370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342900" dist="9525" dir="5400000" algn="bl" rotWithShape="0">
                <a:srgbClr val="00206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2" name="Google Shape;389;p7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654692" y="3835343"/>
              <a:ext cx="860700" cy="10615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" name="Google Shape;390;p78"/>
          <p:cNvSpPr txBox="1"/>
          <p:nvPr/>
        </p:nvSpPr>
        <p:spPr>
          <a:xfrm>
            <a:off x="6381059" y="4876837"/>
            <a:ext cx="15930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101010010100101101101001010101010101010101011001101101</a:t>
            </a:r>
            <a:endParaRPr sz="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" name="Google Shape;391;p78"/>
          <p:cNvPicPr preferRelativeResize="0"/>
          <p:nvPr/>
        </p:nvPicPr>
        <p:blipFill rotWithShape="1">
          <a:blip r:embed="rId9">
            <a:alphaModFix/>
          </a:blip>
          <a:srcRect l="17784" t="24941" r="17778" b="24936"/>
          <a:stretch/>
        </p:blipFill>
        <p:spPr>
          <a:xfrm>
            <a:off x="5391552" y="4301487"/>
            <a:ext cx="574550" cy="5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392;p78"/>
          <p:cNvSpPr txBox="1"/>
          <p:nvPr/>
        </p:nvSpPr>
        <p:spPr>
          <a:xfrm>
            <a:off x="8950709" y="4876837"/>
            <a:ext cx="14568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1010100101001011011010010101010110101101011011001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" name="Google Shape;393;p78"/>
          <p:cNvPicPr preferRelativeResize="0"/>
          <p:nvPr/>
        </p:nvPicPr>
        <p:blipFill rotWithShape="1">
          <a:blip r:embed="rId9">
            <a:alphaModFix/>
          </a:blip>
          <a:srcRect l="17784" t="24941" r="17778" b="24936"/>
          <a:stretch/>
        </p:blipFill>
        <p:spPr>
          <a:xfrm>
            <a:off x="8090271" y="4301487"/>
            <a:ext cx="574550" cy="5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394;p78"/>
          <p:cNvPicPr preferRelativeResize="0"/>
          <p:nvPr/>
        </p:nvPicPr>
        <p:blipFill rotWithShape="1">
          <a:blip r:embed="rId9">
            <a:alphaModFix/>
          </a:blip>
          <a:srcRect l="17784" t="24941" r="17778" b="24936"/>
          <a:stretch/>
        </p:blipFill>
        <p:spPr>
          <a:xfrm>
            <a:off x="10503327" y="4301487"/>
            <a:ext cx="574550" cy="5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395;p78"/>
          <p:cNvSpPr/>
          <p:nvPr/>
        </p:nvSpPr>
        <p:spPr>
          <a:xfrm>
            <a:off x="6857334" y="4700425"/>
            <a:ext cx="551100" cy="551100"/>
          </a:xfrm>
          <a:prstGeom prst="ellipse">
            <a:avLst/>
          </a:prstGeom>
          <a:solidFill>
            <a:srgbClr val="FFFFFF">
              <a:alpha val="75000"/>
            </a:srgbClr>
          </a:solidFill>
          <a:ln w="9525" cap="flat" cmpd="sng">
            <a:solidFill>
              <a:srgbClr val="F1F0F0"/>
            </a:solidFill>
            <a:prstDash val="solid"/>
            <a:round/>
            <a:headEnd type="none" w="sm" len="sm"/>
            <a:tailEnd type="none" w="sm" len="sm"/>
          </a:ln>
          <a:effectLst>
            <a:outerShdw blurRad="342900" dist="9525" dir="5400000" algn="bl" rotWithShape="0">
              <a:srgbClr val="00206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396;p78"/>
          <p:cNvGrpSpPr/>
          <p:nvPr/>
        </p:nvGrpSpPr>
        <p:grpSpPr>
          <a:xfrm>
            <a:off x="6946715" y="4797334"/>
            <a:ext cx="372440" cy="357300"/>
            <a:chOff x="7061418" y="6071797"/>
            <a:chExt cx="372440" cy="357300"/>
          </a:xfrm>
        </p:grpSpPr>
        <p:sp>
          <p:nvSpPr>
            <p:cNvPr id="30" name="Google Shape;397;p78"/>
            <p:cNvSpPr/>
            <p:nvPr/>
          </p:nvSpPr>
          <p:spPr>
            <a:xfrm>
              <a:off x="7101825" y="6101125"/>
              <a:ext cx="300575" cy="245375"/>
            </a:xfrm>
            <a:custGeom>
              <a:avLst/>
              <a:gdLst/>
              <a:ahLst/>
              <a:cxnLst/>
              <a:rect l="l" t="t" r="r" b="b"/>
              <a:pathLst>
                <a:path w="12023" h="9815" extrusionOk="0">
                  <a:moveTo>
                    <a:pt x="0" y="9324"/>
                  </a:moveTo>
                  <a:lnTo>
                    <a:pt x="6073" y="0"/>
                  </a:lnTo>
                  <a:lnTo>
                    <a:pt x="12023" y="9569"/>
                  </a:lnTo>
                  <a:lnTo>
                    <a:pt x="736" y="9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pic>
          <p:nvPicPr>
            <p:cNvPr id="31" name="Google Shape;398;p78"/>
            <p:cNvPicPr preferRelativeResize="0"/>
            <p:nvPr/>
          </p:nvPicPr>
          <p:blipFill rotWithShape="1">
            <a:blip r:embed="rId9">
              <a:alphaModFix/>
            </a:blip>
            <a:srcRect l="17784" t="24941" r="17778" b="24936"/>
            <a:stretch/>
          </p:blipFill>
          <p:spPr>
            <a:xfrm>
              <a:off x="7061418" y="6071797"/>
              <a:ext cx="372440" cy="357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" name="Google Shape;399;p78"/>
          <p:cNvSpPr/>
          <p:nvPr/>
        </p:nvSpPr>
        <p:spPr>
          <a:xfrm>
            <a:off x="9346584" y="4700425"/>
            <a:ext cx="551100" cy="551100"/>
          </a:xfrm>
          <a:prstGeom prst="ellipse">
            <a:avLst/>
          </a:prstGeom>
          <a:solidFill>
            <a:srgbClr val="FFFFFF">
              <a:alpha val="75000"/>
            </a:srgbClr>
          </a:solidFill>
          <a:ln w="9525" cap="flat" cmpd="sng">
            <a:solidFill>
              <a:srgbClr val="F1F0F0"/>
            </a:solidFill>
            <a:prstDash val="solid"/>
            <a:round/>
            <a:headEnd type="none" w="sm" len="sm"/>
            <a:tailEnd type="none" w="sm" len="sm"/>
          </a:ln>
          <a:effectLst>
            <a:outerShdw blurRad="342900" dist="9525" dir="5400000" algn="bl" rotWithShape="0">
              <a:srgbClr val="00206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400;p78"/>
          <p:cNvGrpSpPr/>
          <p:nvPr/>
        </p:nvGrpSpPr>
        <p:grpSpPr>
          <a:xfrm>
            <a:off x="9435965" y="4797334"/>
            <a:ext cx="372440" cy="357300"/>
            <a:chOff x="7061418" y="6071797"/>
            <a:chExt cx="372440" cy="357300"/>
          </a:xfrm>
        </p:grpSpPr>
        <p:sp>
          <p:nvSpPr>
            <p:cNvPr id="34" name="Google Shape;401;p78"/>
            <p:cNvSpPr/>
            <p:nvPr/>
          </p:nvSpPr>
          <p:spPr>
            <a:xfrm>
              <a:off x="7101825" y="6101125"/>
              <a:ext cx="300575" cy="245375"/>
            </a:xfrm>
            <a:custGeom>
              <a:avLst/>
              <a:gdLst/>
              <a:ahLst/>
              <a:cxnLst/>
              <a:rect l="l" t="t" r="r" b="b"/>
              <a:pathLst>
                <a:path w="12023" h="9815" extrusionOk="0">
                  <a:moveTo>
                    <a:pt x="0" y="9324"/>
                  </a:moveTo>
                  <a:lnTo>
                    <a:pt x="6073" y="0"/>
                  </a:lnTo>
                  <a:lnTo>
                    <a:pt x="12023" y="9569"/>
                  </a:lnTo>
                  <a:lnTo>
                    <a:pt x="736" y="9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pic>
          <p:nvPicPr>
            <p:cNvPr id="35" name="Google Shape;402;p78"/>
            <p:cNvPicPr preferRelativeResize="0"/>
            <p:nvPr/>
          </p:nvPicPr>
          <p:blipFill rotWithShape="1">
            <a:blip r:embed="rId9">
              <a:alphaModFix/>
            </a:blip>
            <a:srcRect l="17784" t="24941" r="17778" b="24936"/>
            <a:stretch/>
          </p:blipFill>
          <p:spPr>
            <a:xfrm>
              <a:off x="7061418" y="6071797"/>
              <a:ext cx="372440" cy="3573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2047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508"/>
    </mc:Choice>
    <mc:Fallback xmlns="">
      <p:transition spd="slow" advTm="13650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7540" y="2702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Cloud Native Stack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29563" y="3359715"/>
            <a:ext cx="5732034" cy="646803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>
              <a:latin typeface="Arial"/>
              <a:ea typeface="Arial"/>
              <a:cs typeface="Arial"/>
            </a:endParaRPr>
          </a:p>
        </p:txBody>
      </p:sp>
      <p:sp>
        <p:nvSpPr>
          <p:cNvPr id="34" name="Google Shape;163;p6"/>
          <p:cNvSpPr/>
          <p:nvPr/>
        </p:nvSpPr>
        <p:spPr>
          <a:xfrm>
            <a:off x="829563" y="4825239"/>
            <a:ext cx="5735297" cy="413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Container Host OS</a:t>
            </a:r>
            <a:endParaRPr/>
          </a:p>
        </p:txBody>
      </p:sp>
      <p:sp>
        <p:nvSpPr>
          <p:cNvPr id="35" name="Google Shape;164;p6"/>
          <p:cNvSpPr/>
          <p:nvPr/>
        </p:nvSpPr>
        <p:spPr>
          <a:xfrm>
            <a:off x="829563" y="5335140"/>
            <a:ext cx="5735299" cy="383495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Hypervisor/Bare Metal</a:t>
            </a:r>
            <a:endParaRPr/>
          </a:p>
        </p:txBody>
      </p:sp>
      <p:sp>
        <p:nvSpPr>
          <p:cNvPr id="36" name="Google Shape;165;p6"/>
          <p:cNvSpPr/>
          <p:nvPr/>
        </p:nvSpPr>
        <p:spPr>
          <a:xfrm>
            <a:off x="829563" y="4114311"/>
            <a:ext cx="1344168" cy="643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Docker* Engine</a:t>
            </a:r>
            <a:endParaRPr/>
          </a:p>
        </p:txBody>
      </p:sp>
      <p:sp>
        <p:nvSpPr>
          <p:cNvPr id="37" name="Google Shape;166;p6"/>
          <p:cNvSpPr/>
          <p:nvPr/>
        </p:nvSpPr>
        <p:spPr>
          <a:xfrm>
            <a:off x="2261227" y="4114310"/>
            <a:ext cx="1400099" cy="643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Container Runtime (Kata*)</a:t>
            </a:r>
            <a:endParaRPr/>
          </a:p>
        </p:txBody>
      </p:sp>
      <p:sp>
        <p:nvSpPr>
          <p:cNvPr id="38" name="Google Shape;167;p6"/>
          <p:cNvSpPr/>
          <p:nvPr/>
        </p:nvSpPr>
        <p:spPr>
          <a:xfrm>
            <a:off x="3785765" y="4114310"/>
            <a:ext cx="1344168" cy="643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Container Orchestration</a:t>
            </a:r>
            <a:endParaRPr/>
          </a:p>
        </p:txBody>
      </p:sp>
      <p:sp>
        <p:nvSpPr>
          <p:cNvPr id="39" name="Google Shape;168;p6"/>
          <p:cNvSpPr/>
          <p:nvPr/>
        </p:nvSpPr>
        <p:spPr>
          <a:xfrm>
            <a:off x="5217429" y="4114310"/>
            <a:ext cx="1344168" cy="643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Plane Development Kit (DPDK)</a:t>
            </a:r>
            <a:endParaRPr/>
          </a:p>
        </p:txBody>
      </p:sp>
      <p:sp>
        <p:nvSpPr>
          <p:cNvPr id="40" name="Google Shape;169;p6"/>
          <p:cNvSpPr/>
          <p:nvPr/>
        </p:nvSpPr>
        <p:spPr>
          <a:xfrm>
            <a:off x="829563" y="1718457"/>
            <a:ext cx="2851356" cy="158434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70;p6"/>
          <p:cNvSpPr/>
          <p:nvPr/>
        </p:nvSpPr>
        <p:spPr>
          <a:xfrm>
            <a:off x="3746089" y="1718457"/>
            <a:ext cx="2851356" cy="1584339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171;p6"/>
          <p:cNvSpPr/>
          <p:nvPr/>
        </p:nvSpPr>
        <p:spPr>
          <a:xfrm>
            <a:off x="994366" y="2877799"/>
            <a:ext cx="1809141" cy="306301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Optimized Runtime</a:t>
            </a:r>
            <a:endParaRPr dirty="0"/>
          </a:p>
        </p:txBody>
      </p:sp>
      <p:sp>
        <p:nvSpPr>
          <p:cNvPr id="43" name="Google Shape;172;p6"/>
          <p:cNvSpPr/>
          <p:nvPr/>
        </p:nvSpPr>
        <p:spPr>
          <a:xfrm>
            <a:off x="2925379" y="2874065"/>
            <a:ext cx="624583" cy="306301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endParaRPr/>
          </a:p>
        </p:txBody>
      </p:sp>
      <p:sp>
        <p:nvSpPr>
          <p:cNvPr id="44" name="Google Shape;173;p6"/>
          <p:cNvSpPr/>
          <p:nvPr/>
        </p:nvSpPr>
        <p:spPr>
          <a:xfrm>
            <a:off x="3860474" y="2882719"/>
            <a:ext cx="1794389" cy="306301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Optimized Runtime</a:t>
            </a:r>
            <a:endParaRPr/>
          </a:p>
        </p:txBody>
      </p:sp>
      <p:sp>
        <p:nvSpPr>
          <p:cNvPr id="45" name="Google Shape;174;p6"/>
          <p:cNvSpPr/>
          <p:nvPr/>
        </p:nvSpPr>
        <p:spPr>
          <a:xfrm>
            <a:off x="5791486" y="2878985"/>
            <a:ext cx="624583" cy="306301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endParaRPr/>
          </a:p>
        </p:txBody>
      </p:sp>
      <p:sp>
        <p:nvSpPr>
          <p:cNvPr id="46" name="Google Shape;175;p6"/>
          <p:cNvSpPr/>
          <p:nvPr/>
        </p:nvSpPr>
        <p:spPr>
          <a:xfrm>
            <a:off x="994368" y="2206443"/>
            <a:ext cx="2555594" cy="6107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Deep Packet Inspection(DPI),  SD-WAN, VPN, Firewall </a:t>
            </a:r>
            <a:r>
              <a:rPr lang="en-US" sz="1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lang="en-US" sz="1400" dirty="0"/>
          </a:p>
        </p:txBody>
      </p:sp>
      <p:sp>
        <p:nvSpPr>
          <p:cNvPr id="47" name="Google Shape;176;p6"/>
          <p:cNvSpPr/>
          <p:nvPr/>
        </p:nvSpPr>
        <p:spPr>
          <a:xfrm>
            <a:off x="3860475" y="2199947"/>
            <a:ext cx="2555594" cy="6018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Facial detection, Object recognition </a:t>
            </a:r>
            <a:r>
              <a:rPr lang="en-US" sz="1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lang="en-US" sz="1400" dirty="0"/>
          </a:p>
        </p:txBody>
      </p:sp>
      <p:sp>
        <p:nvSpPr>
          <p:cNvPr id="48" name="Google Shape;177;p6"/>
          <p:cNvSpPr/>
          <p:nvPr/>
        </p:nvSpPr>
        <p:spPr>
          <a:xfrm>
            <a:off x="6734067" y="4108719"/>
            <a:ext cx="255639" cy="1130033"/>
          </a:xfrm>
          <a:prstGeom prst="rightBrace">
            <a:avLst>
              <a:gd name="adj1" fmla="val 0"/>
              <a:gd name="adj2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178;p6"/>
          <p:cNvSpPr/>
          <p:nvPr/>
        </p:nvSpPr>
        <p:spPr>
          <a:xfrm>
            <a:off x="6734067" y="2126051"/>
            <a:ext cx="255639" cy="1708529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180;p6"/>
          <p:cNvSpPr txBox="1"/>
          <p:nvPr/>
        </p:nvSpPr>
        <p:spPr>
          <a:xfrm>
            <a:off x="7158913" y="4242778"/>
            <a:ext cx="408071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Container Host OS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manages the Docker* Engine along with container management and orchestration frameworks, etc </a:t>
            </a:r>
            <a:endParaRPr/>
          </a:p>
        </p:txBody>
      </p:sp>
      <p:pic>
        <p:nvPicPr>
          <p:cNvPr id="51" name="Google Shape;18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4465" y="2532678"/>
            <a:ext cx="555811" cy="862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182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93401" y="4780740"/>
            <a:ext cx="431978" cy="67066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183;p6"/>
          <p:cNvSpPr txBox="1"/>
          <p:nvPr/>
        </p:nvSpPr>
        <p:spPr>
          <a:xfrm>
            <a:off x="690563" y="1718456"/>
            <a:ext cx="309520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Vertical </a:t>
            </a:r>
            <a:r>
              <a:rPr lang="en-US" sz="1800" dirty="0" err="1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Microservices</a:t>
            </a:r>
            <a:endParaRPr sz="18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187;p6"/>
          <p:cNvGrpSpPr/>
          <p:nvPr/>
        </p:nvGrpSpPr>
        <p:grpSpPr>
          <a:xfrm>
            <a:off x="2579881" y="5858250"/>
            <a:ext cx="2237008" cy="585216"/>
            <a:chOff x="2631152" y="5858250"/>
            <a:chExt cx="2237008" cy="585216"/>
          </a:xfrm>
        </p:grpSpPr>
        <p:pic>
          <p:nvPicPr>
            <p:cNvPr id="56" name="Google Shape;188;p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631152" y="5858250"/>
              <a:ext cx="588454" cy="585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189;p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459841" y="5858250"/>
              <a:ext cx="585216" cy="585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190;p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282944" y="5858250"/>
              <a:ext cx="585216" cy="58521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Google Shape;19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43992" y="2557034"/>
            <a:ext cx="555811" cy="86292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193;p6"/>
          <p:cNvSpPr txBox="1"/>
          <p:nvPr/>
        </p:nvSpPr>
        <p:spPr>
          <a:xfrm>
            <a:off x="607540" y="6530149"/>
            <a:ext cx="48109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*Other names and brands may be claimed as the property of others.</a:t>
            </a:r>
            <a:endParaRPr/>
          </a:p>
        </p:txBody>
      </p:sp>
      <p:sp>
        <p:nvSpPr>
          <p:cNvPr id="61" name="Google Shape;179;p6"/>
          <p:cNvSpPr txBox="1"/>
          <p:nvPr/>
        </p:nvSpPr>
        <p:spPr>
          <a:xfrm>
            <a:off x="7158913" y="2450503"/>
            <a:ext cx="465997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Container content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composed of customer binaries along with libraries, frameworks, and other OS content pulled from the 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Container Base OS distribution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798;p2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13452" y="3552094"/>
            <a:ext cx="570872" cy="268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800;p2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335640" y="3505686"/>
            <a:ext cx="439331" cy="422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802;p2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109294" y="3463490"/>
            <a:ext cx="490110" cy="543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804;p2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813445" y="3482527"/>
            <a:ext cx="460394" cy="47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806;p2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471195" y="3553460"/>
            <a:ext cx="791656" cy="275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18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347" y="3374303"/>
            <a:ext cx="555811" cy="86292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TextBox 67"/>
          <p:cNvSpPr txBox="1"/>
          <p:nvPr/>
        </p:nvSpPr>
        <p:spPr>
          <a:xfrm>
            <a:off x="980067" y="3372623"/>
            <a:ext cx="149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Common </a:t>
            </a:r>
            <a:r>
              <a:rPr lang="en-US" dirty="0" err="1" smtClean="0">
                <a:solidFill>
                  <a:schemeClr val="bg1"/>
                </a:solidFill>
              </a:rPr>
              <a:t>Microservices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Google Shape;183;p6"/>
          <p:cNvSpPr txBox="1"/>
          <p:nvPr/>
        </p:nvSpPr>
        <p:spPr>
          <a:xfrm>
            <a:off x="3624166" y="1732874"/>
            <a:ext cx="309520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Vertical </a:t>
            </a:r>
            <a:r>
              <a:rPr lang="en-US" sz="1800" dirty="0" err="1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Microservices</a:t>
            </a:r>
            <a:endParaRPr sz="18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573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644"/>
    </mc:Choice>
    <mc:Fallback xmlns="">
      <p:transition spd="slow" advTm="2756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8003" y="-11757"/>
            <a:ext cx="1063872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Challenge: diverse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platform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199;p7"/>
          <p:cNvSpPr/>
          <p:nvPr/>
        </p:nvSpPr>
        <p:spPr>
          <a:xfrm>
            <a:off x="7714623" y="1634885"/>
            <a:ext cx="3654713" cy="472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00;p7"/>
          <p:cNvSpPr/>
          <p:nvPr/>
        </p:nvSpPr>
        <p:spPr>
          <a:xfrm>
            <a:off x="3879386" y="1634885"/>
            <a:ext cx="3654713" cy="472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01;p7"/>
          <p:cNvSpPr/>
          <p:nvPr/>
        </p:nvSpPr>
        <p:spPr>
          <a:xfrm>
            <a:off x="708841" y="1634885"/>
            <a:ext cx="3021106" cy="472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03;p7"/>
          <p:cNvSpPr/>
          <p:nvPr/>
        </p:nvSpPr>
        <p:spPr>
          <a:xfrm>
            <a:off x="1367918" y="3189123"/>
            <a:ext cx="82296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</p:txBody>
      </p:sp>
      <p:sp>
        <p:nvSpPr>
          <p:cNvPr id="7" name="Google Shape;204;p7"/>
          <p:cNvSpPr/>
          <p:nvPr/>
        </p:nvSpPr>
        <p:spPr>
          <a:xfrm>
            <a:off x="2249400" y="3189122"/>
            <a:ext cx="82296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</p:txBody>
      </p:sp>
      <p:sp>
        <p:nvSpPr>
          <p:cNvPr id="8" name="Google Shape;205;p7"/>
          <p:cNvSpPr/>
          <p:nvPr/>
        </p:nvSpPr>
        <p:spPr>
          <a:xfrm>
            <a:off x="4865571" y="3150366"/>
            <a:ext cx="82296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</p:txBody>
      </p:sp>
      <p:sp>
        <p:nvSpPr>
          <p:cNvPr id="9" name="Google Shape;206;p7"/>
          <p:cNvSpPr/>
          <p:nvPr/>
        </p:nvSpPr>
        <p:spPr>
          <a:xfrm>
            <a:off x="5765829" y="3151401"/>
            <a:ext cx="82296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</p:txBody>
      </p:sp>
      <p:sp>
        <p:nvSpPr>
          <p:cNvPr id="10" name="Google Shape;207;p7"/>
          <p:cNvSpPr/>
          <p:nvPr/>
        </p:nvSpPr>
        <p:spPr>
          <a:xfrm>
            <a:off x="7821661" y="3150366"/>
            <a:ext cx="82296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</p:txBody>
      </p:sp>
      <p:sp>
        <p:nvSpPr>
          <p:cNvPr id="11" name="Google Shape;208;p7"/>
          <p:cNvSpPr/>
          <p:nvPr/>
        </p:nvSpPr>
        <p:spPr>
          <a:xfrm>
            <a:off x="8692855" y="3150364"/>
            <a:ext cx="82296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</p:txBody>
      </p:sp>
      <p:cxnSp>
        <p:nvCxnSpPr>
          <p:cNvPr id="12" name="Google Shape;209;p7"/>
          <p:cNvCxnSpPr>
            <a:stCxn id="11" idx="0"/>
            <a:endCxn id="6" idx="0"/>
          </p:cNvCxnSpPr>
          <p:nvPr/>
        </p:nvCxnSpPr>
        <p:spPr>
          <a:xfrm rot="5400000">
            <a:off x="5422585" y="-492686"/>
            <a:ext cx="38700" cy="7324800"/>
          </a:xfrm>
          <a:prstGeom prst="curvedConnector3">
            <a:avLst>
              <a:gd name="adj1" fmla="val -590700"/>
            </a:avLst>
          </a:prstGeom>
          <a:noFill/>
          <a:ln w="28575" cap="flat" cmpd="sng">
            <a:solidFill>
              <a:srgbClr val="8DA9D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" name="Google Shape;210;p7"/>
          <p:cNvCxnSpPr>
            <a:stCxn id="24" idx="0"/>
            <a:endCxn id="8" idx="0"/>
          </p:cNvCxnSpPr>
          <p:nvPr/>
        </p:nvCxnSpPr>
        <p:spPr>
          <a:xfrm rot="5400000">
            <a:off x="7620679" y="795566"/>
            <a:ext cx="11100" cy="4698600"/>
          </a:xfrm>
          <a:prstGeom prst="curvedConnector3">
            <a:avLst>
              <a:gd name="adj1" fmla="val -2059459"/>
            </a:avLst>
          </a:prstGeom>
          <a:noFill/>
          <a:ln w="28575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" name="Google Shape;212;p7"/>
          <p:cNvSpPr txBox="1"/>
          <p:nvPr/>
        </p:nvSpPr>
        <p:spPr>
          <a:xfrm>
            <a:off x="1017111" y="1700761"/>
            <a:ext cx="2528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Device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Device/Gateway/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</p:txBody>
      </p:sp>
      <p:sp>
        <p:nvSpPr>
          <p:cNvPr id="15" name="Google Shape;213;p7"/>
          <p:cNvSpPr txBox="1"/>
          <p:nvPr/>
        </p:nvSpPr>
        <p:spPr>
          <a:xfrm>
            <a:off x="4243921" y="1700761"/>
            <a:ext cx="291585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Server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(MEC/Small Datacenter/etc)</a:t>
            </a:r>
            <a:endParaRPr/>
          </a:p>
        </p:txBody>
      </p:sp>
      <p:sp>
        <p:nvSpPr>
          <p:cNvPr id="16" name="Google Shape;214;p7"/>
          <p:cNvSpPr txBox="1"/>
          <p:nvPr/>
        </p:nvSpPr>
        <p:spPr>
          <a:xfrm>
            <a:off x="8456896" y="1753916"/>
            <a:ext cx="2170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Datacenter</a:t>
            </a:r>
            <a:endParaRPr/>
          </a:p>
        </p:txBody>
      </p:sp>
      <p:grpSp>
        <p:nvGrpSpPr>
          <p:cNvPr id="17" name="Group 16"/>
          <p:cNvGrpSpPr/>
          <p:nvPr/>
        </p:nvGrpSpPr>
        <p:grpSpPr>
          <a:xfrm>
            <a:off x="1483851" y="4399037"/>
            <a:ext cx="8491678" cy="673668"/>
            <a:chOff x="1483851" y="4399037"/>
            <a:chExt cx="8491678" cy="673668"/>
          </a:xfrm>
        </p:grpSpPr>
        <p:pic>
          <p:nvPicPr>
            <p:cNvPr id="18" name="Google Shape;216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001999" y="4399458"/>
              <a:ext cx="672281" cy="6722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217;p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776632" y="4399037"/>
              <a:ext cx="673123" cy="6731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217;p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302406" y="4399583"/>
              <a:ext cx="673123" cy="67312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" name="Google Shape;218;p7"/>
            <p:cNvGrpSpPr/>
            <p:nvPr/>
          </p:nvGrpSpPr>
          <p:grpSpPr>
            <a:xfrm>
              <a:off x="1483851" y="4399037"/>
              <a:ext cx="1446912" cy="672280"/>
              <a:chOff x="1601974" y="4499373"/>
              <a:chExt cx="1182382" cy="549372"/>
            </a:xfrm>
          </p:grpSpPr>
          <p:pic>
            <p:nvPicPr>
              <p:cNvPr id="21" name="Google Shape;219;p7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1601974" y="4499373"/>
                <a:ext cx="549372" cy="5493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Google Shape;220;p7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234984" y="4499373"/>
                <a:ext cx="549372" cy="5493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4" name="Google Shape;211;p7"/>
          <p:cNvSpPr/>
          <p:nvPr/>
        </p:nvSpPr>
        <p:spPr>
          <a:xfrm>
            <a:off x="9564049" y="3139316"/>
            <a:ext cx="82296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</p:txBody>
      </p:sp>
      <p:sp>
        <p:nvSpPr>
          <p:cNvPr id="25" name="Google Shape;222;p7"/>
          <p:cNvSpPr/>
          <p:nvPr/>
        </p:nvSpPr>
        <p:spPr>
          <a:xfrm>
            <a:off x="10435243" y="3139314"/>
            <a:ext cx="82296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</p:txBody>
      </p:sp>
      <p:sp>
        <p:nvSpPr>
          <p:cNvPr id="26" name="Google Shape;223;p7"/>
          <p:cNvSpPr txBox="1"/>
          <p:nvPr/>
        </p:nvSpPr>
        <p:spPr>
          <a:xfrm>
            <a:off x="792481" y="5355947"/>
            <a:ext cx="29374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</a:t>
            </a:r>
            <a:r>
              <a:rPr lang="en-US" sz="1800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®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Streaming SIMD Extensions Technology </a:t>
            </a: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</a:t>
            </a:r>
            <a:endParaRPr dirty="0"/>
          </a:p>
        </p:txBody>
      </p:sp>
      <p:sp>
        <p:nvSpPr>
          <p:cNvPr id="27" name="Google Shape;224;p7"/>
          <p:cNvSpPr txBox="1"/>
          <p:nvPr/>
        </p:nvSpPr>
        <p:spPr>
          <a:xfrm>
            <a:off x="4303687" y="5355947"/>
            <a:ext cx="27963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</a:t>
            </a:r>
            <a:r>
              <a:rPr lang="en-US" sz="1800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®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Advanced Vector Extensions 2</a:t>
            </a:r>
            <a:endParaRPr dirty="0"/>
          </a:p>
        </p:txBody>
      </p:sp>
      <p:sp>
        <p:nvSpPr>
          <p:cNvPr id="28" name="Google Shape;225;p7"/>
          <p:cNvSpPr txBox="1"/>
          <p:nvPr/>
        </p:nvSpPr>
        <p:spPr>
          <a:xfrm>
            <a:off x="8200374" y="5355947"/>
            <a:ext cx="287718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</a:t>
            </a:r>
            <a:r>
              <a:rPr lang="en-US" sz="1800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®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Advanced Vector Extensions 512 </a:t>
            </a: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VNNI</a:t>
            </a:r>
            <a:endParaRPr dirty="0"/>
          </a:p>
        </p:txBody>
      </p:sp>
      <p:cxnSp>
        <p:nvCxnSpPr>
          <p:cNvPr id="29" name="Google Shape;226;p7"/>
          <p:cNvCxnSpPr>
            <a:stCxn id="10" idx="0"/>
            <a:endCxn id="7" idx="0"/>
          </p:cNvCxnSpPr>
          <p:nvPr/>
        </p:nvCxnSpPr>
        <p:spPr>
          <a:xfrm rot="5400000">
            <a:off x="5427691" y="383616"/>
            <a:ext cx="38700" cy="5572200"/>
          </a:xfrm>
          <a:prstGeom prst="curvedConnector3">
            <a:avLst>
              <a:gd name="adj1" fmla="val -590699"/>
            </a:avLst>
          </a:prstGeom>
          <a:noFill/>
          <a:ln w="28575" cap="flat" cmpd="sng">
            <a:solidFill>
              <a:srgbClr val="8DA9D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" name="Google Shape;227;p7"/>
          <p:cNvCxnSpPr/>
          <p:nvPr/>
        </p:nvCxnSpPr>
        <p:spPr>
          <a:xfrm flipH="1">
            <a:off x="6363349" y="3139313"/>
            <a:ext cx="4544700" cy="30300"/>
          </a:xfrm>
          <a:prstGeom prst="curvedConnector3">
            <a:avLst>
              <a:gd name="adj1" fmla="val 5432"/>
            </a:avLst>
          </a:prstGeom>
          <a:noFill/>
          <a:ln w="28575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90390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414"/>
    </mc:Choice>
    <mc:Fallback xmlns="">
      <p:transition spd="slow" advTm="1774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7539" y="5299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for different platforms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 build</a:t>
            </a:r>
          </a:p>
        </p:txBody>
      </p:sp>
      <p:grpSp>
        <p:nvGrpSpPr>
          <p:cNvPr id="3" name="Google Shape;236;p8"/>
          <p:cNvGrpSpPr/>
          <p:nvPr/>
        </p:nvGrpSpPr>
        <p:grpSpPr>
          <a:xfrm>
            <a:off x="471569" y="2116792"/>
            <a:ext cx="6235434" cy="3301764"/>
            <a:chOff x="291826" y="1982943"/>
            <a:chExt cx="6536987" cy="3834194"/>
          </a:xfrm>
        </p:grpSpPr>
        <p:sp>
          <p:nvSpPr>
            <p:cNvPr id="4" name="Google Shape;237;p8"/>
            <p:cNvSpPr/>
            <p:nvPr/>
          </p:nvSpPr>
          <p:spPr>
            <a:xfrm>
              <a:off x="291826" y="1982943"/>
              <a:ext cx="6536987" cy="3834194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" name="Google Shape;238;p8"/>
            <p:cNvGrpSpPr/>
            <p:nvPr/>
          </p:nvGrpSpPr>
          <p:grpSpPr>
            <a:xfrm>
              <a:off x="490804" y="2333163"/>
              <a:ext cx="5755162" cy="3139645"/>
              <a:chOff x="820650" y="2994299"/>
              <a:chExt cx="4387903" cy="1884797"/>
            </a:xfrm>
          </p:grpSpPr>
          <p:sp>
            <p:nvSpPr>
              <p:cNvPr id="7" name="Google Shape;239;p8"/>
              <p:cNvSpPr/>
              <p:nvPr/>
            </p:nvSpPr>
            <p:spPr>
              <a:xfrm>
                <a:off x="820650" y="2994299"/>
                <a:ext cx="3706409" cy="386117"/>
              </a:xfrm>
              <a:prstGeom prst="rect">
                <a:avLst/>
              </a:prstGeom>
              <a:solidFill>
                <a:srgbClr val="8296B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1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Computer Vision Application</a:t>
                </a:r>
                <a:endParaRPr sz="18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Google Shape;240;p8"/>
              <p:cNvSpPr/>
              <p:nvPr/>
            </p:nvSpPr>
            <p:spPr>
              <a:xfrm>
                <a:off x="820650" y="4562164"/>
                <a:ext cx="3261399" cy="316932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Intel</a:t>
                </a:r>
                <a:r>
                  <a:rPr lang="en-US" sz="1800" b="1" i="0" u="none" strike="noStrike" cap="none" baseline="300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®</a:t>
                </a:r>
                <a:r>
                  <a:rPr lang="en-US" sz="1800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800" b="1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AVX-512 enabled </a:t>
                </a:r>
                <a:r>
                  <a:rPr lang="en-US" sz="1800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CPU</a:t>
                </a:r>
                <a:endParaRPr sz="18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" name="Google Shape;241;p8"/>
              <p:cNvSpPr/>
              <p:nvPr/>
            </p:nvSpPr>
            <p:spPr>
              <a:xfrm>
                <a:off x="820650" y="3778231"/>
                <a:ext cx="1140300" cy="418200"/>
              </a:xfrm>
              <a:prstGeom prst="rect">
                <a:avLst/>
              </a:prstGeom>
              <a:solidFill>
                <a:srgbClr val="8DA9D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b="1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r>
                  <a:rPr lang="en-US" b="1" i="0" u="none" strike="noStrike" cap="none" dirty="0" smtClean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ynamic </a:t>
                </a:r>
                <a:r>
                  <a:rPr lang="en-US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linker</a:t>
                </a:r>
                <a:endParaRPr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242;p8"/>
              <p:cNvSpPr/>
              <p:nvPr/>
            </p:nvSpPr>
            <p:spPr>
              <a:xfrm>
                <a:off x="2409313" y="3496149"/>
                <a:ext cx="2799239" cy="249094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/usr/lib64/libopencv_core.so.4.1</a:t>
                </a:r>
                <a:endParaRPr sz="1150" b="0" i="0" u="none" strike="noStrike" cap="none">
                  <a:solidFill>
                    <a:srgbClr val="9999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243;p8"/>
              <p:cNvSpPr/>
              <p:nvPr/>
            </p:nvSpPr>
            <p:spPr>
              <a:xfrm>
                <a:off x="2428807" y="4110974"/>
                <a:ext cx="2779745" cy="246900"/>
              </a:xfrm>
              <a:prstGeom prst="rect">
                <a:avLst/>
              </a:prstGeom>
              <a:solidFill>
                <a:srgbClr val="C9C9C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/usr/lib64/haswell/avx512_1/libopencv_core.so.4.1</a:t>
                </a:r>
                <a:endParaRPr sz="11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" name="Google Shape;244;p8"/>
              <p:cNvCxnSpPr/>
              <p:nvPr/>
            </p:nvCxnSpPr>
            <p:spPr>
              <a:xfrm>
                <a:off x="1390800" y="3412531"/>
                <a:ext cx="0" cy="365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3" name="Google Shape;245;p8"/>
              <p:cNvCxnSpPr/>
              <p:nvPr/>
            </p:nvCxnSpPr>
            <p:spPr>
              <a:xfrm>
                <a:off x="1390800" y="4196506"/>
                <a:ext cx="0" cy="365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14" name="Google Shape;246;p8"/>
              <p:cNvCxnSpPr/>
              <p:nvPr/>
            </p:nvCxnSpPr>
            <p:spPr>
              <a:xfrm rot="10800000" flipH="1">
                <a:off x="1960950" y="3620696"/>
                <a:ext cx="448363" cy="366635"/>
              </a:xfrm>
              <a:prstGeom prst="bentConnector3">
                <a:avLst>
                  <a:gd name="adj1" fmla="val 33791"/>
                </a:avLst>
              </a:prstGeom>
              <a:noFill/>
              <a:ln w="9525" cap="flat" cmpd="sng">
                <a:solidFill>
                  <a:schemeClr val="lt2"/>
                </a:solidFill>
                <a:prstDash val="lg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" name="Google Shape;247;p8"/>
              <p:cNvCxnSpPr/>
              <p:nvPr/>
            </p:nvCxnSpPr>
            <p:spPr>
              <a:xfrm>
                <a:off x="1960950" y="3987332"/>
                <a:ext cx="467857" cy="247093"/>
              </a:xfrm>
              <a:prstGeom prst="bentConnector3">
                <a:avLst>
                  <a:gd name="adj1" fmla="val 33971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6" name="Google Shape;248;p8"/>
              <p:cNvCxnSpPr/>
              <p:nvPr/>
            </p:nvCxnSpPr>
            <p:spPr>
              <a:xfrm rot="10800000">
                <a:off x="4527059" y="3187357"/>
                <a:ext cx="681493" cy="1047067"/>
              </a:xfrm>
              <a:prstGeom prst="bentConnector3">
                <a:avLst>
                  <a:gd name="adj1" fmla="val -23424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7" name="Google Shape;249;p8"/>
              <p:cNvSpPr/>
              <p:nvPr/>
            </p:nvSpPr>
            <p:spPr>
              <a:xfrm>
                <a:off x="2409313" y="3793891"/>
                <a:ext cx="2799240" cy="260144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5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/</a:t>
                </a:r>
                <a:r>
                  <a:rPr lang="en-US" sz="1150" b="0" i="0" u="none" strike="noStrike" cap="none" dirty="0" err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usr</a:t>
                </a:r>
                <a:r>
                  <a:rPr lang="en-US" sz="115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/lib64/</a:t>
                </a:r>
                <a:r>
                  <a:rPr lang="en-US" sz="1150" b="0" i="0" u="none" strike="noStrike" cap="none" dirty="0" err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haswell</a:t>
                </a:r>
                <a:r>
                  <a:rPr lang="en-US" sz="115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/libopencv_core.so.4.1</a:t>
                </a:r>
                <a:endParaRPr sz="1150" b="0" i="0" u="none" strike="noStrike" cap="none" dirty="0">
                  <a:solidFill>
                    <a:srgbClr val="9999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" name="Google Shape;250;p8"/>
            <p:cNvCxnSpPr/>
            <p:nvPr/>
          </p:nvCxnSpPr>
          <p:spPr>
            <a:xfrm rot="10800000" flipH="1">
              <a:off x="1986418" y="3881775"/>
              <a:ext cx="588072" cy="105557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2"/>
              </a:solidFill>
              <a:prstDash val="lgDash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" name="Google Shape;251;p8"/>
          <p:cNvSpPr txBox="1"/>
          <p:nvPr/>
        </p:nvSpPr>
        <p:spPr>
          <a:xfrm>
            <a:off x="7001508" y="2182284"/>
            <a:ext cx="4286252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9250" lvl="0" indent="-285750"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 flags in Clear Linux package build tuned </a:t>
            </a:r>
            <a:r>
              <a:rPr lang="en-US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Intel</a:t>
            </a:r>
            <a:r>
              <a:rPr lang="en-US" baseline="30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®</a:t>
            </a:r>
            <a:r>
              <a:rPr lang="en-US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AVX2, Intel</a:t>
            </a:r>
            <a:r>
              <a:rPr lang="en-US" sz="1800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®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AVX-512 separately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Optimized libraries selected at runtime based on available CPU features</a:t>
            </a:r>
            <a:endParaRPr dirty="0"/>
          </a:p>
          <a:p>
            <a:pPr marL="3492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single Docker* image 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could be d</a:t>
            </a: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eployed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diverse edge platforms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253;p8"/>
          <p:cNvSpPr txBox="1"/>
          <p:nvPr/>
        </p:nvSpPr>
        <p:spPr>
          <a:xfrm>
            <a:off x="607539" y="6484881"/>
            <a:ext cx="48109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*Other names and brands may be claimed as the property of others.</a:t>
            </a:r>
            <a:endParaRPr dirty="0"/>
          </a:p>
        </p:txBody>
      </p:sp>
      <p:grpSp>
        <p:nvGrpSpPr>
          <p:cNvPr id="20" name="Google Shape;254;p8"/>
          <p:cNvGrpSpPr/>
          <p:nvPr/>
        </p:nvGrpSpPr>
        <p:grpSpPr>
          <a:xfrm>
            <a:off x="2470782" y="5608868"/>
            <a:ext cx="2237008" cy="585216"/>
            <a:chOff x="2631152" y="5858250"/>
            <a:chExt cx="2237008" cy="585216"/>
          </a:xfrm>
        </p:grpSpPr>
        <p:pic>
          <p:nvPicPr>
            <p:cNvPr id="21" name="Google Shape;255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31152" y="5858250"/>
              <a:ext cx="588454" cy="585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56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459841" y="5858250"/>
              <a:ext cx="585216" cy="585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57;p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282944" y="5858250"/>
              <a:ext cx="585216" cy="58521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66744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581"/>
    </mc:Choice>
    <mc:Fallback xmlns="">
      <p:transition spd="slow" advTm="154581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30.8|84.4|1.1|12.2|37.2|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2.8|40.7|25.1|36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4873</TotalTime>
  <Words>587</Words>
  <Application>Microsoft Office PowerPoint</Application>
  <PresentationFormat>Widescreen</PresentationFormat>
  <Paragraphs>130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Noto Sans Symbols</vt:lpstr>
      <vt:lpstr>Open Sans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TensorFlow* optimizations  throughout the stack</vt:lpstr>
      <vt:lpstr>Security</vt:lpstr>
      <vt:lpstr>Clear Linux in Cloud Native Stack</vt:lpstr>
      <vt:lpstr>Challenge: diverse hardware platform</vt:lpstr>
      <vt:lpstr>Optimization for different platforms  by Clear Linux package build</vt:lpstr>
      <vt:lpstr>Optimized Dockerfile with Clear Linux bundle design</vt:lpstr>
      <vt:lpstr>Call to action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Contini</dc:creator>
  <cp:keywords>CTPClassification=CTP_NT</cp:keywords>
  <cp:lastModifiedBy>Wang, Rick Y</cp:lastModifiedBy>
  <cp:revision>81</cp:revision>
  <dcterms:created xsi:type="dcterms:W3CDTF">2019-04-03T14:51:32Z</dcterms:created>
  <dcterms:modified xsi:type="dcterms:W3CDTF">2019-06-24T05:24:49Z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ee8d76e2-a628-4c6e-a25a-d3d1e7572dac</vt:lpwstr>
  </property>
  <property fmtid="{D5CDD505-2E9C-101B-9397-08002B2CF9AE}" pid="3" name="CTP_TimeStamp">
    <vt:lpwstr>2019-06-24 05:24:48Z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