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Lato-regular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7.xml"/><Relationship Id="rId33" Type="http://schemas.openxmlformats.org/officeDocument/2006/relationships/font" Target="fonts/OpenSans-bold.fntdata"/><Relationship Id="rId10" Type="http://schemas.openxmlformats.org/officeDocument/2006/relationships/slide" Target="slides/slide6.xml"/><Relationship Id="rId32" Type="http://schemas.openxmlformats.org/officeDocument/2006/relationships/font" Target="fonts/OpenSans-regular.fntdata"/><Relationship Id="rId13" Type="http://schemas.openxmlformats.org/officeDocument/2006/relationships/slide" Target="slides/slide9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34" Type="http://schemas.openxmlformats.org/officeDocument/2006/relationships/font" Target="fonts/OpenSans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be7d074bd_0_5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5be7d074bd_0_5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b4716d487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5b4716d487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be7d074bd_0_4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5be7d074bd_0_4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b4716d487_0_4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5b4716d487_0_4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b4716d487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5b4716d487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b4716d487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5b4716d487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5b4716d487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5b4716d487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5b4716d487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g5b4716d487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5be7d074bd_0_2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g5be7d074bd_0_2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be7d074bd_0_1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5be7d074bd_0_1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be7d074bd_0_2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5be7d074bd_0_2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be7d074bd_0_1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5be7d074bd_0_1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be7d074bd_0_1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5be7d074bd_0_1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b946f033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5b946f033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be7d074bd_0_1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5be7d074bd_0_1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be7d074bd_0_4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5be7d074bd_0_4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8884" y="735430"/>
            <a:ext cx="5033065" cy="3246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/>
          <p:nvPr/>
        </p:nvSpPr>
        <p:spPr>
          <a:xfrm flipH="1" rot="10800000">
            <a:off x="0" y="1866000"/>
            <a:ext cx="12192000" cy="499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0" y="1715726"/>
            <a:ext cx="12192000" cy="3525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 txBox="1"/>
          <p:nvPr>
            <p:ph type="title"/>
          </p:nvPr>
        </p:nvSpPr>
        <p:spPr>
          <a:xfrm>
            <a:off x="629200" y="491867"/>
            <a:ext cx="10962900" cy="102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614600" y="2017333"/>
            <a:ext cx="10962900" cy="361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074425" y="136525"/>
            <a:ext cx="2693504" cy="1737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9878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95808" y="166341"/>
            <a:ext cx="2453758" cy="1582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3830" y="136525"/>
            <a:ext cx="1726527" cy="11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rook/rook" TargetMode="External"/><Relationship Id="rId4" Type="http://schemas.openxmlformats.org/officeDocument/2006/relationships/hyperlink" Target="https://rook.io/" TargetMode="External"/><Relationship Id="rId5" Type="http://schemas.openxmlformats.org/officeDocument/2006/relationships/hyperlink" Target="https://rook.i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/>
        </p:nvSpPr>
        <p:spPr>
          <a:xfrm>
            <a:off x="871325" y="285925"/>
            <a:ext cx="9240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</a:rPr>
              <a:t>EdgeFS Cloud Connectors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480950" y="1611625"/>
            <a:ext cx="7707900" cy="48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Presents S3 Everywhere, Transparently syncing regions!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Metadata-Only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synchronization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Local Caching and Prefetching. Globally de-duplicates cross-site calls.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Operates with unmodified, native objects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Supported connectors as of EdgeFS v1.2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AWS S3: Stable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Alibaba OSS: Beta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GCP GS: Beta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Azure Blob: Alpha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2875" y="4940450"/>
            <a:ext cx="2120649" cy="116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0700" y="5013500"/>
            <a:ext cx="2651380" cy="13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03475" y="3166126"/>
            <a:ext cx="2199449" cy="147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78463" y="3005725"/>
            <a:ext cx="2120650" cy="1586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/>
        </p:nvSpPr>
        <p:spPr>
          <a:xfrm>
            <a:off x="871325" y="285925"/>
            <a:ext cx="9240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</a:rPr>
              <a:t>EdgeFS Multi-Cloud Layer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543950" y="1514475"/>
            <a:ext cx="10646400" cy="49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Geo-Scalability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n-US" sz="21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Spans a network of geographically distributed sites, connected as one global namespace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Git-like architecture with fault-tolerance and immutable, versioned metadata design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n-US" sz="21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Scales equally well for Object, File, Built-In NoSQL or Block devices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Geo-Transparency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○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 ON, bi-directional access to same S3 bucket, NFS export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○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 “Last-Writer-Wins” update strategy for S3, Snapview Groups for NFS/iSCSI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Geo-Consistency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Snapview groups “floating” within connected geo-namespace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Any granularity of protection: Files, Directories, Buckets, LUNs, NoSQL Databases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Geo-Locality and Active E-LRU Caching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○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 is always replicated, data is prefetched on-demand and cached locally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○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Modifications synchronized asynchronously, thus geographically eventual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/>
        </p:nvSpPr>
        <p:spPr>
          <a:xfrm>
            <a:off x="871321" y="285925"/>
            <a:ext cx="8483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</a:rPr>
              <a:t>EdgeFS Use Cases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5"/>
          <p:cNvSpPr txBox="1"/>
          <p:nvPr/>
        </p:nvSpPr>
        <p:spPr>
          <a:xfrm>
            <a:off x="602250" y="1611625"/>
            <a:ext cx="10102500" cy="49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Multi-Cloud CDN Workflow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Efficient distribution of content with advanced local caching features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Avoid full replication, with optional pin/unpin/clone of locally cached content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Synchronization of primary source content on AWS, Azure, Alibaba, GCP and others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Cloud High-Availability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Automatic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failover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of failed cloud links to redundant dataset in a different region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Operate in offline mode for up to 7 days, synchronizing eventually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Edge/IoT To or From Cloud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Capture edge data in local cache and private clouds for AI/ML processing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Improve link utilization by sending de-duplicated data asynchronously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Access global namespace transparently, while avoiding the need to do full replication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Kubernetes Persistent Volumes across clouds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Bi-directional PVs with geo-transparent synchronization across regions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CSI managed File or Block PVs, Consistency groups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Data segmentation and region awareness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/>
        </p:nvSpPr>
        <p:spPr>
          <a:xfrm>
            <a:off x="871325" y="285925"/>
            <a:ext cx="9697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</a:rPr>
              <a:t>Rook Networking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6"/>
          <p:cNvSpPr txBox="1"/>
          <p:nvPr>
            <p:ph idx="4294967295" type="body"/>
          </p:nvPr>
        </p:nvSpPr>
        <p:spPr>
          <a:xfrm>
            <a:off x="2665725" y="1924400"/>
            <a:ext cx="8233200" cy="102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000"/>
              <a:t>1G, 10G, 25G, 40G, 100G …  Great.</a:t>
            </a:r>
            <a:endParaRPr b="1" sz="3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60765"/>
            <a:ext cx="3964666" cy="297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 txBox="1"/>
          <p:nvPr>
            <p:ph idx="4294967295" type="body"/>
          </p:nvPr>
        </p:nvSpPr>
        <p:spPr>
          <a:xfrm>
            <a:off x="4595725" y="2948000"/>
            <a:ext cx="7022100" cy="190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600"/>
              <a:t>But, it is sharing same Pod network</a:t>
            </a:r>
            <a:endParaRPr b="1" sz="3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600"/>
              <a:t>with the converged Apps?</a:t>
            </a:r>
            <a:endParaRPr b="1" sz="3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193" name="Google Shape;193;p26"/>
          <p:cNvSpPr txBox="1"/>
          <p:nvPr>
            <p:ph idx="4294967295" type="body"/>
          </p:nvPr>
        </p:nvSpPr>
        <p:spPr>
          <a:xfrm>
            <a:off x="6613200" y="4549075"/>
            <a:ext cx="4227600" cy="102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4800"/>
              <a:t>Not anymore!</a:t>
            </a:r>
            <a:endParaRPr b="1" sz="4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4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/>
        </p:nvSpPr>
        <p:spPr>
          <a:xfrm>
            <a:off x="871321" y="285925"/>
            <a:ext cx="8483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</a:rPr>
              <a:t>Multi-Homed Network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388550" y="1547675"/>
            <a:ext cx="6333600" cy="20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Selecting Multus-CNI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Backed by Intel, leading the space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Flexible selection of SDNs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Enables Namespace Isolation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Future alternatives on the Roadmap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CNI-Genie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nitter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575" y="3564875"/>
            <a:ext cx="6598248" cy="271767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7"/>
          <p:cNvSpPr txBox="1"/>
          <p:nvPr/>
        </p:nvSpPr>
        <p:spPr>
          <a:xfrm>
            <a:off x="7236825" y="1571550"/>
            <a:ext cx="4458600" cy="33243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Multus NetworkAttachmentDefinition for Backend: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0275" y="2090650"/>
            <a:ext cx="4144500" cy="271767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/>
          <p:nvPr/>
        </p:nvSpPr>
        <p:spPr>
          <a:xfrm>
            <a:off x="7528250" y="2783775"/>
            <a:ext cx="2486700" cy="194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8"/>
          <p:cNvCxnSpPr/>
          <p:nvPr/>
        </p:nvCxnSpPr>
        <p:spPr>
          <a:xfrm>
            <a:off x="10456211" y="3856175"/>
            <a:ext cx="0" cy="20595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09" name="Google Shape;209;p28"/>
          <p:cNvCxnSpPr/>
          <p:nvPr/>
        </p:nvCxnSpPr>
        <p:spPr>
          <a:xfrm>
            <a:off x="7982211" y="3860075"/>
            <a:ext cx="0" cy="20595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10" name="Google Shape;210;p28"/>
          <p:cNvSpPr txBox="1"/>
          <p:nvPr/>
        </p:nvSpPr>
        <p:spPr>
          <a:xfrm>
            <a:off x="871321" y="285925"/>
            <a:ext cx="8483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</a:rPr>
              <a:t>Multi-Homed EdgeFS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8"/>
          <p:cNvSpPr/>
          <p:nvPr/>
        </p:nvSpPr>
        <p:spPr>
          <a:xfrm>
            <a:off x="6950790" y="3375413"/>
            <a:ext cx="4539254" cy="103147"/>
          </a:xfrm>
          <a:prstGeom prst="trapezoid">
            <a:avLst>
              <a:gd fmla="val 95357" name="adj"/>
            </a:avLst>
          </a:prstGeom>
          <a:solidFill>
            <a:srgbClr val="595959"/>
          </a:solidFill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dir="2700000" dist="50800">
              <a:srgbClr val="000000">
                <a:alpha val="34900"/>
              </a:srgbClr>
            </a:outerShdw>
          </a:effectLst>
        </p:spPr>
        <p:txBody>
          <a:bodyPr anchorCtr="0" anchor="ctr" bIns="13715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8"/>
          <p:cNvSpPr/>
          <p:nvPr/>
        </p:nvSpPr>
        <p:spPr>
          <a:xfrm>
            <a:off x="6938739" y="3491291"/>
            <a:ext cx="4563364" cy="364885"/>
          </a:xfrm>
          <a:prstGeom prst="rect">
            <a:avLst/>
          </a:prstGeom>
          <a:solidFill>
            <a:srgbClr val="D9EAD3"/>
          </a:solidFill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dir="2700000" dist="50800">
              <a:srgbClr val="000000">
                <a:alpha val="34900"/>
              </a:srgbClr>
            </a:outerShdw>
          </a:effectLst>
        </p:spPr>
        <p:txBody>
          <a:bodyPr anchorCtr="0" anchor="ctr" bIns="13715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Pod Switch Network, MTU=9000</a:t>
            </a:r>
            <a:endParaRPr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8"/>
          <p:cNvSpPr/>
          <p:nvPr/>
        </p:nvSpPr>
        <p:spPr>
          <a:xfrm>
            <a:off x="6950816" y="5072742"/>
            <a:ext cx="4577722" cy="103147"/>
          </a:xfrm>
          <a:prstGeom prst="trapezoid">
            <a:avLst>
              <a:gd fmla="val 95357" name="adj"/>
            </a:avLst>
          </a:prstGeom>
          <a:solidFill>
            <a:srgbClr val="595959"/>
          </a:solidFill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dir="2700000" dist="50800">
              <a:srgbClr val="000000">
                <a:alpha val="34900"/>
              </a:srgbClr>
            </a:outerShdw>
          </a:effectLst>
        </p:spPr>
        <p:txBody>
          <a:bodyPr anchorCtr="0" anchor="ctr" bIns="13715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8"/>
          <p:cNvSpPr/>
          <p:nvPr/>
        </p:nvSpPr>
        <p:spPr>
          <a:xfrm>
            <a:off x="6938664" y="5188621"/>
            <a:ext cx="4602037" cy="364885"/>
          </a:xfrm>
          <a:prstGeom prst="rect">
            <a:avLst/>
          </a:prstGeom>
          <a:solidFill>
            <a:srgbClr val="F9CB9C"/>
          </a:solidFill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dir="2700000" dist="50800">
              <a:srgbClr val="000000">
                <a:alpha val="34900"/>
              </a:srgbClr>
            </a:outerShdw>
          </a:effectLst>
        </p:spPr>
        <p:txBody>
          <a:bodyPr anchorCtr="0" anchor="ctr" bIns="13715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Backend Switch Network, MTU=9000</a:t>
            </a:r>
            <a:endParaRPr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5" name="Google Shape;215;p28"/>
          <p:cNvGrpSpPr/>
          <p:nvPr/>
        </p:nvGrpSpPr>
        <p:grpSpPr>
          <a:xfrm>
            <a:off x="6907208" y="5921398"/>
            <a:ext cx="2058550" cy="480764"/>
            <a:chOff x="653781" y="1452790"/>
            <a:chExt cx="2782200" cy="577494"/>
          </a:xfrm>
        </p:grpSpPr>
        <p:sp>
          <p:nvSpPr>
            <p:cNvPr id="216" name="Google Shape;216;p28"/>
            <p:cNvSpPr/>
            <p:nvPr/>
          </p:nvSpPr>
          <p:spPr>
            <a:xfrm>
              <a:off x="661128" y="1452790"/>
              <a:ext cx="2767500" cy="123900"/>
            </a:xfrm>
            <a:prstGeom prst="trapezoid">
              <a:avLst>
                <a:gd fmla="val 95357" name="adj"/>
              </a:avLst>
            </a:prstGeom>
            <a:solidFill>
              <a:srgbClr val="595959"/>
            </a:solidFill>
            <a:ln cap="flat" cmpd="sng" w="254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dir="2700000" dist="50800">
                <a:srgbClr val="000000">
                  <a:alpha val="34900"/>
                </a:srgbClr>
              </a:outerShdw>
            </a:effectLst>
          </p:spPr>
          <p:txBody>
            <a:bodyPr anchorCtr="0" anchor="ctr" bIns="13715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653781" y="1591984"/>
              <a:ext cx="2782200" cy="438300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dir="2700000" dist="50800">
                <a:srgbClr val="000000">
                  <a:alpha val="34900"/>
                </a:srgbClr>
              </a:outerShdw>
            </a:effectLst>
          </p:spPr>
          <p:txBody>
            <a:bodyPr anchorCtr="0" anchor="ctr" bIns="13715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" name="Google Shape;218;p28"/>
            <p:cNvGrpSpPr/>
            <p:nvPr/>
          </p:nvGrpSpPr>
          <p:grpSpPr>
            <a:xfrm>
              <a:off x="746622" y="1833472"/>
              <a:ext cx="2596629" cy="156900"/>
              <a:chOff x="748290" y="1833472"/>
              <a:chExt cx="2596629" cy="156900"/>
            </a:xfrm>
          </p:grpSpPr>
          <p:sp>
            <p:nvSpPr>
              <p:cNvPr id="219" name="Google Shape;219;p28"/>
              <p:cNvSpPr/>
              <p:nvPr/>
            </p:nvSpPr>
            <p:spPr>
              <a:xfrm>
                <a:off x="748290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28"/>
              <p:cNvSpPr/>
              <p:nvPr/>
            </p:nvSpPr>
            <p:spPr>
              <a:xfrm>
                <a:off x="969238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28"/>
              <p:cNvSpPr/>
              <p:nvPr/>
            </p:nvSpPr>
            <p:spPr>
              <a:xfrm>
                <a:off x="1190186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28"/>
              <p:cNvSpPr/>
              <p:nvPr/>
            </p:nvSpPr>
            <p:spPr>
              <a:xfrm>
                <a:off x="1411134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28"/>
              <p:cNvSpPr/>
              <p:nvPr/>
            </p:nvSpPr>
            <p:spPr>
              <a:xfrm>
                <a:off x="1632082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28"/>
              <p:cNvSpPr/>
              <p:nvPr/>
            </p:nvSpPr>
            <p:spPr>
              <a:xfrm>
                <a:off x="1853030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28"/>
              <p:cNvSpPr/>
              <p:nvPr/>
            </p:nvSpPr>
            <p:spPr>
              <a:xfrm>
                <a:off x="2073978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28"/>
              <p:cNvSpPr/>
              <p:nvPr/>
            </p:nvSpPr>
            <p:spPr>
              <a:xfrm>
                <a:off x="2294926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28"/>
              <p:cNvSpPr/>
              <p:nvPr/>
            </p:nvSpPr>
            <p:spPr>
              <a:xfrm>
                <a:off x="2515874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28"/>
              <p:cNvSpPr/>
              <p:nvPr/>
            </p:nvSpPr>
            <p:spPr>
              <a:xfrm>
                <a:off x="2736822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28"/>
              <p:cNvSpPr/>
              <p:nvPr/>
            </p:nvSpPr>
            <p:spPr>
              <a:xfrm>
                <a:off x="2957770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28"/>
              <p:cNvSpPr/>
              <p:nvPr/>
            </p:nvSpPr>
            <p:spPr>
              <a:xfrm>
                <a:off x="3178719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1" name="Google Shape;231;p28"/>
          <p:cNvSpPr/>
          <p:nvPr/>
        </p:nvSpPr>
        <p:spPr>
          <a:xfrm>
            <a:off x="8026358" y="6066244"/>
            <a:ext cx="872700" cy="137100"/>
          </a:xfrm>
          <a:prstGeom prst="roundRect">
            <a:avLst>
              <a:gd fmla="val 16667" name="adj"/>
            </a:avLst>
          </a:prstGeom>
          <a:solidFill>
            <a:srgbClr val="ED6906"/>
          </a:solidFill>
          <a:ln cap="flat" cmpd="sng" w="12700">
            <a:solidFill>
              <a:srgbClr val="DD6F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Storage Pod</a:t>
            </a:r>
            <a:endParaRPr/>
          </a:p>
        </p:txBody>
      </p:sp>
      <p:grpSp>
        <p:nvGrpSpPr>
          <p:cNvPr id="232" name="Google Shape;232;p28"/>
          <p:cNvGrpSpPr/>
          <p:nvPr/>
        </p:nvGrpSpPr>
        <p:grpSpPr>
          <a:xfrm>
            <a:off x="9513608" y="5921398"/>
            <a:ext cx="2058550" cy="480764"/>
            <a:chOff x="653781" y="1452790"/>
            <a:chExt cx="2782200" cy="577494"/>
          </a:xfrm>
        </p:grpSpPr>
        <p:sp>
          <p:nvSpPr>
            <p:cNvPr id="233" name="Google Shape;233;p28"/>
            <p:cNvSpPr/>
            <p:nvPr/>
          </p:nvSpPr>
          <p:spPr>
            <a:xfrm>
              <a:off x="661128" y="1452790"/>
              <a:ext cx="2767500" cy="123900"/>
            </a:xfrm>
            <a:prstGeom prst="trapezoid">
              <a:avLst>
                <a:gd fmla="val 95357" name="adj"/>
              </a:avLst>
            </a:prstGeom>
            <a:solidFill>
              <a:srgbClr val="595959"/>
            </a:solidFill>
            <a:ln cap="flat" cmpd="sng" w="254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dir="2700000" dist="50800">
                <a:srgbClr val="000000">
                  <a:alpha val="34900"/>
                </a:srgbClr>
              </a:outerShdw>
            </a:effectLst>
          </p:spPr>
          <p:txBody>
            <a:bodyPr anchorCtr="0" anchor="ctr" bIns="13715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653781" y="1591984"/>
              <a:ext cx="2782200" cy="438300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dir="2700000" dist="50800">
                <a:srgbClr val="000000">
                  <a:alpha val="34900"/>
                </a:srgbClr>
              </a:outerShdw>
            </a:effectLst>
          </p:spPr>
          <p:txBody>
            <a:bodyPr anchorCtr="0" anchor="ctr" bIns="13715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" name="Google Shape;235;p28"/>
            <p:cNvGrpSpPr/>
            <p:nvPr/>
          </p:nvGrpSpPr>
          <p:grpSpPr>
            <a:xfrm>
              <a:off x="746622" y="1833472"/>
              <a:ext cx="2596629" cy="156900"/>
              <a:chOff x="748290" y="1833472"/>
              <a:chExt cx="2596629" cy="156900"/>
            </a:xfrm>
          </p:grpSpPr>
          <p:sp>
            <p:nvSpPr>
              <p:cNvPr id="236" name="Google Shape;236;p28"/>
              <p:cNvSpPr/>
              <p:nvPr/>
            </p:nvSpPr>
            <p:spPr>
              <a:xfrm>
                <a:off x="748290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28"/>
              <p:cNvSpPr/>
              <p:nvPr/>
            </p:nvSpPr>
            <p:spPr>
              <a:xfrm>
                <a:off x="969238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28"/>
              <p:cNvSpPr/>
              <p:nvPr/>
            </p:nvSpPr>
            <p:spPr>
              <a:xfrm>
                <a:off x="1190186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28"/>
              <p:cNvSpPr/>
              <p:nvPr/>
            </p:nvSpPr>
            <p:spPr>
              <a:xfrm>
                <a:off x="1411134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28"/>
              <p:cNvSpPr/>
              <p:nvPr/>
            </p:nvSpPr>
            <p:spPr>
              <a:xfrm>
                <a:off x="1632082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28"/>
              <p:cNvSpPr/>
              <p:nvPr/>
            </p:nvSpPr>
            <p:spPr>
              <a:xfrm>
                <a:off x="1853030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28"/>
              <p:cNvSpPr/>
              <p:nvPr/>
            </p:nvSpPr>
            <p:spPr>
              <a:xfrm>
                <a:off x="2073978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28"/>
              <p:cNvSpPr/>
              <p:nvPr/>
            </p:nvSpPr>
            <p:spPr>
              <a:xfrm>
                <a:off x="2294926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28"/>
              <p:cNvSpPr/>
              <p:nvPr/>
            </p:nvSpPr>
            <p:spPr>
              <a:xfrm>
                <a:off x="2515874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28"/>
              <p:cNvSpPr/>
              <p:nvPr/>
            </p:nvSpPr>
            <p:spPr>
              <a:xfrm>
                <a:off x="2736822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28"/>
              <p:cNvSpPr/>
              <p:nvPr/>
            </p:nvSpPr>
            <p:spPr>
              <a:xfrm>
                <a:off x="2957770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28"/>
              <p:cNvSpPr/>
              <p:nvPr/>
            </p:nvSpPr>
            <p:spPr>
              <a:xfrm>
                <a:off x="3178719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48" name="Google Shape;248;p28"/>
          <p:cNvSpPr/>
          <p:nvPr/>
        </p:nvSpPr>
        <p:spPr>
          <a:xfrm>
            <a:off x="10632758" y="6066244"/>
            <a:ext cx="872700" cy="137100"/>
          </a:xfrm>
          <a:prstGeom prst="roundRect">
            <a:avLst>
              <a:gd fmla="val 16667" name="adj"/>
            </a:avLst>
          </a:prstGeom>
          <a:solidFill>
            <a:srgbClr val="ED6906"/>
          </a:solidFill>
          <a:ln cap="flat" cmpd="sng" w="12700">
            <a:solidFill>
              <a:srgbClr val="DD6F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Storage Pod</a:t>
            </a:r>
            <a:endParaRPr/>
          </a:p>
        </p:txBody>
      </p:sp>
      <p:grpSp>
        <p:nvGrpSpPr>
          <p:cNvPr id="249" name="Google Shape;249;p28"/>
          <p:cNvGrpSpPr/>
          <p:nvPr/>
        </p:nvGrpSpPr>
        <p:grpSpPr>
          <a:xfrm>
            <a:off x="6942020" y="4224079"/>
            <a:ext cx="2058550" cy="480764"/>
            <a:chOff x="653781" y="1452790"/>
            <a:chExt cx="2782200" cy="577494"/>
          </a:xfrm>
        </p:grpSpPr>
        <p:sp>
          <p:nvSpPr>
            <p:cNvPr id="250" name="Google Shape;250;p28"/>
            <p:cNvSpPr/>
            <p:nvPr/>
          </p:nvSpPr>
          <p:spPr>
            <a:xfrm>
              <a:off x="661128" y="1452790"/>
              <a:ext cx="2767500" cy="123900"/>
            </a:xfrm>
            <a:prstGeom prst="trapezoid">
              <a:avLst>
                <a:gd fmla="val 95357" name="adj"/>
              </a:avLst>
            </a:prstGeom>
            <a:solidFill>
              <a:srgbClr val="595959"/>
            </a:solidFill>
            <a:ln cap="flat" cmpd="sng" w="254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dir="2700000" dist="50800">
                <a:srgbClr val="000000">
                  <a:alpha val="34900"/>
                </a:srgbClr>
              </a:outerShdw>
            </a:effectLst>
          </p:spPr>
          <p:txBody>
            <a:bodyPr anchorCtr="0" anchor="ctr" bIns="13715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653781" y="1591984"/>
              <a:ext cx="2782200" cy="438300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dir="2700000" dist="50800">
                <a:srgbClr val="000000">
                  <a:alpha val="34900"/>
                </a:srgbClr>
              </a:outerShdw>
            </a:effectLst>
          </p:spPr>
          <p:txBody>
            <a:bodyPr anchorCtr="0" anchor="ctr" bIns="13715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2" name="Google Shape;252;p28"/>
            <p:cNvGrpSpPr/>
            <p:nvPr/>
          </p:nvGrpSpPr>
          <p:grpSpPr>
            <a:xfrm>
              <a:off x="746622" y="1833472"/>
              <a:ext cx="2596629" cy="156900"/>
              <a:chOff x="748290" y="1833472"/>
              <a:chExt cx="2596629" cy="156900"/>
            </a:xfrm>
          </p:grpSpPr>
          <p:sp>
            <p:nvSpPr>
              <p:cNvPr id="253" name="Google Shape;253;p28"/>
              <p:cNvSpPr/>
              <p:nvPr/>
            </p:nvSpPr>
            <p:spPr>
              <a:xfrm>
                <a:off x="748290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28"/>
              <p:cNvSpPr/>
              <p:nvPr/>
            </p:nvSpPr>
            <p:spPr>
              <a:xfrm>
                <a:off x="969238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28"/>
              <p:cNvSpPr/>
              <p:nvPr/>
            </p:nvSpPr>
            <p:spPr>
              <a:xfrm>
                <a:off x="1190186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28"/>
              <p:cNvSpPr/>
              <p:nvPr/>
            </p:nvSpPr>
            <p:spPr>
              <a:xfrm>
                <a:off x="1411134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28"/>
              <p:cNvSpPr/>
              <p:nvPr/>
            </p:nvSpPr>
            <p:spPr>
              <a:xfrm>
                <a:off x="1632082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28"/>
              <p:cNvSpPr/>
              <p:nvPr/>
            </p:nvSpPr>
            <p:spPr>
              <a:xfrm>
                <a:off x="1853030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28"/>
              <p:cNvSpPr/>
              <p:nvPr/>
            </p:nvSpPr>
            <p:spPr>
              <a:xfrm>
                <a:off x="2073978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28"/>
              <p:cNvSpPr/>
              <p:nvPr/>
            </p:nvSpPr>
            <p:spPr>
              <a:xfrm>
                <a:off x="2294926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28"/>
              <p:cNvSpPr/>
              <p:nvPr/>
            </p:nvSpPr>
            <p:spPr>
              <a:xfrm>
                <a:off x="2515874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28"/>
              <p:cNvSpPr/>
              <p:nvPr/>
            </p:nvSpPr>
            <p:spPr>
              <a:xfrm>
                <a:off x="2736822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28"/>
              <p:cNvSpPr/>
              <p:nvPr/>
            </p:nvSpPr>
            <p:spPr>
              <a:xfrm>
                <a:off x="2957770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28"/>
              <p:cNvSpPr/>
              <p:nvPr/>
            </p:nvSpPr>
            <p:spPr>
              <a:xfrm>
                <a:off x="3178719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65" name="Google Shape;265;p28"/>
          <p:cNvSpPr/>
          <p:nvPr/>
        </p:nvSpPr>
        <p:spPr>
          <a:xfrm>
            <a:off x="7013275" y="4371118"/>
            <a:ext cx="872700" cy="137100"/>
          </a:xfrm>
          <a:prstGeom prst="roundRect">
            <a:avLst>
              <a:gd fmla="val 16667" name="adj"/>
            </a:avLst>
          </a:prstGeom>
          <a:solidFill>
            <a:srgbClr val="ED6906"/>
          </a:solidFill>
          <a:ln cap="flat" cmpd="sng" w="12700">
            <a:solidFill>
              <a:srgbClr val="DD6F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S3X</a:t>
            </a:r>
            <a:endParaRPr/>
          </a:p>
        </p:txBody>
      </p:sp>
      <p:sp>
        <p:nvSpPr>
          <p:cNvPr id="266" name="Google Shape;266;p28"/>
          <p:cNvSpPr/>
          <p:nvPr/>
        </p:nvSpPr>
        <p:spPr>
          <a:xfrm>
            <a:off x="8064265" y="4371116"/>
            <a:ext cx="872700" cy="137100"/>
          </a:xfrm>
          <a:prstGeom prst="roundRect">
            <a:avLst>
              <a:gd fmla="val 16667" name="adj"/>
            </a:avLst>
          </a:prstGeom>
          <a:solidFill>
            <a:srgbClr val="ED6906"/>
          </a:solidFill>
          <a:ln cap="flat" cmpd="sng" w="12700">
            <a:solidFill>
              <a:srgbClr val="DD6F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Storage Pod</a:t>
            </a:r>
            <a:endParaRPr/>
          </a:p>
        </p:txBody>
      </p:sp>
      <p:grpSp>
        <p:nvGrpSpPr>
          <p:cNvPr id="267" name="Google Shape;267;p28"/>
          <p:cNvGrpSpPr/>
          <p:nvPr/>
        </p:nvGrpSpPr>
        <p:grpSpPr>
          <a:xfrm>
            <a:off x="9481720" y="4224085"/>
            <a:ext cx="2058550" cy="480764"/>
            <a:chOff x="653781" y="1452790"/>
            <a:chExt cx="2782200" cy="577494"/>
          </a:xfrm>
        </p:grpSpPr>
        <p:sp>
          <p:nvSpPr>
            <p:cNvPr id="268" name="Google Shape;268;p28"/>
            <p:cNvSpPr/>
            <p:nvPr/>
          </p:nvSpPr>
          <p:spPr>
            <a:xfrm>
              <a:off x="661128" y="1452790"/>
              <a:ext cx="2767500" cy="123900"/>
            </a:xfrm>
            <a:prstGeom prst="trapezoid">
              <a:avLst>
                <a:gd fmla="val 95357" name="adj"/>
              </a:avLst>
            </a:prstGeom>
            <a:solidFill>
              <a:srgbClr val="595959"/>
            </a:solidFill>
            <a:ln cap="flat" cmpd="sng" w="254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dir="2700000" dist="50800">
                <a:srgbClr val="000000">
                  <a:alpha val="34900"/>
                </a:srgbClr>
              </a:outerShdw>
            </a:effectLst>
          </p:spPr>
          <p:txBody>
            <a:bodyPr anchorCtr="0" anchor="ctr" bIns="13715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653781" y="1591984"/>
              <a:ext cx="2782200" cy="438300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dir="2700000" dist="50800">
                <a:srgbClr val="000000">
                  <a:alpha val="34900"/>
                </a:srgbClr>
              </a:outerShdw>
            </a:effectLst>
          </p:spPr>
          <p:txBody>
            <a:bodyPr anchorCtr="0" anchor="ctr" bIns="13715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746622" y="1833472"/>
              <a:ext cx="2596629" cy="156900"/>
              <a:chOff x="748290" y="1833472"/>
              <a:chExt cx="2596629" cy="156900"/>
            </a:xfrm>
          </p:grpSpPr>
          <p:sp>
            <p:nvSpPr>
              <p:cNvPr id="271" name="Google Shape;271;p28"/>
              <p:cNvSpPr/>
              <p:nvPr/>
            </p:nvSpPr>
            <p:spPr>
              <a:xfrm>
                <a:off x="748290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28"/>
              <p:cNvSpPr/>
              <p:nvPr/>
            </p:nvSpPr>
            <p:spPr>
              <a:xfrm>
                <a:off x="969238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28"/>
              <p:cNvSpPr/>
              <p:nvPr/>
            </p:nvSpPr>
            <p:spPr>
              <a:xfrm>
                <a:off x="1190186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28"/>
              <p:cNvSpPr/>
              <p:nvPr/>
            </p:nvSpPr>
            <p:spPr>
              <a:xfrm>
                <a:off x="1411134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28"/>
              <p:cNvSpPr/>
              <p:nvPr/>
            </p:nvSpPr>
            <p:spPr>
              <a:xfrm>
                <a:off x="1632082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28"/>
              <p:cNvSpPr/>
              <p:nvPr/>
            </p:nvSpPr>
            <p:spPr>
              <a:xfrm>
                <a:off x="1853030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28"/>
              <p:cNvSpPr/>
              <p:nvPr/>
            </p:nvSpPr>
            <p:spPr>
              <a:xfrm>
                <a:off x="2073978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28"/>
              <p:cNvSpPr/>
              <p:nvPr/>
            </p:nvSpPr>
            <p:spPr>
              <a:xfrm>
                <a:off x="2294926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28"/>
              <p:cNvSpPr/>
              <p:nvPr/>
            </p:nvSpPr>
            <p:spPr>
              <a:xfrm>
                <a:off x="2515874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28"/>
              <p:cNvSpPr/>
              <p:nvPr/>
            </p:nvSpPr>
            <p:spPr>
              <a:xfrm>
                <a:off x="2736822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28"/>
              <p:cNvSpPr/>
              <p:nvPr/>
            </p:nvSpPr>
            <p:spPr>
              <a:xfrm>
                <a:off x="2957770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28"/>
              <p:cNvSpPr/>
              <p:nvPr/>
            </p:nvSpPr>
            <p:spPr>
              <a:xfrm>
                <a:off x="3178719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83" name="Google Shape;283;p28"/>
          <p:cNvSpPr/>
          <p:nvPr/>
        </p:nvSpPr>
        <p:spPr>
          <a:xfrm>
            <a:off x="9552975" y="4366074"/>
            <a:ext cx="872700" cy="137100"/>
          </a:xfrm>
          <a:prstGeom prst="roundRect">
            <a:avLst>
              <a:gd fmla="val 16667" name="adj"/>
            </a:avLst>
          </a:prstGeom>
          <a:solidFill>
            <a:srgbClr val="ED6906"/>
          </a:solidFill>
          <a:ln cap="flat" cmpd="sng" w="12700">
            <a:solidFill>
              <a:srgbClr val="DD6F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S3X</a:t>
            </a:r>
            <a:endParaRPr/>
          </a:p>
        </p:txBody>
      </p:sp>
      <p:sp>
        <p:nvSpPr>
          <p:cNvPr id="284" name="Google Shape;284;p28"/>
          <p:cNvSpPr/>
          <p:nvPr/>
        </p:nvSpPr>
        <p:spPr>
          <a:xfrm>
            <a:off x="10600623" y="4366071"/>
            <a:ext cx="872700" cy="137100"/>
          </a:xfrm>
          <a:prstGeom prst="roundRect">
            <a:avLst>
              <a:gd fmla="val 16667" name="adj"/>
            </a:avLst>
          </a:prstGeom>
          <a:solidFill>
            <a:srgbClr val="ED6906"/>
          </a:solidFill>
          <a:ln cap="flat" cmpd="sng" w="12700">
            <a:solidFill>
              <a:srgbClr val="DD6F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Storage Pod</a:t>
            </a:r>
            <a:endParaRPr/>
          </a:p>
        </p:txBody>
      </p:sp>
      <p:cxnSp>
        <p:nvCxnSpPr>
          <p:cNvPr id="285" name="Google Shape;285;p28"/>
          <p:cNvCxnSpPr/>
          <p:nvPr/>
        </p:nvCxnSpPr>
        <p:spPr>
          <a:xfrm>
            <a:off x="8633050" y="4694538"/>
            <a:ext cx="0" cy="3885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86" name="Google Shape;286;p28"/>
          <p:cNvCxnSpPr/>
          <p:nvPr/>
        </p:nvCxnSpPr>
        <p:spPr>
          <a:xfrm>
            <a:off x="11069100" y="4694525"/>
            <a:ext cx="0" cy="3885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87" name="Google Shape;287;p28"/>
          <p:cNvCxnSpPr/>
          <p:nvPr/>
        </p:nvCxnSpPr>
        <p:spPr>
          <a:xfrm>
            <a:off x="8500625" y="5553488"/>
            <a:ext cx="0" cy="3885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88" name="Google Shape;288;p28"/>
          <p:cNvCxnSpPr/>
          <p:nvPr/>
        </p:nvCxnSpPr>
        <p:spPr>
          <a:xfrm>
            <a:off x="11069100" y="5532888"/>
            <a:ext cx="0" cy="3885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89" name="Google Shape;289;p28"/>
          <p:cNvCxnSpPr/>
          <p:nvPr/>
        </p:nvCxnSpPr>
        <p:spPr>
          <a:xfrm>
            <a:off x="7522650" y="3856163"/>
            <a:ext cx="0" cy="3885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90" name="Google Shape;290;p28"/>
          <p:cNvCxnSpPr/>
          <p:nvPr/>
        </p:nvCxnSpPr>
        <p:spPr>
          <a:xfrm>
            <a:off x="9989325" y="3856163"/>
            <a:ext cx="0" cy="3885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91" name="Google Shape;291;p28"/>
          <p:cNvSpPr txBox="1"/>
          <p:nvPr/>
        </p:nvSpPr>
        <p:spPr>
          <a:xfrm rot="5400000">
            <a:off x="10762200" y="5147550"/>
            <a:ext cx="2250000" cy="2592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B4B4B"/>
                </a:solidFill>
                <a:latin typeface="Calibri"/>
                <a:ea typeface="Calibri"/>
                <a:cs typeface="Calibri"/>
                <a:sym typeface="Calibri"/>
              </a:rPr>
              <a:t>Backend   Isolation</a:t>
            </a:r>
            <a:endParaRPr b="1"/>
          </a:p>
        </p:txBody>
      </p:sp>
      <p:cxnSp>
        <p:nvCxnSpPr>
          <p:cNvPr id="292" name="Google Shape;292;p28"/>
          <p:cNvCxnSpPr/>
          <p:nvPr/>
        </p:nvCxnSpPr>
        <p:spPr>
          <a:xfrm rot="10800000">
            <a:off x="11712350" y="4412690"/>
            <a:ext cx="0" cy="17289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8"/>
          <p:cNvCxnSpPr/>
          <p:nvPr/>
        </p:nvCxnSpPr>
        <p:spPr>
          <a:xfrm rot="10800000">
            <a:off x="6646763" y="2573765"/>
            <a:ext cx="0" cy="172890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28"/>
          <p:cNvSpPr txBox="1"/>
          <p:nvPr/>
        </p:nvSpPr>
        <p:spPr>
          <a:xfrm rot="-5398625">
            <a:off x="5348610" y="3308631"/>
            <a:ext cx="2250000" cy="2592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B4B4B"/>
                </a:solidFill>
                <a:latin typeface="Calibri"/>
                <a:ea typeface="Calibri"/>
                <a:cs typeface="Calibri"/>
                <a:sym typeface="Calibri"/>
              </a:rPr>
              <a:t>Frontend  </a:t>
            </a:r>
            <a:r>
              <a:rPr b="1" lang="en-US">
                <a:solidFill>
                  <a:srgbClr val="4B4B4B"/>
                </a:solidFill>
                <a:latin typeface="Calibri"/>
                <a:ea typeface="Calibri"/>
                <a:cs typeface="Calibri"/>
                <a:sym typeface="Calibri"/>
              </a:rPr>
              <a:t> Isolation</a:t>
            </a:r>
            <a:endParaRPr b="1"/>
          </a:p>
        </p:txBody>
      </p:sp>
      <p:grpSp>
        <p:nvGrpSpPr>
          <p:cNvPr id="295" name="Google Shape;295;p28"/>
          <p:cNvGrpSpPr/>
          <p:nvPr/>
        </p:nvGrpSpPr>
        <p:grpSpPr>
          <a:xfrm>
            <a:off x="6942020" y="2579415"/>
            <a:ext cx="2058550" cy="480764"/>
            <a:chOff x="653781" y="1452790"/>
            <a:chExt cx="2782200" cy="577494"/>
          </a:xfrm>
        </p:grpSpPr>
        <p:sp>
          <p:nvSpPr>
            <p:cNvPr id="296" name="Google Shape;296;p28"/>
            <p:cNvSpPr/>
            <p:nvPr/>
          </p:nvSpPr>
          <p:spPr>
            <a:xfrm>
              <a:off x="661128" y="1452790"/>
              <a:ext cx="2767500" cy="123900"/>
            </a:xfrm>
            <a:prstGeom prst="trapezoid">
              <a:avLst>
                <a:gd fmla="val 95357" name="adj"/>
              </a:avLst>
            </a:prstGeom>
            <a:solidFill>
              <a:srgbClr val="595959"/>
            </a:solidFill>
            <a:ln cap="flat" cmpd="sng" w="254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dir="2700000" dist="50800">
                <a:srgbClr val="000000">
                  <a:alpha val="34900"/>
                </a:srgbClr>
              </a:outerShdw>
            </a:effectLst>
          </p:spPr>
          <p:txBody>
            <a:bodyPr anchorCtr="0" anchor="ctr" bIns="13715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653781" y="1591984"/>
              <a:ext cx="2782200" cy="438300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dir="2700000" dist="50800">
                <a:srgbClr val="000000">
                  <a:alpha val="34900"/>
                </a:srgbClr>
              </a:outerShdw>
            </a:effectLst>
          </p:spPr>
          <p:txBody>
            <a:bodyPr anchorCtr="0" anchor="ctr" bIns="13715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28"/>
          <p:cNvSpPr/>
          <p:nvPr/>
        </p:nvSpPr>
        <p:spPr>
          <a:xfrm>
            <a:off x="7013275" y="2726461"/>
            <a:ext cx="738900" cy="137100"/>
          </a:xfrm>
          <a:prstGeom prst="roundRect">
            <a:avLst>
              <a:gd fmla="val 16667" name="adj"/>
            </a:avLst>
          </a:prstGeom>
          <a:solidFill>
            <a:srgbClr val="ED6906"/>
          </a:solidFill>
          <a:ln cap="flat" cmpd="sng" w="12700">
            <a:solidFill>
              <a:srgbClr val="DD6F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</a:t>
            </a:r>
            <a:endParaRPr/>
          </a:p>
        </p:txBody>
      </p:sp>
      <p:sp>
        <p:nvSpPr>
          <p:cNvPr id="299" name="Google Shape;299;p28"/>
          <p:cNvSpPr/>
          <p:nvPr/>
        </p:nvSpPr>
        <p:spPr>
          <a:xfrm>
            <a:off x="7923925" y="2878861"/>
            <a:ext cx="1003200" cy="137100"/>
          </a:xfrm>
          <a:prstGeom prst="roundRect">
            <a:avLst>
              <a:gd fmla="val 16667" name="adj"/>
            </a:avLst>
          </a:prstGeom>
          <a:solidFill>
            <a:srgbClr val="ED6906"/>
          </a:solidFill>
          <a:ln cap="flat" cmpd="sng" w="12700">
            <a:solidFill>
              <a:srgbClr val="DD6F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Persistent Volume</a:t>
            </a:r>
            <a:endParaRPr/>
          </a:p>
        </p:txBody>
      </p:sp>
      <p:cxnSp>
        <p:nvCxnSpPr>
          <p:cNvPr id="300" name="Google Shape;300;p28"/>
          <p:cNvCxnSpPr/>
          <p:nvPr/>
        </p:nvCxnSpPr>
        <p:spPr>
          <a:xfrm>
            <a:off x="7522650" y="2287699"/>
            <a:ext cx="0" cy="3885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oval"/>
            <a:tailEnd len="med" w="med" type="diamond"/>
          </a:ln>
        </p:spPr>
      </p:cxnSp>
      <p:sp>
        <p:nvSpPr>
          <p:cNvPr id="301" name="Google Shape;301;p28"/>
          <p:cNvSpPr/>
          <p:nvPr/>
        </p:nvSpPr>
        <p:spPr>
          <a:xfrm>
            <a:off x="7019975" y="2888586"/>
            <a:ext cx="738900" cy="137100"/>
          </a:xfrm>
          <a:prstGeom prst="roundRect">
            <a:avLst>
              <a:gd fmla="val 16667" name="adj"/>
            </a:avLst>
          </a:prstGeom>
          <a:solidFill>
            <a:srgbClr val="ED6906"/>
          </a:solidFill>
          <a:ln cap="flat" cmpd="sng" w="12700">
            <a:solidFill>
              <a:srgbClr val="DD6F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</a:t>
            </a:r>
            <a:endParaRPr/>
          </a:p>
        </p:txBody>
      </p:sp>
      <p:sp>
        <p:nvSpPr>
          <p:cNvPr id="302" name="Google Shape;302;p28"/>
          <p:cNvSpPr txBox="1"/>
          <p:nvPr/>
        </p:nvSpPr>
        <p:spPr>
          <a:xfrm>
            <a:off x="7500125" y="1910611"/>
            <a:ext cx="8727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Ingress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3" name="Google Shape;303;p28"/>
          <p:cNvCxnSpPr/>
          <p:nvPr/>
        </p:nvCxnSpPr>
        <p:spPr>
          <a:xfrm>
            <a:off x="8462700" y="3025663"/>
            <a:ext cx="0" cy="3885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diamond"/>
            <a:tailEnd len="med" w="med" type="diamond"/>
          </a:ln>
        </p:spPr>
      </p:cxnSp>
      <p:grpSp>
        <p:nvGrpSpPr>
          <p:cNvPr id="304" name="Google Shape;304;p28"/>
          <p:cNvGrpSpPr/>
          <p:nvPr/>
        </p:nvGrpSpPr>
        <p:grpSpPr>
          <a:xfrm>
            <a:off x="9250895" y="2561265"/>
            <a:ext cx="2058550" cy="480764"/>
            <a:chOff x="653781" y="1452790"/>
            <a:chExt cx="2782200" cy="577494"/>
          </a:xfrm>
        </p:grpSpPr>
        <p:sp>
          <p:nvSpPr>
            <p:cNvPr id="305" name="Google Shape;305;p28"/>
            <p:cNvSpPr/>
            <p:nvPr/>
          </p:nvSpPr>
          <p:spPr>
            <a:xfrm>
              <a:off x="661128" y="1452790"/>
              <a:ext cx="2767500" cy="123900"/>
            </a:xfrm>
            <a:prstGeom prst="trapezoid">
              <a:avLst>
                <a:gd fmla="val 95357" name="adj"/>
              </a:avLst>
            </a:prstGeom>
            <a:solidFill>
              <a:srgbClr val="595959"/>
            </a:solidFill>
            <a:ln cap="flat" cmpd="sng" w="254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dir="2700000" dist="50800">
                <a:srgbClr val="000000">
                  <a:alpha val="34900"/>
                </a:srgbClr>
              </a:outerShdw>
            </a:effectLst>
          </p:spPr>
          <p:txBody>
            <a:bodyPr anchorCtr="0" anchor="ctr" bIns="13715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653781" y="1591984"/>
              <a:ext cx="2782200" cy="438300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dir="2700000" dist="50800">
                <a:srgbClr val="000000">
                  <a:alpha val="34900"/>
                </a:srgbClr>
              </a:outerShdw>
            </a:effectLst>
          </p:spPr>
          <p:txBody>
            <a:bodyPr anchorCtr="0" anchor="ctr" bIns="13715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7" name="Google Shape;307;p28"/>
          <p:cNvSpPr/>
          <p:nvPr/>
        </p:nvSpPr>
        <p:spPr>
          <a:xfrm>
            <a:off x="9322150" y="2708311"/>
            <a:ext cx="738900" cy="137100"/>
          </a:xfrm>
          <a:prstGeom prst="roundRect">
            <a:avLst>
              <a:gd fmla="val 16667" name="adj"/>
            </a:avLst>
          </a:prstGeom>
          <a:solidFill>
            <a:srgbClr val="ED6906"/>
          </a:solidFill>
          <a:ln cap="flat" cmpd="sng" w="12700">
            <a:solidFill>
              <a:srgbClr val="DD6F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</a:t>
            </a:r>
            <a:endParaRPr/>
          </a:p>
        </p:txBody>
      </p:sp>
      <p:sp>
        <p:nvSpPr>
          <p:cNvPr id="308" name="Google Shape;308;p28"/>
          <p:cNvSpPr/>
          <p:nvPr/>
        </p:nvSpPr>
        <p:spPr>
          <a:xfrm>
            <a:off x="10232800" y="2860711"/>
            <a:ext cx="1003200" cy="137100"/>
          </a:xfrm>
          <a:prstGeom prst="roundRect">
            <a:avLst>
              <a:gd fmla="val 16667" name="adj"/>
            </a:avLst>
          </a:prstGeom>
          <a:solidFill>
            <a:srgbClr val="ED6906"/>
          </a:solidFill>
          <a:ln cap="flat" cmpd="sng" w="12700">
            <a:solidFill>
              <a:srgbClr val="DD6F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Persistent Volume</a:t>
            </a:r>
            <a:endParaRPr/>
          </a:p>
        </p:txBody>
      </p:sp>
      <p:cxnSp>
        <p:nvCxnSpPr>
          <p:cNvPr id="309" name="Google Shape;309;p28"/>
          <p:cNvCxnSpPr/>
          <p:nvPr/>
        </p:nvCxnSpPr>
        <p:spPr>
          <a:xfrm>
            <a:off x="9831525" y="2269549"/>
            <a:ext cx="0" cy="3885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oval"/>
            <a:tailEnd len="med" w="med" type="diamond"/>
          </a:ln>
        </p:spPr>
      </p:cxnSp>
      <p:sp>
        <p:nvSpPr>
          <p:cNvPr id="310" name="Google Shape;310;p28"/>
          <p:cNvSpPr/>
          <p:nvPr/>
        </p:nvSpPr>
        <p:spPr>
          <a:xfrm>
            <a:off x="9328850" y="2870436"/>
            <a:ext cx="738900" cy="137100"/>
          </a:xfrm>
          <a:prstGeom prst="roundRect">
            <a:avLst>
              <a:gd fmla="val 16667" name="adj"/>
            </a:avLst>
          </a:prstGeom>
          <a:solidFill>
            <a:srgbClr val="ED6906"/>
          </a:solidFill>
          <a:ln cap="flat" cmpd="sng" w="12700">
            <a:solidFill>
              <a:srgbClr val="DD6F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</a:t>
            </a:r>
            <a:endParaRPr/>
          </a:p>
        </p:txBody>
      </p:sp>
      <p:sp>
        <p:nvSpPr>
          <p:cNvPr id="311" name="Google Shape;311;p28"/>
          <p:cNvSpPr txBox="1"/>
          <p:nvPr/>
        </p:nvSpPr>
        <p:spPr>
          <a:xfrm>
            <a:off x="9809000" y="1892461"/>
            <a:ext cx="8727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Egress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2" name="Google Shape;312;p28"/>
          <p:cNvCxnSpPr/>
          <p:nvPr/>
        </p:nvCxnSpPr>
        <p:spPr>
          <a:xfrm>
            <a:off x="10771575" y="3007513"/>
            <a:ext cx="0" cy="3885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13" name="Google Shape;313;p28"/>
          <p:cNvCxnSpPr/>
          <p:nvPr/>
        </p:nvCxnSpPr>
        <p:spPr>
          <a:xfrm flipH="1">
            <a:off x="4212086" y="4694375"/>
            <a:ext cx="2400" cy="12213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14" name="Google Shape;314;p28"/>
          <p:cNvCxnSpPr/>
          <p:nvPr/>
        </p:nvCxnSpPr>
        <p:spPr>
          <a:xfrm>
            <a:off x="1735125" y="4701300"/>
            <a:ext cx="300" cy="12144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315" name="Google Shape;315;p28"/>
          <p:cNvSpPr/>
          <p:nvPr/>
        </p:nvSpPr>
        <p:spPr>
          <a:xfrm>
            <a:off x="709065" y="4213613"/>
            <a:ext cx="4539254" cy="103147"/>
          </a:xfrm>
          <a:prstGeom prst="trapezoid">
            <a:avLst>
              <a:gd fmla="val 95357" name="adj"/>
            </a:avLst>
          </a:prstGeom>
          <a:solidFill>
            <a:srgbClr val="595959"/>
          </a:solidFill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dir="2700000" dist="50800">
              <a:srgbClr val="000000">
                <a:alpha val="34900"/>
              </a:srgbClr>
            </a:outerShdw>
          </a:effectLst>
        </p:spPr>
        <p:txBody>
          <a:bodyPr anchorCtr="0" anchor="ctr" bIns="13715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8"/>
          <p:cNvSpPr/>
          <p:nvPr/>
        </p:nvSpPr>
        <p:spPr>
          <a:xfrm>
            <a:off x="697014" y="4329491"/>
            <a:ext cx="4563364" cy="364885"/>
          </a:xfrm>
          <a:prstGeom prst="rect">
            <a:avLst/>
          </a:prstGeom>
          <a:solidFill>
            <a:srgbClr val="D9EAD3"/>
          </a:solidFill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dir="2700000" dist="50800">
              <a:srgbClr val="000000">
                <a:alpha val="34900"/>
              </a:srgbClr>
            </a:outerShdw>
          </a:effectLst>
        </p:spPr>
        <p:txBody>
          <a:bodyPr anchorCtr="0" anchor="ctr" bIns="13715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Pod Switch Network, MTU=9000</a:t>
            </a:r>
            <a:endParaRPr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7" name="Google Shape;317;p28"/>
          <p:cNvGrpSpPr/>
          <p:nvPr/>
        </p:nvGrpSpPr>
        <p:grpSpPr>
          <a:xfrm>
            <a:off x="665483" y="5921398"/>
            <a:ext cx="2058550" cy="480764"/>
            <a:chOff x="653781" y="1452790"/>
            <a:chExt cx="2782200" cy="577494"/>
          </a:xfrm>
        </p:grpSpPr>
        <p:sp>
          <p:nvSpPr>
            <p:cNvPr id="318" name="Google Shape;318;p28"/>
            <p:cNvSpPr/>
            <p:nvPr/>
          </p:nvSpPr>
          <p:spPr>
            <a:xfrm>
              <a:off x="661128" y="1452790"/>
              <a:ext cx="2767500" cy="123900"/>
            </a:xfrm>
            <a:prstGeom prst="trapezoid">
              <a:avLst>
                <a:gd fmla="val 95357" name="adj"/>
              </a:avLst>
            </a:prstGeom>
            <a:solidFill>
              <a:srgbClr val="595959"/>
            </a:solidFill>
            <a:ln cap="flat" cmpd="sng" w="254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dir="2700000" dist="50800">
                <a:srgbClr val="000000">
                  <a:alpha val="34900"/>
                </a:srgbClr>
              </a:outerShdw>
            </a:effectLst>
          </p:spPr>
          <p:txBody>
            <a:bodyPr anchorCtr="0" anchor="ctr" bIns="13715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653781" y="1591984"/>
              <a:ext cx="2782200" cy="438300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dir="2700000" dist="50800">
                <a:srgbClr val="000000">
                  <a:alpha val="34900"/>
                </a:srgbClr>
              </a:outerShdw>
            </a:effectLst>
          </p:spPr>
          <p:txBody>
            <a:bodyPr anchorCtr="0" anchor="ctr" bIns="13715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0" name="Google Shape;320;p28"/>
            <p:cNvGrpSpPr/>
            <p:nvPr/>
          </p:nvGrpSpPr>
          <p:grpSpPr>
            <a:xfrm>
              <a:off x="746622" y="1833472"/>
              <a:ext cx="2596629" cy="156900"/>
              <a:chOff x="748290" y="1833472"/>
              <a:chExt cx="2596629" cy="156900"/>
            </a:xfrm>
          </p:grpSpPr>
          <p:sp>
            <p:nvSpPr>
              <p:cNvPr id="321" name="Google Shape;321;p28"/>
              <p:cNvSpPr/>
              <p:nvPr/>
            </p:nvSpPr>
            <p:spPr>
              <a:xfrm>
                <a:off x="748290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8"/>
              <p:cNvSpPr/>
              <p:nvPr/>
            </p:nvSpPr>
            <p:spPr>
              <a:xfrm>
                <a:off x="969238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8"/>
              <p:cNvSpPr/>
              <p:nvPr/>
            </p:nvSpPr>
            <p:spPr>
              <a:xfrm>
                <a:off x="1190186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8"/>
              <p:cNvSpPr/>
              <p:nvPr/>
            </p:nvSpPr>
            <p:spPr>
              <a:xfrm>
                <a:off x="1411134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8"/>
              <p:cNvSpPr/>
              <p:nvPr/>
            </p:nvSpPr>
            <p:spPr>
              <a:xfrm>
                <a:off x="1632082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8"/>
              <p:cNvSpPr/>
              <p:nvPr/>
            </p:nvSpPr>
            <p:spPr>
              <a:xfrm>
                <a:off x="1853030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8"/>
              <p:cNvSpPr/>
              <p:nvPr/>
            </p:nvSpPr>
            <p:spPr>
              <a:xfrm>
                <a:off x="2073978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8"/>
              <p:cNvSpPr/>
              <p:nvPr/>
            </p:nvSpPr>
            <p:spPr>
              <a:xfrm>
                <a:off x="2294926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8"/>
              <p:cNvSpPr/>
              <p:nvPr/>
            </p:nvSpPr>
            <p:spPr>
              <a:xfrm>
                <a:off x="2515874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8"/>
              <p:cNvSpPr/>
              <p:nvPr/>
            </p:nvSpPr>
            <p:spPr>
              <a:xfrm>
                <a:off x="2736822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8"/>
              <p:cNvSpPr/>
              <p:nvPr/>
            </p:nvSpPr>
            <p:spPr>
              <a:xfrm>
                <a:off x="2957770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8"/>
              <p:cNvSpPr/>
              <p:nvPr/>
            </p:nvSpPr>
            <p:spPr>
              <a:xfrm>
                <a:off x="3178719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3" name="Google Shape;333;p28"/>
          <p:cNvSpPr/>
          <p:nvPr/>
        </p:nvSpPr>
        <p:spPr>
          <a:xfrm>
            <a:off x="1784633" y="6066244"/>
            <a:ext cx="872700" cy="137100"/>
          </a:xfrm>
          <a:prstGeom prst="roundRect">
            <a:avLst>
              <a:gd fmla="val 16667" name="adj"/>
            </a:avLst>
          </a:prstGeom>
          <a:solidFill>
            <a:srgbClr val="ED6906"/>
          </a:solidFill>
          <a:ln cap="flat" cmpd="sng" w="12700">
            <a:solidFill>
              <a:srgbClr val="DD6F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Storage Pod</a:t>
            </a:r>
            <a:endParaRPr/>
          </a:p>
        </p:txBody>
      </p:sp>
      <p:grpSp>
        <p:nvGrpSpPr>
          <p:cNvPr id="334" name="Google Shape;334;p28"/>
          <p:cNvGrpSpPr/>
          <p:nvPr/>
        </p:nvGrpSpPr>
        <p:grpSpPr>
          <a:xfrm>
            <a:off x="3271883" y="5921398"/>
            <a:ext cx="2058550" cy="480764"/>
            <a:chOff x="653781" y="1452790"/>
            <a:chExt cx="2782200" cy="577494"/>
          </a:xfrm>
        </p:grpSpPr>
        <p:sp>
          <p:nvSpPr>
            <p:cNvPr id="335" name="Google Shape;335;p28"/>
            <p:cNvSpPr/>
            <p:nvPr/>
          </p:nvSpPr>
          <p:spPr>
            <a:xfrm>
              <a:off x="661128" y="1452790"/>
              <a:ext cx="2767500" cy="123900"/>
            </a:xfrm>
            <a:prstGeom prst="trapezoid">
              <a:avLst>
                <a:gd fmla="val 95357" name="adj"/>
              </a:avLst>
            </a:prstGeom>
            <a:solidFill>
              <a:srgbClr val="595959"/>
            </a:solidFill>
            <a:ln cap="flat" cmpd="sng" w="254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dir="2700000" dist="50800">
                <a:srgbClr val="000000">
                  <a:alpha val="34900"/>
                </a:srgbClr>
              </a:outerShdw>
            </a:effectLst>
          </p:spPr>
          <p:txBody>
            <a:bodyPr anchorCtr="0" anchor="ctr" bIns="13715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653781" y="1591984"/>
              <a:ext cx="2782200" cy="438300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dir="2700000" dist="50800">
                <a:srgbClr val="000000">
                  <a:alpha val="34900"/>
                </a:srgbClr>
              </a:outerShdw>
            </a:effectLst>
          </p:spPr>
          <p:txBody>
            <a:bodyPr anchorCtr="0" anchor="ctr" bIns="13715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7" name="Google Shape;337;p28"/>
            <p:cNvGrpSpPr/>
            <p:nvPr/>
          </p:nvGrpSpPr>
          <p:grpSpPr>
            <a:xfrm>
              <a:off x="746622" y="1833472"/>
              <a:ext cx="2596629" cy="156900"/>
              <a:chOff x="748290" y="1833472"/>
              <a:chExt cx="2596629" cy="156900"/>
            </a:xfrm>
          </p:grpSpPr>
          <p:sp>
            <p:nvSpPr>
              <p:cNvPr id="338" name="Google Shape;338;p28"/>
              <p:cNvSpPr/>
              <p:nvPr/>
            </p:nvSpPr>
            <p:spPr>
              <a:xfrm>
                <a:off x="748290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8"/>
              <p:cNvSpPr/>
              <p:nvPr/>
            </p:nvSpPr>
            <p:spPr>
              <a:xfrm>
                <a:off x="969238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28"/>
              <p:cNvSpPr/>
              <p:nvPr/>
            </p:nvSpPr>
            <p:spPr>
              <a:xfrm>
                <a:off x="1190186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28"/>
              <p:cNvSpPr/>
              <p:nvPr/>
            </p:nvSpPr>
            <p:spPr>
              <a:xfrm>
                <a:off x="1411134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8"/>
              <p:cNvSpPr/>
              <p:nvPr/>
            </p:nvSpPr>
            <p:spPr>
              <a:xfrm>
                <a:off x="1632082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8"/>
              <p:cNvSpPr/>
              <p:nvPr/>
            </p:nvSpPr>
            <p:spPr>
              <a:xfrm>
                <a:off x="1853030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8"/>
              <p:cNvSpPr/>
              <p:nvPr/>
            </p:nvSpPr>
            <p:spPr>
              <a:xfrm>
                <a:off x="2073978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28"/>
              <p:cNvSpPr/>
              <p:nvPr/>
            </p:nvSpPr>
            <p:spPr>
              <a:xfrm>
                <a:off x="2294926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28"/>
              <p:cNvSpPr/>
              <p:nvPr/>
            </p:nvSpPr>
            <p:spPr>
              <a:xfrm>
                <a:off x="2515874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28"/>
              <p:cNvSpPr/>
              <p:nvPr/>
            </p:nvSpPr>
            <p:spPr>
              <a:xfrm>
                <a:off x="2736822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28"/>
              <p:cNvSpPr/>
              <p:nvPr/>
            </p:nvSpPr>
            <p:spPr>
              <a:xfrm>
                <a:off x="2957770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28"/>
              <p:cNvSpPr/>
              <p:nvPr/>
            </p:nvSpPr>
            <p:spPr>
              <a:xfrm>
                <a:off x="3178719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50" name="Google Shape;350;p28"/>
          <p:cNvSpPr/>
          <p:nvPr/>
        </p:nvSpPr>
        <p:spPr>
          <a:xfrm>
            <a:off x="4391033" y="6066244"/>
            <a:ext cx="872700" cy="137100"/>
          </a:xfrm>
          <a:prstGeom prst="roundRect">
            <a:avLst>
              <a:gd fmla="val 16667" name="adj"/>
            </a:avLst>
          </a:prstGeom>
          <a:solidFill>
            <a:srgbClr val="ED6906"/>
          </a:solidFill>
          <a:ln cap="flat" cmpd="sng" w="12700">
            <a:solidFill>
              <a:srgbClr val="DD6F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Storage Pod</a:t>
            </a:r>
            <a:endParaRPr/>
          </a:p>
        </p:txBody>
      </p:sp>
      <p:grpSp>
        <p:nvGrpSpPr>
          <p:cNvPr id="351" name="Google Shape;351;p28"/>
          <p:cNvGrpSpPr/>
          <p:nvPr/>
        </p:nvGrpSpPr>
        <p:grpSpPr>
          <a:xfrm>
            <a:off x="700295" y="5062279"/>
            <a:ext cx="2058550" cy="480764"/>
            <a:chOff x="653781" y="1452790"/>
            <a:chExt cx="2782200" cy="577494"/>
          </a:xfrm>
        </p:grpSpPr>
        <p:sp>
          <p:nvSpPr>
            <p:cNvPr id="352" name="Google Shape;352;p28"/>
            <p:cNvSpPr/>
            <p:nvPr/>
          </p:nvSpPr>
          <p:spPr>
            <a:xfrm>
              <a:off x="661128" y="1452790"/>
              <a:ext cx="2767500" cy="123900"/>
            </a:xfrm>
            <a:prstGeom prst="trapezoid">
              <a:avLst>
                <a:gd fmla="val 95357" name="adj"/>
              </a:avLst>
            </a:prstGeom>
            <a:solidFill>
              <a:srgbClr val="595959"/>
            </a:solidFill>
            <a:ln cap="flat" cmpd="sng" w="254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dir="2700000" dist="50800">
                <a:srgbClr val="000000">
                  <a:alpha val="34900"/>
                </a:srgbClr>
              </a:outerShdw>
            </a:effectLst>
          </p:spPr>
          <p:txBody>
            <a:bodyPr anchorCtr="0" anchor="ctr" bIns="13715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653781" y="1591984"/>
              <a:ext cx="2782200" cy="438300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dir="2700000" dist="50800">
                <a:srgbClr val="000000">
                  <a:alpha val="34900"/>
                </a:srgbClr>
              </a:outerShdw>
            </a:effectLst>
          </p:spPr>
          <p:txBody>
            <a:bodyPr anchorCtr="0" anchor="ctr" bIns="13715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4" name="Google Shape;354;p28"/>
            <p:cNvGrpSpPr/>
            <p:nvPr/>
          </p:nvGrpSpPr>
          <p:grpSpPr>
            <a:xfrm>
              <a:off x="746622" y="1833472"/>
              <a:ext cx="2596629" cy="156900"/>
              <a:chOff x="748290" y="1833472"/>
              <a:chExt cx="2596629" cy="156900"/>
            </a:xfrm>
          </p:grpSpPr>
          <p:sp>
            <p:nvSpPr>
              <p:cNvPr id="355" name="Google Shape;355;p28"/>
              <p:cNvSpPr/>
              <p:nvPr/>
            </p:nvSpPr>
            <p:spPr>
              <a:xfrm>
                <a:off x="748290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28"/>
              <p:cNvSpPr/>
              <p:nvPr/>
            </p:nvSpPr>
            <p:spPr>
              <a:xfrm>
                <a:off x="969238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28"/>
              <p:cNvSpPr/>
              <p:nvPr/>
            </p:nvSpPr>
            <p:spPr>
              <a:xfrm>
                <a:off x="1190186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8"/>
              <p:cNvSpPr/>
              <p:nvPr/>
            </p:nvSpPr>
            <p:spPr>
              <a:xfrm>
                <a:off x="1411134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8"/>
              <p:cNvSpPr/>
              <p:nvPr/>
            </p:nvSpPr>
            <p:spPr>
              <a:xfrm>
                <a:off x="1632082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8"/>
              <p:cNvSpPr/>
              <p:nvPr/>
            </p:nvSpPr>
            <p:spPr>
              <a:xfrm>
                <a:off x="1853030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8"/>
              <p:cNvSpPr/>
              <p:nvPr/>
            </p:nvSpPr>
            <p:spPr>
              <a:xfrm>
                <a:off x="2073978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28"/>
              <p:cNvSpPr/>
              <p:nvPr/>
            </p:nvSpPr>
            <p:spPr>
              <a:xfrm>
                <a:off x="2294926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8"/>
              <p:cNvSpPr/>
              <p:nvPr/>
            </p:nvSpPr>
            <p:spPr>
              <a:xfrm>
                <a:off x="2515874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8"/>
              <p:cNvSpPr/>
              <p:nvPr/>
            </p:nvSpPr>
            <p:spPr>
              <a:xfrm>
                <a:off x="2736822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8"/>
              <p:cNvSpPr/>
              <p:nvPr/>
            </p:nvSpPr>
            <p:spPr>
              <a:xfrm>
                <a:off x="2957770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8"/>
              <p:cNvSpPr/>
              <p:nvPr/>
            </p:nvSpPr>
            <p:spPr>
              <a:xfrm>
                <a:off x="3178719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7" name="Google Shape;367;p28"/>
          <p:cNvSpPr/>
          <p:nvPr/>
        </p:nvSpPr>
        <p:spPr>
          <a:xfrm>
            <a:off x="771550" y="5209318"/>
            <a:ext cx="872700" cy="137100"/>
          </a:xfrm>
          <a:prstGeom prst="roundRect">
            <a:avLst>
              <a:gd fmla="val 16667" name="adj"/>
            </a:avLst>
          </a:prstGeom>
          <a:solidFill>
            <a:srgbClr val="ED6906"/>
          </a:solidFill>
          <a:ln cap="flat" cmpd="sng" w="12700">
            <a:solidFill>
              <a:srgbClr val="DD6F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S3X</a:t>
            </a:r>
            <a:endParaRPr/>
          </a:p>
        </p:txBody>
      </p:sp>
      <p:sp>
        <p:nvSpPr>
          <p:cNvPr id="368" name="Google Shape;368;p28"/>
          <p:cNvSpPr/>
          <p:nvPr/>
        </p:nvSpPr>
        <p:spPr>
          <a:xfrm>
            <a:off x="1822540" y="5209316"/>
            <a:ext cx="872700" cy="137100"/>
          </a:xfrm>
          <a:prstGeom prst="roundRect">
            <a:avLst>
              <a:gd fmla="val 16667" name="adj"/>
            </a:avLst>
          </a:prstGeom>
          <a:solidFill>
            <a:srgbClr val="ED6906"/>
          </a:solidFill>
          <a:ln cap="flat" cmpd="sng" w="12700">
            <a:solidFill>
              <a:srgbClr val="DD6F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Storage Pod</a:t>
            </a:r>
            <a:endParaRPr/>
          </a:p>
        </p:txBody>
      </p:sp>
      <p:grpSp>
        <p:nvGrpSpPr>
          <p:cNvPr id="369" name="Google Shape;369;p28"/>
          <p:cNvGrpSpPr/>
          <p:nvPr/>
        </p:nvGrpSpPr>
        <p:grpSpPr>
          <a:xfrm>
            <a:off x="3239995" y="5062285"/>
            <a:ext cx="2058550" cy="480764"/>
            <a:chOff x="653781" y="1452790"/>
            <a:chExt cx="2782200" cy="577494"/>
          </a:xfrm>
        </p:grpSpPr>
        <p:sp>
          <p:nvSpPr>
            <p:cNvPr id="370" name="Google Shape;370;p28"/>
            <p:cNvSpPr/>
            <p:nvPr/>
          </p:nvSpPr>
          <p:spPr>
            <a:xfrm>
              <a:off x="661128" y="1452790"/>
              <a:ext cx="2767500" cy="123900"/>
            </a:xfrm>
            <a:prstGeom prst="trapezoid">
              <a:avLst>
                <a:gd fmla="val 95357" name="adj"/>
              </a:avLst>
            </a:prstGeom>
            <a:solidFill>
              <a:srgbClr val="595959"/>
            </a:solidFill>
            <a:ln cap="flat" cmpd="sng" w="254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dir="2700000" dist="50800">
                <a:srgbClr val="000000">
                  <a:alpha val="34900"/>
                </a:srgbClr>
              </a:outerShdw>
            </a:effectLst>
          </p:spPr>
          <p:txBody>
            <a:bodyPr anchorCtr="0" anchor="ctr" bIns="13715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653781" y="1591984"/>
              <a:ext cx="2782200" cy="438300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dir="2700000" dist="50800">
                <a:srgbClr val="000000">
                  <a:alpha val="34900"/>
                </a:srgbClr>
              </a:outerShdw>
            </a:effectLst>
          </p:spPr>
          <p:txBody>
            <a:bodyPr anchorCtr="0" anchor="ctr" bIns="13715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2" name="Google Shape;372;p28"/>
            <p:cNvGrpSpPr/>
            <p:nvPr/>
          </p:nvGrpSpPr>
          <p:grpSpPr>
            <a:xfrm>
              <a:off x="746622" y="1833472"/>
              <a:ext cx="2596629" cy="156900"/>
              <a:chOff x="748290" y="1833472"/>
              <a:chExt cx="2596629" cy="156900"/>
            </a:xfrm>
          </p:grpSpPr>
          <p:sp>
            <p:nvSpPr>
              <p:cNvPr id="373" name="Google Shape;373;p28"/>
              <p:cNvSpPr/>
              <p:nvPr/>
            </p:nvSpPr>
            <p:spPr>
              <a:xfrm>
                <a:off x="748290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28"/>
              <p:cNvSpPr/>
              <p:nvPr/>
            </p:nvSpPr>
            <p:spPr>
              <a:xfrm>
                <a:off x="969238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28"/>
              <p:cNvSpPr/>
              <p:nvPr/>
            </p:nvSpPr>
            <p:spPr>
              <a:xfrm>
                <a:off x="1190186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28"/>
              <p:cNvSpPr/>
              <p:nvPr/>
            </p:nvSpPr>
            <p:spPr>
              <a:xfrm>
                <a:off x="1411134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8"/>
              <p:cNvSpPr/>
              <p:nvPr/>
            </p:nvSpPr>
            <p:spPr>
              <a:xfrm>
                <a:off x="1632082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8"/>
              <p:cNvSpPr/>
              <p:nvPr/>
            </p:nvSpPr>
            <p:spPr>
              <a:xfrm>
                <a:off x="1853030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28"/>
              <p:cNvSpPr/>
              <p:nvPr/>
            </p:nvSpPr>
            <p:spPr>
              <a:xfrm>
                <a:off x="2073978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28"/>
              <p:cNvSpPr/>
              <p:nvPr/>
            </p:nvSpPr>
            <p:spPr>
              <a:xfrm>
                <a:off x="2294926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28"/>
              <p:cNvSpPr/>
              <p:nvPr/>
            </p:nvSpPr>
            <p:spPr>
              <a:xfrm>
                <a:off x="2515874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28"/>
              <p:cNvSpPr/>
              <p:nvPr/>
            </p:nvSpPr>
            <p:spPr>
              <a:xfrm>
                <a:off x="2736822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28"/>
              <p:cNvSpPr/>
              <p:nvPr/>
            </p:nvSpPr>
            <p:spPr>
              <a:xfrm>
                <a:off x="2957770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28"/>
              <p:cNvSpPr/>
              <p:nvPr/>
            </p:nvSpPr>
            <p:spPr>
              <a:xfrm>
                <a:off x="3178719" y="1833472"/>
                <a:ext cx="166200" cy="156900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DBDBDB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6200038" scaled="0"/>
              </a:gradFill>
              <a:ln cap="flat" cmpd="sng" w="12700">
                <a:solidFill>
                  <a:srgbClr val="ED690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371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85" name="Google Shape;385;p28"/>
          <p:cNvSpPr/>
          <p:nvPr/>
        </p:nvSpPr>
        <p:spPr>
          <a:xfrm>
            <a:off x="3311250" y="5204274"/>
            <a:ext cx="872700" cy="137100"/>
          </a:xfrm>
          <a:prstGeom prst="roundRect">
            <a:avLst>
              <a:gd fmla="val 16667" name="adj"/>
            </a:avLst>
          </a:prstGeom>
          <a:solidFill>
            <a:srgbClr val="ED6906"/>
          </a:solidFill>
          <a:ln cap="flat" cmpd="sng" w="12700">
            <a:solidFill>
              <a:srgbClr val="DD6F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S3X</a:t>
            </a:r>
            <a:endParaRPr/>
          </a:p>
        </p:txBody>
      </p:sp>
      <p:sp>
        <p:nvSpPr>
          <p:cNvPr id="386" name="Google Shape;386;p28"/>
          <p:cNvSpPr/>
          <p:nvPr/>
        </p:nvSpPr>
        <p:spPr>
          <a:xfrm>
            <a:off x="4358898" y="5204271"/>
            <a:ext cx="872700" cy="137100"/>
          </a:xfrm>
          <a:prstGeom prst="roundRect">
            <a:avLst>
              <a:gd fmla="val 16667" name="adj"/>
            </a:avLst>
          </a:prstGeom>
          <a:solidFill>
            <a:srgbClr val="ED6906"/>
          </a:solidFill>
          <a:ln cap="flat" cmpd="sng" w="12700">
            <a:solidFill>
              <a:srgbClr val="DD6F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Storage Pod</a:t>
            </a:r>
            <a:endParaRPr/>
          </a:p>
        </p:txBody>
      </p:sp>
      <p:cxnSp>
        <p:nvCxnSpPr>
          <p:cNvPr id="387" name="Google Shape;387;p28"/>
          <p:cNvCxnSpPr/>
          <p:nvPr/>
        </p:nvCxnSpPr>
        <p:spPr>
          <a:xfrm>
            <a:off x="1280925" y="4694363"/>
            <a:ext cx="0" cy="3885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88" name="Google Shape;388;p28"/>
          <p:cNvCxnSpPr/>
          <p:nvPr/>
        </p:nvCxnSpPr>
        <p:spPr>
          <a:xfrm>
            <a:off x="3747600" y="4694363"/>
            <a:ext cx="0" cy="3885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89" name="Google Shape;389;p28"/>
          <p:cNvCxnSpPr/>
          <p:nvPr/>
        </p:nvCxnSpPr>
        <p:spPr>
          <a:xfrm flipH="1" rot="10800000">
            <a:off x="404325" y="3411825"/>
            <a:ext cx="600" cy="292140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0" name="Google Shape;390;p28"/>
          <p:cNvSpPr txBox="1"/>
          <p:nvPr/>
        </p:nvSpPr>
        <p:spPr>
          <a:xfrm rot="-5398719">
            <a:off x="-1378750" y="4632098"/>
            <a:ext cx="3220800" cy="2592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B4B4B"/>
                </a:solidFill>
                <a:latin typeface="Calibri"/>
                <a:ea typeface="Calibri"/>
                <a:cs typeface="Calibri"/>
                <a:sym typeface="Calibri"/>
              </a:rPr>
              <a:t>One   Flat   Pod   Network</a:t>
            </a:r>
            <a:endParaRPr b="1"/>
          </a:p>
        </p:txBody>
      </p:sp>
      <p:grpSp>
        <p:nvGrpSpPr>
          <p:cNvPr id="391" name="Google Shape;391;p28"/>
          <p:cNvGrpSpPr/>
          <p:nvPr/>
        </p:nvGrpSpPr>
        <p:grpSpPr>
          <a:xfrm>
            <a:off x="700295" y="3417615"/>
            <a:ext cx="2058550" cy="480764"/>
            <a:chOff x="653781" y="1452790"/>
            <a:chExt cx="2782200" cy="577494"/>
          </a:xfrm>
        </p:grpSpPr>
        <p:sp>
          <p:nvSpPr>
            <p:cNvPr id="392" name="Google Shape;392;p28"/>
            <p:cNvSpPr/>
            <p:nvPr/>
          </p:nvSpPr>
          <p:spPr>
            <a:xfrm>
              <a:off x="661128" y="1452790"/>
              <a:ext cx="2767500" cy="123900"/>
            </a:xfrm>
            <a:prstGeom prst="trapezoid">
              <a:avLst>
                <a:gd fmla="val 95357" name="adj"/>
              </a:avLst>
            </a:prstGeom>
            <a:solidFill>
              <a:srgbClr val="595959"/>
            </a:solidFill>
            <a:ln cap="flat" cmpd="sng" w="254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dir="2700000" dist="50800">
                <a:srgbClr val="000000">
                  <a:alpha val="34900"/>
                </a:srgbClr>
              </a:outerShdw>
            </a:effectLst>
          </p:spPr>
          <p:txBody>
            <a:bodyPr anchorCtr="0" anchor="ctr" bIns="13715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653781" y="1591984"/>
              <a:ext cx="2782200" cy="438300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dir="2700000" dist="50800">
                <a:srgbClr val="000000">
                  <a:alpha val="34900"/>
                </a:srgbClr>
              </a:outerShdw>
            </a:effectLst>
          </p:spPr>
          <p:txBody>
            <a:bodyPr anchorCtr="0" anchor="ctr" bIns="13715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4" name="Google Shape;394;p28"/>
          <p:cNvSpPr/>
          <p:nvPr/>
        </p:nvSpPr>
        <p:spPr>
          <a:xfrm>
            <a:off x="771550" y="3564661"/>
            <a:ext cx="738900" cy="137100"/>
          </a:xfrm>
          <a:prstGeom prst="roundRect">
            <a:avLst>
              <a:gd fmla="val 16667" name="adj"/>
            </a:avLst>
          </a:prstGeom>
          <a:solidFill>
            <a:srgbClr val="ED6906"/>
          </a:solidFill>
          <a:ln cap="flat" cmpd="sng" w="12700">
            <a:solidFill>
              <a:srgbClr val="DD6F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</a:t>
            </a:r>
            <a:endParaRPr/>
          </a:p>
        </p:txBody>
      </p:sp>
      <p:sp>
        <p:nvSpPr>
          <p:cNvPr id="395" name="Google Shape;395;p28"/>
          <p:cNvSpPr/>
          <p:nvPr/>
        </p:nvSpPr>
        <p:spPr>
          <a:xfrm>
            <a:off x="1682200" y="3717061"/>
            <a:ext cx="1003200" cy="137100"/>
          </a:xfrm>
          <a:prstGeom prst="roundRect">
            <a:avLst>
              <a:gd fmla="val 16667" name="adj"/>
            </a:avLst>
          </a:prstGeom>
          <a:solidFill>
            <a:srgbClr val="ED6906"/>
          </a:solidFill>
          <a:ln cap="flat" cmpd="sng" w="12700">
            <a:solidFill>
              <a:srgbClr val="DD6F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Persistent Volume</a:t>
            </a:r>
            <a:endParaRPr/>
          </a:p>
        </p:txBody>
      </p:sp>
      <p:cxnSp>
        <p:nvCxnSpPr>
          <p:cNvPr id="396" name="Google Shape;396;p28"/>
          <p:cNvCxnSpPr/>
          <p:nvPr/>
        </p:nvCxnSpPr>
        <p:spPr>
          <a:xfrm>
            <a:off x="1280925" y="3125899"/>
            <a:ext cx="0" cy="3885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oval"/>
            <a:tailEnd len="med" w="med" type="diamond"/>
          </a:ln>
        </p:spPr>
      </p:cxnSp>
      <p:sp>
        <p:nvSpPr>
          <p:cNvPr id="397" name="Google Shape;397;p28"/>
          <p:cNvSpPr/>
          <p:nvPr/>
        </p:nvSpPr>
        <p:spPr>
          <a:xfrm>
            <a:off x="778250" y="3726786"/>
            <a:ext cx="738900" cy="137100"/>
          </a:xfrm>
          <a:prstGeom prst="roundRect">
            <a:avLst>
              <a:gd fmla="val 16667" name="adj"/>
            </a:avLst>
          </a:prstGeom>
          <a:solidFill>
            <a:srgbClr val="ED6906"/>
          </a:solidFill>
          <a:ln cap="flat" cmpd="sng" w="12700">
            <a:solidFill>
              <a:srgbClr val="DD6F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</a:t>
            </a:r>
            <a:endParaRPr/>
          </a:p>
        </p:txBody>
      </p:sp>
      <p:sp>
        <p:nvSpPr>
          <p:cNvPr id="398" name="Google Shape;398;p28"/>
          <p:cNvSpPr txBox="1"/>
          <p:nvPr/>
        </p:nvSpPr>
        <p:spPr>
          <a:xfrm>
            <a:off x="1258400" y="2748811"/>
            <a:ext cx="8727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Ingress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9" name="Google Shape;399;p28"/>
          <p:cNvCxnSpPr/>
          <p:nvPr/>
        </p:nvCxnSpPr>
        <p:spPr>
          <a:xfrm>
            <a:off x="2220975" y="3863863"/>
            <a:ext cx="0" cy="3885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diamond"/>
            <a:tailEnd len="med" w="med" type="diamond"/>
          </a:ln>
        </p:spPr>
      </p:cxnSp>
      <p:grpSp>
        <p:nvGrpSpPr>
          <p:cNvPr id="400" name="Google Shape;400;p28"/>
          <p:cNvGrpSpPr/>
          <p:nvPr/>
        </p:nvGrpSpPr>
        <p:grpSpPr>
          <a:xfrm>
            <a:off x="3009170" y="3399465"/>
            <a:ext cx="2058550" cy="480764"/>
            <a:chOff x="653781" y="1452790"/>
            <a:chExt cx="2782200" cy="577494"/>
          </a:xfrm>
        </p:grpSpPr>
        <p:sp>
          <p:nvSpPr>
            <p:cNvPr id="401" name="Google Shape;401;p28"/>
            <p:cNvSpPr/>
            <p:nvPr/>
          </p:nvSpPr>
          <p:spPr>
            <a:xfrm>
              <a:off x="661128" y="1452790"/>
              <a:ext cx="2767500" cy="123900"/>
            </a:xfrm>
            <a:prstGeom prst="trapezoid">
              <a:avLst>
                <a:gd fmla="val 95357" name="adj"/>
              </a:avLst>
            </a:prstGeom>
            <a:solidFill>
              <a:srgbClr val="595959"/>
            </a:solidFill>
            <a:ln cap="flat" cmpd="sng" w="254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dir="2700000" dist="50800">
                <a:srgbClr val="000000">
                  <a:alpha val="34900"/>
                </a:srgbClr>
              </a:outerShdw>
            </a:effectLst>
          </p:spPr>
          <p:txBody>
            <a:bodyPr anchorCtr="0" anchor="ctr" bIns="13715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653781" y="1591984"/>
              <a:ext cx="2782200" cy="438300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dir="2700000" dist="50800">
                <a:srgbClr val="000000">
                  <a:alpha val="34900"/>
                </a:srgbClr>
              </a:outerShdw>
            </a:effectLst>
          </p:spPr>
          <p:txBody>
            <a:bodyPr anchorCtr="0" anchor="ctr" bIns="13715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3" name="Google Shape;403;p28"/>
          <p:cNvSpPr/>
          <p:nvPr/>
        </p:nvSpPr>
        <p:spPr>
          <a:xfrm>
            <a:off x="3080425" y="3546511"/>
            <a:ext cx="738900" cy="137100"/>
          </a:xfrm>
          <a:prstGeom prst="roundRect">
            <a:avLst>
              <a:gd fmla="val 16667" name="adj"/>
            </a:avLst>
          </a:prstGeom>
          <a:solidFill>
            <a:srgbClr val="ED6906"/>
          </a:solidFill>
          <a:ln cap="flat" cmpd="sng" w="12700">
            <a:solidFill>
              <a:srgbClr val="DD6F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</a:t>
            </a:r>
            <a:endParaRPr/>
          </a:p>
        </p:txBody>
      </p:sp>
      <p:sp>
        <p:nvSpPr>
          <p:cNvPr id="404" name="Google Shape;404;p28"/>
          <p:cNvSpPr/>
          <p:nvPr/>
        </p:nvSpPr>
        <p:spPr>
          <a:xfrm>
            <a:off x="3991075" y="3698911"/>
            <a:ext cx="1003200" cy="137100"/>
          </a:xfrm>
          <a:prstGeom prst="roundRect">
            <a:avLst>
              <a:gd fmla="val 16667" name="adj"/>
            </a:avLst>
          </a:prstGeom>
          <a:solidFill>
            <a:srgbClr val="ED6906"/>
          </a:solidFill>
          <a:ln cap="flat" cmpd="sng" w="12700">
            <a:solidFill>
              <a:srgbClr val="DD6F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Persistent Volume</a:t>
            </a:r>
            <a:endParaRPr/>
          </a:p>
        </p:txBody>
      </p:sp>
      <p:cxnSp>
        <p:nvCxnSpPr>
          <p:cNvPr id="405" name="Google Shape;405;p28"/>
          <p:cNvCxnSpPr/>
          <p:nvPr/>
        </p:nvCxnSpPr>
        <p:spPr>
          <a:xfrm>
            <a:off x="3589800" y="3107749"/>
            <a:ext cx="0" cy="3885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oval"/>
            <a:tailEnd len="med" w="med" type="diamond"/>
          </a:ln>
        </p:spPr>
      </p:cxnSp>
      <p:sp>
        <p:nvSpPr>
          <p:cNvPr id="406" name="Google Shape;406;p28"/>
          <p:cNvSpPr/>
          <p:nvPr/>
        </p:nvSpPr>
        <p:spPr>
          <a:xfrm>
            <a:off x="3087125" y="3708636"/>
            <a:ext cx="738900" cy="137100"/>
          </a:xfrm>
          <a:prstGeom prst="roundRect">
            <a:avLst>
              <a:gd fmla="val 16667" name="adj"/>
            </a:avLst>
          </a:prstGeom>
          <a:solidFill>
            <a:srgbClr val="ED6906"/>
          </a:solidFill>
          <a:ln cap="flat" cmpd="sng" w="12700">
            <a:solidFill>
              <a:srgbClr val="DD6F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</a:t>
            </a:r>
            <a:endParaRPr/>
          </a:p>
        </p:txBody>
      </p:sp>
      <p:sp>
        <p:nvSpPr>
          <p:cNvPr id="407" name="Google Shape;407;p28"/>
          <p:cNvSpPr txBox="1"/>
          <p:nvPr/>
        </p:nvSpPr>
        <p:spPr>
          <a:xfrm>
            <a:off x="3567275" y="2730661"/>
            <a:ext cx="8727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Egress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8" name="Google Shape;408;p28"/>
          <p:cNvCxnSpPr/>
          <p:nvPr/>
        </p:nvCxnSpPr>
        <p:spPr>
          <a:xfrm>
            <a:off x="4529850" y="3845713"/>
            <a:ext cx="0" cy="3885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409" name="Google Shape;409;p28"/>
          <p:cNvCxnSpPr/>
          <p:nvPr/>
        </p:nvCxnSpPr>
        <p:spPr>
          <a:xfrm>
            <a:off x="5576425" y="4704850"/>
            <a:ext cx="851100" cy="63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0" name="Google Shape;410;p28"/>
          <p:cNvSpPr txBox="1"/>
          <p:nvPr/>
        </p:nvSpPr>
        <p:spPr>
          <a:xfrm>
            <a:off x="1127800" y="1494200"/>
            <a:ext cx="4602000" cy="12213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Benefits of transitioning to Isolated Multi-Homed Network: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Improved Performance characteristics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Improved Data Security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Improved QoS and SLA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9"/>
          <p:cNvSpPr/>
          <p:nvPr/>
        </p:nvSpPr>
        <p:spPr>
          <a:xfrm>
            <a:off x="6593356" y="2834837"/>
            <a:ext cx="1313400" cy="351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A1A1A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S3X Deployment</a:t>
            </a:r>
            <a:endParaRPr b="1" sz="1000"/>
          </a:p>
        </p:txBody>
      </p:sp>
      <p:sp>
        <p:nvSpPr>
          <p:cNvPr id="416" name="Google Shape;416;p29"/>
          <p:cNvSpPr txBox="1"/>
          <p:nvPr/>
        </p:nvSpPr>
        <p:spPr>
          <a:xfrm>
            <a:off x="871321" y="285925"/>
            <a:ext cx="8483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</a:rPr>
              <a:t>Demo Setup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9"/>
          <p:cNvSpPr/>
          <p:nvPr/>
        </p:nvSpPr>
        <p:spPr>
          <a:xfrm>
            <a:off x="8009439" y="3318937"/>
            <a:ext cx="2986800" cy="2721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Target Pod 0 (4TB)</a:t>
            </a:r>
            <a:endParaRPr sz="1000"/>
          </a:p>
        </p:txBody>
      </p:sp>
      <p:sp>
        <p:nvSpPr>
          <p:cNvPr id="418" name="Google Shape;418;p29"/>
          <p:cNvSpPr/>
          <p:nvPr/>
        </p:nvSpPr>
        <p:spPr>
          <a:xfrm>
            <a:off x="8612244" y="3603847"/>
            <a:ext cx="579000" cy="391200"/>
          </a:xfrm>
          <a:prstGeom prst="can">
            <a:avLst>
              <a:gd fmla="val 25000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HDD</a:t>
            </a:r>
            <a:endParaRPr sz="1000"/>
          </a:p>
        </p:txBody>
      </p:sp>
      <p:sp>
        <p:nvSpPr>
          <p:cNvPr id="419" name="Google Shape;419;p29"/>
          <p:cNvSpPr/>
          <p:nvPr/>
        </p:nvSpPr>
        <p:spPr>
          <a:xfrm>
            <a:off x="8009439" y="3603847"/>
            <a:ext cx="579000" cy="391200"/>
          </a:xfrm>
          <a:prstGeom prst="can">
            <a:avLst>
              <a:gd fmla="val 25000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SSD</a:t>
            </a:r>
            <a:endParaRPr sz="1000"/>
          </a:p>
        </p:txBody>
      </p:sp>
      <p:sp>
        <p:nvSpPr>
          <p:cNvPr id="420" name="Google Shape;420;p29"/>
          <p:cNvSpPr/>
          <p:nvPr/>
        </p:nvSpPr>
        <p:spPr>
          <a:xfrm>
            <a:off x="9213108" y="3603847"/>
            <a:ext cx="579000" cy="391200"/>
          </a:xfrm>
          <a:prstGeom prst="can">
            <a:avLst>
              <a:gd fmla="val 25000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HDD</a:t>
            </a:r>
            <a:endParaRPr sz="1000"/>
          </a:p>
        </p:txBody>
      </p:sp>
      <p:sp>
        <p:nvSpPr>
          <p:cNvPr id="421" name="Google Shape;421;p29"/>
          <p:cNvSpPr/>
          <p:nvPr/>
        </p:nvSpPr>
        <p:spPr>
          <a:xfrm>
            <a:off x="9813967" y="3603847"/>
            <a:ext cx="579000" cy="391200"/>
          </a:xfrm>
          <a:prstGeom prst="can">
            <a:avLst>
              <a:gd fmla="val 25000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HDD</a:t>
            </a:r>
            <a:endParaRPr sz="1000"/>
          </a:p>
        </p:txBody>
      </p:sp>
      <p:sp>
        <p:nvSpPr>
          <p:cNvPr id="422" name="Google Shape;422;p29"/>
          <p:cNvSpPr/>
          <p:nvPr/>
        </p:nvSpPr>
        <p:spPr>
          <a:xfrm>
            <a:off x="10416773" y="3603847"/>
            <a:ext cx="579000" cy="391200"/>
          </a:xfrm>
          <a:prstGeom prst="can">
            <a:avLst>
              <a:gd fmla="val 25000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HDD</a:t>
            </a:r>
            <a:endParaRPr sz="1000"/>
          </a:p>
        </p:txBody>
      </p:sp>
      <p:sp>
        <p:nvSpPr>
          <p:cNvPr id="423" name="Google Shape;423;p29"/>
          <p:cNvSpPr/>
          <p:nvPr/>
        </p:nvSpPr>
        <p:spPr>
          <a:xfrm>
            <a:off x="8009439" y="4211665"/>
            <a:ext cx="2986800" cy="2721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Target Pod 1 (4TB)</a:t>
            </a:r>
            <a:endParaRPr sz="1000"/>
          </a:p>
        </p:txBody>
      </p:sp>
      <p:sp>
        <p:nvSpPr>
          <p:cNvPr id="424" name="Google Shape;424;p29"/>
          <p:cNvSpPr/>
          <p:nvPr/>
        </p:nvSpPr>
        <p:spPr>
          <a:xfrm>
            <a:off x="8612244" y="4496576"/>
            <a:ext cx="579000" cy="391200"/>
          </a:xfrm>
          <a:prstGeom prst="can">
            <a:avLst>
              <a:gd fmla="val 25000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HDD</a:t>
            </a:r>
            <a:endParaRPr sz="1000"/>
          </a:p>
        </p:txBody>
      </p:sp>
      <p:sp>
        <p:nvSpPr>
          <p:cNvPr id="425" name="Google Shape;425;p29"/>
          <p:cNvSpPr/>
          <p:nvPr/>
        </p:nvSpPr>
        <p:spPr>
          <a:xfrm>
            <a:off x="8009439" y="4496576"/>
            <a:ext cx="579000" cy="391200"/>
          </a:xfrm>
          <a:prstGeom prst="can">
            <a:avLst>
              <a:gd fmla="val 25000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SSD</a:t>
            </a:r>
            <a:endParaRPr sz="1000"/>
          </a:p>
        </p:txBody>
      </p:sp>
      <p:sp>
        <p:nvSpPr>
          <p:cNvPr id="426" name="Google Shape;426;p29"/>
          <p:cNvSpPr/>
          <p:nvPr/>
        </p:nvSpPr>
        <p:spPr>
          <a:xfrm>
            <a:off x="9213108" y="4496576"/>
            <a:ext cx="579000" cy="391200"/>
          </a:xfrm>
          <a:prstGeom prst="can">
            <a:avLst>
              <a:gd fmla="val 25000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HDD</a:t>
            </a:r>
            <a:endParaRPr sz="1000"/>
          </a:p>
        </p:txBody>
      </p:sp>
      <p:sp>
        <p:nvSpPr>
          <p:cNvPr id="427" name="Google Shape;427;p29"/>
          <p:cNvSpPr/>
          <p:nvPr/>
        </p:nvSpPr>
        <p:spPr>
          <a:xfrm>
            <a:off x="9813967" y="4496576"/>
            <a:ext cx="579000" cy="391200"/>
          </a:xfrm>
          <a:prstGeom prst="can">
            <a:avLst>
              <a:gd fmla="val 25000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HDD</a:t>
            </a:r>
            <a:endParaRPr sz="1000"/>
          </a:p>
        </p:txBody>
      </p:sp>
      <p:sp>
        <p:nvSpPr>
          <p:cNvPr id="428" name="Google Shape;428;p29"/>
          <p:cNvSpPr/>
          <p:nvPr/>
        </p:nvSpPr>
        <p:spPr>
          <a:xfrm>
            <a:off x="10416773" y="4496576"/>
            <a:ext cx="579000" cy="391200"/>
          </a:xfrm>
          <a:prstGeom prst="can">
            <a:avLst>
              <a:gd fmla="val 25000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HDD</a:t>
            </a:r>
            <a:endParaRPr sz="1000"/>
          </a:p>
        </p:txBody>
      </p:sp>
      <p:sp>
        <p:nvSpPr>
          <p:cNvPr id="429" name="Google Shape;429;p29"/>
          <p:cNvSpPr/>
          <p:nvPr/>
        </p:nvSpPr>
        <p:spPr>
          <a:xfrm>
            <a:off x="8009439" y="5034525"/>
            <a:ext cx="2986800" cy="2721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Target Pod 2 (4TB)</a:t>
            </a:r>
            <a:endParaRPr sz="1000"/>
          </a:p>
        </p:txBody>
      </p:sp>
      <p:sp>
        <p:nvSpPr>
          <p:cNvPr id="430" name="Google Shape;430;p29"/>
          <p:cNvSpPr/>
          <p:nvPr/>
        </p:nvSpPr>
        <p:spPr>
          <a:xfrm>
            <a:off x="8612244" y="5319435"/>
            <a:ext cx="579000" cy="391200"/>
          </a:xfrm>
          <a:prstGeom prst="can">
            <a:avLst>
              <a:gd fmla="val 25000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HDD</a:t>
            </a:r>
            <a:endParaRPr sz="1000"/>
          </a:p>
        </p:txBody>
      </p:sp>
      <p:sp>
        <p:nvSpPr>
          <p:cNvPr id="431" name="Google Shape;431;p29"/>
          <p:cNvSpPr/>
          <p:nvPr/>
        </p:nvSpPr>
        <p:spPr>
          <a:xfrm>
            <a:off x="8009439" y="5319435"/>
            <a:ext cx="579000" cy="391200"/>
          </a:xfrm>
          <a:prstGeom prst="can">
            <a:avLst>
              <a:gd fmla="val 25000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SSD</a:t>
            </a:r>
            <a:endParaRPr sz="1000"/>
          </a:p>
        </p:txBody>
      </p:sp>
      <p:sp>
        <p:nvSpPr>
          <p:cNvPr id="432" name="Google Shape;432;p29"/>
          <p:cNvSpPr/>
          <p:nvPr/>
        </p:nvSpPr>
        <p:spPr>
          <a:xfrm>
            <a:off x="9213108" y="5319435"/>
            <a:ext cx="579000" cy="391200"/>
          </a:xfrm>
          <a:prstGeom prst="can">
            <a:avLst>
              <a:gd fmla="val 25000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HDD</a:t>
            </a:r>
            <a:endParaRPr sz="1000"/>
          </a:p>
        </p:txBody>
      </p:sp>
      <p:sp>
        <p:nvSpPr>
          <p:cNvPr id="433" name="Google Shape;433;p29"/>
          <p:cNvSpPr/>
          <p:nvPr/>
        </p:nvSpPr>
        <p:spPr>
          <a:xfrm>
            <a:off x="9813967" y="5319435"/>
            <a:ext cx="579000" cy="391200"/>
          </a:xfrm>
          <a:prstGeom prst="can">
            <a:avLst>
              <a:gd fmla="val 25000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HDD</a:t>
            </a:r>
            <a:endParaRPr sz="1000"/>
          </a:p>
        </p:txBody>
      </p:sp>
      <p:sp>
        <p:nvSpPr>
          <p:cNvPr id="434" name="Google Shape;434;p29"/>
          <p:cNvSpPr/>
          <p:nvPr/>
        </p:nvSpPr>
        <p:spPr>
          <a:xfrm>
            <a:off x="10416773" y="5319435"/>
            <a:ext cx="579000" cy="391200"/>
          </a:xfrm>
          <a:prstGeom prst="can">
            <a:avLst>
              <a:gd fmla="val 25000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HDD</a:t>
            </a:r>
            <a:endParaRPr sz="1000"/>
          </a:p>
        </p:txBody>
      </p:sp>
      <p:sp>
        <p:nvSpPr>
          <p:cNvPr id="435" name="Google Shape;435;p29"/>
          <p:cNvSpPr/>
          <p:nvPr/>
        </p:nvSpPr>
        <p:spPr>
          <a:xfrm>
            <a:off x="8009324" y="5857384"/>
            <a:ext cx="2986800" cy="2721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Target Pod 3 (4TB)</a:t>
            </a:r>
            <a:endParaRPr sz="1000"/>
          </a:p>
        </p:txBody>
      </p:sp>
      <p:sp>
        <p:nvSpPr>
          <p:cNvPr id="436" name="Google Shape;436;p29"/>
          <p:cNvSpPr/>
          <p:nvPr/>
        </p:nvSpPr>
        <p:spPr>
          <a:xfrm>
            <a:off x="8612129" y="6142295"/>
            <a:ext cx="579000" cy="391200"/>
          </a:xfrm>
          <a:prstGeom prst="can">
            <a:avLst>
              <a:gd fmla="val 25000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HDD</a:t>
            </a:r>
            <a:endParaRPr sz="1000"/>
          </a:p>
        </p:txBody>
      </p:sp>
      <p:sp>
        <p:nvSpPr>
          <p:cNvPr id="437" name="Google Shape;437;p29"/>
          <p:cNvSpPr/>
          <p:nvPr/>
        </p:nvSpPr>
        <p:spPr>
          <a:xfrm>
            <a:off x="8009324" y="6142295"/>
            <a:ext cx="579000" cy="391200"/>
          </a:xfrm>
          <a:prstGeom prst="can">
            <a:avLst>
              <a:gd fmla="val 25000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SSD</a:t>
            </a:r>
            <a:endParaRPr sz="1000"/>
          </a:p>
        </p:txBody>
      </p:sp>
      <p:sp>
        <p:nvSpPr>
          <p:cNvPr id="438" name="Google Shape;438;p29"/>
          <p:cNvSpPr/>
          <p:nvPr/>
        </p:nvSpPr>
        <p:spPr>
          <a:xfrm>
            <a:off x="9212993" y="6142295"/>
            <a:ext cx="579000" cy="391200"/>
          </a:xfrm>
          <a:prstGeom prst="can">
            <a:avLst>
              <a:gd fmla="val 25000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HDD</a:t>
            </a:r>
            <a:endParaRPr sz="1000"/>
          </a:p>
        </p:txBody>
      </p:sp>
      <p:sp>
        <p:nvSpPr>
          <p:cNvPr id="439" name="Google Shape;439;p29"/>
          <p:cNvSpPr/>
          <p:nvPr/>
        </p:nvSpPr>
        <p:spPr>
          <a:xfrm>
            <a:off x="9813853" y="6142295"/>
            <a:ext cx="579000" cy="391200"/>
          </a:xfrm>
          <a:prstGeom prst="can">
            <a:avLst>
              <a:gd fmla="val 25000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HDD</a:t>
            </a:r>
            <a:endParaRPr sz="1000"/>
          </a:p>
        </p:txBody>
      </p:sp>
      <p:sp>
        <p:nvSpPr>
          <p:cNvPr id="440" name="Google Shape;440;p29"/>
          <p:cNvSpPr/>
          <p:nvPr/>
        </p:nvSpPr>
        <p:spPr>
          <a:xfrm>
            <a:off x="10416658" y="6142295"/>
            <a:ext cx="579000" cy="391200"/>
          </a:xfrm>
          <a:prstGeom prst="can">
            <a:avLst>
              <a:gd fmla="val 25000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HDD</a:t>
            </a:r>
            <a:endParaRPr sz="1000"/>
          </a:p>
        </p:txBody>
      </p:sp>
      <p:sp>
        <p:nvSpPr>
          <p:cNvPr id="441" name="Google Shape;441;p29"/>
          <p:cNvSpPr/>
          <p:nvPr/>
        </p:nvSpPr>
        <p:spPr>
          <a:xfrm>
            <a:off x="6735654" y="4211684"/>
            <a:ext cx="997800" cy="2721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S3X</a:t>
            </a:r>
            <a:endParaRPr sz="1000"/>
          </a:p>
        </p:txBody>
      </p:sp>
      <p:sp>
        <p:nvSpPr>
          <p:cNvPr id="442" name="Google Shape;442;p29"/>
          <p:cNvSpPr/>
          <p:nvPr/>
        </p:nvSpPr>
        <p:spPr>
          <a:xfrm>
            <a:off x="5002661" y="2822850"/>
            <a:ext cx="1313400" cy="351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A1A1A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 COS Bench</a:t>
            </a:r>
            <a:endParaRPr b="1" sz="1000"/>
          </a:p>
        </p:txBody>
      </p:sp>
      <p:sp>
        <p:nvSpPr>
          <p:cNvPr id="443" name="Google Shape;443;p29"/>
          <p:cNvSpPr/>
          <p:nvPr/>
        </p:nvSpPr>
        <p:spPr>
          <a:xfrm>
            <a:off x="5144960" y="3306968"/>
            <a:ext cx="997800" cy="2721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Worker</a:t>
            </a:r>
            <a:endParaRPr sz="1000"/>
          </a:p>
        </p:txBody>
      </p:sp>
      <p:cxnSp>
        <p:nvCxnSpPr>
          <p:cNvPr id="444" name="Google Shape;444;p29"/>
          <p:cNvCxnSpPr/>
          <p:nvPr/>
        </p:nvCxnSpPr>
        <p:spPr>
          <a:xfrm>
            <a:off x="4856936" y="4085650"/>
            <a:ext cx="68415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45" name="Google Shape;445;p29"/>
          <p:cNvSpPr txBox="1"/>
          <p:nvPr/>
        </p:nvSpPr>
        <p:spPr>
          <a:xfrm>
            <a:off x="11151536" y="3842800"/>
            <a:ext cx="6993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Host1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6" name="Google Shape;446;p29"/>
          <p:cNvCxnSpPr/>
          <p:nvPr/>
        </p:nvCxnSpPr>
        <p:spPr>
          <a:xfrm>
            <a:off x="4856936" y="4943250"/>
            <a:ext cx="68415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47" name="Google Shape;447;p29"/>
          <p:cNvSpPr txBox="1"/>
          <p:nvPr/>
        </p:nvSpPr>
        <p:spPr>
          <a:xfrm>
            <a:off x="11151536" y="4700400"/>
            <a:ext cx="6993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Host2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8" name="Google Shape;448;p29"/>
          <p:cNvCxnSpPr/>
          <p:nvPr/>
        </p:nvCxnSpPr>
        <p:spPr>
          <a:xfrm>
            <a:off x="4878186" y="5781200"/>
            <a:ext cx="68415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49" name="Google Shape;449;p29"/>
          <p:cNvSpPr txBox="1"/>
          <p:nvPr/>
        </p:nvSpPr>
        <p:spPr>
          <a:xfrm>
            <a:off x="11172786" y="5538350"/>
            <a:ext cx="6993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Host3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0" name="Google Shape;450;p29"/>
          <p:cNvCxnSpPr/>
          <p:nvPr/>
        </p:nvCxnSpPr>
        <p:spPr>
          <a:xfrm>
            <a:off x="4886078" y="6602175"/>
            <a:ext cx="68415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51" name="Google Shape;451;p29"/>
          <p:cNvSpPr txBox="1"/>
          <p:nvPr/>
        </p:nvSpPr>
        <p:spPr>
          <a:xfrm>
            <a:off x="11180678" y="6359325"/>
            <a:ext cx="6993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Host4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29"/>
          <p:cNvSpPr txBox="1"/>
          <p:nvPr/>
        </p:nvSpPr>
        <p:spPr>
          <a:xfrm>
            <a:off x="4691797" y="1484125"/>
            <a:ext cx="7074600" cy="12477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Physical Characteristics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4-nodes Kubernetes cluster v1.14, 1 SSD per 4 HDD,  15% SSD of total HDD capacity,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64GB RAM per Host, CPU E5-2630, 2.2GHz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10G Pod Network, 10G Backend Network, both Jumbo MTU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Rook S3X Deployment and COS Bench work generator runs on separate hosts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29"/>
          <p:cNvSpPr txBox="1"/>
          <p:nvPr/>
        </p:nvSpPr>
        <p:spPr>
          <a:xfrm>
            <a:off x="296750" y="1522981"/>
            <a:ext cx="3695700" cy="5127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Rook EdgeFS Cluster CRD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4" name="Google Shape;4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450" y="2048789"/>
            <a:ext cx="3412337" cy="4370874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29"/>
          <p:cNvSpPr/>
          <p:nvPr/>
        </p:nvSpPr>
        <p:spPr>
          <a:xfrm>
            <a:off x="505125" y="3603850"/>
            <a:ext cx="3156900" cy="540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0"/>
          <p:cNvSpPr txBox="1"/>
          <p:nvPr/>
        </p:nvSpPr>
        <p:spPr>
          <a:xfrm>
            <a:off x="871321" y="285925"/>
            <a:ext cx="8483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</a:rPr>
              <a:t>Performance Analysis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1" name="Google Shape;4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6025" y="1802675"/>
            <a:ext cx="5206950" cy="22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6325" y="4172875"/>
            <a:ext cx="5256649" cy="2172302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30"/>
          <p:cNvSpPr txBox="1"/>
          <p:nvPr/>
        </p:nvSpPr>
        <p:spPr>
          <a:xfrm>
            <a:off x="399300" y="1685119"/>
            <a:ext cx="53853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25-29% better response time!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-4572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39-43% better bandwidth!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30"/>
          <p:cNvSpPr txBox="1"/>
          <p:nvPr/>
        </p:nvSpPr>
        <p:spPr>
          <a:xfrm>
            <a:off x="175900" y="3589650"/>
            <a:ext cx="5385300" cy="25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609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Test was designed to compare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Pod vs. Multi-Homed Networks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60960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Single 10G connected multi-threaded app, 2MB S3 object transfers, 3 sync replicas, 6TB random I/O dataset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609600" rtl="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1"/>
          <p:cNvSpPr txBox="1"/>
          <p:nvPr/>
        </p:nvSpPr>
        <p:spPr>
          <a:xfrm>
            <a:off x="871321" y="285925"/>
            <a:ext cx="8483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</a:rPr>
              <a:t>Summary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31"/>
          <p:cNvSpPr txBox="1"/>
          <p:nvPr>
            <p:ph idx="4294967295" type="body"/>
          </p:nvPr>
        </p:nvSpPr>
        <p:spPr>
          <a:xfrm>
            <a:off x="614600" y="2017333"/>
            <a:ext cx="10962900" cy="439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609600" rtl="0" algn="l">
              <a:spcBef>
                <a:spcPts val="100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Rook Community is growing!</a:t>
            </a:r>
            <a:endParaRPr sz="2900"/>
          </a:p>
          <a:p>
            <a:pPr indent="-488950" lvl="0" marL="6096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Top Contributors: Upbound.io, RedHat, Nexenta/DDN, SUSE, Cloudability, more is coming!</a:t>
            </a:r>
            <a:endParaRPr sz="2900"/>
          </a:p>
          <a:p>
            <a:pPr indent="-488950" lvl="0" marL="6096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EdgeFS is emerging to address Multi-Cloud and Edge/IoT needs</a:t>
            </a:r>
            <a:endParaRPr sz="2900"/>
          </a:p>
          <a:p>
            <a:pPr indent="-488950" lvl="0" marL="6096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Multi-Homed network is going to be available in upcoming 1.1 release</a:t>
            </a:r>
            <a:endParaRPr sz="2900"/>
          </a:p>
        </p:txBody>
      </p:sp>
      <p:pic>
        <p:nvPicPr>
          <p:cNvPr id="471" name="Google Shape;4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525" y="4708050"/>
            <a:ext cx="7216899" cy="16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2"/>
          <p:cNvSpPr txBox="1"/>
          <p:nvPr/>
        </p:nvSpPr>
        <p:spPr>
          <a:xfrm>
            <a:off x="2607667" y="1705400"/>
            <a:ext cx="6844800" cy="3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8000">
                <a:solidFill>
                  <a:srgbClr val="741B47"/>
                </a:solidFill>
                <a:latin typeface="Open Sans"/>
                <a:ea typeface="Open Sans"/>
                <a:cs typeface="Open Sans"/>
                <a:sym typeface="Open Sans"/>
              </a:rPr>
              <a:t>Thank you!</a:t>
            </a:r>
            <a:endParaRPr sz="8000">
              <a:solidFill>
                <a:srgbClr val="741B4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rgbClr val="741B4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900" u="sng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https://github.com/rook/rook</a:t>
            </a:r>
            <a:endParaRPr sz="2900">
              <a:solidFill>
                <a:srgbClr val="741B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900" u="sng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https://rook.io/</a:t>
            </a:r>
            <a:endParaRPr sz="7200">
              <a:solidFill>
                <a:srgbClr val="741B4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900" u="sng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https://edgefs.io/</a:t>
            </a:r>
            <a:endParaRPr sz="7200">
              <a:solidFill>
                <a:srgbClr val="741B4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rgbClr val="741B4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/>
        </p:nvSpPr>
        <p:spPr>
          <a:xfrm>
            <a:off x="543350" y="1992175"/>
            <a:ext cx="96951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lang="en-US" sz="6000">
                <a:solidFill>
                  <a:schemeClr val="lt1"/>
                </a:solidFill>
              </a:rPr>
              <a:t>Deep dive: Rook / EdgeFS</a:t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543350" y="2560350"/>
            <a:ext cx="102003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Dmitry Yusupov, CTO, Nexenta by DDN</a:t>
            </a:r>
            <a:endParaRPr sz="3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/>
        </p:nvSpPr>
        <p:spPr>
          <a:xfrm>
            <a:off x="871321" y="285925"/>
            <a:ext cx="8483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</a:rPr>
              <a:t>What is Rook?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6"/>
          <p:cNvSpPr txBox="1"/>
          <p:nvPr>
            <p:ph idx="4294967295" type="body"/>
          </p:nvPr>
        </p:nvSpPr>
        <p:spPr>
          <a:xfrm>
            <a:off x="614600" y="2017333"/>
            <a:ext cx="10962900" cy="439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609600" rtl="0" algn="l">
              <a:spcBef>
                <a:spcPts val="100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Cloud-Native Storage Orchestrator</a:t>
            </a:r>
            <a:endParaRPr sz="2900"/>
          </a:p>
          <a:p>
            <a:pPr indent="-488950" lvl="0" marL="6096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Extends Kubernetes with custom types and controllers</a:t>
            </a:r>
            <a:endParaRPr sz="2900"/>
          </a:p>
          <a:p>
            <a:pPr indent="-488950" lvl="0" marL="6096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Automates deployment, bootstrapping, configuration, provisioning, scaling, upgrading, migration, disaster recovery, monitoring, and resource management</a:t>
            </a:r>
            <a:endParaRPr sz="2900"/>
          </a:p>
          <a:p>
            <a:pPr indent="-488950" lvl="0" marL="6096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Framework for many storage providers and solutions</a:t>
            </a:r>
            <a:endParaRPr sz="2900"/>
          </a:p>
          <a:p>
            <a:pPr indent="-488950" lvl="0" marL="6096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Open Source (Apache 2.0)</a:t>
            </a:r>
            <a:endParaRPr sz="2900"/>
          </a:p>
          <a:p>
            <a:pPr indent="-488950" lvl="0" marL="6096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Hosted by the Cloud-Native Computing Foundation (CNCF)</a:t>
            </a:r>
            <a:endParaRPr sz="2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871321" y="285925"/>
            <a:ext cx="8483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</a:rPr>
              <a:t>Storage ON Kubernetes 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9800" y="1921867"/>
            <a:ext cx="6478675" cy="493613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127300" y="1921867"/>
            <a:ext cx="53853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Deploy storage systems INTO the cluster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4572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Harness the power of Kubernetes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4572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Automated management by smart software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4572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Portable abstractions for all our storage needs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/>
        </p:nvSpPr>
        <p:spPr>
          <a:xfrm>
            <a:off x="871321" y="285925"/>
            <a:ext cx="8483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</a:rPr>
              <a:t>Rook is a Framework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8"/>
          <p:cNvSpPr txBox="1"/>
          <p:nvPr>
            <p:ph idx="4294967295" type="body"/>
          </p:nvPr>
        </p:nvSpPr>
        <p:spPr>
          <a:xfrm>
            <a:off x="614600" y="2017325"/>
            <a:ext cx="10962900" cy="458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8950" lvl="0" marL="60960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900"/>
              <a:t>Rook is more than just a collection of Operators and CRDs</a:t>
            </a:r>
            <a:endParaRPr sz="2900"/>
          </a:p>
          <a:p>
            <a:pPr indent="-488950" lvl="0" marL="60960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b="1" lang="en-US" sz="2900"/>
              <a:t>Framework</a:t>
            </a:r>
            <a:r>
              <a:rPr lang="en-US" sz="2900"/>
              <a:t> for storage providers to integrate their solutions into cloud-native environments</a:t>
            </a:r>
            <a:endParaRPr sz="2900"/>
          </a:p>
          <a:p>
            <a:pPr indent="-488950" lvl="1" marL="121920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2900"/>
              <a:t>Storage resource normalization</a:t>
            </a:r>
            <a:endParaRPr sz="2900"/>
          </a:p>
          <a:p>
            <a:pPr indent="-488950" lvl="1" marL="121920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2900"/>
              <a:t>Operator patterns/plumbing</a:t>
            </a:r>
            <a:endParaRPr sz="2900"/>
          </a:p>
          <a:p>
            <a:pPr indent="-488950" lvl="1" marL="121920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2900"/>
              <a:t>Common policies, specs, logic</a:t>
            </a:r>
            <a:endParaRPr sz="2900"/>
          </a:p>
          <a:p>
            <a:pPr indent="-488950" lvl="1" marL="121920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2900"/>
              <a:t>Testing effort</a:t>
            </a:r>
            <a:endParaRPr sz="2900"/>
          </a:p>
          <a:p>
            <a:pPr indent="-488950" lvl="0" marL="60960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2900"/>
              <a:t>EdgeFS, </a:t>
            </a:r>
            <a:r>
              <a:rPr lang="en-US" sz="2900"/>
              <a:t>Ceph, CockroachDB, Minio, NFS, Cassandra, and more…</a:t>
            </a:r>
            <a:endParaRPr sz="2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/>
        </p:nvSpPr>
        <p:spPr>
          <a:xfrm>
            <a:off x="871321" y="285925"/>
            <a:ext cx="8483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</a:rPr>
              <a:t>New Rook Operators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9"/>
          <p:cNvSpPr txBox="1"/>
          <p:nvPr>
            <p:ph idx="4294967295" type="body"/>
          </p:nvPr>
        </p:nvSpPr>
        <p:spPr>
          <a:xfrm>
            <a:off x="2675450" y="2243217"/>
            <a:ext cx="5761500" cy="102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4800"/>
              <a:t>Apache Cassandra</a:t>
            </a:r>
            <a:endParaRPr b="1" sz="4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4000"/>
          </a:p>
        </p:txBody>
      </p:sp>
      <p:grpSp>
        <p:nvGrpSpPr>
          <p:cNvPr id="119" name="Google Shape;119;p19"/>
          <p:cNvGrpSpPr/>
          <p:nvPr/>
        </p:nvGrpSpPr>
        <p:grpSpPr>
          <a:xfrm>
            <a:off x="8329421" y="2159072"/>
            <a:ext cx="1186901" cy="1192070"/>
            <a:chOff x="5363065" y="1740504"/>
            <a:chExt cx="1878900" cy="1911900"/>
          </a:xfrm>
        </p:grpSpPr>
        <p:sp>
          <p:nvSpPr>
            <p:cNvPr id="120" name="Google Shape;120;p19"/>
            <p:cNvSpPr/>
            <p:nvPr/>
          </p:nvSpPr>
          <p:spPr>
            <a:xfrm>
              <a:off x="5363065" y="1740504"/>
              <a:ext cx="1878900" cy="1911900"/>
            </a:xfrm>
            <a:prstGeom prst="flowChartConnector">
              <a:avLst/>
            </a:prstGeom>
            <a:solidFill>
              <a:srgbClr val="FF9900"/>
            </a:solidFill>
            <a:ln cap="flat" cmpd="sng" w="9525">
              <a:solidFill>
                <a:srgbClr val="783F0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783F04"/>
                </a:solidFill>
              </a:endParaRPr>
            </a:p>
          </p:txBody>
        </p:sp>
        <p:pic>
          <p:nvPicPr>
            <p:cNvPr id="121" name="Google Shape;121;p19"/>
            <p:cNvPicPr preferRelativeResize="0"/>
            <p:nvPr/>
          </p:nvPicPr>
          <p:blipFill rotWithShape="1">
            <a:blip r:embed="rId3">
              <a:alphaModFix/>
            </a:blip>
            <a:srcRect b="25512" l="0" r="0" t="0"/>
            <a:stretch/>
          </p:blipFill>
          <p:spPr>
            <a:xfrm>
              <a:off x="5465536" y="2209639"/>
              <a:ext cx="1673900" cy="8507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0733" y="3994567"/>
            <a:ext cx="1823334" cy="182333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6735250" y="4287833"/>
            <a:ext cx="5163600" cy="12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Nexenta </a:t>
            </a:r>
            <a:r>
              <a:rPr b="1" lang="en-US" sz="4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EdgeFS</a:t>
            </a:r>
            <a:endParaRPr b="1" sz="4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260765"/>
            <a:ext cx="3964666" cy="297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/>
        </p:nvSpPr>
        <p:spPr>
          <a:xfrm>
            <a:off x="871321" y="285925"/>
            <a:ext cx="8483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</a:rPr>
              <a:t>What is</a:t>
            </a:r>
            <a:r>
              <a:rPr b="1" lang="en-US" sz="5400">
                <a:solidFill>
                  <a:schemeClr val="lt1"/>
                </a:solidFill>
              </a:rPr>
              <a:t> EdgeFS?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398250" y="1535425"/>
            <a:ext cx="10646400" cy="51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Calibri"/>
              <a:buChar char="●"/>
            </a:pPr>
            <a:r>
              <a:rPr b="1" lang="en-US" sz="2900">
                <a:latin typeface="Calibri"/>
                <a:ea typeface="Calibri"/>
                <a:cs typeface="Calibri"/>
                <a:sym typeface="Calibri"/>
              </a:rPr>
              <a:t>Git like architecture</a:t>
            </a:r>
            <a:endParaRPr b="1" sz="2900">
              <a:latin typeface="Calibri"/>
              <a:ea typeface="Calibri"/>
              <a:cs typeface="Calibri"/>
              <a:sym typeface="Calibri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SzPts val="2900"/>
              <a:buFont typeface="Calibri"/>
              <a:buChar char="○"/>
            </a:pP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Reference from Git documentation: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■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“””All object primitives are referenced by a SHA, a 40-digit object identity, which has the following properties: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● </a:t>
            </a: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two objects are identical they will have the same SHA.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● </a:t>
            </a: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two objects are different they will have different SHAs.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● If an object was only copied partially or another form of data corruption occurred, </a:t>
            </a: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ecalculating the SHA of the current object will identify such corruption.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first two properties of the SHA, relating to identity of the objects, is most useful in enabling Git's distributed model (the second goal of Git). The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latter property enables some safeguards against corruption (the third goal of Git).”””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SzPts val="2900"/>
              <a:buFont typeface="Calibri"/>
              <a:buChar char="○"/>
            </a:pP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EdgeFS objects (any) always cryptographically self-validated, and therefore globally unique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SzPts val="2900"/>
              <a:buFont typeface="Calibri"/>
              <a:buChar char="○"/>
            </a:pP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Same as in Git, any modification (or stream of modifications) are fully versioned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Calibri"/>
              <a:buChar char="●"/>
            </a:pPr>
            <a:r>
              <a:rPr b="1" lang="en-US" sz="2900">
                <a:latin typeface="Calibri"/>
                <a:ea typeface="Calibri"/>
                <a:cs typeface="Calibri"/>
                <a:sym typeface="Calibri"/>
              </a:rPr>
              <a:t>It is Scale-Out and Protocol Unified Object Storage solution</a:t>
            </a: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 designed for Geo-Transparency and Edge/IoT Use cases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/>
        </p:nvSpPr>
        <p:spPr>
          <a:xfrm>
            <a:off x="871321" y="285925"/>
            <a:ext cx="8483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</a:rPr>
              <a:t>Rook EdgeFS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398250" y="1611625"/>
            <a:ext cx="10646400" cy="4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Calibri"/>
              <a:buChar char="●"/>
            </a:pPr>
            <a:r>
              <a:rPr b="1" lang="en-US" sz="2900">
                <a:latin typeface="Calibri"/>
                <a:ea typeface="Calibri"/>
                <a:cs typeface="Calibri"/>
                <a:sym typeface="Calibri"/>
              </a:rPr>
              <a:t>Deployed as Kubernetes Operator</a:t>
            </a:r>
            <a:endParaRPr b="1" sz="2900">
              <a:latin typeface="Calibri"/>
              <a:ea typeface="Calibri"/>
              <a:cs typeface="Calibri"/>
              <a:sym typeface="Calibri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SzPts val="2900"/>
              <a:buFont typeface="Calibri"/>
              <a:buChar char="○"/>
            </a:pP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Full service life-cycle management: install, update, rolling-upgrade, uninstall, re-install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SzPts val="2900"/>
              <a:buFont typeface="Calibri"/>
              <a:buChar char="○"/>
            </a:pP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Monitoring with Prometheus and Grafana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SzPts val="2900"/>
              <a:buFont typeface="Calibri"/>
              <a:buChar char="○"/>
            </a:pP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Easy of use built-in GUI with CRD Wizard!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SzPts val="2900"/>
              <a:buFont typeface="Calibri"/>
              <a:buChar char="○"/>
            </a:pP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Runs in Embedded environments: &lt; 1GB DRAM, 2 CPU cores!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alibri"/>
              <a:buChar char="●"/>
            </a:pPr>
            <a:r>
              <a:rPr b="1"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Consumes Locally connected raw disks or directories</a:t>
            </a:r>
            <a:endParaRPr b="1"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●"/>
            </a:pPr>
            <a:r>
              <a:rPr b="1"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Globally available Data protocols</a:t>
            </a:r>
            <a:endParaRPr b="1"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○"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S3 and S3X (NoSQL and POSIX-like extension)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○"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Scale-Out High-Performance NFS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○"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Scale-Out iSCSI Block Devices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/>
        </p:nvSpPr>
        <p:spPr>
          <a:xfrm>
            <a:off x="871325" y="285925"/>
            <a:ext cx="9240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</a:rPr>
              <a:t>EdgeFS Connected Data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471225" y="1729900"/>
            <a:ext cx="3411900" cy="46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Deduplication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Clouds Connectivity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Geo-Transparency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Namespace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Protocol Transparency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S3, S3X, NFS, iSCSI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2"/>
          <p:cNvSpPr/>
          <p:nvPr/>
        </p:nvSpPr>
        <p:spPr>
          <a:xfrm>
            <a:off x="3883063" y="1721700"/>
            <a:ext cx="4210200" cy="205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Segment 1</a:t>
            </a:r>
            <a:endParaRPr b="1"/>
          </a:p>
        </p:txBody>
      </p:sp>
      <p:sp>
        <p:nvSpPr>
          <p:cNvPr id="144" name="Google Shape;144;p22"/>
          <p:cNvSpPr/>
          <p:nvPr/>
        </p:nvSpPr>
        <p:spPr>
          <a:xfrm>
            <a:off x="4200636" y="2529169"/>
            <a:ext cx="2540700" cy="3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MySpace/Work</a:t>
            </a:r>
            <a:endParaRPr sz="1200"/>
          </a:p>
        </p:txBody>
      </p:sp>
      <p:sp>
        <p:nvSpPr>
          <p:cNvPr id="145" name="Google Shape;145;p22"/>
          <p:cNvSpPr/>
          <p:nvPr/>
        </p:nvSpPr>
        <p:spPr>
          <a:xfrm>
            <a:off x="5078144" y="2927184"/>
            <a:ext cx="785700" cy="717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HDDN</a:t>
            </a:r>
            <a:endParaRPr sz="1200"/>
          </a:p>
        </p:txBody>
      </p:sp>
      <p:sp>
        <p:nvSpPr>
          <p:cNvPr id="146" name="Google Shape;146;p22"/>
          <p:cNvSpPr/>
          <p:nvPr/>
        </p:nvSpPr>
        <p:spPr>
          <a:xfrm>
            <a:off x="5955658" y="2927184"/>
            <a:ext cx="785700" cy="717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SSD0</a:t>
            </a:r>
            <a:endParaRPr sz="1200"/>
          </a:p>
        </p:txBody>
      </p:sp>
      <p:sp>
        <p:nvSpPr>
          <p:cNvPr id="147" name="Google Shape;147;p22"/>
          <p:cNvSpPr/>
          <p:nvPr/>
        </p:nvSpPr>
        <p:spPr>
          <a:xfrm>
            <a:off x="4200631" y="2927184"/>
            <a:ext cx="785700" cy="717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HDD0</a:t>
            </a:r>
            <a:endParaRPr sz="1200"/>
          </a:p>
        </p:txBody>
      </p:sp>
      <p:sp>
        <p:nvSpPr>
          <p:cNvPr id="148" name="Google Shape;148;p22"/>
          <p:cNvSpPr/>
          <p:nvPr/>
        </p:nvSpPr>
        <p:spPr>
          <a:xfrm>
            <a:off x="6860912" y="2529169"/>
            <a:ext cx="1066800" cy="3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ISGW Link</a:t>
            </a:r>
            <a:endParaRPr sz="1200"/>
          </a:p>
        </p:txBody>
      </p:sp>
      <p:sp>
        <p:nvSpPr>
          <p:cNvPr id="149" name="Google Shape;149;p22"/>
          <p:cNvSpPr/>
          <p:nvPr/>
        </p:nvSpPr>
        <p:spPr>
          <a:xfrm>
            <a:off x="4906216" y="1990124"/>
            <a:ext cx="1418700" cy="3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NFS GW</a:t>
            </a:r>
            <a:endParaRPr sz="1200"/>
          </a:p>
        </p:txBody>
      </p:sp>
      <p:sp>
        <p:nvSpPr>
          <p:cNvPr id="150" name="Google Shape;150;p22"/>
          <p:cNvSpPr/>
          <p:nvPr/>
        </p:nvSpPr>
        <p:spPr>
          <a:xfrm>
            <a:off x="6508559" y="1990124"/>
            <a:ext cx="1418700" cy="3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S3 GW</a:t>
            </a:r>
            <a:endParaRPr sz="1200"/>
          </a:p>
        </p:txBody>
      </p:sp>
      <p:sp>
        <p:nvSpPr>
          <p:cNvPr id="151" name="Google Shape;151;p22"/>
          <p:cNvSpPr/>
          <p:nvPr/>
        </p:nvSpPr>
        <p:spPr>
          <a:xfrm>
            <a:off x="3883063" y="4188752"/>
            <a:ext cx="4210200" cy="205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Segment N</a:t>
            </a:r>
            <a:endParaRPr b="1"/>
          </a:p>
        </p:txBody>
      </p:sp>
      <p:sp>
        <p:nvSpPr>
          <p:cNvPr id="152" name="Google Shape;152;p22"/>
          <p:cNvSpPr/>
          <p:nvPr/>
        </p:nvSpPr>
        <p:spPr>
          <a:xfrm>
            <a:off x="4200636" y="4996221"/>
            <a:ext cx="2540700" cy="3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MySpace/Home</a:t>
            </a:r>
            <a:endParaRPr sz="1200"/>
          </a:p>
        </p:txBody>
      </p:sp>
      <p:sp>
        <p:nvSpPr>
          <p:cNvPr id="153" name="Google Shape;153;p22"/>
          <p:cNvSpPr/>
          <p:nvPr/>
        </p:nvSpPr>
        <p:spPr>
          <a:xfrm>
            <a:off x="5078144" y="5394236"/>
            <a:ext cx="785700" cy="717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HDDN</a:t>
            </a:r>
            <a:endParaRPr sz="1200"/>
          </a:p>
        </p:txBody>
      </p:sp>
      <p:sp>
        <p:nvSpPr>
          <p:cNvPr id="154" name="Google Shape;154;p22"/>
          <p:cNvSpPr/>
          <p:nvPr/>
        </p:nvSpPr>
        <p:spPr>
          <a:xfrm>
            <a:off x="5955658" y="5394236"/>
            <a:ext cx="785700" cy="717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SSD0</a:t>
            </a:r>
            <a:endParaRPr sz="1200"/>
          </a:p>
        </p:txBody>
      </p:sp>
      <p:sp>
        <p:nvSpPr>
          <p:cNvPr id="155" name="Google Shape;155;p22"/>
          <p:cNvSpPr/>
          <p:nvPr/>
        </p:nvSpPr>
        <p:spPr>
          <a:xfrm>
            <a:off x="4200631" y="5394236"/>
            <a:ext cx="785700" cy="717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HDD0</a:t>
            </a:r>
            <a:endParaRPr sz="1200"/>
          </a:p>
        </p:txBody>
      </p:sp>
      <p:sp>
        <p:nvSpPr>
          <p:cNvPr id="156" name="Google Shape;156;p22"/>
          <p:cNvSpPr/>
          <p:nvPr/>
        </p:nvSpPr>
        <p:spPr>
          <a:xfrm>
            <a:off x="6860912" y="4996221"/>
            <a:ext cx="1066800" cy="3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ISGW Link</a:t>
            </a:r>
            <a:endParaRPr sz="1200"/>
          </a:p>
        </p:txBody>
      </p:sp>
      <p:sp>
        <p:nvSpPr>
          <p:cNvPr id="157" name="Google Shape;157;p22"/>
          <p:cNvSpPr/>
          <p:nvPr/>
        </p:nvSpPr>
        <p:spPr>
          <a:xfrm>
            <a:off x="4906216" y="4457175"/>
            <a:ext cx="1066800" cy="3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NFS GW</a:t>
            </a:r>
            <a:endParaRPr sz="1200"/>
          </a:p>
        </p:txBody>
      </p:sp>
      <p:sp>
        <p:nvSpPr>
          <p:cNvPr id="158" name="Google Shape;158;p22"/>
          <p:cNvSpPr/>
          <p:nvPr/>
        </p:nvSpPr>
        <p:spPr>
          <a:xfrm>
            <a:off x="6100103" y="4467272"/>
            <a:ext cx="928500" cy="3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S3 GW</a:t>
            </a:r>
            <a:endParaRPr sz="1200"/>
          </a:p>
        </p:txBody>
      </p:sp>
      <p:cxnSp>
        <p:nvCxnSpPr>
          <p:cNvPr id="159" name="Google Shape;159;p22"/>
          <p:cNvCxnSpPr>
            <a:stCxn id="148" idx="2"/>
            <a:endCxn id="156" idx="0"/>
          </p:cNvCxnSpPr>
          <p:nvPr/>
        </p:nvCxnSpPr>
        <p:spPr>
          <a:xfrm>
            <a:off x="7394312" y="2901769"/>
            <a:ext cx="0" cy="2094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lgDash"/>
            <a:round/>
            <a:headEnd len="med" w="med" type="diamond"/>
            <a:tailEnd len="med" w="med" type="diamond"/>
          </a:ln>
        </p:spPr>
      </p:cxn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278" y="2725060"/>
            <a:ext cx="3077229" cy="2447683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/>
          <p:nvPr/>
        </p:nvSpPr>
        <p:spPr>
          <a:xfrm>
            <a:off x="8295600" y="4996225"/>
            <a:ext cx="3411900" cy="15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* 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Block-level Geo-Deduplication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* Metadata-Only Transfers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* 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Local Caching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ato"/>
                <a:ea typeface="Lato"/>
                <a:cs typeface="Lato"/>
                <a:sym typeface="Lato"/>
              </a:rPr>
              <a:t>* 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Intelligent</a:t>
            </a:r>
            <a:r>
              <a:rPr lang="en-US" sz="1800">
                <a:latin typeface="Lato"/>
                <a:ea typeface="Lato"/>
                <a:cs typeface="Lato"/>
                <a:sym typeface="Lato"/>
              </a:rPr>
              <a:t> Prefetching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8458680" y="1949494"/>
            <a:ext cx="30771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58FB8"/>
                </a:solidFill>
                <a:latin typeface="Lato"/>
                <a:ea typeface="Lato"/>
                <a:cs typeface="Lato"/>
                <a:sym typeface="Lato"/>
              </a:rPr>
              <a:t>Up to 50x bandwidth savings!</a:t>
            </a:r>
            <a:endParaRPr b="1" sz="2400">
              <a:solidFill>
                <a:srgbClr val="258FB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