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  <p:embeddedFont>
      <p:font typeface="Inconsolata"/>
      <p:regular r:id="rId36"/>
      <p:bold r:id="rId37"/>
    </p:embeddedFont>
    <p:embeddedFont>
      <p:font typeface="Overpass"/>
      <p:regular r:id="rId38"/>
      <p:bold r:id="rId39"/>
      <p:italic r:id="rId40"/>
      <p:boldItalic r:id="rId41"/>
    </p:embeddedFont>
    <p:embeddedFont>
      <p:font typeface="Overpass Light"/>
      <p:regular r:id="rId42"/>
      <p:bold r:id="rId43"/>
      <p:italic r:id="rId44"/>
      <p:boldItalic r:id="rId45"/>
    </p:embeddedFont>
    <p:embeddedFont>
      <p:font typeface="Overpass SemiBold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-italic.fntdata"/><Relationship Id="rId42" Type="http://schemas.openxmlformats.org/officeDocument/2006/relationships/font" Target="fonts/OverpassLight-regular.fntdata"/><Relationship Id="rId41" Type="http://schemas.openxmlformats.org/officeDocument/2006/relationships/font" Target="fonts/Overpass-boldItalic.fntdata"/><Relationship Id="rId44" Type="http://schemas.openxmlformats.org/officeDocument/2006/relationships/font" Target="fonts/OverpassLight-italic.fntdata"/><Relationship Id="rId43" Type="http://schemas.openxmlformats.org/officeDocument/2006/relationships/font" Target="fonts/OverpassLight-bold.fntdata"/><Relationship Id="rId46" Type="http://schemas.openxmlformats.org/officeDocument/2006/relationships/font" Target="fonts/OverpassSemiBold-regular.fntdata"/><Relationship Id="rId45" Type="http://schemas.openxmlformats.org/officeDocument/2006/relationships/font" Target="fonts/Overpass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verpassSemiBold-italic.fntdata"/><Relationship Id="rId47" Type="http://schemas.openxmlformats.org/officeDocument/2006/relationships/font" Target="fonts/OverpassSemiBold-bold.fntdata"/><Relationship Id="rId49" Type="http://schemas.openxmlformats.org/officeDocument/2006/relationships/font" Target="fonts/Overpas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ProximaNova-bold.fntdata"/><Relationship Id="rId32" Type="http://schemas.openxmlformats.org/officeDocument/2006/relationships/font" Target="fonts/ProximaNova-regular.fntdata"/><Relationship Id="rId35" Type="http://schemas.openxmlformats.org/officeDocument/2006/relationships/font" Target="fonts/ProximaNova-boldItalic.fntdata"/><Relationship Id="rId34" Type="http://schemas.openxmlformats.org/officeDocument/2006/relationships/font" Target="fonts/ProximaNova-italic.fntdata"/><Relationship Id="rId37" Type="http://schemas.openxmlformats.org/officeDocument/2006/relationships/font" Target="fonts/Inconsolata-bold.fntdata"/><Relationship Id="rId36" Type="http://schemas.openxmlformats.org/officeDocument/2006/relationships/font" Target="fonts/Inconsolata-regular.fntdata"/><Relationship Id="rId39" Type="http://schemas.openxmlformats.org/officeDocument/2006/relationships/font" Target="fonts/Overpass-bold.fntdata"/><Relationship Id="rId38" Type="http://schemas.openxmlformats.org/officeDocument/2006/relationships/font" Target="fonts/Overpass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kccncosschn19eng.sched.com/venue/609?iframe=yes&amp;w=100%&amp;sidebar=yes&amp;bg=no" TargetMode="External"/><Relationship Id="rId3" Type="http://schemas.openxmlformats.org/officeDocument/2006/relationships/hyperlink" Target="https://kccncosschn19eng.sched.com/venue/609?iframe=yes&amp;w=100%&amp;sidebar=yes&amp;bg=no" TargetMode="External"/><Relationship Id="rId4" Type="http://schemas.openxmlformats.org/officeDocument/2006/relationships/hyperlink" Target="https://www.lfasiallc.com/events/kubecon-cloudnativecon-china-2019/schedule-english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</a:rPr>
              <a:t>Rook was developed as a storage provider for Kubernetes to automatically deploy and attach storage to pods. Significant effort within Rook has been devoted to integrating the open-source storage platform Ceph with Kubernetes. Ceph is a distributed storage system in broad use today that presents unified file, block, and object interfaces to applications.</a:t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</a:rPr>
              <a:t>This talk will present completed work in the Ceph Nautilus release to dynamically create highly-available and scalable NFS server clusters that export the Ceph file system (CephFS) for use within Kubernetes or as a standalone appliance. CephFS provides applications with a friendly programmatic interface for creating shareable volumes. For each volume, Ceph and Rook cooperatively manage the details of dynamically deploying a cluster of NFS-Ganesha pods with minimal operator or user involvement.</a:t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</a:rPr>
              <a:t>Tuesday June 25, 2019 14:20 - 14:55 </a:t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960AB"/>
                </a:solidFill>
                <a:uFill>
                  <a:noFill/>
                </a:uFill>
                <a:hlinkClick r:id="rId2"/>
              </a:rPr>
              <a:t>609</a:t>
            </a:r>
            <a:endParaRPr sz="1050">
              <a:solidFill>
                <a:srgbClr val="0960AB"/>
              </a:solidFill>
              <a:uFill>
                <a:noFill/>
              </a:uFill>
              <a:hlinkClick r:id="rId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highlight>
                  <a:srgbClr val="619599"/>
                </a:highlight>
              </a:rPr>
              <a:t> </a:t>
            </a:r>
            <a:r>
              <a:rPr lang="en" sz="1050"/>
              <a:t> KC+CNC - Storage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https://www.lfasiallc.com/events/kubecon-cloudnativecon-china-2019/schedule-english/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7572a490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7572a490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7572a490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7572a490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7572a49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7572a49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a0f16cc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a0f16cc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78e4c2ae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78e4c2ae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9faef2a3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9faef2a3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9faef2a3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9faef2a3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a2ab0af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a2ab0af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78ce2ada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78ce2ada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b7536d25e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b7536d25e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9e86ada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9e86ada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efforts to create an HPC file system giving nodes </a:t>
            </a:r>
            <a:r>
              <a:rPr lang="en"/>
              <a:t>unencumbered</a:t>
            </a:r>
            <a:r>
              <a:rPr lang="en"/>
              <a:t> access to the data path.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b7536d25e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5b7536d25e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47716335e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47716335e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78ce2ada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78ce2ada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b7536d25e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b7536d25e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efforts to create an HPC file system giving nodes unencumbered access to the data path.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59faef2a3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59faef2a3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59faef2a3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59faef2a3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578ce2ada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578ce2ada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b7536d25e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b7536d25e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Origins of this effort are in Openstack and Manila.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b7536d25e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b7536d25e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how does Kubernetes fit in? That will become clear towards the end!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b7536d25e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b7536d25e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necessarily missing from Openstack...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9faef2a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9faef2a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Those exact goals run counter to desired I/O access in some scenarios.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7572a490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7572a490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9e86ada2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9e86ada2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7572a490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7572a490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Relationship Id="rId3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image" Target="../media/image1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Relationship Id="rId3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png"/><Relationship Id="rId3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6.png"/><Relationship Id="rId3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Relationship Id="rId3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red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1pPr>
            <a:lvl2pPr lvl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2pPr>
            <a:lvl3pPr lvl="2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3pPr>
            <a:lvl4pPr lvl="3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4pPr>
            <a:lvl5pPr lvl="4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5pPr>
            <a:lvl6pPr lvl="5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6pPr>
            <a:lvl7pPr lvl="6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7pPr>
            <a:lvl8pPr lvl="7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8pPr>
            <a:lvl9pPr lvl="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large quote white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1pPr>
            <a:lvl2pPr lvl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2pPr>
            <a:lvl3pPr lvl="2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3pPr>
            <a:lvl4pPr lvl="3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4pPr>
            <a:lvl5pPr lvl="4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5pPr>
            <a:lvl6pPr lvl="5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6pPr>
            <a:lvl7pPr lvl="6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7pPr>
            <a:lvl8pPr lvl="7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8pPr>
            <a:lvl9pPr lvl="8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9pPr>
          </a:lstStyle>
          <a:p/>
        </p:txBody>
      </p:sp>
      <p:cxnSp>
        <p:nvCxnSpPr>
          <p:cNvPr id="101" name="Google Shape;101;p1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1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pic>
        <p:nvPicPr>
          <p:cNvPr id="104" name="Google Shape;104;p11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1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large quote red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12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2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600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12" name="Google Shape;112;p12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large quote illustrated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type="title"/>
          </p:nvPr>
        </p:nvSpPr>
        <p:spPr>
          <a:xfrm>
            <a:off x="5674100" y="1632950"/>
            <a:ext cx="5037300" cy="38826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17" name="Google Shape;117;p1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3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600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20" name="Google Shape;120;p13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pic>
        <p:nvPicPr>
          <p:cNvPr id="121" name="Google Shape;12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rior white">
  <p:cSld name="CUSTOM_4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124" name="Google Shape;124;p1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126" name="Google Shape;126;p1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/>
          <p:nvPr>
            <p:ph idx="2" type="subTitle"/>
          </p:nvPr>
        </p:nvSpPr>
        <p:spPr>
          <a:xfrm>
            <a:off x="885050" y="6169550"/>
            <a:ext cx="9183000" cy="5598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1pPr>
            <a:lvl2pPr lvl="1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2pPr>
            <a:lvl3pPr lvl="2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3pPr>
            <a:lvl4pPr lvl="3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4pPr>
            <a:lvl5pPr lvl="4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5pPr>
            <a:lvl6pPr lvl="5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6pPr>
            <a:lvl7pPr lvl="6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7pPr>
            <a:lvl8pPr lvl="7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8pPr>
            <a:lvl9pPr lvl="8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rior black">
  <p:cSld name="CUSTOM_4_1">
    <p:bg>
      <p:bgPr>
        <a:solidFill>
          <a:srgbClr val="141414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9pPr>
          </a:lstStyle>
          <a:p/>
        </p:txBody>
      </p:sp>
      <p:cxnSp>
        <p:nvCxnSpPr>
          <p:cNvPr id="132" name="Google Shape;132;p1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5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134" name="Google Shape;134;p1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6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6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37" name="Google Shape;137;p15"/>
          <p:cNvSpPr txBox="1"/>
          <p:nvPr>
            <p:ph idx="2" type="subTitle"/>
          </p:nvPr>
        </p:nvSpPr>
        <p:spPr>
          <a:xfrm>
            <a:off x="885050" y="6169550"/>
            <a:ext cx="9183000" cy="5598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only">
  <p:cSld name="CUSTOM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137770" y="6311925"/>
            <a:ext cx="480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1102267" y="2167900"/>
            <a:ext cx="9987600" cy="35265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1150" lvl="1" marL="914400" rtl="0">
              <a:spcBef>
                <a:spcPts val="2100"/>
              </a:spcBef>
              <a:spcAft>
                <a:spcPts val="0"/>
              </a:spcAft>
              <a:buSzPts val="13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1150" lvl="2" marL="1371600" rtl="0">
              <a:spcBef>
                <a:spcPts val="2100"/>
              </a:spcBef>
              <a:spcAft>
                <a:spcPts val="0"/>
              </a:spcAft>
              <a:buSzPts val="13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1150" lvl="3" marL="1828800" rtl="0">
              <a:spcBef>
                <a:spcPts val="2100"/>
              </a:spcBef>
              <a:spcAft>
                <a:spcPts val="0"/>
              </a:spcAft>
              <a:buSzPts val="13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1150" lvl="4" marL="2286000" rtl="0">
              <a:spcBef>
                <a:spcPts val="2100"/>
              </a:spcBef>
              <a:spcAft>
                <a:spcPts val="0"/>
              </a:spcAft>
              <a:buSzPts val="13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1150" lvl="5" marL="2743200" rtl="0">
              <a:spcBef>
                <a:spcPts val="2100"/>
              </a:spcBef>
              <a:spcAft>
                <a:spcPts val="0"/>
              </a:spcAft>
              <a:buSzPts val="13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1150" lvl="6" marL="3200400" rtl="0">
              <a:spcBef>
                <a:spcPts val="2100"/>
              </a:spcBef>
              <a:spcAft>
                <a:spcPts val="0"/>
              </a:spcAft>
              <a:buSzPts val="13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1150" lvl="7" marL="3657600" rtl="0">
              <a:spcBef>
                <a:spcPts val="2100"/>
              </a:spcBef>
              <a:spcAft>
                <a:spcPts val="0"/>
              </a:spcAft>
              <a:buSzPts val="13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1150" lvl="8" marL="4114800" rtl="0">
              <a:spcBef>
                <a:spcPts val="2100"/>
              </a:spcBef>
              <a:spcAft>
                <a:spcPts val="2100"/>
              </a:spcAft>
              <a:buSzPts val="13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1102200" y="0"/>
            <a:ext cx="9987600" cy="14175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Font typeface="Proxima Nova"/>
              <a:buNone/>
              <a:defRPr b="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3" name="Google Shape;143;p16"/>
          <p:cNvSpPr txBox="1"/>
          <p:nvPr>
            <p:ph idx="2" type="subTitle"/>
          </p:nvPr>
        </p:nvSpPr>
        <p:spPr>
          <a:xfrm>
            <a:off x="1102200" y="1239700"/>
            <a:ext cx="9987600" cy="875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red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" name="Google Shape;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9804" y="353598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79804" y="27679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79804" y="199983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79804" y="4304059"/>
            <a:ext cx="455950" cy="4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7960472" y="27678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7960472" y="35359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7960472" y="43039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28" name="Google Shape;28;p3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" name="Google Shape;29;p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black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6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6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37" name="Google Shape;3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Google Shape;38;p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ck closing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42" name="Google Shape;42;p5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6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6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44" name="Google Shape;4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6" name="Google Shape;46;p5"/>
          <p:cNvSpPr txBox="1"/>
          <p:nvPr/>
        </p:nvSpPr>
        <p:spPr>
          <a:xfrm>
            <a:off x="7960472" y="27678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7" name="Google Shape;47;p5"/>
          <p:cNvSpPr txBox="1"/>
          <p:nvPr/>
        </p:nvSpPr>
        <p:spPr>
          <a:xfrm>
            <a:off x="7960472" y="35359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7960472" y="43039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49" name="Google Shape;49;p5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0" name="Google Shape;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1275" y="1882617"/>
            <a:ext cx="580517" cy="58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1275" y="3404473"/>
            <a:ext cx="580517" cy="58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21275" y="2705617"/>
            <a:ext cx="580517" cy="58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21275" y="4214033"/>
            <a:ext cx="580517" cy="580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Google Shape;54;p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illustrated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600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600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58" name="Google Shape;5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6"/>
          <p:cNvSpPr txBox="1"/>
          <p:nvPr>
            <p:ph idx="1" type="subTitle"/>
          </p:nvPr>
        </p:nvSpPr>
        <p:spPr>
          <a:xfrm>
            <a:off x="5660525" y="3971650"/>
            <a:ext cx="4446300" cy="9144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2" name="Google Shape;62;p6"/>
          <p:cNvSpPr txBox="1"/>
          <p:nvPr>
            <p:ph type="title"/>
          </p:nvPr>
        </p:nvSpPr>
        <p:spPr>
          <a:xfrm>
            <a:off x="5660525" y="1709031"/>
            <a:ext cx="5736300" cy="211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2" type="subTitle"/>
          </p:nvPr>
        </p:nvSpPr>
        <p:spPr>
          <a:xfrm>
            <a:off x="5660525" y="5318275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4" name="Google Shape;64;p6"/>
          <p:cNvSpPr txBox="1"/>
          <p:nvPr>
            <p:ph idx="3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illustrated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7"/>
          <p:cNvSpPr txBox="1"/>
          <p:nvPr>
            <p:ph type="title"/>
          </p:nvPr>
        </p:nvSpPr>
        <p:spPr>
          <a:xfrm>
            <a:off x="5660525" y="568626"/>
            <a:ext cx="5736300" cy="19293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70" name="Google Shape;70;p7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idx="2" type="subTitle"/>
          </p:nvPr>
        </p:nvSpPr>
        <p:spPr>
          <a:xfrm>
            <a:off x="5660525" y="2752400"/>
            <a:ext cx="4446300" cy="15249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black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74" name="Google Shape;74;p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" name="Google Shape;76;p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78" name="Google Shape;78;p8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600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600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9" name="Google Shape;79;p8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1pPr>
            <a:lvl2pPr lvl="1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2pPr>
            <a:lvl3pPr lvl="2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3pPr>
            <a:lvl4pPr lvl="3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4pPr>
            <a:lvl5pPr lvl="4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5pPr>
            <a:lvl6pPr lvl="5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6pPr>
            <a:lvl7pPr lvl="6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7pPr>
            <a:lvl8pPr lvl="7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8pPr>
            <a:lvl9pPr lvl="8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9pPr>
          </a:lstStyle>
          <a:p/>
        </p:txBody>
      </p:sp>
      <p:pic>
        <p:nvPicPr>
          <p:cNvPr id="80" name="Google Shape;80;p8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whit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83" name="Google Shape;83;p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5" name="Google Shape;85;p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87" name="Google Shape;87;p9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6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6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8" name="Google Shape;88;p9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89" name="Google Shape;8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white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92" name="Google Shape;92;p1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4" name="Google Shape;94;p1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96" name="Google Shape;96;p10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97" name="Google Shape;97;p10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0"/>
          <p:cNvSpPr txBox="1"/>
          <p:nvPr>
            <p:ph idx="3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sz="3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sz="3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sz="3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sz="3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sz="3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sz="3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sz="3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sz="3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sz="3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619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Overpass Light"/>
              <a:buChar char="●"/>
              <a:defRPr sz="2100"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indent="-33020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Overpass Light"/>
              <a:buChar char="○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indent="-33020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Overpass Light"/>
              <a:buChar char="■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indent="-33020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Overpass Light"/>
              <a:buChar char="●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indent="-33020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Overpass Light"/>
              <a:buChar char="○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indent="-33020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Overpass Light"/>
              <a:buChar char="■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indent="-33020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Overpass Light"/>
              <a:buChar char="●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indent="-33020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Overpass Light"/>
              <a:buChar char="○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indent="-33020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Font typeface="Overpass Light"/>
              <a:buChar char="■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racker.ceph.com/issues/36397#change-136972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jlayton@redhat.com" TargetMode="External"/><Relationship Id="rId4" Type="http://schemas.openxmlformats.org/officeDocument/2006/relationships/hyperlink" Target="mailto:pdonnell@redhat.com" TargetMode="External"/><Relationship Id="rId9" Type="http://schemas.openxmlformats.org/officeDocument/2006/relationships/hyperlink" Target="https://www.nfs-ganesha.org/" TargetMode="External"/><Relationship Id="rId5" Type="http://schemas.openxmlformats.org/officeDocument/2006/relationships/hyperlink" Target="https://ceph.com/community/deploying-a-cephnfs-server-cluster-with-rook/" TargetMode="External"/><Relationship Id="rId6" Type="http://schemas.openxmlformats.org/officeDocument/2006/relationships/hyperlink" Target="https://ceph.com/community/nautilus-cephfs/" TargetMode="External"/><Relationship Id="rId7" Type="http://schemas.openxmlformats.org/officeDocument/2006/relationships/hyperlink" Target="https://rook.io/" TargetMode="External"/><Relationship Id="rId8" Type="http://schemas.openxmlformats.org/officeDocument/2006/relationships/hyperlink" Target="https://ceph.com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hyperlink" Target="https://www.openstack.org/user-survey/survey-201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0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16.png"/><Relationship Id="rId7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16.png"/><Relationship Id="rId7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Rook-Deployed Scalable NFS Clusters Exporting CephFS</a:t>
            </a:r>
            <a:endParaRPr/>
          </a:p>
        </p:txBody>
      </p:sp>
      <p:sp>
        <p:nvSpPr>
          <p:cNvPr id="149" name="Google Shape;149;p17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 Layton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Software Engineer</a:t>
            </a:r>
            <a:endParaRPr/>
          </a:p>
        </p:txBody>
      </p:sp>
      <p:sp>
        <p:nvSpPr>
          <p:cNvPr id="150" name="Google Shape;150;p17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Patrick Donnelly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Senior Software Engineer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CephFS Team Lead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151" name="Google Shape;151;p17"/>
          <p:cNvCxnSpPr/>
          <p:nvPr/>
        </p:nvCxnSpPr>
        <p:spPr>
          <a:xfrm>
            <a:off x="2083725" y="4572800"/>
            <a:ext cx="3276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7"/>
          <p:cNvCxnSpPr/>
          <p:nvPr/>
        </p:nvCxnSpPr>
        <p:spPr>
          <a:xfrm>
            <a:off x="4471850" y="4572800"/>
            <a:ext cx="3276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/>
          <p:nvPr>
            <p:ph type="title"/>
          </p:nvPr>
        </p:nvSpPr>
        <p:spPr>
          <a:xfrm>
            <a:off x="1752600" y="946000"/>
            <a:ext cx="6805800" cy="70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verpass SemiBold"/>
                <a:ea typeface="Overpass SemiBold"/>
                <a:cs typeface="Overpass SemiBold"/>
                <a:sym typeface="Overpass SemiBold"/>
              </a:rPr>
              <a:t>Ganesha NFS Server</a:t>
            </a:r>
            <a:endParaRPr sz="3600"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349" name="Google Shape;349;p2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Rook-Deployed Scalable NFS Clusters Exporting CephFS</a:t>
            </a:r>
            <a:endParaRPr/>
          </a:p>
        </p:txBody>
      </p:sp>
      <p:sp>
        <p:nvSpPr>
          <p:cNvPr id="350" name="Google Shape;350;p2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26"/>
          <p:cNvSpPr txBox="1"/>
          <p:nvPr/>
        </p:nvSpPr>
        <p:spPr>
          <a:xfrm>
            <a:off x="989100" y="1874100"/>
            <a:ext cx="6975900" cy="4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verpass Light"/>
              <a:buChar char="●"/>
            </a:pPr>
            <a:r>
              <a:rPr lang="en" sz="1800">
                <a:latin typeface="Overpass Light"/>
                <a:ea typeface="Overpass Light"/>
                <a:cs typeface="Overpass Light"/>
                <a:sym typeface="Overpass Light"/>
              </a:rPr>
              <a:t>Open-source NFS server that runs in userspace (LGPLv3)</a:t>
            </a:r>
            <a:br>
              <a:rPr lang="en" sz="1800">
                <a:latin typeface="Overpass Light"/>
                <a:ea typeface="Overpass Light"/>
                <a:cs typeface="Overpass Light"/>
                <a:sym typeface="Overpass Light"/>
              </a:rPr>
            </a:br>
            <a:endParaRPr sz="1800"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verpass Light"/>
              <a:buChar char="●"/>
            </a:pPr>
            <a:r>
              <a:rPr lang="en" sz="1800">
                <a:latin typeface="Overpass Light"/>
                <a:ea typeface="Overpass Light"/>
                <a:cs typeface="Overpass Light"/>
                <a:sym typeface="Overpass Light"/>
              </a:rPr>
              <a:t>Plugin interface for exports and client recovery databases</a:t>
            </a:r>
            <a:endParaRPr sz="1800"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verpass Light"/>
              <a:buChar char="○"/>
            </a:pPr>
            <a:r>
              <a:rPr lang="en" sz="1800">
                <a:latin typeface="Overpass Light"/>
                <a:ea typeface="Overpass Light"/>
                <a:cs typeface="Overpass Light"/>
                <a:sym typeface="Overpass Light"/>
              </a:rPr>
              <a:t>well suited for exporting userland filesystems</a:t>
            </a:r>
            <a:br>
              <a:rPr lang="en" sz="1800">
                <a:latin typeface="Overpass Light"/>
                <a:ea typeface="Overpass Light"/>
                <a:cs typeface="Overpass Light"/>
                <a:sym typeface="Overpass Light"/>
              </a:rPr>
            </a:br>
            <a:endParaRPr sz="1800"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verpass Light"/>
              <a:buChar char="●"/>
            </a:pPr>
            <a:r>
              <a:rPr lang="en" sz="1800">
                <a:latin typeface="Overpass Light"/>
                <a:ea typeface="Overpass Light"/>
                <a:cs typeface="Overpass Light"/>
                <a:sym typeface="Overpass Light"/>
              </a:rPr>
              <a:t>FSAL_CEPH uses </a:t>
            </a: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libcephfs</a:t>
            </a:r>
            <a:r>
              <a:rPr lang="en" sz="1800">
                <a:latin typeface="Overpass Light"/>
                <a:ea typeface="Overpass Light"/>
                <a:cs typeface="Overpass Light"/>
                <a:sym typeface="Overpass Light"/>
              </a:rPr>
              <a:t> to interact with Ceph cluster</a:t>
            </a:r>
            <a:br>
              <a:rPr lang="en" sz="1800">
                <a:latin typeface="Overpass Light"/>
                <a:ea typeface="Overpass Light"/>
                <a:cs typeface="Overpass Light"/>
                <a:sym typeface="Overpass Light"/>
              </a:rPr>
            </a:br>
            <a:endParaRPr sz="1800"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verpass Light"/>
              <a:buChar char="●"/>
            </a:pPr>
            <a:r>
              <a:rPr lang="en" sz="1800">
                <a:latin typeface="Overpass Light"/>
                <a:ea typeface="Overpass Light"/>
                <a:cs typeface="Overpass Light"/>
                <a:sym typeface="Overpass Light"/>
              </a:rPr>
              <a:t>Can use </a:t>
            </a: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librados</a:t>
            </a:r>
            <a:r>
              <a:rPr lang="en" sz="1800">
                <a:latin typeface="Overpass Light"/>
                <a:ea typeface="Overpass Light"/>
                <a:cs typeface="Overpass Light"/>
                <a:sym typeface="Overpass Light"/>
              </a:rPr>
              <a:t> to store client recovery records and configuration files in RADOS objects</a:t>
            </a:r>
            <a:br>
              <a:rPr lang="en" sz="1800">
                <a:latin typeface="Overpass Light"/>
                <a:ea typeface="Overpass Light"/>
                <a:cs typeface="Overpass Light"/>
                <a:sym typeface="Overpass Light"/>
              </a:rPr>
            </a:br>
            <a:endParaRPr sz="1800"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verpass Light"/>
              <a:buChar char="●"/>
            </a:pPr>
            <a:r>
              <a:rPr lang="en" sz="1800">
                <a:latin typeface="Overpass Light"/>
                <a:ea typeface="Overpass Light"/>
                <a:cs typeface="Overpass Light"/>
                <a:sym typeface="Overpass Light"/>
              </a:rPr>
              <a:t>Amenable to containerization</a:t>
            </a:r>
            <a:endParaRPr sz="1800"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verpass Light"/>
              <a:buChar char="○"/>
            </a:pPr>
            <a:r>
              <a:rPr lang="en" sz="1800">
                <a:latin typeface="Overpass Light"/>
                <a:ea typeface="Overpass Light"/>
                <a:cs typeface="Overpass Light"/>
                <a:sym typeface="Overpass Light"/>
              </a:rPr>
              <a:t>Store configuration and recovery info in RADOS</a:t>
            </a:r>
            <a:endParaRPr sz="1800"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verpass Light"/>
              <a:buChar char="○"/>
            </a:pPr>
            <a:r>
              <a:rPr lang="en" sz="1800">
                <a:latin typeface="Overpass Light"/>
                <a:ea typeface="Overpass Light"/>
                <a:cs typeface="Overpass Light"/>
                <a:sym typeface="Overpass Light"/>
              </a:rPr>
              <a:t>No need for writeable local fs storage</a:t>
            </a:r>
            <a:endParaRPr sz="1800"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verpass Light"/>
              <a:buChar char="○"/>
            </a:pPr>
            <a:r>
              <a:rPr lang="en" sz="1800">
                <a:latin typeface="Overpass Light"/>
                <a:ea typeface="Overpass Light"/>
                <a:cs typeface="Overpass Light"/>
                <a:sym typeface="Overpass Light"/>
              </a:rPr>
              <a:t>Can run in unprivileged container</a:t>
            </a:r>
            <a:endParaRPr sz="1800"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verpass Light"/>
              <a:buChar char="○"/>
            </a:pPr>
            <a:r>
              <a:rPr lang="en" sz="1800">
                <a:latin typeface="Overpass Light"/>
                <a:ea typeface="Overpass Light"/>
                <a:cs typeface="Overpass Light"/>
                <a:sym typeface="Overpass Light"/>
              </a:rPr>
              <a:t>Rebuild server from r/o image if it fails</a:t>
            </a:r>
            <a:endParaRPr sz="18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grpSp>
        <p:nvGrpSpPr>
          <p:cNvPr id="352" name="Google Shape;352;p26"/>
          <p:cNvGrpSpPr/>
          <p:nvPr/>
        </p:nvGrpSpPr>
        <p:grpSpPr>
          <a:xfrm>
            <a:off x="8631300" y="2269750"/>
            <a:ext cx="2529900" cy="2436300"/>
            <a:chOff x="8724925" y="1405575"/>
            <a:chExt cx="2529900" cy="2436300"/>
          </a:xfrm>
        </p:grpSpPr>
        <p:sp>
          <p:nvSpPr>
            <p:cNvPr id="353" name="Google Shape;353;p26"/>
            <p:cNvSpPr/>
            <p:nvPr/>
          </p:nvSpPr>
          <p:spPr>
            <a:xfrm>
              <a:off x="8724925" y="1405575"/>
              <a:ext cx="2529900" cy="243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4" name="Google Shape;354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87425" y="1457675"/>
              <a:ext cx="2403076" cy="2319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 txBox="1"/>
          <p:nvPr>
            <p:ph type="title"/>
          </p:nvPr>
        </p:nvSpPr>
        <p:spPr>
          <a:xfrm>
            <a:off x="1752600" y="946000"/>
            <a:ext cx="8686800" cy="81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verpass SemiBold"/>
                <a:ea typeface="Overpass SemiBold"/>
                <a:cs typeface="Overpass SemiBold"/>
                <a:sym typeface="Overpass SemiBold"/>
              </a:rPr>
              <a:t>NFS Protocol</a:t>
            </a:r>
            <a:endParaRPr sz="3600"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360" name="Google Shape;360;p2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Rook-Deployed Scalable NFS Clusters Exporting CephFS</a:t>
            </a:r>
            <a:endParaRPr/>
          </a:p>
        </p:txBody>
      </p:sp>
      <p:sp>
        <p:nvSpPr>
          <p:cNvPr id="361" name="Google Shape;361;p2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27"/>
          <p:cNvSpPr txBox="1"/>
          <p:nvPr/>
        </p:nvSpPr>
        <p:spPr>
          <a:xfrm>
            <a:off x="813675" y="1976850"/>
            <a:ext cx="10272300" cy="3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●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Based on ONC-RPC (aka SunRPC)</a:t>
            </a:r>
            <a:br>
              <a:rPr lang="en" sz="1800">
                <a:latin typeface="Overpass"/>
                <a:ea typeface="Overpass"/>
                <a:cs typeface="Overpass"/>
                <a:sym typeface="Overpass"/>
              </a:rPr>
            </a:b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●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Early versions (NFSv2 and v3) were stateless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○"/>
            </a:pPr>
            <a:r>
              <a:rPr lang="en" sz="1600">
                <a:latin typeface="Overpass"/>
                <a:ea typeface="Overpass"/>
                <a:cs typeface="Overpass"/>
                <a:sym typeface="Overpass"/>
              </a:rPr>
              <a:t>with sidecar protocols to handle file locking (NLM and NSM)</a:t>
            </a:r>
            <a:br>
              <a:rPr lang="en" sz="1800">
                <a:latin typeface="Overpass"/>
                <a:ea typeface="Overpass"/>
                <a:cs typeface="Overpass"/>
                <a:sym typeface="Overpass"/>
              </a:rPr>
            </a:b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●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NFSv4 was designed to be stateful, and state is leased to the client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○"/>
            </a:pPr>
            <a:r>
              <a:rPr lang="en" sz="1600">
                <a:latin typeface="Overpass"/>
                <a:ea typeface="Overpass"/>
                <a:cs typeface="Overpass"/>
                <a:sym typeface="Overpass"/>
              </a:rPr>
              <a:t>client must contact server at least once every lease period to renew (45-60s is typical)</a:t>
            </a:r>
            <a:br>
              <a:rPr lang="en" sz="1800">
                <a:latin typeface="Overpass"/>
                <a:ea typeface="Overpass"/>
                <a:cs typeface="Overpass"/>
                <a:sym typeface="Overpass"/>
              </a:rPr>
            </a:b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●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NFSv4.1 revamped protocol using a sessions layer to provide exactly-once semantics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○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added RECLAIM_COMPLETE operation (allows lifting grace period early)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○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more clustering and migration support</a:t>
            </a:r>
            <a:br>
              <a:rPr lang="en" sz="1800">
                <a:latin typeface="Overpass"/>
                <a:ea typeface="Overpass"/>
                <a:cs typeface="Overpass"/>
                <a:sym typeface="Overpass"/>
              </a:rPr>
            </a:b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●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NFSv4.2 mostly new features on top of v4.1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/>
          <p:nvPr>
            <p:ph type="title"/>
          </p:nvPr>
        </p:nvSpPr>
        <p:spPr>
          <a:xfrm>
            <a:off x="1752600" y="946000"/>
            <a:ext cx="8686800" cy="67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verpass SemiBold"/>
                <a:ea typeface="Overpass SemiBold"/>
                <a:cs typeface="Overpass SemiBold"/>
                <a:sym typeface="Overpass SemiBold"/>
              </a:rPr>
              <a:t>NFS Client Recovery</a:t>
            </a:r>
            <a:endParaRPr sz="3600"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368" name="Google Shape;368;p2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Rook-Deployed Scalable NFS Clusters Exporting CephFS</a:t>
            </a:r>
            <a:endParaRPr/>
          </a:p>
        </p:txBody>
      </p:sp>
      <p:sp>
        <p:nvSpPr>
          <p:cNvPr id="369" name="Google Shape;369;p2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28"/>
          <p:cNvSpPr txBox="1"/>
          <p:nvPr/>
        </p:nvSpPr>
        <p:spPr>
          <a:xfrm>
            <a:off x="942750" y="1623700"/>
            <a:ext cx="10306500" cy="44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Overpass"/>
              <a:buChar char="●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After restart, NFS servers come up with no ephemeral state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Overpass"/>
              <a:buChar char="○"/>
            </a:pPr>
            <a:r>
              <a:rPr lang="en" sz="1600">
                <a:latin typeface="Overpass"/>
                <a:ea typeface="Overpass"/>
                <a:cs typeface="Overpass"/>
                <a:sym typeface="Overpass"/>
              </a:rPr>
              <a:t>Opens, locks, delegations and layouts are lost</a:t>
            </a:r>
            <a:endParaRPr sz="1600">
              <a:latin typeface="Overpass"/>
              <a:ea typeface="Overpass"/>
              <a:cs typeface="Overpass"/>
              <a:sym typeface="Overpass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Overpass"/>
              <a:buChar char="○"/>
            </a:pPr>
            <a:r>
              <a:rPr lang="en" sz="1600">
                <a:latin typeface="Overpass"/>
                <a:ea typeface="Overpass"/>
                <a:cs typeface="Overpass"/>
                <a:sym typeface="Overpass"/>
              </a:rPr>
              <a:t>Allow clients to reclaim state they held earlier for ~2 lease periods</a:t>
            </a:r>
            <a:endParaRPr sz="1600">
              <a:latin typeface="Overpass"/>
              <a:ea typeface="Overpass"/>
              <a:cs typeface="Overpass"/>
              <a:sym typeface="Overpass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Overpass"/>
              <a:buChar char="○"/>
            </a:pPr>
            <a:r>
              <a:rPr lang="en" sz="1600">
                <a:latin typeface="Overpass"/>
                <a:ea typeface="Overpass"/>
                <a:cs typeface="Overpass"/>
                <a:sym typeface="Overpass"/>
              </a:rPr>
              <a:t>Detailed state tracking on stable storage is quite expensive</a:t>
            </a:r>
            <a:endParaRPr sz="1600">
              <a:latin typeface="Overpass"/>
              <a:ea typeface="Overpass"/>
              <a:cs typeface="Overpass"/>
              <a:sym typeface="Overpass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Overpass"/>
              <a:buChar char="○"/>
            </a:pPr>
            <a:r>
              <a:rPr lang="en" sz="1600">
                <a:latin typeface="Overpass"/>
                <a:ea typeface="Overpass"/>
                <a:cs typeface="Overpass"/>
                <a:sym typeface="Overpass"/>
              </a:rPr>
              <a:t>Ganesha had support for storing this in RADOS for single-server configurations</a:t>
            </a:r>
            <a:br>
              <a:rPr lang="en" sz="1600">
                <a:latin typeface="Overpass"/>
                <a:ea typeface="Overpass"/>
                <a:cs typeface="Overpass"/>
                <a:sym typeface="Overpass"/>
              </a:rPr>
            </a:br>
            <a:endParaRPr sz="1600">
              <a:latin typeface="Overpass"/>
              <a:ea typeface="Overpass"/>
              <a:cs typeface="Overpass"/>
              <a:sym typeface="Overpas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Overpass"/>
              <a:buChar char="●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During the grace period: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Overpass"/>
              <a:buChar char="○"/>
            </a:pPr>
            <a:r>
              <a:rPr lang="en" sz="1600">
                <a:latin typeface="Overpass"/>
                <a:ea typeface="Overpass"/>
                <a:cs typeface="Overpass"/>
                <a:sym typeface="Overpass"/>
              </a:rPr>
              <a:t>No new state can be established. Clients may only reclaim old state.</a:t>
            </a:r>
            <a:endParaRPr sz="1600">
              <a:latin typeface="Overpass"/>
              <a:ea typeface="Overpass"/>
              <a:cs typeface="Overpass"/>
              <a:sym typeface="Overpass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Overpass"/>
              <a:buChar char="○"/>
            </a:pPr>
            <a:r>
              <a:rPr lang="en" sz="1600">
                <a:latin typeface="Overpass"/>
                <a:ea typeface="Overpass"/>
                <a:cs typeface="Overpass"/>
                <a:sym typeface="Overpass"/>
              </a:rPr>
              <a:t>Allow reclaim only from clients present at time of crash</a:t>
            </a:r>
            <a:endParaRPr sz="1600">
              <a:latin typeface="Overpass"/>
              <a:ea typeface="Overpass"/>
              <a:cs typeface="Overpass"/>
              <a:sym typeface="Overpass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Overpass"/>
              <a:buChar char="■"/>
            </a:pPr>
            <a:r>
              <a:rPr lang="en" sz="1600">
                <a:latin typeface="Overpass"/>
                <a:ea typeface="Overpass"/>
                <a:cs typeface="Overpass"/>
                <a:sym typeface="Overpass"/>
              </a:rPr>
              <a:t>Necessary to handle certain cases involving network partitions</a:t>
            </a:r>
            <a:br>
              <a:rPr lang="en" sz="1600">
                <a:latin typeface="Overpass"/>
                <a:ea typeface="Overpass"/>
                <a:cs typeface="Overpass"/>
                <a:sym typeface="Overpass"/>
              </a:rPr>
            </a:br>
            <a:endParaRPr sz="1600">
              <a:latin typeface="Overpass"/>
              <a:ea typeface="Overpass"/>
              <a:cs typeface="Overpass"/>
              <a:sym typeface="Overpas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Overpass"/>
              <a:buChar char="●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Must keep stable-storage records of which clients are allowed to reclaim after a reboot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Overpass"/>
              <a:buChar char="○"/>
            </a:pPr>
            <a:r>
              <a:rPr lang="en" sz="1600">
                <a:latin typeface="Overpass"/>
                <a:ea typeface="Overpass"/>
                <a:cs typeface="Overpass"/>
                <a:sym typeface="Overpass"/>
              </a:rPr>
              <a:t>Prior to a client doing its first OPEN, set a stable-storage record for client if there isn’t one</a:t>
            </a:r>
            <a:endParaRPr sz="1600">
              <a:latin typeface="Overpass"/>
              <a:ea typeface="Overpass"/>
              <a:cs typeface="Overpass"/>
              <a:sym typeface="Overpass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Overpass"/>
              <a:buChar char="○"/>
            </a:pPr>
            <a:r>
              <a:rPr lang="en" sz="1600">
                <a:latin typeface="Overpass"/>
                <a:ea typeface="Overpass"/>
                <a:cs typeface="Overpass"/>
                <a:sym typeface="Overpass"/>
              </a:rPr>
              <a:t>Remove after last file is closed, or when client state expires</a:t>
            </a:r>
            <a:endParaRPr sz="1600">
              <a:latin typeface="Overpass"/>
              <a:ea typeface="Overpass"/>
              <a:cs typeface="Overpass"/>
              <a:sym typeface="Overpass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Overpass"/>
              <a:buChar char="○"/>
            </a:pPr>
            <a:r>
              <a:rPr lang="en" sz="1600">
                <a:latin typeface="Overpass"/>
                <a:ea typeface="Overpass"/>
                <a:cs typeface="Overpass"/>
                <a:sym typeface="Overpass"/>
              </a:rPr>
              <a:t>Atomically replace old client db with new just prior to ending grace period</a:t>
            </a:r>
            <a:endParaRPr sz="16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 txBox="1"/>
          <p:nvPr>
            <p:ph type="title"/>
          </p:nvPr>
        </p:nvSpPr>
        <p:spPr>
          <a:xfrm>
            <a:off x="1752600" y="946000"/>
            <a:ext cx="8686800" cy="5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verpass SemiBold"/>
                <a:ea typeface="Overpass SemiBold"/>
                <a:cs typeface="Overpass SemiBold"/>
                <a:sym typeface="Overpass SemiBold"/>
              </a:rPr>
              <a:t>NFS Server Reboot Epochs</a:t>
            </a:r>
            <a:endParaRPr sz="3600"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376" name="Google Shape;376;p2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Rook-Deployed Scalable NFS Clusters Exporting CephFS</a:t>
            </a:r>
            <a:endParaRPr/>
          </a:p>
        </p:txBody>
      </p:sp>
      <p:sp>
        <p:nvSpPr>
          <p:cNvPr id="377" name="Google Shape;377;p2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29"/>
          <p:cNvSpPr/>
          <p:nvPr/>
        </p:nvSpPr>
        <p:spPr>
          <a:xfrm>
            <a:off x="3644425" y="1959200"/>
            <a:ext cx="783300" cy="8109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Grace Period</a:t>
            </a:r>
            <a:endParaRPr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79" name="Google Shape;379;p29"/>
          <p:cNvSpPr/>
          <p:nvPr/>
        </p:nvSpPr>
        <p:spPr>
          <a:xfrm>
            <a:off x="4427675" y="1959200"/>
            <a:ext cx="851100" cy="810900"/>
          </a:xfrm>
          <a:prstGeom prst="rect">
            <a:avLst/>
          </a:prstGeom>
          <a:solidFill>
            <a:srgbClr val="A3DB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Normal</a:t>
            </a:r>
            <a:endParaRPr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Ops</a:t>
            </a:r>
            <a:endParaRPr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80" name="Google Shape;380;p29"/>
          <p:cNvSpPr/>
          <p:nvPr/>
        </p:nvSpPr>
        <p:spPr>
          <a:xfrm>
            <a:off x="5278775" y="1959200"/>
            <a:ext cx="783300" cy="8109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Grace Period</a:t>
            </a:r>
            <a:endParaRPr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81" name="Google Shape;381;p29"/>
          <p:cNvSpPr/>
          <p:nvPr/>
        </p:nvSpPr>
        <p:spPr>
          <a:xfrm>
            <a:off x="6062075" y="1959200"/>
            <a:ext cx="851100" cy="810900"/>
          </a:xfrm>
          <a:prstGeom prst="rect">
            <a:avLst/>
          </a:prstGeom>
          <a:solidFill>
            <a:srgbClr val="A3DB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Normal</a:t>
            </a:r>
            <a:endParaRPr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Ops</a:t>
            </a:r>
            <a:endParaRPr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82" name="Google Shape;382;p29"/>
          <p:cNvSpPr/>
          <p:nvPr/>
        </p:nvSpPr>
        <p:spPr>
          <a:xfrm>
            <a:off x="6913125" y="1959200"/>
            <a:ext cx="783300" cy="8109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Grace Period</a:t>
            </a:r>
            <a:endParaRPr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83" name="Google Shape;383;p29"/>
          <p:cNvSpPr/>
          <p:nvPr/>
        </p:nvSpPr>
        <p:spPr>
          <a:xfrm>
            <a:off x="7696475" y="1959200"/>
            <a:ext cx="851100" cy="810900"/>
          </a:xfrm>
          <a:prstGeom prst="rect">
            <a:avLst/>
          </a:prstGeom>
          <a:solidFill>
            <a:srgbClr val="A3DB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Normal</a:t>
            </a:r>
            <a:endParaRPr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Ops</a:t>
            </a:r>
            <a:endParaRPr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84" name="Google Shape;384;p29"/>
          <p:cNvSpPr/>
          <p:nvPr/>
        </p:nvSpPr>
        <p:spPr>
          <a:xfrm>
            <a:off x="3644428" y="2836750"/>
            <a:ext cx="1634400" cy="380100"/>
          </a:xfrm>
          <a:prstGeom prst="rect">
            <a:avLst/>
          </a:prstGeom>
          <a:noFill/>
          <a:ln cap="flat" cmpd="sng" w="19050">
            <a:solidFill>
              <a:srgbClr val="0041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Epoch 1</a:t>
            </a:r>
            <a:endParaRPr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85" name="Google Shape;385;p29"/>
          <p:cNvSpPr/>
          <p:nvPr/>
        </p:nvSpPr>
        <p:spPr>
          <a:xfrm>
            <a:off x="5278853" y="2836750"/>
            <a:ext cx="1634400" cy="380100"/>
          </a:xfrm>
          <a:prstGeom prst="rect">
            <a:avLst/>
          </a:prstGeom>
          <a:noFill/>
          <a:ln cap="flat" cmpd="sng" w="19050">
            <a:solidFill>
              <a:srgbClr val="0041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Epoch 2</a:t>
            </a:r>
            <a:endParaRPr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86" name="Google Shape;386;p29"/>
          <p:cNvSpPr/>
          <p:nvPr/>
        </p:nvSpPr>
        <p:spPr>
          <a:xfrm>
            <a:off x="6913128" y="2836750"/>
            <a:ext cx="1634400" cy="380100"/>
          </a:xfrm>
          <a:prstGeom prst="rect">
            <a:avLst/>
          </a:prstGeom>
          <a:noFill/>
          <a:ln cap="flat" cmpd="sng" w="19050">
            <a:solidFill>
              <a:srgbClr val="0041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Epoch 3</a:t>
            </a:r>
            <a:endParaRPr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87" name="Google Shape;387;p29"/>
          <p:cNvSpPr txBox="1"/>
          <p:nvPr/>
        </p:nvSpPr>
        <p:spPr>
          <a:xfrm>
            <a:off x="1925075" y="3429000"/>
            <a:ext cx="7490700" cy="29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●"/>
            </a:pPr>
            <a:r>
              <a:rPr lang="en" sz="18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Consider each reboot the start of a new epoch</a:t>
            </a:r>
            <a:endParaRPr sz="18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"/>
              <a:buChar char="○"/>
            </a:pPr>
            <a:r>
              <a:rPr lang="en" sz="16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As clients perform first open (reclaim or regular), set a record for them in a database associated with current epoch</a:t>
            </a:r>
            <a:endParaRPr sz="16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"/>
              <a:buChar char="○"/>
            </a:pPr>
            <a:r>
              <a:rPr lang="en" sz="16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During grace period, allow clients that are present in the previous epoch’s database to reclaim state</a:t>
            </a:r>
            <a:endParaRPr sz="16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"/>
              <a:buChar char="○"/>
            </a:pPr>
            <a:r>
              <a:rPr lang="en" sz="16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After transition from Grace to Normal operations, can delete any previous epoch’s database</a:t>
            </a:r>
            <a:br>
              <a:rPr lang="en" sz="1600">
                <a:latin typeface="Overpass"/>
                <a:ea typeface="Overpass"/>
                <a:cs typeface="Overpass"/>
                <a:sym typeface="Overpass"/>
              </a:rPr>
            </a:br>
            <a:endParaRPr sz="1600"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●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The same applies in a cluster of servers! 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/>
          <p:nvPr>
            <p:ph type="title"/>
          </p:nvPr>
        </p:nvSpPr>
        <p:spPr>
          <a:xfrm>
            <a:off x="1752600" y="946000"/>
            <a:ext cx="9207000" cy="61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verpass SemiBold"/>
                <a:ea typeface="Overpass SemiBold"/>
                <a:cs typeface="Overpass SemiBold"/>
                <a:sym typeface="Overpass SemiBold"/>
              </a:rPr>
              <a:t>New in Ganesha: Coordinating Grace Periods</a:t>
            </a:r>
            <a:endParaRPr sz="3600"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393" name="Google Shape;393;p3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Rook-Deployed Scalable NFS Clusters Exporting CephFS</a:t>
            </a:r>
            <a:endParaRPr/>
          </a:p>
        </p:txBody>
      </p:sp>
      <p:sp>
        <p:nvSpPr>
          <p:cNvPr id="394" name="Google Shape;394;p3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30"/>
          <p:cNvSpPr txBox="1"/>
          <p:nvPr/>
        </p:nvSpPr>
        <p:spPr>
          <a:xfrm>
            <a:off x="1147200" y="1447475"/>
            <a:ext cx="9897600" cy="46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●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Done via central database stored in a RADOS object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●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Two 64-bit integers: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○"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Current Epoch (C):</a:t>
            </a: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 Where should new records be stored?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○"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Recovery Epoch (R):</a:t>
            </a: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 From what epoch should clients be allowed to reclaim?</a:t>
            </a: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 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○"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 R == 0</a:t>
            </a: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 means grace period is not in force (normal operation)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●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Flags for each node indicating current need for a grace period and enforcement status</a:t>
            </a:r>
            <a:endParaRPr sz="18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○"/>
            </a:pPr>
            <a:r>
              <a:rPr b="1" lang="en" sz="18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NEED (N): </a:t>
            </a:r>
            <a:r>
              <a:rPr lang="en" sz="18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does this server currently require a grace period?</a:t>
            </a:r>
            <a:endParaRPr sz="18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"/>
              <a:buChar char="■"/>
            </a:pPr>
            <a:r>
              <a:rPr lang="en" sz="16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First node to set its NEED flag declares a new grace period</a:t>
            </a:r>
            <a:endParaRPr sz="16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"/>
              <a:buChar char="■"/>
            </a:pPr>
            <a:r>
              <a:rPr lang="en" sz="16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Last node to clear its NEED flag can lift the grace perio</a:t>
            </a:r>
            <a:r>
              <a:rPr lang="en" sz="1600">
                <a:latin typeface="Overpass"/>
                <a:ea typeface="Overpass"/>
                <a:cs typeface="Overpass"/>
                <a:sym typeface="Overpass"/>
              </a:rPr>
              <a:t>d</a:t>
            </a:r>
            <a:endParaRPr sz="16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○"/>
            </a:pPr>
            <a:r>
              <a:rPr b="1" lang="en" sz="18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ENFORCING (E): </a:t>
            </a:r>
            <a:r>
              <a:rPr lang="en" sz="18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is this node enforcing the grace period?</a:t>
            </a:r>
            <a:endParaRPr sz="18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"/>
              <a:buChar char="■"/>
            </a:pPr>
            <a:r>
              <a:rPr lang="en" sz="16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If all servers are enforcing then we know no conflicting state can be handed out</a:t>
            </a:r>
            <a:br>
              <a:rPr lang="en" sz="1600">
                <a:latin typeface="Overpass"/>
                <a:ea typeface="Overpass"/>
                <a:cs typeface="Overpass"/>
                <a:sym typeface="Overpass"/>
              </a:rPr>
            </a:br>
            <a:r>
              <a:rPr lang="en" sz="16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(grace period is fully in force)</a:t>
            </a:r>
            <a:br>
              <a:rPr lang="en" sz="1600">
                <a:latin typeface="Overpass"/>
                <a:ea typeface="Overpass"/>
                <a:cs typeface="Overpass"/>
                <a:sym typeface="Overpass"/>
              </a:rPr>
            </a:br>
            <a:endParaRPr sz="16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Simple logic to allow individual hosts to make decisions about grace enforcement based on state of all servers in cluster. No</a:t>
            </a: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 running centralized entity.</a:t>
            </a:r>
            <a:endParaRPr sz="18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"/>
          <p:cNvSpPr txBox="1"/>
          <p:nvPr>
            <p:ph type="title"/>
          </p:nvPr>
        </p:nvSpPr>
        <p:spPr>
          <a:xfrm>
            <a:off x="1403050" y="934150"/>
            <a:ext cx="92187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verpass SemiBold"/>
                <a:ea typeface="Overpass SemiBold"/>
                <a:cs typeface="Overpass SemiBold"/>
                <a:sym typeface="Overpass SemiBold"/>
              </a:rPr>
              <a:t>Challenge: Layering NFS over a Cluster FS</a:t>
            </a:r>
            <a:endParaRPr sz="3600"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401" name="Google Shape;401;p3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Rook-Deployed Scalable NFS Clusters Exporting CephFS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31"/>
          <p:cNvSpPr txBox="1"/>
          <p:nvPr/>
        </p:nvSpPr>
        <p:spPr>
          <a:xfrm>
            <a:off x="788200" y="1630949"/>
            <a:ext cx="104484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Overpass"/>
              <a:buChar char="●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Both protocols are stateful, and use lease-based mechanism. Ganesha acts as a proxy.</a:t>
            </a:r>
            <a:br>
              <a:rPr lang="en" sz="1800">
                <a:latin typeface="Overpass"/>
                <a:ea typeface="Overpass"/>
                <a:cs typeface="Overpass"/>
                <a:sym typeface="Overpass"/>
              </a:rPr>
            </a:b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●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Example:  ganesha server may crash and a new one started: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○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Client issues request to do a open NFS reclaim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○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Ganesha performs an open request via libcephfs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○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Blocks, waiting for caps held by previous ganesha instance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○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Default MDS session timeout is 60s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○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Session could also die before other servers are enforcing grace period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404" name="Google Shape;404;p31"/>
          <p:cNvGrpSpPr/>
          <p:nvPr/>
        </p:nvGrpSpPr>
        <p:grpSpPr>
          <a:xfrm>
            <a:off x="7626872" y="4499510"/>
            <a:ext cx="3112617" cy="2031940"/>
            <a:chOff x="4116800" y="3542800"/>
            <a:chExt cx="3255876" cy="2414664"/>
          </a:xfrm>
        </p:grpSpPr>
        <p:sp>
          <p:nvSpPr>
            <p:cNvPr id="405" name="Google Shape;405;p31"/>
            <p:cNvSpPr/>
            <p:nvPr/>
          </p:nvSpPr>
          <p:spPr>
            <a:xfrm>
              <a:off x="4116800" y="3542800"/>
              <a:ext cx="3255876" cy="2414664"/>
            </a:xfrm>
            <a:prstGeom prst="clou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6" name="Google Shape;406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76950" y="4266240"/>
              <a:ext cx="1935579" cy="967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7" name="Google Shape;40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373" y="5107313"/>
            <a:ext cx="1717254" cy="81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8" name="Google Shape;408;p31"/>
          <p:cNvCxnSpPr>
            <a:stCxn id="407" idx="3"/>
            <a:endCxn id="405" idx="2"/>
          </p:cNvCxnSpPr>
          <p:nvPr/>
        </p:nvCxnSpPr>
        <p:spPr>
          <a:xfrm>
            <a:off x="6384627" y="5515463"/>
            <a:ext cx="125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09" name="Google Shape;40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2507" y="4885135"/>
            <a:ext cx="1717250" cy="12606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0" name="Google Shape;410;p31"/>
          <p:cNvCxnSpPr>
            <a:stCxn id="409" idx="3"/>
            <a:endCxn id="407" idx="1"/>
          </p:cNvCxnSpPr>
          <p:nvPr/>
        </p:nvCxnSpPr>
        <p:spPr>
          <a:xfrm>
            <a:off x="3169758" y="5515476"/>
            <a:ext cx="14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/>
          <p:nvPr>
            <p:ph type="title"/>
          </p:nvPr>
        </p:nvSpPr>
        <p:spPr>
          <a:xfrm>
            <a:off x="1461225" y="946000"/>
            <a:ext cx="9183000" cy="6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verpass SemiBold"/>
                <a:ea typeface="Overpass SemiBold"/>
                <a:cs typeface="Overpass SemiBold"/>
                <a:sym typeface="Overpass SemiBold"/>
              </a:rPr>
              <a:t>New In Nautilus: Client Reclaim of Sessions</a:t>
            </a:r>
            <a:endParaRPr sz="3600"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416" name="Google Shape;416;p3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Rook-Deployed Scalable NFS Clusters Exporting CephFS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32"/>
          <p:cNvSpPr txBox="1"/>
          <p:nvPr/>
        </p:nvSpPr>
        <p:spPr>
          <a:xfrm>
            <a:off x="961025" y="1758550"/>
            <a:ext cx="54375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Overpass"/>
              <a:buChar char="●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When a CephFS client dies abruptly, the MDS keeps its session around for a little while (several minutes). Stateful info (locks, opens, caps, etc.) are tied to those sessions.</a:t>
            </a:r>
            <a:br>
              <a:rPr lang="en" sz="1800">
                <a:latin typeface="Overpass"/>
                <a:ea typeface="Overpass"/>
                <a:cs typeface="Overpass"/>
                <a:sym typeface="Overpass"/>
              </a:rPr>
            </a:b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●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Added new interfaces to libcephfs to allow ganesha to request that its old session be killed off immediately.</a:t>
            </a:r>
            <a:br>
              <a:rPr lang="en" sz="1800">
                <a:latin typeface="Overpass"/>
                <a:ea typeface="Overpass"/>
                <a:cs typeface="Overpass"/>
                <a:sym typeface="Overpass"/>
              </a:rPr>
            </a:b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●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May eventually add ability for session to take over old stateful objects, obviating need for grace period on surviving server heads.</a:t>
            </a:r>
            <a:br>
              <a:rPr lang="en" sz="1800">
                <a:latin typeface="Overpass"/>
                <a:ea typeface="Overpass"/>
                <a:cs typeface="Overpass"/>
                <a:sym typeface="Overpass"/>
              </a:rPr>
            </a:br>
            <a:r>
              <a:rPr lang="en" sz="1800" u="sng">
                <a:solidFill>
                  <a:schemeClr val="hlink"/>
                </a:solidFill>
                <a:latin typeface="Overpass"/>
                <a:ea typeface="Overpass"/>
                <a:cs typeface="Overpass"/>
                <a:sym typeface="Overpass"/>
                <a:hlinkClick r:id="rId3"/>
              </a:rPr>
              <a:t>https://tracker.ceph.com/issues/36397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419" name="Google Shape;419;p32"/>
          <p:cNvGrpSpPr/>
          <p:nvPr/>
        </p:nvGrpSpPr>
        <p:grpSpPr>
          <a:xfrm>
            <a:off x="7577422" y="3919822"/>
            <a:ext cx="3112617" cy="2031940"/>
            <a:chOff x="4116800" y="3542800"/>
            <a:chExt cx="3255876" cy="2414664"/>
          </a:xfrm>
        </p:grpSpPr>
        <p:sp>
          <p:nvSpPr>
            <p:cNvPr id="420" name="Google Shape;420;p32"/>
            <p:cNvSpPr/>
            <p:nvPr/>
          </p:nvSpPr>
          <p:spPr>
            <a:xfrm>
              <a:off x="4116800" y="3542800"/>
              <a:ext cx="3255876" cy="2414664"/>
            </a:xfrm>
            <a:prstGeom prst="clou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21" name="Google Shape;421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76950" y="4266240"/>
              <a:ext cx="1935579" cy="967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2" name="Google Shape;42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5548" y="2440325"/>
            <a:ext cx="1717254" cy="8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20848" y="2440325"/>
            <a:ext cx="1717254" cy="81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4" name="Google Shape;424;p32"/>
          <p:cNvCxnSpPr>
            <a:stCxn id="422" idx="2"/>
          </p:cNvCxnSpPr>
          <p:nvPr/>
        </p:nvCxnSpPr>
        <p:spPr>
          <a:xfrm flipH="1" rot="-5400000">
            <a:off x="7359375" y="3441425"/>
            <a:ext cx="907800" cy="53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32"/>
          <p:cNvCxnSpPr/>
          <p:nvPr/>
        </p:nvCxnSpPr>
        <p:spPr>
          <a:xfrm rot="5400000">
            <a:off x="9973025" y="3338675"/>
            <a:ext cx="688500" cy="524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26" name="Google Shape;42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18375" y="2287375"/>
            <a:ext cx="1122200" cy="11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"/>
          <p:cNvSpPr txBox="1"/>
          <p:nvPr>
            <p:ph type="title"/>
          </p:nvPr>
        </p:nvSpPr>
        <p:spPr>
          <a:xfrm>
            <a:off x="1282050" y="669125"/>
            <a:ext cx="9212400" cy="75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verpass SemiBold"/>
                <a:ea typeface="Overpass SemiBold"/>
                <a:cs typeface="Overpass SemiBold"/>
                <a:sym typeface="Overpass SemiBold"/>
              </a:rPr>
              <a:t>Challenge: Deploy and Manage NFS Clusters</a:t>
            </a:r>
            <a:endParaRPr sz="3600"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432" name="Google Shape;432;p3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Rook-Deployed Scalable NFS Clusters Exporting CephFS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33"/>
          <p:cNvSpPr txBox="1"/>
          <p:nvPr/>
        </p:nvSpPr>
        <p:spPr>
          <a:xfrm>
            <a:off x="1095150" y="1701725"/>
            <a:ext cx="95862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●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Dynamic NFS cluster creation/deletion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○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Scale in two directions: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■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active-active configuration of NFS clusters for a hot subvolumes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■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per-subvolume independent NFS clusters</a:t>
            </a:r>
            <a:br>
              <a:rPr lang="en" sz="1800">
                <a:latin typeface="Overpass"/>
                <a:ea typeface="Overpass"/>
                <a:cs typeface="Overpass"/>
                <a:sym typeface="Overpass"/>
              </a:rPr>
            </a:b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●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Handling failures + IP migration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○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Spawn replacement NFS-Ganesha daemon and migrate the IP address.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○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Note: NFS clients </a:t>
            </a: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cannot</a:t>
            </a: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 modify the NFS server’s IP address post-mount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4"/>
          <p:cNvSpPr txBox="1"/>
          <p:nvPr>
            <p:ph type="title"/>
          </p:nvPr>
        </p:nvSpPr>
        <p:spPr>
          <a:xfrm>
            <a:off x="1752600" y="61180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verpass SemiBold"/>
                <a:ea typeface="Overpass SemiBold"/>
                <a:cs typeface="Overpass SemiBold"/>
                <a:sym typeface="Overpass SemiBold"/>
              </a:rPr>
              <a:t>Tying it all together with Rook and Kubernetes</a:t>
            </a:r>
            <a:endParaRPr sz="3600"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440" name="Google Shape;440;p3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Rook-Deployed Scalable NFS Clusters Exporting CephFS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34"/>
          <p:cNvSpPr txBox="1"/>
          <p:nvPr/>
        </p:nvSpPr>
        <p:spPr>
          <a:xfrm>
            <a:off x="1095150" y="1988425"/>
            <a:ext cx="5678400" cy="44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Overpass"/>
              <a:buChar char="●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rook.io is cloud-native storage orchestrator that can deploy ceph clusters dynamically.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○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Ceph aware of deployment technology!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●"/>
            </a:pPr>
            <a:r>
              <a:rPr lang="en"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Rook operator handles cookie-cutter configuration of daemons</a:t>
            </a:r>
            <a:endParaRPr sz="18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○"/>
            </a:pPr>
            <a:r>
              <a:rPr lang="en"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CephNFS resource type in k8s</a:t>
            </a:r>
            <a:endParaRPr sz="18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</a:pPr>
            <a:r>
              <a:rPr lang="en"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Integration with orchestrator ceph-mgr module</a:t>
            </a:r>
            <a:endParaRPr sz="18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○"/>
            </a:pPr>
            <a:r>
              <a:rPr lang="en"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Deploy new clusters</a:t>
            </a:r>
            <a:endParaRPr sz="18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○"/>
            </a:pPr>
            <a:r>
              <a:rPr lang="en"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Scale node count up or down</a:t>
            </a:r>
            <a:endParaRPr sz="18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○"/>
            </a:pPr>
            <a:r>
              <a:rPr lang="en"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Dashboard can add+remove exports</a:t>
            </a:r>
            <a:endParaRPr sz="18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●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Can scale NFS cluster size up or down (MDS too in the future!)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443" name="Google Shape;4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550" y="2215700"/>
            <a:ext cx="4879900" cy="36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"/>
          <p:cNvSpPr txBox="1"/>
          <p:nvPr>
            <p:ph type="title"/>
          </p:nvPr>
        </p:nvSpPr>
        <p:spPr>
          <a:xfrm>
            <a:off x="1752600" y="61180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verpass SemiBold"/>
                <a:ea typeface="Overpass SemiBold"/>
                <a:cs typeface="Overpass SemiBold"/>
                <a:sym typeface="Overpass SemiBold"/>
              </a:rPr>
              <a:t>Ceph Nautilus: Mechanisms in Place</a:t>
            </a:r>
            <a:endParaRPr sz="3600"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449" name="Google Shape;449;p35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Rook-Deployed Scalable NFS Clusters Exporting CephFS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35"/>
          <p:cNvSpPr txBox="1"/>
          <p:nvPr/>
        </p:nvSpPr>
        <p:spPr>
          <a:xfrm>
            <a:off x="1657200" y="1470525"/>
            <a:ext cx="8877600" cy="44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Overpass"/>
              <a:buChar char="●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Volume management integrated in Ceph to provide a SSOT for CephFS exports.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○"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Volumes</a:t>
            </a: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 provide an abstraction for CephFS file systems.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○"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Subvolumes</a:t>
            </a: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 provide an abstraction for indepdent CephFS directory trees.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○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Manila/Rook/&lt;X&gt; all use the same interface.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●"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Ceph/Rook integration</a:t>
            </a: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 in place to launch NFS-Ganesha clusters to export subvolumes.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●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Ceph management of </a:t>
            </a: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exports</a:t>
            </a: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 and </a:t>
            </a: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configs</a:t>
            </a: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 for NFS-Ganesha clusters.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1639800" y="1380600"/>
            <a:ext cx="64056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verpass SemiBold"/>
                <a:ea typeface="Overpass SemiBold"/>
                <a:cs typeface="Overpass SemiBold"/>
                <a:sym typeface="Overpass SemiBold"/>
              </a:rPr>
              <a:t>What is Ceph(FS)?</a:t>
            </a:r>
            <a:endParaRPr sz="3600"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59" name="Google Shape;159;p1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Rook-Deployed Scalable NFS Clusters Exporting CephFS</a:t>
            </a:r>
            <a:endParaRPr/>
          </a:p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1639800" y="2192425"/>
            <a:ext cx="4456200" cy="43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</a:pPr>
            <a:r>
              <a:rPr lang="en"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CephFS is a POSIX distributed file system.</a:t>
            </a:r>
            <a:br>
              <a:rPr lang="en"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</a:br>
            <a:endParaRPr sz="18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</a:pPr>
            <a:r>
              <a:rPr lang="en"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Clients and MDS cooperatively maintain a distributed cache of metadata including inodes and directories</a:t>
            </a:r>
            <a:br>
              <a:rPr lang="en"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</a:br>
            <a:endParaRPr sz="18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</a:pPr>
            <a:r>
              <a:rPr lang="en"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MDS hands out capabilities (aka caps) to clients, to allow them delegated access to parts of inode metadata</a:t>
            </a:r>
            <a:endParaRPr sz="18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</a:pPr>
            <a:r>
              <a:rPr lang="en"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Clients directly perform file I/O on RADOS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162" name="Google Shape;162;p18"/>
          <p:cNvGrpSpPr/>
          <p:nvPr/>
        </p:nvGrpSpPr>
        <p:grpSpPr>
          <a:xfrm>
            <a:off x="6096006" y="2388576"/>
            <a:ext cx="5909700" cy="3591393"/>
            <a:chOff x="6096006" y="2388576"/>
            <a:chExt cx="5909700" cy="3591393"/>
          </a:xfrm>
        </p:grpSpPr>
        <p:grpSp>
          <p:nvGrpSpPr>
            <p:cNvPr id="163" name="Google Shape;163;p18"/>
            <p:cNvGrpSpPr/>
            <p:nvPr/>
          </p:nvGrpSpPr>
          <p:grpSpPr>
            <a:xfrm>
              <a:off x="6096006" y="2388576"/>
              <a:ext cx="5909700" cy="3591393"/>
              <a:chOff x="6096006" y="2388576"/>
              <a:chExt cx="5909700" cy="3591393"/>
            </a:xfrm>
          </p:grpSpPr>
          <p:sp>
            <p:nvSpPr>
              <p:cNvPr id="164" name="Google Shape;164;p18"/>
              <p:cNvSpPr/>
              <p:nvPr/>
            </p:nvSpPr>
            <p:spPr>
              <a:xfrm>
                <a:off x="6300184" y="2523584"/>
                <a:ext cx="837900" cy="864000"/>
              </a:xfrm>
              <a:prstGeom prst="ellipse">
                <a:avLst/>
              </a:prstGeom>
              <a:solidFill>
                <a:srgbClr val="B6D7A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Inconsolata"/>
                    <a:ea typeface="Inconsolata"/>
                    <a:cs typeface="Inconsolata"/>
                    <a:sym typeface="Inconsolata"/>
                  </a:rPr>
                  <a:t>Client</a:t>
                </a:r>
                <a:endParaRPr sz="1000">
                  <a:latin typeface="Inconsolata"/>
                  <a:ea typeface="Inconsolata"/>
                  <a:cs typeface="Inconsolata"/>
                  <a:sym typeface="Inconsolata"/>
                </a:endParaRPr>
              </a:p>
            </p:txBody>
          </p:sp>
          <p:grpSp>
            <p:nvGrpSpPr>
              <p:cNvPr id="165" name="Google Shape;165;p18"/>
              <p:cNvGrpSpPr/>
              <p:nvPr/>
            </p:nvGrpSpPr>
            <p:grpSpPr>
              <a:xfrm>
                <a:off x="7938786" y="2601920"/>
                <a:ext cx="920378" cy="1823905"/>
                <a:chOff x="4362175" y="2194688"/>
                <a:chExt cx="1153500" cy="2285882"/>
              </a:xfrm>
            </p:grpSpPr>
            <p:sp>
              <p:nvSpPr>
                <p:cNvPr id="166" name="Google Shape;166;p18"/>
                <p:cNvSpPr/>
                <p:nvPr/>
              </p:nvSpPr>
              <p:spPr>
                <a:xfrm>
                  <a:off x="4362175" y="2194688"/>
                  <a:ext cx="1153500" cy="1153500"/>
                </a:xfrm>
                <a:prstGeom prst="ellipse">
                  <a:avLst/>
                </a:prstGeom>
                <a:solidFill>
                  <a:srgbClr val="E06666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latin typeface="Inconsolata"/>
                      <a:ea typeface="Inconsolata"/>
                      <a:cs typeface="Inconsolata"/>
                      <a:sym typeface="Inconsolata"/>
                    </a:rPr>
                    <a:t>Active</a:t>
                  </a:r>
                  <a:endParaRPr sz="1000">
                    <a:latin typeface="Inconsolata"/>
                    <a:ea typeface="Inconsolata"/>
                    <a:cs typeface="Inconsolata"/>
                    <a:sym typeface="Inconsolata"/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latin typeface="Inconsolata"/>
                      <a:ea typeface="Inconsolata"/>
                      <a:cs typeface="Inconsolata"/>
                      <a:sym typeface="Inconsolata"/>
                    </a:rPr>
                    <a:t>MDS</a:t>
                  </a:r>
                  <a:endParaRPr sz="1000">
                    <a:latin typeface="Inconsolata"/>
                    <a:ea typeface="Inconsolata"/>
                    <a:cs typeface="Inconsolata"/>
                    <a:sym typeface="Inconsolata"/>
                  </a:endParaRPr>
                </a:p>
              </p:txBody>
            </p:sp>
            <p:sp>
              <p:nvSpPr>
                <p:cNvPr id="167" name="Google Shape;167;p18"/>
                <p:cNvSpPr/>
                <p:nvPr/>
              </p:nvSpPr>
              <p:spPr>
                <a:xfrm>
                  <a:off x="4381050" y="3684988"/>
                  <a:ext cx="1115748" cy="795582"/>
                </a:xfrm>
                <a:prstGeom prst="flowChartMultidocument">
                  <a:avLst/>
                </a:prstGeom>
                <a:solidFill>
                  <a:srgbClr val="6FA8DC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latin typeface="Inconsolata"/>
                      <a:ea typeface="Inconsolata"/>
                      <a:cs typeface="Inconsolata"/>
                      <a:sym typeface="Inconsolata"/>
                    </a:rPr>
                    <a:t>Journal</a:t>
                  </a:r>
                  <a:endParaRPr sz="1000">
                    <a:latin typeface="Inconsolata"/>
                    <a:ea typeface="Inconsolata"/>
                    <a:cs typeface="Inconsolata"/>
                    <a:sym typeface="Inconsolata"/>
                  </a:endParaRPr>
                </a:p>
              </p:txBody>
            </p:sp>
            <p:cxnSp>
              <p:nvCxnSpPr>
                <p:cNvPr id="168" name="Google Shape;168;p18"/>
                <p:cNvCxnSpPr>
                  <a:stCxn id="166" idx="4"/>
                  <a:endCxn id="167" idx="0"/>
                </p:cNvCxnSpPr>
                <p:nvPr/>
              </p:nvCxnSpPr>
              <p:spPr>
                <a:xfrm>
                  <a:off x="4938925" y="3348188"/>
                  <a:ext cx="76800" cy="336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sp>
            <p:nvSpPr>
              <p:cNvPr id="169" name="Google Shape;169;p18"/>
              <p:cNvSpPr txBox="1"/>
              <p:nvPr/>
            </p:nvSpPr>
            <p:spPr>
              <a:xfrm>
                <a:off x="11190463" y="3441511"/>
                <a:ext cx="762300" cy="55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latin typeface="Inconsolata"/>
                    <a:ea typeface="Inconsolata"/>
                    <a:cs typeface="Inconsolata"/>
                    <a:sym typeface="Inconsolata"/>
                  </a:rPr>
                  <a:t>Metadata Mutations</a:t>
                </a:r>
                <a:endParaRPr i="1" sz="1000">
                  <a:latin typeface="Inconsolata"/>
                  <a:ea typeface="Inconsolata"/>
                  <a:cs typeface="Inconsolata"/>
                  <a:sym typeface="Inconsolata"/>
                </a:endParaRPr>
              </a:p>
            </p:txBody>
          </p:sp>
          <p:sp>
            <p:nvSpPr>
              <p:cNvPr id="170" name="Google Shape;170;p18"/>
              <p:cNvSpPr/>
              <p:nvPr/>
            </p:nvSpPr>
            <p:spPr>
              <a:xfrm>
                <a:off x="9297749" y="2642569"/>
                <a:ext cx="920400" cy="920400"/>
              </a:xfrm>
              <a:prstGeom prst="ellipse">
                <a:avLst/>
              </a:prstGeom>
              <a:solidFill>
                <a:srgbClr val="E0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Inconsolata"/>
                    <a:ea typeface="Inconsolata"/>
                    <a:cs typeface="Inconsolata"/>
                    <a:sym typeface="Inconsolata"/>
                  </a:rPr>
                  <a:t>Standby   MDS</a:t>
                </a:r>
                <a:endParaRPr sz="1000">
                  <a:latin typeface="Inconsolata"/>
                  <a:ea typeface="Inconsolata"/>
                  <a:cs typeface="Inconsolata"/>
                  <a:sym typeface="Inconsolata"/>
                </a:endParaRPr>
              </a:p>
            </p:txBody>
          </p:sp>
          <p:grpSp>
            <p:nvGrpSpPr>
              <p:cNvPr id="171" name="Google Shape;171;p18"/>
              <p:cNvGrpSpPr/>
              <p:nvPr/>
            </p:nvGrpSpPr>
            <p:grpSpPr>
              <a:xfrm>
                <a:off x="10608728" y="2601911"/>
                <a:ext cx="968511" cy="1914916"/>
                <a:chOff x="4260950" y="1566175"/>
                <a:chExt cx="1213825" cy="2399945"/>
              </a:xfrm>
            </p:grpSpPr>
            <p:sp>
              <p:nvSpPr>
                <p:cNvPr id="172" name="Google Shape;172;p18"/>
                <p:cNvSpPr/>
                <p:nvPr/>
              </p:nvSpPr>
              <p:spPr>
                <a:xfrm>
                  <a:off x="4321275" y="1566175"/>
                  <a:ext cx="1153500" cy="1153500"/>
                </a:xfrm>
                <a:prstGeom prst="ellipse">
                  <a:avLst/>
                </a:prstGeom>
                <a:solidFill>
                  <a:srgbClr val="E06666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latin typeface="Inconsolata"/>
                      <a:ea typeface="Inconsolata"/>
                      <a:cs typeface="Inconsolata"/>
                      <a:sym typeface="Inconsolata"/>
                    </a:rPr>
                    <a:t>Active MDS</a:t>
                  </a:r>
                  <a:endParaRPr sz="1000">
                    <a:latin typeface="Inconsolata"/>
                    <a:ea typeface="Inconsolata"/>
                    <a:cs typeface="Inconsolata"/>
                    <a:sym typeface="Inconsolata"/>
                  </a:endParaRPr>
                </a:p>
              </p:txBody>
            </p:sp>
            <p:sp>
              <p:nvSpPr>
                <p:cNvPr id="173" name="Google Shape;173;p18"/>
                <p:cNvSpPr/>
                <p:nvPr/>
              </p:nvSpPr>
              <p:spPr>
                <a:xfrm>
                  <a:off x="4260950" y="3170538"/>
                  <a:ext cx="1115748" cy="795582"/>
                </a:xfrm>
                <a:prstGeom prst="flowChartMultidocument">
                  <a:avLst/>
                </a:prstGeom>
                <a:solidFill>
                  <a:srgbClr val="6FA8DC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latin typeface="Inconsolata"/>
                      <a:ea typeface="Inconsolata"/>
                      <a:cs typeface="Inconsolata"/>
                      <a:sym typeface="Inconsolata"/>
                    </a:rPr>
                    <a:t>Journal</a:t>
                  </a:r>
                  <a:endParaRPr sz="1000">
                    <a:latin typeface="Inconsolata"/>
                    <a:ea typeface="Inconsolata"/>
                    <a:cs typeface="Inconsolata"/>
                    <a:sym typeface="Inconsolata"/>
                  </a:endParaRPr>
                </a:p>
              </p:txBody>
            </p:sp>
            <p:cxnSp>
              <p:nvCxnSpPr>
                <p:cNvPr id="174" name="Google Shape;174;p18"/>
                <p:cNvCxnSpPr>
                  <a:stCxn id="172" idx="4"/>
                  <a:endCxn id="173" idx="0"/>
                </p:cNvCxnSpPr>
                <p:nvPr/>
              </p:nvCxnSpPr>
              <p:spPr>
                <a:xfrm flipH="1">
                  <a:off x="4895625" y="2719675"/>
                  <a:ext cx="2400" cy="450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sp>
            <p:nvSpPr>
              <p:cNvPr id="175" name="Google Shape;175;p18"/>
              <p:cNvSpPr txBox="1"/>
              <p:nvPr/>
            </p:nvSpPr>
            <p:spPr>
              <a:xfrm>
                <a:off x="6096006" y="4694469"/>
                <a:ext cx="5909700" cy="1285500"/>
              </a:xfrm>
              <a:prstGeom prst="rect">
                <a:avLst/>
              </a:prstGeom>
              <a:solidFill>
                <a:srgbClr val="E6B8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3000">
                    <a:latin typeface="Inconsolata"/>
                    <a:ea typeface="Inconsolata"/>
                    <a:cs typeface="Inconsolata"/>
                    <a:sym typeface="Inconsolata"/>
                  </a:rPr>
                  <a:t>RADOS</a:t>
                </a:r>
                <a:endParaRPr b="1" sz="3000">
                  <a:latin typeface="Inconsolata"/>
                  <a:ea typeface="Inconsolata"/>
                  <a:cs typeface="Inconsolata"/>
                  <a:sym typeface="Inconsolata"/>
                </a:endParaRPr>
              </a:p>
            </p:txBody>
          </p:sp>
          <p:sp>
            <p:nvSpPr>
              <p:cNvPr id="176" name="Google Shape;176;p18"/>
              <p:cNvSpPr/>
              <p:nvPr/>
            </p:nvSpPr>
            <p:spPr>
              <a:xfrm>
                <a:off x="7353433" y="4818740"/>
                <a:ext cx="837900" cy="1114500"/>
              </a:xfrm>
              <a:prstGeom prst="can">
                <a:avLst>
                  <a:gd fmla="val 25000" name="adj"/>
                </a:avLst>
              </a:prstGeom>
              <a:solidFill>
                <a:srgbClr val="CFE2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Inconsolata"/>
                    <a:ea typeface="Inconsolata"/>
                    <a:cs typeface="Inconsolata"/>
                    <a:sym typeface="Inconsolata"/>
                  </a:rPr>
                  <a:t>Data Pool</a:t>
                </a:r>
                <a:endParaRPr sz="1000">
                  <a:latin typeface="Inconsolata"/>
                  <a:ea typeface="Inconsolata"/>
                  <a:cs typeface="Inconsolata"/>
                  <a:sym typeface="Inconsolata"/>
                </a:endParaRPr>
              </a:p>
            </p:txBody>
          </p:sp>
          <p:sp>
            <p:nvSpPr>
              <p:cNvPr id="177" name="Google Shape;177;p18"/>
              <p:cNvSpPr/>
              <p:nvPr/>
            </p:nvSpPr>
            <p:spPr>
              <a:xfrm>
                <a:off x="9876685" y="4818740"/>
                <a:ext cx="837900" cy="1114500"/>
              </a:xfrm>
              <a:prstGeom prst="can">
                <a:avLst>
                  <a:gd fmla="val 25000" name="adj"/>
                </a:avLst>
              </a:prstGeom>
              <a:solidFill>
                <a:srgbClr val="CFE2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Inconsolata"/>
                    <a:ea typeface="Inconsolata"/>
                    <a:cs typeface="Inconsolata"/>
                    <a:sym typeface="Inconsolata"/>
                  </a:rPr>
                  <a:t>Metadata Pool</a:t>
                </a:r>
                <a:endParaRPr sz="1000">
                  <a:latin typeface="Inconsolata"/>
                  <a:ea typeface="Inconsolata"/>
                  <a:cs typeface="Inconsolata"/>
                  <a:sym typeface="Inconsolata"/>
                </a:endParaRPr>
              </a:p>
            </p:txBody>
          </p:sp>
          <p:cxnSp>
            <p:nvCxnSpPr>
              <p:cNvPr id="178" name="Google Shape;178;p18"/>
              <p:cNvCxnSpPr>
                <a:stCxn id="164" idx="4"/>
                <a:endCxn id="176" idx="1"/>
              </p:cNvCxnSpPr>
              <p:nvPr/>
            </p:nvCxnSpPr>
            <p:spPr>
              <a:xfrm>
                <a:off x="6719134" y="3387584"/>
                <a:ext cx="1053300" cy="1431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79" name="Google Shape;179;p18"/>
              <p:cNvSpPr txBox="1"/>
              <p:nvPr/>
            </p:nvSpPr>
            <p:spPr>
              <a:xfrm>
                <a:off x="6429322" y="3823937"/>
                <a:ext cx="579900" cy="55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latin typeface="Inconsolata"/>
                    <a:ea typeface="Inconsolata"/>
                    <a:cs typeface="Inconsolata"/>
                    <a:sym typeface="Inconsolata"/>
                  </a:rPr>
                  <a:t>read</a:t>
                </a:r>
                <a:endParaRPr i="1" sz="1000">
                  <a:latin typeface="Inconsolata"/>
                  <a:ea typeface="Inconsolata"/>
                  <a:cs typeface="Inconsolata"/>
                  <a:sym typeface="Inconsolata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latin typeface="Inconsolata"/>
                    <a:ea typeface="Inconsolata"/>
                    <a:cs typeface="Inconsolata"/>
                    <a:sym typeface="Inconsolata"/>
                  </a:rPr>
                  <a:t>write</a:t>
                </a:r>
                <a:endParaRPr i="1" sz="1000">
                  <a:latin typeface="Inconsolata"/>
                  <a:ea typeface="Inconsolata"/>
                  <a:cs typeface="Inconsolata"/>
                  <a:sym typeface="Inconsolata"/>
                </a:endParaRPr>
              </a:p>
            </p:txBody>
          </p:sp>
          <p:cxnSp>
            <p:nvCxnSpPr>
              <p:cNvPr id="180" name="Google Shape;180;p18"/>
              <p:cNvCxnSpPr>
                <a:stCxn id="173" idx="2"/>
                <a:endCxn id="177" idx="1"/>
              </p:cNvCxnSpPr>
              <p:nvPr/>
            </p:nvCxnSpPr>
            <p:spPr>
              <a:xfrm flipH="1">
                <a:off x="10295650" y="4492786"/>
                <a:ext cx="696300" cy="326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1" name="Google Shape;181;p18"/>
              <p:cNvCxnSpPr>
                <a:stCxn id="167" idx="2"/>
                <a:endCxn id="177" idx="1"/>
              </p:cNvCxnSpPr>
              <p:nvPr/>
            </p:nvCxnSpPr>
            <p:spPr>
              <a:xfrm>
                <a:off x="8337068" y="4401785"/>
                <a:ext cx="1958700" cy="417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2" name="Google Shape;182;p18"/>
              <p:cNvCxnSpPr>
                <a:stCxn id="172" idx="3"/>
                <a:endCxn id="177" idx="1"/>
              </p:cNvCxnSpPr>
              <p:nvPr/>
            </p:nvCxnSpPr>
            <p:spPr>
              <a:xfrm flipH="1">
                <a:off x="10295747" y="3387502"/>
                <a:ext cx="495900" cy="1431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83" name="Google Shape;183;p18"/>
              <p:cNvSpPr txBox="1"/>
              <p:nvPr/>
            </p:nvSpPr>
            <p:spPr>
              <a:xfrm>
                <a:off x="9264966" y="4022521"/>
                <a:ext cx="1226100" cy="39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latin typeface="Inconsolata"/>
                    <a:ea typeface="Inconsolata"/>
                    <a:cs typeface="Inconsolata"/>
                    <a:sym typeface="Inconsolata"/>
                  </a:rPr>
                  <a:t>Journal Flush</a:t>
                </a:r>
                <a:endParaRPr i="1" sz="1000">
                  <a:latin typeface="Inconsolata"/>
                  <a:ea typeface="Inconsolata"/>
                  <a:cs typeface="Inconsolata"/>
                  <a:sym typeface="Inconsolata"/>
                </a:endParaRPr>
              </a:p>
            </p:txBody>
          </p:sp>
          <p:grpSp>
            <p:nvGrpSpPr>
              <p:cNvPr id="184" name="Google Shape;184;p18"/>
              <p:cNvGrpSpPr/>
              <p:nvPr/>
            </p:nvGrpSpPr>
            <p:grpSpPr>
              <a:xfrm>
                <a:off x="8666258" y="2592069"/>
                <a:ext cx="488554" cy="488554"/>
                <a:chOff x="312525" y="382700"/>
                <a:chExt cx="612300" cy="612300"/>
              </a:xfrm>
            </p:grpSpPr>
            <p:sp>
              <p:nvSpPr>
                <p:cNvPr id="185" name="Google Shape;185;p18"/>
                <p:cNvSpPr/>
                <p:nvPr/>
              </p:nvSpPr>
              <p:spPr>
                <a:xfrm>
                  <a:off x="312525" y="382700"/>
                  <a:ext cx="612300" cy="6123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86" name="Google Shape;186;p18"/>
                <p:cNvCxnSpPr/>
                <p:nvPr/>
              </p:nvCxnSpPr>
              <p:spPr>
                <a:xfrm>
                  <a:off x="601863" y="583550"/>
                  <a:ext cx="210600" cy="21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187" name="Google Shape;187;p18"/>
                <p:cNvCxnSpPr/>
                <p:nvPr/>
              </p:nvCxnSpPr>
              <p:spPr>
                <a:xfrm flipH="1">
                  <a:off x="424888" y="587600"/>
                  <a:ext cx="202500" cy="202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diamond"/>
                </a:ln>
              </p:spPr>
            </p:cxnSp>
          </p:grpSp>
          <p:grpSp>
            <p:nvGrpSpPr>
              <p:cNvPr id="188" name="Google Shape;188;p18"/>
              <p:cNvGrpSpPr/>
              <p:nvPr/>
            </p:nvGrpSpPr>
            <p:grpSpPr>
              <a:xfrm>
                <a:off x="11406375" y="2592057"/>
                <a:ext cx="488554" cy="488554"/>
                <a:chOff x="318900" y="261500"/>
                <a:chExt cx="612300" cy="612300"/>
              </a:xfrm>
            </p:grpSpPr>
            <p:grpSp>
              <p:nvGrpSpPr>
                <p:cNvPr id="189" name="Google Shape;189;p18"/>
                <p:cNvGrpSpPr/>
                <p:nvPr/>
              </p:nvGrpSpPr>
              <p:grpSpPr>
                <a:xfrm>
                  <a:off x="318900" y="261500"/>
                  <a:ext cx="612300" cy="612300"/>
                  <a:chOff x="312525" y="382700"/>
                  <a:chExt cx="612300" cy="612300"/>
                </a:xfrm>
              </p:grpSpPr>
              <p:sp>
                <p:nvSpPr>
                  <p:cNvPr id="190" name="Google Shape;190;p18"/>
                  <p:cNvSpPr/>
                  <p:nvPr/>
                </p:nvSpPr>
                <p:spPr>
                  <a:xfrm>
                    <a:off x="312525" y="382700"/>
                    <a:ext cx="612300" cy="6123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FF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91" name="Google Shape;191;p18"/>
                  <p:cNvCxnSpPr/>
                  <p:nvPr/>
                </p:nvCxnSpPr>
                <p:spPr>
                  <a:xfrm>
                    <a:off x="448788" y="502663"/>
                    <a:ext cx="210600" cy="210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med" w="med" type="oval"/>
                    <a:tailEnd len="med" w="med" type="oval"/>
                  </a:ln>
                </p:spPr>
              </p:cxnSp>
              <p:cxnSp>
                <p:nvCxnSpPr>
                  <p:cNvPr id="192" name="Google Shape;192;p18"/>
                  <p:cNvCxnSpPr/>
                  <p:nvPr/>
                </p:nvCxnSpPr>
                <p:spPr>
                  <a:xfrm flipH="1">
                    <a:off x="452838" y="672538"/>
                    <a:ext cx="202500" cy="202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diamond"/>
                  </a:ln>
                </p:spPr>
              </p:cxnSp>
            </p:grpSp>
            <p:cxnSp>
              <p:nvCxnSpPr>
                <p:cNvPr id="193" name="Google Shape;193;p18"/>
                <p:cNvCxnSpPr/>
                <p:nvPr/>
              </p:nvCxnSpPr>
              <p:spPr>
                <a:xfrm>
                  <a:off x="640988" y="547838"/>
                  <a:ext cx="202500" cy="202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diamond"/>
                </a:ln>
              </p:spPr>
            </p:cxnSp>
          </p:grpSp>
          <p:sp>
            <p:nvSpPr>
              <p:cNvPr id="194" name="Google Shape;194;p18"/>
              <p:cNvSpPr/>
              <p:nvPr/>
            </p:nvSpPr>
            <p:spPr>
              <a:xfrm>
                <a:off x="8819327" y="3287340"/>
                <a:ext cx="1868590" cy="416943"/>
              </a:xfrm>
              <a:custGeom>
                <a:rect b="b" l="l" r="r" t="t"/>
                <a:pathLst>
                  <a:path extrusionOk="0" h="20572" w="101540">
                    <a:moveTo>
                      <a:pt x="0" y="1785"/>
                    </a:moveTo>
                    <a:cubicBezTo>
                      <a:pt x="5570" y="4549"/>
                      <a:pt x="20325" y="15605"/>
                      <a:pt x="33421" y="18369"/>
                    </a:cubicBezTo>
                    <a:cubicBezTo>
                      <a:pt x="46518" y="21133"/>
                      <a:pt x="67226" y="21431"/>
                      <a:pt x="78579" y="18369"/>
                    </a:cubicBezTo>
                    <a:cubicBezTo>
                      <a:pt x="89932" y="15308"/>
                      <a:pt x="97713" y="3062"/>
                      <a:pt x="101540" y="0"/>
                    </a:cubicBez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sp>
          <p:sp>
            <p:nvSpPr>
              <p:cNvPr id="195" name="Google Shape;195;p18"/>
              <p:cNvSpPr txBox="1"/>
              <p:nvPr/>
            </p:nvSpPr>
            <p:spPr>
              <a:xfrm>
                <a:off x="9024883" y="3621983"/>
                <a:ext cx="1466100" cy="32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latin typeface="Inconsolata"/>
                    <a:ea typeface="Inconsolata"/>
                    <a:cs typeface="Inconsolata"/>
                    <a:sym typeface="Inconsolata"/>
                  </a:rPr>
                  <a:t>Metadata Exchange</a:t>
                </a:r>
                <a:endParaRPr i="1" sz="1000">
                  <a:latin typeface="Inconsolata"/>
                  <a:ea typeface="Inconsolata"/>
                  <a:cs typeface="Inconsolata"/>
                  <a:sym typeface="Inconsolata"/>
                </a:endParaRPr>
              </a:p>
            </p:txBody>
          </p:sp>
          <p:sp>
            <p:nvSpPr>
              <p:cNvPr id="196" name="Google Shape;196;p18"/>
              <p:cNvSpPr txBox="1"/>
              <p:nvPr/>
            </p:nvSpPr>
            <p:spPr>
              <a:xfrm rot="-792">
                <a:off x="6909572" y="2388726"/>
                <a:ext cx="1302300" cy="55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latin typeface="Inconsolata"/>
                    <a:ea typeface="Inconsolata"/>
                    <a:cs typeface="Inconsolata"/>
                    <a:sym typeface="Inconsolata"/>
                  </a:rPr>
                  <a:t>open</a:t>
                </a:r>
                <a:endParaRPr i="1" sz="1000">
                  <a:latin typeface="Inconsolata"/>
                  <a:ea typeface="Inconsolata"/>
                  <a:cs typeface="Inconsolata"/>
                  <a:sym typeface="Inconsolata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latin typeface="Inconsolata"/>
                    <a:ea typeface="Inconsolata"/>
                    <a:cs typeface="Inconsolata"/>
                    <a:sym typeface="Inconsolata"/>
                  </a:rPr>
                  <a:t>mkdir</a:t>
                </a:r>
                <a:endParaRPr i="1" sz="1000">
                  <a:latin typeface="Inconsolata"/>
                  <a:ea typeface="Inconsolata"/>
                  <a:cs typeface="Inconsolata"/>
                  <a:sym typeface="Inconsolata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latin typeface="Inconsolata"/>
                    <a:ea typeface="Inconsolata"/>
                    <a:cs typeface="Inconsolata"/>
                    <a:sym typeface="Inconsolata"/>
                  </a:rPr>
                  <a:t>listdir</a:t>
                </a:r>
                <a:endParaRPr i="1" sz="1000">
                  <a:latin typeface="Inconsolata"/>
                  <a:ea typeface="Inconsolata"/>
                  <a:cs typeface="Inconsolata"/>
                  <a:sym typeface="Inconsolata"/>
                </a:endParaRPr>
              </a:p>
            </p:txBody>
          </p:sp>
        </p:grpSp>
        <p:cxnSp>
          <p:nvCxnSpPr>
            <p:cNvPr id="197" name="Google Shape;197;p18"/>
            <p:cNvCxnSpPr>
              <a:endCxn id="166" idx="2"/>
            </p:cNvCxnSpPr>
            <p:nvPr/>
          </p:nvCxnSpPr>
          <p:spPr>
            <a:xfrm>
              <a:off x="7145286" y="2997909"/>
              <a:ext cx="793500" cy="64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6"/>
          <p:cNvSpPr txBox="1"/>
          <p:nvPr>
            <p:ph type="title"/>
          </p:nvPr>
        </p:nvSpPr>
        <p:spPr>
          <a:xfrm>
            <a:off x="1752600" y="61180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verpass SemiBold"/>
                <a:ea typeface="Overpass SemiBold"/>
                <a:cs typeface="Overpass SemiBold"/>
                <a:sym typeface="Overpass SemiBold"/>
              </a:rPr>
              <a:t>Vision for the Future</a:t>
            </a:r>
            <a:endParaRPr sz="3600"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457" name="Google Shape;457;p3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Rook-Deployed Scalable NFS Clusters Exporting CephFS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36"/>
          <p:cNvSpPr txBox="1"/>
          <p:nvPr/>
        </p:nvSpPr>
        <p:spPr>
          <a:xfrm>
            <a:off x="1657200" y="1470525"/>
            <a:ext cx="8877600" cy="44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●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Trivial creation/config of a managed volume with a persistent NFS Gateway.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Overpass"/>
              <a:buChar char="●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NFS-Ganesha: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○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Add support for NFSv4 migration to allow redistribution of clients among servers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○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Optimizing grace periods for subvolumes.</a:t>
            </a:r>
            <a:br>
              <a:rPr lang="en" sz="1800">
                <a:latin typeface="Overpass"/>
                <a:ea typeface="Overpass"/>
                <a:cs typeface="Overpass"/>
                <a:sym typeface="Overpass"/>
              </a:rPr>
            </a:b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●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SMB integration (samba)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60" name="Google Shape;460;p36"/>
          <p:cNvSpPr txBox="1"/>
          <p:nvPr/>
        </p:nvSpPr>
        <p:spPr>
          <a:xfrm>
            <a:off x="2232600" y="2233950"/>
            <a:ext cx="7726800" cy="1433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$ ceph fs subvolume create vol_a subvol_1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$ ceph fs subvolume set vol_a subvol_1 &lt;nfs-config…&gt;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$ ceph fs subvolume set vol_a subvol_1 sharenfs true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61" name="Google Shape;461;p36"/>
          <p:cNvSpPr txBox="1"/>
          <p:nvPr/>
        </p:nvSpPr>
        <p:spPr>
          <a:xfrm>
            <a:off x="709800" y="2233950"/>
            <a:ext cx="9474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verpass"/>
                <a:ea typeface="Overpass"/>
                <a:cs typeface="Overpass"/>
                <a:sym typeface="Overpass"/>
              </a:rPr>
              <a:t>14.2.2</a:t>
            </a:r>
            <a:endParaRPr b="1" sz="2000">
              <a:solidFill>
                <a:srgbClr val="98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462" name="Google Shape;462;p36"/>
          <p:cNvCxnSpPr>
            <a:stCxn id="461" idx="3"/>
          </p:cNvCxnSpPr>
          <p:nvPr/>
        </p:nvCxnSpPr>
        <p:spPr>
          <a:xfrm>
            <a:off x="1657200" y="2457900"/>
            <a:ext cx="1115100" cy="80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36"/>
          <p:cNvSpPr txBox="1"/>
          <p:nvPr/>
        </p:nvSpPr>
        <p:spPr>
          <a:xfrm>
            <a:off x="709800" y="3045750"/>
            <a:ext cx="11151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verpass"/>
                <a:ea typeface="Overpass"/>
                <a:cs typeface="Overpass"/>
                <a:sym typeface="Overpass"/>
              </a:rPr>
              <a:t>14.2.3+</a:t>
            </a:r>
            <a:endParaRPr b="1" sz="2000">
              <a:solidFill>
                <a:srgbClr val="98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464" name="Google Shape;464;p36"/>
          <p:cNvCxnSpPr>
            <a:stCxn id="463" idx="3"/>
          </p:cNvCxnSpPr>
          <p:nvPr/>
        </p:nvCxnSpPr>
        <p:spPr>
          <a:xfrm flipH="1" rot="10800000">
            <a:off x="1824900" y="2974200"/>
            <a:ext cx="871500" cy="295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36"/>
          <p:cNvCxnSpPr>
            <a:stCxn id="463" idx="3"/>
          </p:cNvCxnSpPr>
          <p:nvPr/>
        </p:nvCxnSpPr>
        <p:spPr>
          <a:xfrm>
            <a:off x="1824900" y="3269700"/>
            <a:ext cx="954300" cy="12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37"/>
          <p:cNvSpPr txBox="1"/>
          <p:nvPr>
            <p:ph idx="2" type="subTitle"/>
          </p:nvPr>
        </p:nvSpPr>
        <p:spPr>
          <a:xfrm>
            <a:off x="4600350" y="2752400"/>
            <a:ext cx="7348800" cy="315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 Layton </a:t>
            </a:r>
            <a:r>
              <a:rPr lang="en" u="sng">
                <a:solidFill>
                  <a:schemeClr val="hlink"/>
                </a:solidFill>
                <a:hlinkClick r:id="rId3"/>
              </a:rPr>
              <a:t>jlayton@redhat.com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Patrick Donnelly </a:t>
            </a:r>
            <a:r>
              <a:rPr b="1" lang="en" u="sng">
                <a:solidFill>
                  <a:schemeClr val="hlink"/>
                </a:solidFill>
                <a:latin typeface="Overpass"/>
                <a:ea typeface="Overpass"/>
                <a:cs typeface="Overpass"/>
                <a:sym typeface="Overpass"/>
                <a:hlinkClick r:id="rId4"/>
              </a:rPr>
              <a:t>pdonnell@redhat.com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Blog Demo: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https://ceph.com/community/deploying-a-cephnfs-server-cluster-with-rook/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in Nautilus: CephFS Improvements: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https://ceph.com/community/nautilus-cephfs/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Rook: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https://rook.io/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Ceph: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https://ceph.com/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NFS Ganesha: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https://www.nfs-ganesha.org/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7"/>
          <p:cNvSpPr txBox="1"/>
          <p:nvPr>
            <p:ph type="title"/>
          </p:nvPr>
        </p:nvSpPr>
        <p:spPr>
          <a:xfrm>
            <a:off x="4600350" y="568626"/>
            <a:ext cx="5736300" cy="19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473" name="Google Shape;473;p37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SECTION MARKER OR TITLE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EBEBEB"/>
                </a:solidFill>
              </a:rPr>
              <a:t>‹#›</a:t>
            </a:fld>
            <a:endParaRPr>
              <a:solidFill>
                <a:srgbClr val="EBEBEB"/>
              </a:solidFill>
            </a:endParaRPr>
          </a:p>
        </p:txBody>
      </p:sp>
      <p:sp>
        <p:nvSpPr>
          <p:cNvPr id="479" name="Google Shape;479;p38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9"/>
          <p:cNvSpPr txBox="1"/>
          <p:nvPr>
            <p:ph type="title"/>
          </p:nvPr>
        </p:nvSpPr>
        <p:spPr>
          <a:xfrm>
            <a:off x="1639800" y="1380600"/>
            <a:ext cx="64056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verpass SemiBold"/>
                <a:ea typeface="Overpass SemiBold"/>
                <a:cs typeface="Overpass SemiBold"/>
                <a:sym typeface="Overpass SemiBold"/>
              </a:rPr>
              <a:t>CephFS and Client Access</a:t>
            </a:r>
            <a:endParaRPr sz="3600"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485" name="Google Shape;485;p3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Rook-Deployed Scalable NFS Clusters Exporting CephFS</a:t>
            </a:r>
            <a:endParaRPr/>
          </a:p>
        </p:txBody>
      </p:sp>
      <p:sp>
        <p:nvSpPr>
          <p:cNvPr id="486" name="Google Shape;486;p3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7" name="Google Shape;487;p39"/>
          <p:cNvSpPr/>
          <p:nvPr/>
        </p:nvSpPr>
        <p:spPr>
          <a:xfrm>
            <a:off x="11054300" y="3095625"/>
            <a:ext cx="502700" cy="1365250"/>
          </a:xfrm>
          <a:custGeom>
            <a:rect b="b" l="l" r="r" t="t"/>
            <a:pathLst>
              <a:path extrusionOk="0" h="54610" w="20108">
                <a:moveTo>
                  <a:pt x="0" y="0"/>
                </a:moveTo>
                <a:cubicBezTo>
                  <a:pt x="3281" y="4022"/>
                  <a:pt x="17992" y="15028"/>
                  <a:pt x="19685" y="24130"/>
                </a:cubicBezTo>
                <a:cubicBezTo>
                  <a:pt x="21378" y="33232"/>
                  <a:pt x="11748" y="49530"/>
                  <a:pt x="10160" y="5461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88" name="Google Shape;488;p39"/>
          <p:cNvSpPr txBox="1"/>
          <p:nvPr/>
        </p:nvSpPr>
        <p:spPr>
          <a:xfrm>
            <a:off x="11206250" y="2808012"/>
            <a:ext cx="800700" cy="451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Journal &amp; Inodes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</p:txBody>
      </p:sp>
      <p:grpSp>
        <p:nvGrpSpPr>
          <p:cNvPr id="489" name="Google Shape;489;p39"/>
          <p:cNvGrpSpPr/>
          <p:nvPr/>
        </p:nvGrpSpPr>
        <p:grpSpPr>
          <a:xfrm>
            <a:off x="6297675" y="1237725"/>
            <a:ext cx="5804525" cy="4788900"/>
            <a:chOff x="6297675" y="1237725"/>
            <a:chExt cx="5804525" cy="4788900"/>
          </a:xfrm>
        </p:grpSpPr>
        <p:grpSp>
          <p:nvGrpSpPr>
            <p:cNvPr id="490" name="Google Shape;490;p39"/>
            <p:cNvGrpSpPr/>
            <p:nvPr/>
          </p:nvGrpSpPr>
          <p:grpSpPr>
            <a:xfrm>
              <a:off x="8768300" y="1237725"/>
              <a:ext cx="3333900" cy="4788900"/>
              <a:chOff x="8768300" y="1380600"/>
              <a:chExt cx="3333900" cy="4788900"/>
            </a:xfrm>
          </p:grpSpPr>
          <p:sp>
            <p:nvSpPr>
              <p:cNvPr id="491" name="Google Shape;491;p39"/>
              <p:cNvSpPr/>
              <p:nvPr/>
            </p:nvSpPr>
            <p:spPr>
              <a:xfrm>
                <a:off x="8768300" y="1380600"/>
                <a:ext cx="3333900" cy="47889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Ceph</a:t>
                </a:r>
                <a:endParaRPr b="1" sz="1600">
                  <a:latin typeface="Inconsolata"/>
                  <a:ea typeface="Inconsolata"/>
                  <a:cs typeface="Inconsolata"/>
                  <a:sym typeface="Inconsolata"/>
                </a:endParaRPr>
              </a:p>
            </p:txBody>
          </p:sp>
          <p:grpSp>
            <p:nvGrpSpPr>
              <p:cNvPr id="492" name="Google Shape;492;p39"/>
              <p:cNvGrpSpPr/>
              <p:nvPr/>
            </p:nvGrpSpPr>
            <p:grpSpPr>
              <a:xfrm>
                <a:off x="9165200" y="3524600"/>
                <a:ext cx="2540100" cy="2460600"/>
                <a:chOff x="9556700" y="2556800"/>
                <a:chExt cx="2540100" cy="2460600"/>
              </a:xfrm>
            </p:grpSpPr>
            <p:sp>
              <p:nvSpPr>
                <p:cNvPr id="493" name="Google Shape;493;p39"/>
                <p:cNvSpPr/>
                <p:nvPr/>
              </p:nvSpPr>
              <p:spPr>
                <a:xfrm>
                  <a:off x="9556700" y="2556800"/>
                  <a:ext cx="2540100" cy="2460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E6B8A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RADOS</a:t>
                  </a:r>
                  <a:endParaRPr>
                    <a:latin typeface="Inconsolata"/>
                    <a:ea typeface="Inconsolata"/>
                    <a:cs typeface="Inconsolata"/>
                    <a:sym typeface="Inconsolata"/>
                  </a:endParaRPr>
                </a:p>
              </p:txBody>
            </p:sp>
            <p:grpSp>
              <p:nvGrpSpPr>
                <p:cNvPr id="494" name="Google Shape;494;p39"/>
                <p:cNvGrpSpPr/>
                <p:nvPr/>
              </p:nvGrpSpPr>
              <p:grpSpPr>
                <a:xfrm>
                  <a:off x="9949599" y="3074600"/>
                  <a:ext cx="1754302" cy="1425000"/>
                  <a:chOff x="9747150" y="2716500"/>
                  <a:chExt cx="1754302" cy="1425000"/>
                </a:xfrm>
              </p:grpSpPr>
              <p:grpSp>
                <p:nvGrpSpPr>
                  <p:cNvPr id="495" name="Google Shape;495;p39"/>
                  <p:cNvGrpSpPr/>
                  <p:nvPr/>
                </p:nvGrpSpPr>
                <p:grpSpPr>
                  <a:xfrm>
                    <a:off x="10388500" y="2716500"/>
                    <a:ext cx="1112952" cy="1425000"/>
                    <a:chOff x="10404375" y="2724675"/>
                    <a:chExt cx="1112952" cy="1425000"/>
                  </a:xfrm>
                </p:grpSpPr>
                <p:sp>
                  <p:nvSpPr>
                    <p:cNvPr id="496" name="Google Shape;496;p39"/>
                    <p:cNvSpPr/>
                    <p:nvPr/>
                  </p:nvSpPr>
                  <p:spPr>
                    <a:xfrm>
                      <a:off x="10404375" y="2724675"/>
                      <a:ext cx="655752" cy="967800"/>
                    </a:xfrm>
                    <a:prstGeom prst="flowChartMagneticDisk">
                      <a:avLst/>
                    </a:prstGeom>
                    <a:solidFill>
                      <a:srgbClr val="F14247"/>
                    </a:solidFill>
                    <a:ln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7" name="Google Shape;497;p39"/>
                    <p:cNvSpPr/>
                    <p:nvPr/>
                  </p:nvSpPr>
                  <p:spPr>
                    <a:xfrm>
                      <a:off x="10556775" y="2877075"/>
                      <a:ext cx="655752" cy="967800"/>
                    </a:xfrm>
                    <a:prstGeom prst="flowChartMagneticDisk">
                      <a:avLst/>
                    </a:prstGeom>
                    <a:solidFill>
                      <a:srgbClr val="F14247"/>
                    </a:solidFill>
                    <a:ln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8" name="Google Shape;498;p39"/>
                    <p:cNvSpPr/>
                    <p:nvPr/>
                  </p:nvSpPr>
                  <p:spPr>
                    <a:xfrm>
                      <a:off x="10709175" y="3029475"/>
                      <a:ext cx="655752" cy="967800"/>
                    </a:xfrm>
                    <a:prstGeom prst="flowChartMagneticDisk">
                      <a:avLst/>
                    </a:prstGeom>
                    <a:solidFill>
                      <a:srgbClr val="F14247"/>
                    </a:solidFill>
                    <a:ln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9" name="Google Shape;499;p39"/>
                    <p:cNvSpPr/>
                    <p:nvPr/>
                  </p:nvSpPr>
                  <p:spPr>
                    <a:xfrm>
                      <a:off x="10861575" y="3181875"/>
                      <a:ext cx="655752" cy="967800"/>
                    </a:xfrm>
                    <a:prstGeom prst="flowChartMagneticDisk">
                      <a:avLst/>
                    </a:prstGeom>
                    <a:solidFill>
                      <a:srgbClr val="F14247"/>
                    </a:solidFill>
                    <a:ln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OSD</a:t>
                      </a:r>
                      <a:endParaRPr/>
                    </a:p>
                  </p:txBody>
                </p:sp>
              </p:grpSp>
              <p:grpSp>
                <p:nvGrpSpPr>
                  <p:cNvPr id="500" name="Google Shape;500;p39"/>
                  <p:cNvGrpSpPr/>
                  <p:nvPr/>
                </p:nvGrpSpPr>
                <p:grpSpPr>
                  <a:xfrm>
                    <a:off x="9747150" y="2716500"/>
                    <a:ext cx="1112952" cy="1425000"/>
                    <a:chOff x="10556775" y="2877075"/>
                    <a:chExt cx="1112952" cy="1425000"/>
                  </a:xfrm>
                </p:grpSpPr>
                <p:sp>
                  <p:nvSpPr>
                    <p:cNvPr id="501" name="Google Shape;501;p39"/>
                    <p:cNvSpPr/>
                    <p:nvPr/>
                  </p:nvSpPr>
                  <p:spPr>
                    <a:xfrm>
                      <a:off x="10556775" y="2877075"/>
                      <a:ext cx="655752" cy="967800"/>
                    </a:xfrm>
                    <a:prstGeom prst="flowChartMagneticDisk">
                      <a:avLst/>
                    </a:prstGeom>
                    <a:solidFill>
                      <a:srgbClr val="F14247"/>
                    </a:solidFill>
                    <a:ln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2" name="Google Shape;502;p39"/>
                    <p:cNvSpPr/>
                    <p:nvPr/>
                  </p:nvSpPr>
                  <p:spPr>
                    <a:xfrm>
                      <a:off x="10709175" y="3029475"/>
                      <a:ext cx="655752" cy="967800"/>
                    </a:xfrm>
                    <a:prstGeom prst="flowChartMagneticDisk">
                      <a:avLst/>
                    </a:prstGeom>
                    <a:solidFill>
                      <a:srgbClr val="F14247"/>
                    </a:solidFill>
                    <a:ln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3" name="Google Shape;503;p39"/>
                    <p:cNvSpPr/>
                    <p:nvPr/>
                  </p:nvSpPr>
                  <p:spPr>
                    <a:xfrm>
                      <a:off x="10861575" y="3181875"/>
                      <a:ext cx="655752" cy="967800"/>
                    </a:xfrm>
                    <a:prstGeom prst="flowChartMagneticDisk">
                      <a:avLst/>
                    </a:prstGeom>
                    <a:solidFill>
                      <a:srgbClr val="F14247"/>
                    </a:solidFill>
                    <a:ln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4" name="Google Shape;504;p39"/>
                    <p:cNvSpPr/>
                    <p:nvPr/>
                  </p:nvSpPr>
                  <p:spPr>
                    <a:xfrm>
                      <a:off x="11013975" y="3334275"/>
                      <a:ext cx="655752" cy="967800"/>
                    </a:xfrm>
                    <a:prstGeom prst="flowChartMagneticDisk">
                      <a:avLst/>
                    </a:prstGeom>
                    <a:solidFill>
                      <a:srgbClr val="F14247"/>
                    </a:solidFill>
                    <a:ln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OSD</a:t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505" name="Google Shape;505;p39"/>
              <p:cNvGrpSpPr/>
              <p:nvPr/>
            </p:nvGrpSpPr>
            <p:grpSpPr>
              <a:xfrm>
                <a:off x="9722750" y="2004000"/>
                <a:ext cx="1425000" cy="1425000"/>
                <a:chOff x="7688800" y="2556800"/>
                <a:chExt cx="1425000" cy="1425000"/>
              </a:xfrm>
            </p:grpSpPr>
            <p:sp>
              <p:nvSpPr>
                <p:cNvPr id="506" name="Google Shape;506;p39"/>
                <p:cNvSpPr/>
                <p:nvPr/>
              </p:nvSpPr>
              <p:spPr>
                <a:xfrm>
                  <a:off x="7688800" y="2556800"/>
                  <a:ext cx="967800" cy="967800"/>
                </a:xfrm>
                <a:prstGeom prst="ellipse">
                  <a:avLst/>
                </a:prstGeom>
                <a:solidFill>
                  <a:srgbClr val="93C47D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consolata"/>
                    <a:ea typeface="Inconsolata"/>
                    <a:cs typeface="Inconsolata"/>
                    <a:sym typeface="Inconsolata"/>
                  </a:endParaRPr>
                </a:p>
              </p:txBody>
            </p:sp>
            <p:sp>
              <p:nvSpPr>
                <p:cNvPr id="507" name="Google Shape;507;p39"/>
                <p:cNvSpPr/>
                <p:nvPr/>
              </p:nvSpPr>
              <p:spPr>
                <a:xfrm>
                  <a:off x="7841200" y="2709200"/>
                  <a:ext cx="967800" cy="967800"/>
                </a:xfrm>
                <a:prstGeom prst="ellipse">
                  <a:avLst/>
                </a:prstGeom>
                <a:solidFill>
                  <a:srgbClr val="93C47D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consolata"/>
                    <a:ea typeface="Inconsolata"/>
                    <a:cs typeface="Inconsolata"/>
                    <a:sym typeface="Inconsolata"/>
                  </a:endParaRPr>
                </a:p>
              </p:txBody>
            </p:sp>
            <p:sp>
              <p:nvSpPr>
                <p:cNvPr id="508" name="Google Shape;508;p39"/>
                <p:cNvSpPr/>
                <p:nvPr/>
              </p:nvSpPr>
              <p:spPr>
                <a:xfrm>
                  <a:off x="7993600" y="2861600"/>
                  <a:ext cx="967800" cy="967800"/>
                </a:xfrm>
                <a:prstGeom prst="ellipse">
                  <a:avLst/>
                </a:prstGeom>
                <a:solidFill>
                  <a:srgbClr val="93C47D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consolata"/>
                    <a:ea typeface="Inconsolata"/>
                    <a:cs typeface="Inconsolata"/>
                    <a:sym typeface="Inconsolata"/>
                  </a:endParaRPr>
                </a:p>
              </p:txBody>
            </p:sp>
            <p:sp>
              <p:nvSpPr>
                <p:cNvPr id="509" name="Google Shape;509;p39"/>
                <p:cNvSpPr/>
                <p:nvPr/>
              </p:nvSpPr>
              <p:spPr>
                <a:xfrm>
                  <a:off x="8146000" y="3014000"/>
                  <a:ext cx="967800" cy="967800"/>
                </a:xfrm>
                <a:prstGeom prst="ellipse">
                  <a:avLst/>
                </a:prstGeom>
                <a:solidFill>
                  <a:srgbClr val="93C47D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Inconsolata"/>
                      <a:ea typeface="Inconsolata"/>
                      <a:cs typeface="Inconsolata"/>
                      <a:sym typeface="Inconsolata"/>
                    </a:rPr>
                    <a:t>MDS</a:t>
                  </a:r>
                  <a:endParaRPr>
                    <a:latin typeface="Inconsolata"/>
                    <a:ea typeface="Inconsolata"/>
                    <a:cs typeface="Inconsolata"/>
                    <a:sym typeface="Inconsolata"/>
                  </a:endParaRPr>
                </a:p>
              </p:txBody>
            </p:sp>
          </p:grpSp>
        </p:grpSp>
        <p:sp>
          <p:nvSpPr>
            <p:cNvPr id="510" name="Google Shape;510;p39"/>
            <p:cNvSpPr/>
            <p:nvPr/>
          </p:nvSpPr>
          <p:spPr>
            <a:xfrm>
              <a:off x="6297675" y="2348400"/>
              <a:ext cx="1370400" cy="13704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nconsolata"/>
                  <a:ea typeface="Inconsolata"/>
                  <a:cs typeface="Inconsolata"/>
                  <a:sym typeface="Inconsolata"/>
                </a:rPr>
                <a:t>ceph-fuse</a:t>
              </a:r>
              <a:endParaRPr sz="12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grpSp>
          <p:nvGrpSpPr>
            <p:cNvPr id="511" name="Google Shape;511;p39"/>
            <p:cNvGrpSpPr/>
            <p:nvPr/>
          </p:nvGrpSpPr>
          <p:grpSpPr>
            <a:xfrm>
              <a:off x="7668075" y="2111083"/>
              <a:ext cx="2054700" cy="922517"/>
              <a:chOff x="8683038" y="-432604"/>
              <a:chExt cx="2054700" cy="922517"/>
            </a:xfrm>
          </p:grpSpPr>
          <p:cxnSp>
            <p:nvCxnSpPr>
              <p:cNvPr id="512" name="Google Shape;512;p39"/>
              <p:cNvCxnSpPr>
                <a:stCxn id="510" idx="6"/>
                <a:endCxn id="506" idx="2"/>
              </p:cNvCxnSpPr>
              <p:nvPr/>
            </p:nvCxnSpPr>
            <p:spPr>
              <a:xfrm flipH="1" rot="10800000">
                <a:off x="8683038" y="-198587"/>
                <a:ext cx="2054700" cy="688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13" name="Google Shape;513;p39"/>
              <p:cNvSpPr txBox="1"/>
              <p:nvPr/>
            </p:nvSpPr>
            <p:spPr>
              <a:xfrm rot="-1093547">
                <a:off x="8943108" y="-269150"/>
                <a:ext cx="1117462" cy="451292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Inconsolata"/>
                    <a:ea typeface="Inconsolata"/>
                    <a:cs typeface="Inconsolata"/>
                    <a:sym typeface="Inconsolata"/>
                  </a:rPr>
                  <a:t>Metadata RPC</a:t>
                </a:r>
                <a:endParaRPr sz="1200">
                  <a:latin typeface="Inconsolata"/>
                  <a:ea typeface="Inconsolata"/>
                  <a:cs typeface="Inconsolata"/>
                  <a:sym typeface="Inconsolata"/>
                </a:endParaRPr>
              </a:p>
            </p:txBody>
          </p:sp>
        </p:grpSp>
        <p:grpSp>
          <p:nvGrpSpPr>
            <p:cNvPr id="514" name="Google Shape;514;p39"/>
            <p:cNvGrpSpPr/>
            <p:nvPr/>
          </p:nvGrpSpPr>
          <p:grpSpPr>
            <a:xfrm>
              <a:off x="7467385" y="3277650"/>
              <a:ext cx="2090700" cy="1105659"/>
              <a:chOff x="8393447" y="-583962"/>
              <a:chExt cx="2090700" cy="1105659"/>
            </a:xfrm>
          </p:grpSpPr>
          <p:cxnSp>
            <p:nvCxnSpPr>
              <p:cNvPr id="515" name="Google Shape;515;p39"/>
              <p:cNvCxnSpPr>
                <a:stCxn id="510" idx="5"/>
                <a:endCxn id="501" idx="2"/>
              </p:cNvCxnSpPr>
              <p:nvPr/>
            </p:nvCxnSpPr>
            <p:spPr>
              <a:xfrm>
                <a:off x="8393447" y="-343503"/>
                <a:ext cx="2090700" cy="865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16" name="Google Shape;516;p39"/>
              <p:cNvSpPr txBox="1"/>
              <p:nvPr/>
            </p:nvSpPr>
            <p:spPr>
              <a:xfrm rot="1343719">
                <a:off x="8912762" y="-448422"/>
                <a:ext cx="800798" cy="451319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Inconsolata"/>
                    <a:ea typeface="Inconsolata"/>
                    <a:cs typeface="Inconsolata"/>
                    <a:sym typeface="Inconsolata"/>
                  </a:rPr>
                  <a:t>File I/O</a:t>
                </a:r>
                <a:endParaRPr sz="1200">
                  <a:latin typeface="Inconsolata"/>
                  <a:ea typeface="Inconsolata"/>
                  <a:cs typeface="Inconsolata"/>
                  <a:sym typeface="Inconsolata"/>
                </a:endParaRPr>
              </a:p>
            </p:txBody>
          </p:sp>
        </p:grpSp>
        <p:sp>
          <p:nvSpPr>
            <p:cNvPr id="517" name="Google Shape;517;p39"/>
            <p:cNvSpPr/>
            <p:nvPr/>
          </p:nvSpPr>
          <p:spPr>
            <a:xfrm>
              <a:off x="6297675" y="4460875"/>
              <a:ext cx="1370400" cy="13704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nconsolata"/>
                  <a:ea typeface="Inconsolata"/>
                  <a:cs typeface="Inconsolata"/>
                  <a:sym typeface="Inconsolata"/>
                </a:rPr>
                <a:t>kernel</a:t>
              </a:r>
              <a:endParaRPr sz="12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cxnSp>
          <p:nvCxnSpPr>
            <p:cNvPr id="518" name="Google Shape;518;p39"/>
            <p:cNvCxnSpPr>
              <a:stCxn id="517" idx="6"/>
              <a:endCxn id="503" idx="2"/>
            </p:cNvCxnSpPr>
            <p:nvPr/>
          </p:nvCxnSpPr>
          <p:spPr>
            <a:xfrm flipH="1" rot="10800000">
              <a:off x="7668075" y="4688275"/>
              <a:ext cx="2194800" cy="457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19" name="Google Shape;519;p39"/>
          <p:cNvSpPr txBox="1"/>
          <p:nvPr/>
        </p:nvSpPr>
        <p:spPr>
          <a:xfrm>
            <a:off x="1639800" y="2192425"/>
            <a:ext cx="4456200" cy="4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●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CephFS is a POSIX distributed file system.</a:t>
            </a:r>
            <a:br>
              <a:rPr lang="en" sz="1800">
                <a:latin typeface="Overpass"/>
                <a:ea typeface="Overpass"/>
                <a:cs typeface="Overpass"/>
                <a:sym typeface="Overpass"/>
              </a:rPr>
            </a:b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●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Clients and MDS cooperatively maintain a distributed cache of metadata including inodes and directories</a:t>
            </a:r>
            <a:br>
              <a:rPr lang="en" sz="1800">
                <a:latin typeface="Overpass"/>
                <a:ea typeface="Overpass"/>
                <a:cs typeface="Overpass"/>
                <a:sym typeface="Overpass"/>
              </a:rPr>
            </a:b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●"/>
            </a:pPr>
            <a:r>
              <a:rPr lang="en"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MDS hands out capabilities (aka caps) to clients, to allow them delegated access to parts of inode metadata</a:t>
            </a:r>
            <a:endParaRPr sz="18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●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Clients directly perform file I/O on RADOS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40"/>
          <p:cNvSpPr txBox="1"/>
          <p:nvPr>
            <p:ph idx="2" type="subTitle"/>
          </p:nvPr>
        </p:nvSpPr>
        <p:spPr>
          <a:xfrm>
            <a:off x="885050" y="6169550"/>
            <a:ext cx="91830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7" name="Google Shape;527;p40"/>
          <p:cNvGrpSpPr/>
          <p:nvPr/>
        </p:nvGrpSpPr>
        <p:grpSpPr>
          <a:xfrm>
            <a:off x="2095338" y="1026050"/>
            <a:ext cx="8001325" cy="5143500"/>
            <a:chOff x="1047875" y="815575"/>
            <a:chExt cx="8001325" cy="5143500"/>
          </a:xfrm>
        </p:grpSpPr>
        <p:sp>
          <p:nvSpPr>
            <p:cNvPr id="528" name="Google Shape;528;p40"/>
            <p:cNvSpPr/>
            <p:nvPr/>
          </p:nvSpPr>
          <p:spPr>
            <a:xfrm>
              <a:off x="2190300" y="815575"/>
              <a:ext cx="6858900" cy="5143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3969641" y="4149489"/>
              <a:ext cx="4206300" cy="17835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nconsolata"/>
                  <a:ea typeface="Inconsolata"/>
                  <a:cs typeface="Inconsolata"/>
                  <a:sym typeface="Inconsolata"/>
                </a:rPr>
                <a:t>Kubernetes Pod (HA Managed by Kubernetes)</a:t>
              </a:r>
              <a:endParaRPr sz="12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6175495" y="2639118"/>
              <a:ext cx="779700" cy="747600"/>
            </a:xfrm>
            <a:prstGeom prst="ellipse">
              <a:avLst/>
            </a:prstGeom>
            <a:solidFill>
              <a:srgbClr val="3D85C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nconsolata"/>
                  <a:ea typeface="Inconsolata"/>
                  <a:cs typeface="Inconsolata"/>
                  <a:sym typeface="Inconsolata"/>
                </a:rPr>
                <a:t>MDS</a:t>
              </a:r>
              <a:endParaRPr sz="12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grpSp>
          <p:nvGrpSpPr>
            <p:cNvPr id="531" name="Google Shape;531;p40"/>
            <p:cNvGrpSpPr/>
            <p:nvPr/>
          </p:nvGrpSpPr>
          <p:grpSpPr>
            <a:xfrm>
              <a:off x="8122838" y="2741136"/>
              <a:ext cx="730737" cy="543507"/>
              <a:chOff x="5394100" y="853713"/>
              <a:chExt cx="909443" cy="705579"/>
            </a:xfrm>
          </p:grpSpPr>
          <p:sp>
            <p:nvSpPr>
              <p:cNvPr id="532" name="Google Shape;532;p40"/>
              <p:cNvSpPr/>
              <p:nvPr/>
            </p:nvSpPr>
            <p:spPr>
              <a:xfrm>
                <a:off x="5394100" y="1050113"/>
                <a:ext cx="763768" cy="509179"/>
              </a:xfrm>
              <a:prstGeom prst="flowChartMagneticDisk">
                <a:avLst/>
              </a:prstGeom>
              <a:solidFill>
                <a:srgbClr val="FFF2C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Inconsolata"/>
                    <a:ea typeface="Inconsolata"/>
                    <a:cs typeface="Inconsolata"/>
                    <a:sym typeface="Inconsolata"/>
                  </a:rPr>
                  <a:t>OSD</a:t>
                </a:r>
                <a:endParaRPr sz="1200">
                  <a:latin typeface="Inconsolata"/>
                  <a:ea typeface="Inconsolata"/>
                  <a:cs typeface="Inconsolata"/>
                  <a:sym typeface="Inconsolata"/>
                </a:endParaRPr>
              </a:p>
            </p:txBody>
          </p:sp>
          <p:sp>
            <p:nvSpPr>
              <p:cNvPr id="533" name="Google Shape;533;p40"/>
              <p:cNvSpPr/>
              <p:nvPr/>
            </p:nvSpPr>
            <p:spPr>
              <a:xfrm>
                <a:off x="5451025" y="951913"/>
                <a:ext cx="763768" cy="509179"/>
              </a:xfrm>
              <a:prstGeom prst="flowChartMagneticDisk">
                <a:avLst/>
              </a:prstGeom>
              <a:solidFill>
                <a:srgbClr val="FFF2C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Inconsolata"/>
                    <a:ea typeface="Inconsolata"/>
                    <a:cs typeface="Inconsolata"/>
                    <a:sym typeface="Inconsolata"/>
                  </a:rPr>
                  <a:t>OSD</a:t>
                </a:r>
                <a:endParaRPr sz="1200">
                  <a:latin typeface="Inconsolata"/>
                  <a:ea typeface="Inconsolata"/>
                  <a:cs typeface="Inconsolata"/>
                  <a:sym typeface="Inconsolata"/>
                </a:endParaRPr>
              </a:p>
            </p:txBody>
          </p:sp>
          <p:sp>
            <p:nvSpPr>
              <p:cNvPr id="534" name="Google Shape;534;p40"/>
              <p:cNvSpPr/>
              <p:nvPr/>
            </p:nvSpPr>
            <p:spPr>
              <a:xfrm>
                <a:off x="5539775" y="853713"/>
                <a:ext cx="763768" cy="509179"/>
              </a:xfrm>
              <a:prstGeom prst="flowChartMagneticDisk">
                <a:avLst/>
              </a:prstGeom>
              <a:solidFill>
                <a:srgbClr val="FFF2C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Inconsolata"/>
                    <a:ea typeface="Inconsolata"/>
                    <a:cs typeface="Inconsolata"/>
                    <a:sym typeface="Inconsolata"/>
                  </a:rPr>
                  <a:t>OSD</a:t>
                </a:r>
                <a:endParaRPr sz="1200">
                  <a:latin typeface="Inconsolata"/>
                  <a:ea typeface="Inconsolata"/>
                  <a:cs typeface="Inconsolata"/>
                  <a:sym typeface="Inconsolata"/>
                </a:endParaRPr>
              </a:p>
            </p:txBody>
          </p:sp>
        </p:grpSp>
        <p:sp>
          <p:nvSpPr>
            <p:cNvPr id="535" name="Google Shape;535;p40"/>
            <p:cNvSpPr/>
            <p:nvPr/>
          </p:nvSpPr>
          <p:spPr>
            <a:xfrm>
              <a:off x="6771058" y="4498329"/>
              <a:ext cx="1132500" cy="10857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nconsolata"/>
                  <a:ea typeface="Inconsolata"/>
                  <a:cs typeface="Inconsolata"/>
                  <a:sym typeface="Inconsolata"/>
                </a:rPr>
                <a:t>Ganesha</a:t>
              </a:r>
              <a:endParaRPr sz="12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4241989" y="4544318"/>
              <a:ext cx="1075800" cy="993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nconsolata"/>
                  <a:ea typeface="Inconsolata"/>
                  <a:cs typeface="Inconsolata"/>
                  <a:sym typeface="Inconsolata"/>
                </a:rPr>
                <a:t>NFSGW</a:t>
              </a:r>
              <a:endParaRPr sz="12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2506640" y="2639118"/>
              <a:ext cx="779700" cy="747600"/>
            </a:xfrm>
            <a:prstGeom prst="ellipse">
              <a:avLst/>
            </a:prstGeom>
            <a:solidFill>
              <a:srgbClr val="F9CB9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nconsolata"/>
                  <a:ea typeface="Inconsolata"/>
                  <a:cs typeface="Inconsolata"/>
                  <a:sym typeface="Inconsolata"/>
                </a:rPr>
                <a:t>MGR</a:t>
              </a:r>
              <a:endParaRPr sz="12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2330311" y="841763"/>
              <a:ext cx="1132500" cy="1085700"/>
            </a:xfrm>
            <a:prstGeom prst="ellipse">
              <a:avLst/>
            </a:prstGeom>
            <a:solidFill>
              <a:srgbClr val="DD7E6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nconsolata"/>
                  <a:ea typeface="Inconsolata"/>
                  <a:cs typeface="Inconsolata"/>
                  <a:sym typeface="Inconsolata"/>
                </a:rPr>
                <a:t>Manila</a:t>
              </a:r>
              <a:endParaRPr sz="12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cxnSp>
          <p:nvCxnSpPr>
            <p:cNvPr id="539" name="Google Shape;539;p40"/>
            <p:cNvCxnSpPr>
              <a:stCxn id="535" idx="0"/>
              <a:endCxn id="530" idx="4"/>
            </p:cNvCxnSpPr>
            <p:nvPr/>
          </p:nvCxnSpPr>
          <p:spPr>
            <a:xfrm rot="10800000">
              <a:off x="6565408" y="3386829"/>
              <a:ext cx="771900" cy="1111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540" name="Google Shape;540;p40"/>
            <p:cNvCxnSpPr>
              <a:stCxn id="535" idx="0"/>
              <a:endCxn id="532" idx="3"/>
            </p:cNvCxnSpPr>
            <p:nvPr/>
          </p:nvCxnSpPr>
          <p:spPr>
            <a:xfrm flipH="1" rot="10800000">
              <a:off x="7337308" y="3284529"/>
              <a:ext cx="1092300" cy="1213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41" name="Google Shape;541;p40"/>
            <p:cNvSpPr txBox="1"/>
            <p:nvPr/>
          </p:nvSpPr>
          <p:spPr>
            <a:xfrm rot="-1100">
              <a:off x="5459595" y="4567619"/>
              <a:ext cx="937800" cy="404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Push config</a:t>
              </a:r>
              <a:endParaRPr sz="10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Start grace period</a:t>
              </a:r>
              <a:endParaRPr sz="10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cxnSp>
          <p:nvCxnSpPr>
            <p:cNvPr id="542" name="Google Shape;542;p40"/>
            <p:cNvCxnSpPr>
              <a:stCxn id="538" idx="4"/>
              <a:endCxn id="537" idx="0"/>
            </p:cNvCxnSpPr>
            <p:nvPr/>
          </p:nvCxnSpPr>
          <p:spPr>
            <a:xfrm>
              <a:off x="2896561" y="1927463"/>
              <a:ext cx="0" cy="711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43" name="Google Shape;543;p40"/>
            <p:cNvSpPr txBox="1"/>
            <p:nvPr/>
          </p:nvSpPr>
          <p:spPr>
            <a:xfrm rot="-1100">
              <a:off x="6312835" y="3595222"/>
              <a:ext cx="937800" cy="404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Metadata IO</a:t>
              </a:r>
              <a:endParaRPr sz="10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sp>
          <p:nvSpPr>
            <p:cNvPr id="544" name="Google Shape;544;p40"/>
            <p:cNvSpPr txBox="1"/>
            <p:nvPr/>
          </p:nvSpPr>
          <p:spPr>
            <a:xfrm rot="-1100">
              <a:off x="7250742" y="3350134"/>
              <a:ext cx="937800" cy="404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Data IO</a:t>
              </a:r>
              <a:endParaRPr sz="10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cxnSp>
          <p:nvCxnSpPr>
            <p:cNvPr id="545" name="Google Shape;545;p40"/>
            <p:cNvCxnSpPr/>
            <p:nvPr/>
          </p:nvCxnSpPr>
          <p:spPr>
            <a:xfrm flipH="1" rot="10800000">
              <a:off x="7664542" y="3306664"/>
              <a:ext cx="917700" cy="1283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546" name="Google Shape;546;p40"/>
            <p:cNvSpPr txBox="1"/>
            <p:nvPr/>
          </p:nvSpPr>
          <p:spPr>
            <a:xfrm rot="-1100">
              <a:off x="7954978" y="3999648"/>
              <a:ext cx="937800" cy="627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Get/Put Client State</a:t>
              </a:r>
              <a:b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(in RADOS)</a:t>
              </a:r>
              <a:endParaRPr sz="10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cxnSp>
          <p:nvCxnSpPr>
            <p:cNvPr id="547" name="Google Shape;547;p40"/>
            <p:cNvCxnSpPr>
              <a:stCxn id="536" idx="1"/>
              <a:endCxn id="537" idx="5"/>
            </p:cNvCxnSpPr>
            <p:nvPr/>
          </p:nvCxnSpPr>
          <p:spPr>
            <a:xfrm rot="10800000">
              <a:off x="3172236" y="3277127"/>
              <a:ext cx="1227300" cy="1412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48" name="Google Shape;548;p40"/>
            <p:cNvSpPr txBox="1"/>
            <p:nvPr/>
          </p:nvSpPr>
          <p:spPr>
            <a:xfrm rot="-813">
              <a:off x="3286404" y="3475015"/>
              <a:ext cx="1269000" cy="404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Get Share/Config</a:t>
              </a:r>
              <a:b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+ Advertise to ServiceMap</a:t>
              </a:r>
              <a:endParaRPr sz="10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cxnSp>
          <p:nvCxnSpPr>
            <p:cNvPr id="549" name="Google Shape;549;p40"/>
            <p:cNvCxnSpPr>
              <a:stCxn id="537" idx="4"/>
              <a:endCxn id="550" idx="0"/>
            </p:cNvCxnSpPr>
            <p:nvPr/>
          </p:nvCxnSpPr>
          <p:spPr>
            <a:xfrm flipH="1">
              <a:off x="2815490" y="3386718"/>
              <a:ext cx="81000" cy="121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51" name="Google Shape;551;p40"/>
            <p:cNvSpPr txBox="1"/>
            <p:nvPr/>
          </p:nvSpPr>
          <p:spPr>
            <a:xfrm rot="-911">
              <a:off x="2330310" y="4021131"/>
              <a:ext cx="1132500" cy="404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Spawn Container in NW Share</a:t>
              </a:r>
              <a:endParaRPr sz="10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3639051" y="841763"/>
              <a:ext cx="1132500" cy="1085700"/>
            </a:xfrm>
            <a:prstGeom prst="ellipse">
              <a:avLst/>
            </a:prstGeom>
            <a:solidFill>
              <a:srgbClr val="DD7E6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nconsolata"/>
                  <a:ea typeface="Inconsolata"/>
                  <a:cs typeface="Inconsolata"/>
                  <a:sym typeface="Inconsolata"/>
                </a:rPr>
                <a:t>/usr/bin/ceph</a:t>
              </a:r>
              <a:endParaRPr sz="12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cxnSp>
          <p:nvCxnSpPr>
            <p:cNvPr id="553" name="Google Shape;553;p40"/>
            <p:cNvCxnSpPr>
              <a:stCxn id="552" idx="4"/>
              <a:endCxn id="537" idx="7"/>
            </p:cNvCxnSpPr>
            <p:nvPr/>
          </p:nvCxnSpPr>
          <p:spPr>
            <a:xfrm flipH="1">
              <a:off x="3172101" y="1927463"/>
              <a:ext cx="1033200" cy="821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54" name="Google Shape;554;p40"/>
            <p:cNvSpPr txBox="1"/>
            <p:nvPr/>
          </p:nvSpPr>
          <p:spPr>
            <a:xfrm rot="-813">
              <a:off x="2700550" y="2081165"/>
              <a:ext cx="1269000" cy="404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REST API:</a:t>
              </a:r>
              <a:b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Get/Put Shares</a:t>
              </a:r>
              <a:b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(Publish Intent)</a:t>
              </a:r>
              <a:endParaRPr sz="10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5408886" y="1146598"/>
              <a:ext cx="3302100" cy="1042956"/>
            </a:xfrm>
            <a:prstGeom prst="flowChartDocumen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Share:</a:t>
              </a:r>
              <a:b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	CephFS Name</a:t>
              </a:r>
              <a:endParaRPr sz="10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Export Paths</a:t>
              </a:r>
              <a:b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	Network Share (e.g. Neutron ID+CIDR)</a:t>
              </a:r>
              <a:b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	Share Server Count</a:t>
              </a:r>
              <a:endParaRPr sz="10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cxnSp>
          <p:nvCxnSpPr>
            <p:cNvPr id="556" name="Google Shape;556;p40"/>
            <p:cNvCxnSpPr>
              <a:stCxn id="554" idx="3"/>
            </p:cNvCxnSpPr>
            <p:nvPr/>
          </p:nvCxnSpPr>
          <p:spPr>
            <a:xfrm flipH="1" rot="10800000">
              <a:off x="3969550" y="1164965"/>
              <a:ext cx="1426500" cy="1118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40"/>
            <p:cNvCxnSpPr>
              <a:stCxn id="554" idx="3"/>
            </p:cNvCxnSpPr>
            <p:nvPr/>
          </p:nvCxnSpPr>
          <p:spPr>
            <a:xfrm flipH="1" rot="10800000">
              <a:off x="3969550" y="2121665"/>
              <a:ext cx="1445700" cy="161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50" name="Google Shape;550;p40"/>
            <p:cNvSpPr/>
            <p:nvPr/>
          </p:nvSpPr>
          <p:spPr>
            <a:xfrm>
              <a:off x="2019150" y="4605575"/>
              <a:ext cx="1592700" cy="1118100"/>
            </a:xfrm>
            <a:prstGeom prst="flowChartAlternateProcess">
              <a:avLst/>
            </a:prstGeom>
            <a:solidFill>
              <a:srgbClr val="A4C2F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nconsolata"/>
                  <a:ea typeface="Inconsolata"/>
                  <a:cs typeface="Inconsolata"/>
                  <a:sym typeface="Inconsolata"/>
                </a:rPr>
                <a:t>Rook/Kubernetes + Kuryr (net driver)</a:t>
              </a:r>
              <a:endParaRPr sz="12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sp>
          <p:nvSpPr>
            <p:cNvPr id="558" name="Google Shape;558;p40"/>
            <p:cNvSpPr txBox="1"/>
            <p:nvPr/>
          </p:nvSpPr>
          <p:spPr>
            <a:xfrm>
              <a:off x="1047875" y="3349975"/>
              <a:ext cx="1572900" cy="6072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HA managed</a:t>
              </a:r>
              <a:br>
                <a:rPr lang="en"/>
              </a:br>
              <a:r>
                <a:rPr lang="en"/>
                <a:t>by Kubernetes</a:t>
              </a:r>
              <a:endParaRPr/>
            </a:p>
          </p:txBody>
        </p:sp>
        <p:cxnSp>
          <p:nvCxnSpPr>
            <p:cNvPr id="559" name="Google Shape;559;p40"/>
            <p:cNvCxnSpPr>
              <a:stCxn id="558" idx="2"/>
            </p:cNvCxnSpPr>
            <p:nvPr/>
          </p:nvCxnSpPr>
          <p:spPr>
            <a:xfrm>
              <a:off x="1834325" y="3957175"/>
              <a:ext cx="474300" cy="660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60" name="Google Shape;560;p40"/>
            <p:cNvSpPr txBox="1"/>
            <p:nvPr/>
          </p:nvSpPr>
          <p:spPr>
            <a:xfrm>
              <a:off x="4128900" y="2565525"/>
              <a:ext cx="1682100" cy="711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Scale-out &amp; shares managed</a:t>
              </a:r>
              <a:br>
                <a:rPr lang="en"/>
              </a:br>
              <a:r>
                <a:rPr lang="en"/>
                <a:t>by mgr</a:t>
              </a:r>
              <a:endParaRPr/>
            </a:p>
          </p:txBody>
        </p:sp>
        <p:cxnSp>
          <p:nvCxnSpPr>
            <p:cNvPr id="561" name="Google Shape;561;p40"/>
            <p:cNvCxnSpPr>
              <a:stCxn id="560" idx="1"/>
              <a:endCxn id="537" idx="6"/>
            </p:cNvCxnSpPr>
            <p:nvPr/>
          </p:nvCxnSpPr>
          <p:spPr>
            <a:xfrm flipH="1">
              <a:off x="3286200" y="2921325"/>
              <a:ext cx="842700" cy="91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1"/>
          <p:cNvSpPr txBox="1"/>
          <p:nvPr>
            <p:ph type="title"/>
          </p:nvPr>
        </p:nvSpPr>
        <p:spPr>
          <a:xfrm>
            <a:off x="1752600" y="946000"/>
            <a:ext cx="8686800" cy="59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verpass SemiBold"/>
                <a:ea typeface="Overpass SemiBold"/>
                <a:cs typeface="Overpass SemiBold"/>
                <a:sym typeface="Overpass SemiBold"/>
              </a:rPr>
              <a:t>CephFS</a:t>
            </a:r>
            <a:endParaRPr sz="3600"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567" name="Google Shape;567;p4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Rook-Deployed Scalable NFS Clusters Exporting CephFS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9" name="Google Shape;569;p41"/>
          <p:cNvSpPr txBox="1"/>
          <p:nvPr/>
        </p:nvSpPr>
        <p:spPr>
          <a:xfrm>
            <a:off x="942750" y="1734400"/>
            <a:ext cx="10180800" cy="4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Overpass"/>
              <a:buChar char="●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Metadata is handled via a Metadata Server (MDS)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○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clients establish a session with the MDS</a:t>
            </a:r>
            <a:br>
              <a:rPr lang="en" sz="1800">
                <a:latin typeface="Overpass"/>
                <a:ea typeface="Overpass"/>
                <a:cs typeface="Overpass"/>
                <a:sym typeface="Overpass"/>
              </a:rPr>
            </a:b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●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CephFS MDS hands out </a:t>
            </a: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capabilities </a:t>
            </a: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(aka </a:t>
            </a: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caps</a:t>
            </a: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) to clients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○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recallable, delegated, granular parts of inode metadata: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■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AUTH - uid, gid, mode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■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LINK - link count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■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FILE - read/write ability, layout, file size, mtime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■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XATTR - xattrs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○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most come in shared/exclusive flavors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○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grant the clients the ability to do certain operations on an inode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○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tied to the client’s MDS session</a:t>
            </a:r>
            <a:br>
              <a:rPr lang="en" sz="1800">
                <a:latin typeface="Overpass"/>
                <a:ea typeface="Overpass"/>
                <a:cs typeface="Overpass"/>
                <a:sym typeface="Overpass"/>
              </a:rPr>
            </a:b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●"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libcephfs provides a (somewhat POSIX-ish) userland client interface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EBEBEB"/>
                </a:solidFill>
              </a:rPr>
              <a:t>‹#›</a:t>
            </a:fld>
            <a:endParaRPr>
              <a:solidFill>
                <a:srgbClr val="EBEBEB"/>
              </a:solidFill>
            </a:endParaRPr>
          </a:p>
        </p:txBody>
      </p:sp>
      <p:sp>
        <p:nvSpPr>
          <p:cNvPr id="575" name="Google Shape;575;p42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1639800" y="1380600"/>
            <a:ext cx="100755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verpass SemiBold"/>
                <a:ea typeface="Overpass SemiBold"/>
                <a:cs typeface="Overpass SemiBold"/>
                <a:sym typeface="Overpass SemiBold"/>
              </a:rPr>
              <a:t>Ceph, an integral component of hybrid clouds</a:t>
            </a:r>
            <a:endParaRPr sz="3600"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203" name="Google Shape;203;p1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Rook-Deployed Scalable NFS Clusters Exporting CephFS</a:t>
            </a:r>
            <a:endParaRPr/>
          </a:p>
        </p:txBody>
      </p:sp>
      <p:sp>
        <p:nvSpPr>
          <p:cNvPr id="204" name="Google Shape;204;p1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19"/>
          <p:cNvSpPr txBox="1"/>
          <p:nvPr/>
        </p:nvSpPr>
        <p:spPr>
          <a:xfrm>
            <a:off x="4747963" y="2167075"/>
            <a:ext cx="4456200" cy="4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Ceph_Logo_Stacked_RGB_120411_fa.png" id="206" name="Google Shape;206;p19"/>
          <p:cNvPicPr preferRelativeResize="0"/>
          <p:nvPr/>
        </p:nvPicPr>
        <p:blipFill rotWithShape="1">
          <a:blip r:embed="rId3">
            <a:alphaModFix/>
          </a:blip>
          <a:srcRect b="12030" l="10618" r="10436" t="10003"/>
          <a:stretch/>
        </p:blipFill>
        <p:spPr>
          <a:xfrm>
            <a:off x="10223363" y="2889687"/>
            <a:ext cx="1491949" cy="183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6849" y="2348400"/>
            <a:ext cx="2110451" cy="17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6850" y="4107100"/>
            <a:ext cx="2110450" cy="216087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9"/>
          <p:cNvSpPr/>
          <p:nvPr/>
        </p:nvSpPr>
        <p:spPr>
          <a:xfrm>
            <a:off x="9296038" y="3501863"/>
            <a:ext cx="608400" cy="6084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1639800" y="2348400"/>
            <a:ext cx="54330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Manila:</a:t>
            </a:r>
            <a:endParaRPr sz="1600">
              <a:solidFill>
                <a:srgbClr val="EE0000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verpass Light"/>
              <a:buChar char="●"/>
            </a:pPr>
            <a:r>
              <a:rPr lang="en" sz="1600">
                <a:latin typeface="Overpass Light"/>
                <a:ea typeface="Overpass Light"/>
                <a:cs typeface="Overpass Light"/>
                <a:sym typeface="Overpass Light"/>
              </a:rPr>
              <a:t>A file share service for VMs</a:t>
            </a:r>
            <a:endParaRPr sz="1600"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verpass Light"/>
              <a:buChar char="●"/>
            </a:pPr>
            <a:r>
              <a:rPr lang="en" sz="1600">
                <a:latin typeface="Overpass Light"/>
                <a:ea typeface="Overpass Light"/>
                <a:cs typeface="Overpass Light"/>
                <a:sym typeface="Overpass Light"/>
              </a:rPr>
              <a:t>Uses CephFS to provision shared volumes.</a:t>
            </a:r>
            <a:endParaRPr sz="1600"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Cinder:</a:t>
            </a:r>
            <a:endParaRPr sz="1600">
              <a:solidFill>
                <a:schemeClr val="dk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Light"/>
              <a:buChar char="●"/>
            </a:pPr>
            <a:r>
              <a:rPr lang="en" sz="1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A block device provisioner for VMs.</a:t>
            </a:r>
            <a:endParaRPr sz="1600">
              <a:solidFill>
                <a:schemeClr val="dk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Light"/>
              <a:buChar char="●"/>
            </a:pPr>
            <a:r>
              <a:rPr lang="en" sz="1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Uses Ceph’s RADOS Block Device (RBD).</a:t>
            </a:r>
            <a:endParaRPr sz="1600">
              <a:solidFill>
                <a:srgbClr val="EE0000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1639800" y="1380600"/>
            <a:ext cx="100755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verpass SemiBold"/>
                <a:ea typeface="Overpass SemiBold"/>
                <a:cs typeface="Overpass SemiBold"/>
                <a:sym typeface="Overpass SemiBold"/>
              </a:rPr>
              <a:t>CephFS usage in community Openstack</a:t>
            </a:r>
            <a:endParaRPr sz="3600"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216" name="Google Shape;216;p2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Rook-Deployed Scalable NFS Clusters Exporting CephFS</a:t>
            </a:r>
            <a:endParaRPr/>
          </a:p>
        </p:txBody>
      </p:sp>
      <p:sp>
        <p:nvSpPr>
          <p:cNvPr id="217" name="Google Shape;217;p2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creenshot from 2017-05-03 09-14-23.png" id="218" name="Google Shape;218;p20"/>
          <p:cNvPicPr preferRelativeResize="0"/>
          <p:nvPr/>
        </p:nvPicPr>
        <p:blipFill rotWithShape="1">
          <a:blip r:embed="rId3">
            <a:alphaModFix/>
          </a:blip>
          <a:srcRect b="0" l="3333" r="1951" t="4571"/>
          <a:stretch/>
        </p:blipFill>
        <p:spPr>
          <a:xfrm>
            <a:off x="447773" y="2348400"/>
            <a:ext cx="7217400" cy="38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0"/>
          <p:cNvSpPr txBox="1"/>
          <p:nvPr/>
        </p:nvSpPr>
        <p:spPr>
          <a:xfrm>
            <a:off x="7665175" y="2341375"/>
            <a:ext cx="44562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verpass SemiBold"/>
              <a:buChar char="●"/>
            </a:pPr>
            <a:r>
              <a:rPr lang="en" sz="1600">
                <a:latin typeface="Overpass SemiBold"/>
                <a:ea typeface="Overpass SemiBold"/>
                <a:cs typeface="Overpass SemiBold"/>
                <a:sym typeface="Overpass SemiBold"/>
              </a:rPr>
              <a:t>Most Openstack users are also running a Ceph cluster already</a:t>
            </a:r>
            <a:endParaRPr sz="1600"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verpass SemiBold"/>
              <a:buChar char="●"/>
            </a:pPr>
            <a:r>
              <a:rPr lang="en" sz="1600">
                <a:latin typeface="Overpass SemiBold"/>
                <a:ea typeface="Overpass SemiBold"/>
                <a:cs typeface="Overpass SemiBold"/>
                <a:sym typeface="Overpass SemiBold"/>
              </a:rPr>
              <a:t>Open source storage solution</a:t>
            </a:r>
            <a:endParaRPr sz="1600"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verpass SemiBold"/>
              <a:buChar char="●"/>
            </a:pPr>
            <a:r>
              <a:rPr lang="en" sz="1600">
                <a:latin typeface="Overpass SemiBold"/>
                <a:ea typeface="Overpass SemiBold"/>
                <a:cs typeface="Overpass SemiBold"/>
                <a:sym typeface="Overpass SemiBold"/>
              </a:rPr>
              <a:t>CephFS metadata scalability is ideally suited to cloud environments.</a:t>
            </a:r>
            <a:endParaRPr sz="1600"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3506370" y="6394250"/>
            <a:ext cx="38880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Inconsolata"/>
                <a:ea typeface="Inconsolata"/>
                <a:cs typeface="Inconsolata"/>
                <a:sym typeface="Inconsolata"/>
                <a:hlinkClick r:id="rId4"/>
              </a:rPr>
              <a:t>https://www.openstack.org/user-survey/survey-2017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>
            <p:ph type="title"/>
          </p:nvPr>
        </p:nvSpPr>
        <p:spPr>
          <a:xfrm>
            <a:off x="1639800" y="1380600"/>
            <a:ext cx="100755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verpass SemiBold"/>
                <a:ea typeface="Overpass SemiBold"/>
                <a:cs typeface="Overpass SemiBold"/>
                <a:sym typeface="Overpass SemiBold"/>
              </a:rPr>
              <a:t>So why Kubernetes?</a:t>
            </a:r>
            <a:endParaRPr sz="3600"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226" name="Google Shape;226;p2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Rook-Deployed Scalable NFS Clusters Exporting CephFS</a:t>
            </a:r>
            <a:endParaRPr/>
          </a:p>
        </p:txBody>
      </p:sp>
      <p:sp>
        <p:nvSpPr>
          <p:cNvPr id="227" name="Google Shape;227;p2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1639800" y="2348400"/>
            <a:ext cx="54330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Lightweight Containers!</a:t>
            </a:r>
            <a:endParaRPr sz="1600">
              <a:solidFill>
                <a:srgbClr val="EE0000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verpass Light"/>
              <a:buChar char="●"/>
            </a:pPr>
            <a:r>
              <a:rPr lang="en" sz="1600">
                <a:latin typeface="Overpass Light"/>
                <a:ea typeface="Overpass Light"/>
                <a:cs typeface="Overpass Light"/>
                <a:sym typeface="Overpass Light"/>
              </a:rPr>
              <a:t>Trivial to spin up services in response to changing application needs. </a:t>
            </a:r>
            <a:r>
              <a:rPr b="1" lang="en" sz="1600">
                <a:latin typeface="Overpass"/>
                <a:ea typeface="Overpass"/>
                <a:cs typeface="Overpass"/>
                <a:sym typeface="Overpass"/>
              </a:rPr>
              <a:t>Extensible service infrastructure!</a:t>
            </a:r>
            <a:endParaRPr b="1" sz="16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Parallelism</a:t>
            </a:r>
            <a:endParaRPr sz="1600">
              <a:solidFill>
                <a:schemeClr val="dk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Light"/>
              <a:buChar char="●"/>
            </a:pPr>
            <a:r>
              <a:rPr lang="en" sz="1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Containers are lightweight enough for lazy and optimal parallelism!</a:t>
            </a:r>
            <a:endParaRPr sz="1600">
              <a:solidFill>
                <a:schemeClr val="dk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rPr>
            </a:br>
            <a:r>
              <a:rPr lang="en" sz="16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Fast/Cheap Failover</a:t>
            </a:r>
            <a:endParaRPr sz="1600">
              <a:solidFill>
                <a:srgbClr val="EE0000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Light"/>
              <a:buChar char="●"/>
            </a:pPr>
            <a:r>
              <a:rPr lang="en" sz="1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Service failover only requires a new pod.</a:t>
            </a:r>
            <a:endParaRPr sz="1600">
              <a:solidFill>
                <a:schemeClr val="dk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E0000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Fast IP Failover/Management</a:t>
            </a:r>
            <a:endParaRPr sz="1600">
              <a:solidFill>
                <a:srgbClr val="EE0000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Light"/>
              <a:buChar char="●"/>
            </a:pPr>
            <a:r>
              <a:rPr lang="en" sz="1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Filesystem shared between multiple nodes</a:t>
            </a:r>
            <a:endParaRPr sz="1600">
              <a:solidFill>
                <a:schemeClr val="dk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Light"/>
              <a:buChar char="●"/>
            </a:pPr>
            <a:r>
              <a:rPr lang="en" sz="1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...but also tenant-aware</a:t>
            </a:r>
            <a:endParaRPr sz="1600">
              <a:solidFill>
                <a:srgbClr val="EE0000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pic>
        <p:nvPicPr>
          <p:cNvPr id="229" name="Google Shape;2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425" y="1964700"/>
            <a:ext cx="4333885" cy="42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/>
          <p:nvPr>
            <p:ph type="title"/>
          </p:nvPr>
        </p:nvSpPr>
        <p:spPr>
          <a:xfrm>
            <a:off x="1639800" y="871750"/>
            <a:ext cx="6281400" cy="147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verpass SemiBold"/>
                <a:ea typeface="Overpass SemiBold"/>
                <a:cs typeface="Overpass SemiBold"/>
                <a:sym typeface="Overpass SemiBold"/>
              </a:rPr>
              <a:t>Why Would You Need a Ceph/NFS Gateway?</a:t>
            </a:r>
            <a:endParaRPr sz="3600"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235" name="Google Shape;235;p2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Rook-Deployed Scalable NFS Clusters Exporting CephFS</a:t>
            </a:r>
            <a:endParaRPr/>
          </a:p>
        </p:txBody>
      </p:sp>
      <p:sp>
        <p:nvSpPr>
          <p:cNvPr id="236" name="Google Shape;236;p2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22"/>
          <p:cNvSpPr txBox="1"/>
          <p:nvPr/>
        </p:nvSpPr>
        <p:spPr>
          <a:xfrm>
            <a:off x="1639800" y="2348400"/>
            <a:ext cx="44562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Clients that can’t speak Ceph properly</a:t>
            </a:r>
            <a:endParaRPr sz="1600">
              <a:solidFill>
                <a:srgbClr val="EE0000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verpass Light"/>
              <a:buChar char="●"/>
            </a:pPr>
            <a:r>
              <a:rPr lang="en" sz="1600">
                <a:latin typeface="Overpass Light"/>
                <a:ea typeface="Overpass Light"/>
                <a:cs typeface="Overpass Light"/>
                <a:sym typeface="Overpass Light"/>
              </a:rPr>
              <a:t>old, questionable, or unknown ceph drivers (old kernel)</a:t>
            </a:r>
            <a:endParaRPr sz="1600"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verpass Light"/>
              <a:buChar char="●"/>
            </a:pPr>
            <a:r>
              <a:rPr lang="en" sz="1600">
                <a:latin typeface="Overpass Light"/>
                <a:ea typeface="Overpass Light"/>
                <a:cs typeface="Overpass Light"/>
                <a:sym typeface="Overpass Light"/>
              </a:rPr>
              <a:t>3rd party OSs</a:t>
            </a:r>
            <a:endParaRPr sz="1600"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Security</a:t>
            </a:r>
            <a:endParaRPr sz="1600">
              <a:solidFill>
                <a:schemeClr val="dk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Light"/>
              <a:buChar char="●"/>
            </a:pPr>
            <a:r>
              <a:rPr lang="en" sz="1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Partition Ceph cluster from less trusted clients</a:t>
            </a:r>
            <a:endParaRPr sz="1600">
              <a:solidFill>
                <a:schemeClr val="dk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Light"/>
              <a:buChar char="●"/>
            </a:pPr>
            <a:r>
              <a:rPr lang="en" sz="1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GSSAPI (kerberos)</a:t>
            </a:r>
            <a:endParaRPr sz="1600">
              <a:solidFill>
                <a:schemeClr val="dk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rPr>
            </a:br>
            <a:r>
              <a:rPr lang="en" sz="16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Openstack Manila</a:t>
            </a:r>
            <a:endParaRPr sz="1600">
              <a:solidFill>
                <a:srgbClr val="EE0000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Light"/>
              <a:buChar char="●"/>
            </a:pPr>
            <a:r>
              <a:rPr lang="en" sz="1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Filesystem shared between multiple nodes</a:t>
            </a:r>
            <a:endParaRPr sz="1600">
              <a:solidFill>
                <a:schemeClr val="dk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Light"/>
              <a:buChar char="●"/>
            </a:pPr>
            <a:r>
              <a:rPr lang="en" sz="1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...but also tenant-aware</a:t>
            </a:r>
            <a:endParaRPr sz="1600">
              <a:solidFill>
                <a:schemeClr val="dk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Light"/>
              <a:buChar char="●"/>
            </a:pPr>
            <a:r>
              <a:rPr lang="en" sz="1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...and self-managed by tenant admins</a:t>
            </a:r>
            <a:endParaRPr sz="1600">
              <a:solidFill>
                <a:schemeClr val="dk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E0000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pic>
        <p:nvPicPr>
          <p:cNvPr id="238" name="Google Shape;2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500" y="5247716"/>
            <a:ext cx="246220" cy="3647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22"/>
          <p:cNvGrpSpPr/>
          <p:nvPr/>
        </p:nvGrpSpPr>
        <p:grpSpPr>
          <a:xfrm>
            <a:off x="6297675" y="1237725"/>
            <a:ext cx="5804525" cy="4788900"/>
            <a:chOff x="6297675" y="1237725"/>
            <a:chExt cx="5804525" cy="4788900"/>
          </a:xfrm>
        </p:grpSpPr>
        <p:grpSp>
          <p:nvGrpSpPr>
            <p:cNvPr id="240" name="Google Shape;240;p22"/>
            <p:cNvGrpSpPr/>
            <p:nvPr/>
          </p:nvGrpSpPr>
          <p:grpSpPr>
            <a:xfrm>
              <a:off x="8768300" y="1237725"/>
              <a:ext cx="3333900" cy="4788900"/>
              <a:chOff x="8768300" y="1380600"/>
              <a:chExt cx="3333900" cy="4788900"/>
            </a:xfrm>
          </p:grpSpPr>
          <p:sp>
            <p:nvSpPr>
              <p:cNvPr id="241" name="Google Shape;241;p22"/>
              <p:cNvSpPr/>
              <p:nvPr/>
            </p:nvSpPr>
            <p:spPr>
              <a:xfrm>
                <a:off x="8768300" y="1380600"/>
                <a:ext cx="3333900" cy="47889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Ceph</a:t>
                </a:r>
                <a:endParaRPr b="1" sz="1600">
                  <a:latin typeface="Inconsolata"/>
                  <a:ea typeface="Inconsolata"/>
                  <a:cs typeface="Inconsolata"/>
                  <a:sym typeface="Inconsolata"/>
                </a:endParaRPr>
              </a:p>
            </p:txBody>
          </p:sp>
          <p:grpSp>
            <p:nvGrpSpPr>
              <p:cNvPr id="242" name="Google Shape;242;p22"/>
              <p:cNvGrpSpPr/>
              <p:nvPr/>
            </p:nvGrpSpPr>
            <p:grpSpPr>
              <a:xfrm>
                <a:off x="9165200" y="3524600"/>
                <a:ext cx="2540100" cy="2460600"/>
                <a:chOff x="9556700" y="2556800"/>
                <a:chExt cx="2540100" cy="2460600"/>
              </a:xfrm>
            </p:grpSpPr>
            <p:sp>
              <p:nvSpPr>
                <p:cNvPr id="243" name="Google Shape;243;p22"/>
                <p:cNvSpPr/>
                <p:nvPr/>
              </p:nvSpPr>
              <p:spPr>
                <a:xfrm>
                  <a:off x="9556700" y="2556800"/>
                  <a:ext cx="2540100" cy="2460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E6B8A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RADOS</a:t>
                  </a:r>
                  <a:endParaRPr>
                    <a:latin typeface="Inconsolata"/>
                    <a:ea typeface="Inconsolata"/>
                    <a:cs typeface="Inconsolata"/>
                    <a:sym typeface="Inconsolata"/>
                  </a:endParaRPr>
                </a:p>
              </p:txBody>
            </p:sp>
            <p:grpSp>
              <p:nvGrpSpPr>
                <p:cNvPr id="244" name="Google Shape;244;p22"/>
                <p:cNvGrpSpPr/>
                <p:nvPr/>
              </p:nvGrpSpPr>
              <p:grpSpPr>
                <a:xfrm>
                  <a:off x="9949599" y="3074600"/>
                  <a:ext cx="1754302" cy="1425000"/>
                  <a:chOff x="9747150" y="2716500"/>
                  <a:chExt cx="1754302" cy="1425000"/>
                </a:xfrm>
              </p:grpSpPr>
              <p:grpSp>
                <p:nvGrpSpPr>
                  <p:cNvPr id="245" name="Google Shape;245;p22"/>
                  <p:cNvGrpSpPr/>
                  <p:nvPr/>
                </p:nvGrpSpPr>
                <p:grpSpPr>
                  <a:xfrm>
                    <a:off x="10388500" y="2716500"/>
                    <a:ext cx="1112952" cy="1425000"/>
                    <a:chOff x="10404375" y="2724675"/>
                    <a:chExt cx="1112952" cy="1425000"/>
                  </a:xfrm>
                </p:grpSpPr>
                <p:sp>
                  <p:nvSpPr>
                    <p:cNvPr id="246" name="Google Shape;246;p22"/>
                    <p:cNvSpPr/>
                    <p:nvPr/>
                  </p:nvSpPr>
                  <p:spPr>
                    <a:xfrm>
                      <a:off x="10404375" y="2724675"/>
                      <a:ext cx="655752" cy="967800"/>
                    </a:xfrm>
                    <a:prstGeom prst="flowChartMagneticDisk">
                      <a:avLst/>
                    </a:prstGeom>
                    <a:solidFill>
                      <a:srgbClr val="F14247"/>
                    </a:solidFill>
                    <a:ln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7" name="Google Shape;247;p22"/>
                    <p:cNvSpPr/>
                    <p:nvPr/>
                  </p:nvSpPr>
                  <p:spPr>
                    <a:xfrm>
                      <a:off x="10556775" y="2877075"/>
                      <a:ext cx="655752" cy="967800"/>
                    </a:xfrm>
                    <a:prstGeom prst="flowChartMagneticDisk">
                      <a:avLst/>
                    </a:prstGeom>
                    <a:solidFill>
                      <a:srgbClr val="F14247"/>
                    </a:solidFill>
                    <a:ln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8" name="Google Shape;248;p22"/>
                    <p:cNvSpPr/>
                    <p:nvPr/>
                  </p:nvSpPr>
                  <p:spPr>
                    <a:xfrm>
                      <a:off x="10709175" y="3029475"/>
                      <a:ext cx="655752" cy="967800"/>
                    </a:xfrm>
                    <a:prstGeom prst="flowChartMagneticDisk">
                      <a:avLst/>
                    </a:prstGeom>
                    <a:solidFill>
                      <a:srgbClr val="F14247"/>
                    </a:solidFill>
                    <a:ln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9" name="Google Shape;249;p22"/>
                    <p:cNvSpPr/>
                    <p:nvPr/>
                  </p:nvSpPr>
                  <p:spPr>
                    <a:xfrm>
                      <a:off x="10861575" y="3181875"/>
                      <a:ext cx="655752" cy="967800"/>
                    </a:xfrm>
                    <a:prstGeom prst="flowChartMagneticDisk">
                      <a:avLst/>
                    </a:prstGeom>
                    <a:solidFill>
                      <a:srgbClr val="F14247"/>
                    </a:solidFill>
                    <a:ln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OSD</a:t>
                      </a:r>
                      <a:endParaRPr/>
                    </a:p>
                  </p:txBody>
                </p:sp>
              </p:grpSp>
              <p:grpSp>
                <p:nvGrpSpPr>
                  <p:cNvPr id="250" name="Google Shape;250;p22"/>
                  <p:cNvGrpSpPr/>
                  <p:nvPr/>
                </p:nvGrpSpPr>
                <p:grpSpPr>
                  <a:xfrm>
                    <a:off x="9747150" y="2716500"/>
                    <a:ext cx="1112952" cy="1425000"/>
                    <a:chOff x="10556775" y="2877075"/>
                    <a:chExt cx="1112952" cy="1425000"/>
                  </a:xfrm>
                </p:grpSpPr>
                <p:sp>
                  <p:nvSpPr>
                    <p:cNvPr id="251" name="Google Shape;251;p22"/>
                    <p:cNvSpPr/>
                    <p:nvPr/>
                  </p:nvSpPr>
                  <p:spPr>
                    <a:xfrm>
                      <a:off x="10556775" y="2877075"/>
                      <a:ext cx="655752" cy="967800"/>
                    </a:xfrm>
                    <a:prstGeom prst="flowChartMagneticDisk">
                      <a:avLst/>
                    </a:prstGeom>
                    <a:solidFill>
                      <a:srgbClr val="F14247"/>
                    </a:solidFill>
                    <a:ln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2" name="Google Shape;252;p22"/>
                    <p:cNvSpPr/>
                    <p:nvPr/>
                  </p:nvSpPr>
                  <p:spPr>
                    <a:xfrm>
                      <a:off x="10709175" y="3029475"/>
                      <a:ext cx="655752" cy="967800"/>
                    </a:xfrm>
                    <a:prstGeom prst="flowChartMagneticDisk">
                      <a:avLst/>
                    </a:prstGeom>
                    <a:solidFill>
                      <a:srgbClr val="F14247"/>
                    </a:solidFill>
                    <a:ln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3" name="Google Shape;253;p22"/>
                    <p:cNvSpPr/>
                    <p:nvPr/>
                  </p:nvSpPr>
                  <p:spPr>
                    <a:xfrm>
                      <a:off x="10861575" y="3181875"/>
                      <a:ext cx="655752" cy="967800"/>
                    </a:xfrm>
                    <a:prstGeom prst="flowChartMagneticDisk">
                      <a:avLst/>
                    </a:prstGeom>
                    <a:solidFill>
                      <a:srgbClr val="F14247"/>
                    </a:solidFill>
                    <a:ln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4" name="Google Shape;254;p22"/>
                    <p:cNvSpPr/>
                    <p:nvPr/>
                  </p:nvSpPr>
                  <p:spPr>
                    <a:xfrm>
                      <a:off x="11013975" y="3334275"/>
                      <a:ext cx="655752" cy="967800"/>
                    </a:xfrm>
                    <a:prstGeom prst="flowChartMagneticDisk">
                      <a:avLst/>
                    </a:prstGeom>
                    <a:solidFill>
                      <a:srgbClr val="F14247"/>
                    </a:solidFill>
                    <a:ln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OSD</a:t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255" name="Google Shape;255;p22"/>
              <p:cNvGrpSpPr/>
              <p:nvPr/>
            </p:nvGrpSpPr>
            <p:grpSpPr>
              <a:xfrm>
                <a:off x="9722750" y="2004000"/>
                <a:ext cx="1425000" cy="1425000"/>
                <a:chOff x="7688800" y="2556800"/>
                <a:chExt cx="1425000" cy="1425000"/>
              </a:xfrm>
            </p:grpSpPr>
            <p:sp>
              <p:nvSpPr>
                <p:cNvPr id="256" name="Google Shape;256;p22"/>
                <p:cNvSpPr/>
                <p:nvPr/>
              </p:nvSpPr>
              <p:spPr>
                <a:xfrm>
                  <a:off x="7688800" y="2556800"/>
                  <a:ext cx="967800" cy="967800"/>
                </a:xfrm>
                <a:prstGeom prst="ellipse">
                  <a:avLst/>
                </a:prstGeom>
                <a:solidFill>
                  <a:srgbClr val="93C47D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consolata"/>
                    <a:ea typeface="Inconsolata"/>
                    <a:cs typeface="Inconsolata"/>
                    <a:sym typeface="Inconsolata"/>
                  </a:endParaRPr>
                </a:p>
              </p:txBody>
            </p:sp>
            <p:sp>
              <p:nvSpPr>
                <p:cNvPr id="257" name="Google Shape;257;p22"/>
                <p:cNvSpPr/>
                <p:nvPr/>
              </p:nvSpPr>
              <p:spPr>
                <a:xfrm>
                  <a:off x="7841200" y="2709200"/>
                  <a:ext cx="967800" cy="967800"/>
                </a:xfrm>
                <a:prstGeom prst="ellipse">
                  <a:avLst/>
                </a:prstGeom>
                <a:solidFill>
                  <a:srgbClr val="93C47D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consolata"/>
                    <a:ea typeface="Inconsolata"/>
                    <a:cs typeface="Inconsolata"/>
                    <a:sym typeface="Inconsolata"/>
                  </a:endParaRPr>
                </a:p>
              </p:txBody>
            </p:sp>
            <p:sp>
              <p:nvSpPr>
                <p:cNvPr id="258" name="Google Shape;258;p22"/>
                <p:cNvSpPr/>
                <p:nvPr/>
              </p:nvSpPr>
              <p:spPr>
                <a:xfrm>
                  <a:off x="7993600" y="2861600"/>
                  <a:ext cx="967800" cy="967800"/>
                </a:xfrm>
                <a:prstGeom prst="ellipse">
                  <a:avLst/>
                </a:prstGeom>
                <a:solidFill>
                  <a:srgbClr val="93C47D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consolata"/>
                    <a:ea typeface="Inconsolata"/>
                    <a:cs typeface="Inconsolata"/>
                    <a:sym typeface="Inconsolata"/>
                  </a:endParaRPr>
                </a:p>
              </p:txBody>
            </p:sp>
            <p:sp>
              <p:nvSpPr>
                <p:cNvPr id="259" name="Google Shape;259;p22"/>
                <p:cNvSpPr/>
                <p:nvPr/>
              </p:nvSpPr>
              <p:spPr>
                <a:xfrm>
                  <a:off x="8146000" y="3014000"/>
                  <a:ext cx="967800" cy="967800"/>
                </a:xfrm>
                <a:prstGeom prst="ellipse">
                  <a:avLst/>
                </a:prstGeom>
                <a:solidFill>
                  <a:srgbClr val="93C47D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Inconsolata"/>
                      <a:ea typeface="Inconsolata"/>
                      <a:cs typeface="Inconsolata"/>
                      <a:sym typeface="Inconsolata"/>
                    </a:rPr>
                    <a:t>MDS</a:t>
                  </a:r>
                  <a:endParaRPr>
                    <a:latin typeface="Inconsolata"/>
                    <a:ea typeface="Inconsolata"/>
                    <a:cs typeface="Inconsolata"/>
                    <a:sym typeface="Inconsolata"/>
                  </a:endParaRPr>
                </a:p>
              </p:txBody>
            </p:sp>
          </p:grpSp>
        </p:grpSp>
        <p:sp>
          <p:nvSpPr>
            <p:cNvPr id="260" name="Google Shape;260;p22"/>
            <p:cNvSpPr/>
            <p:nvPr/>
          </p:nvSpPr>
          <p:spPr>
            <a:xfrm>
              <a:off x="6297675" y="2348400"/>
              <a:ext cx="1370400" cy="13704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nconsolata"/>
                  <a:ea typeface="Inconsolata"/>
                  <a:cs typeface="Inconsolata"/>
                  <a:sym typeface="Inconsolata"/>
                </a:rPr>
                <a:t>ceph-fuse</a:t>
              </a:r>
              <a:endParaRPr sz="12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grpSp>
          <p:nvGrpSpPr>
            <p:cNvPr id="261" name="Google Shape;261;p22"/>
            <p:cNvGrpSpPr/>
            <p:nvPr/>
          </p:nvGrpSpPr>
          <p:grpSpPr>
            <a:xfrm>
              <a:off x="7668075" y="2111083"/>
              <a:ext cx="2054700" cy="922517"/>
              <a:chOff x="8683038" y="-432604"/>
              <a:chExt cx="2054700" cy="922517"/>
            </a:xfrm>
          </p:grpSpPr>
          <p:cxnSp>
            <p:nvCxnSpPr>
              <p:cNvPr id="262" name="Google Shape;262;p22"/>
              <p:cNvCxnSpPr>
                <a:stCxn id="260" idx="6"/>
                <a:endCxn id="256" idx="2"/>
              </p:cNvCxnSpPr>
              <p:nvPr/>
            </p:nvCxnSpPr>
            <p:spPr>
              <a:xfrm flipH="1" rot="10800000">
                <a:off x="8683038" y="-198587"/>
                <a:ext cx="2054700" cy="688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63" name="Google Shape;263;p22"/>
              <p:cNvSpPr txBox="1"/>
              <p:nvPr/>
            </p:nvSpPr>
            <p:spPr>
              <a:xfrm rot="-1093547">
                <a:off x="8943108" y="-269150"/>
                <a:ext cx="1117462" cy="451292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Inconsolata"/>
                    <a:ea typeface="Inconsolata"/>
                    <a:cs typeface="Inconsolata"/>
                    <a:sym typeface="Inconsolata"/>
                  </a:rPr>
                  <a:t>Metadata RPC</a:t>
                </a:r>
                <a:endParaRPr sz="1200">
                  <a:latin typeface="Inconsolata"/>
                  <a:ea typeface="Inconsolata"/>
                  <a:cs typeface="Inconsolata"/>
                  <a:sym typeface="Inconsolata"/>
                </a:endParaRPr>
              </a:p>
            </p:txBody>
          </p:sp>
        </p:grpSp>
        <p:grpSp>
          <p:nvGrpSpPr>
            <p:cNvPr id="264" name="Google Shape;264;p22"/>
            <p:cNvGrpSpPr/>
            <p:nvPr/>
          </p:nvGrpSpPr>
          <p:grpSpPr>
            <a:xfrm>
              <a:off x="7467385" y="3277650"/>
              <a:ext cx="2090700" cy="1105659"/>
              <a:chOff x="8393447" y="-583962"/>
              <a:chExt cx="2090700" cy="1105659"/>
            </a:xfrm>
          </p:grpSpPr>
          <p:cxnSp>
            <p:nvCxnSpPr>
              <p:cNvPr id="265" name="Google Shape;265;p22"/>
              <p:cNvCxnSpPr>
                <a:stCxn id="260" idx="5"/>
                <a:endCxn id="251" idx="2"/>
              </p:cNvCxnSpPr>
              <p:nvPr/>
            </p:nvCxnSpPr>
            <p:spPr>
              <a:xfrm>
                <a:off x="8393447" y="-343503"/>
                <a:ext cx="2090700" cy="865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66" name="Google Shape;266;p22"/>
              <p:cNvSpPr txBox="1"/>
              <p:nvPr/>
            </p:nvSpPr>
            <p:spPr>
              <a:xfrm rot="1343719">
                <a:off x="8912762" y="-448422"/>
                <a:ext cx="800798" cy="451319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Inconsolata"/>
                    <a:ea typeface="Inconsolata"/>
                    <a:cs typeface="Inconsolata"/>
                    <a:sym typeface="Inconsolata"/>
                  </a:rPr>
                  <a:t>File I/O</a:t>
                </a:r>
                <a:endParaRPr sz="1200">
                  <a:latin typeface="Inconsolata"/>
                  <a:ea typeface="Inconsolata"/>
                  <a:cs typeface="Inconsolata"/>
                  <a:sym typeface="Inconsolata"/>
                </a:endParaRPr>
              </a:p>
            </p:txBody>
          </p:sp>
        </p:grpSp>
        <p:sp>
          <p:nvSpPr>
            <p:cNvPr id="267" name="Google Shape;267;p22"/>
            <p:cNvSpPr/>
            <p:nvPr/>
          </p:nvSpPr>
          <p:spPr>
            <a:xfrm>
              <a:off x="6297675" y="4460875"/>
              <a:ext cx="1370400" cy="13704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nconsolata"/>
                  <a:ea typeface="Inconsolata"/>
                  <a:cs typeface="Inconsolata"/>
                  <a:sym typeface="Inconsolata"/>
                </a:rPr>
                <a:t>kernel</a:t>
              </a:r>
              <a:endParaRPr sz="12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cxnSp>
          <p:nvCxnSpPr>
            <p:cNvPr id="268" name="Google Shape;268;p22"/>
            <p:cNvCxnSpPr>
              <a:stCxn id="267" idx="6"/>
              <a:endCxn id="253" idx="2"/>
            </p:cNvCxnSpPr>
            <p:nvPr/>
          </p:nvCxnSpPr>
          <p:spPr>
            <a:xfrm flipH="1" rot="10800000">
              <a:off x="7668075" y="4688275"/>
              <a:ext cx="2194800" cy="457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269" name="Google Shape;2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0275" y="1559650"/>
            <a:ext cx="2473100" cy="49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verpass SemiBold"/>
                <a:ea typeface="Overpass SemiBold"/>
                <a:cs typeface="Overpass SemiBold"/>
                <a:sym typeface="Overpass SemiBold"/>
              </a:rPr>
              <a:t>Active/Passive Deployments</a:t>
            </a:r>
            <a:endParaRPr sz="3600"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275" name="Google Shape;275;p2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Rook-Deployed Scalable NFS Clusters Exporting CephFS</a:t>
            </a:r>
            <a:endParaRPr/>
          </a:p>
        </p:txBody>
      </p:sp>
      <p:sp>
        <p:nvSpPr>
          <p:cNvPr id="276" name="Google Shape;276;p2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23"/>
          <p:cNvSpPr txBox="1"/>
          <p:nvPr/>
        </p:nvSpPr>
        <p:spPr>
          <a:xfrm>
            <a:off x="813675" y="2410950"/>
            <a:ext cx="4743000" cy="3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 Light"/>
              <a:buChar char="●"/>
            </a:pPr>
            <a:r>
              <a:rPr lang="en" sz="1800">
                <a:latin typeface="Overpass Light"/>
                <a:ea typeface="Overpass Light"/>
                <a:cs typeface="Overpass Light"/>
                <a:sym typeface="Overpass Light"/>
              </a:rPr>
              <a:t>One active server at a time that “floats” between physical host</a:t>
            </a:r>
            <a:r>
              <a:rPr lang="en" sz="1800">
                <a:latin typeface="Overpass Light"/>
                <a:ea typeface="Overpass Light"/>
                <a:cs typeface="Overpass Light"/>
                <a:sym typeface="Overpass Light"/>
              </a:rPr>
              <a:t>s</a:t>
            </a:r>
            <a:endParaRPr sz="1800"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 Light"/>
              <a:buChar char="●"/>
            </a:pPr>
            <a:r>
              <a:rPr lang="en" sz="1800">
                <a:latin typeface="Overpass Light"/>
                <a:ea typeface="Overpass Light"/>
                <a:cs typeface="Overpass Light"/>
                <a:sym typeface="Overpass Light"/>
              </a:rPr>
              <a:t>Traditional “failover” NFS server, running under pacemaker/corosync</a:t>
            </a:r>
            <a:endParaRPr sz="1800"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 Light"/>
              <a:buChar char="●"/>
            </a:pPr>
            <a:r>
              <a:rPr lang="en" sz="1800">
                <a:latin typeface="Overpass Light"/>
                <a:ea typeface="Overpass Light"/>
                <a:cs typeface="Overpass Light"/>
                <a:sym typeface="Overpass Light"/>
              </a:rPr>
              <a:t>Scales poorly + requires idle resources</a:t>
            </a:r>
            <a:endParaRPr sz="1800"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Light"/>
              <a:buChar char="●"/>
            </a:pPr>
            <a:r>
              <a:rPr lang="en" sz="18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Available since Ceph Luminous (~Aug 2017)</a:t>
            </a:r>
            <a:endParaRPr sz="1800">
              <a:solidFill>
                <a:schemeClr val="dk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grpSp>
        <p:nvGrpSpPr>
          <p:cNvPr id="278" name="Google Shape;278;p23"/>
          <p:cNvGrpSpPr/>
          <p:nvPr/>
        </p:nvGrpSpPr>
        <p:grpSpPr>
          <a:xfrm>
            <a:off x="7577422" y="3919822"/>
            <a:ext cx="3112617" cy="2031940"/>
            <a:chOff x="4116800" y="3542800"/>
            <a:chExt cx="3255876" cy="2414664"/>
          </a:xfrm>
        </p:grpSpPr>
        <p:sp>
          <p:nvSpPr>
            <p:cNvPr id="279" name="Google Shape;279;p23"/>
            <p:cNvSpPr/>
            <p:nvPr/>
          </p:nvSpPr>
          <p:spPr>
            <a:xfrm>
              <a:off x="4116800" y="3542800"/>
              <a:ext cx="3255876" cy="2414664"/>
            </a:xfrm>
            <a:prstGeom prst="clou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0" name="Google Shape;280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76950" y="4266240"/>
              <a:ext cx="1935579" cy="967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1" name="Google Shape;2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8573" y="3020850"/>
            <a:ext cx="1717254" cy="8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2773" y="3020850"/>
            <a:ext cx="1717254" cy="8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7163" y="1881361"/>
            <a:ext cx="915342" cy="67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9238" y="1834921"/>
            <a:ext cx="947095" cy="718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93514" y="1710273"/>
            <a:ext cx="784353" cy="96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23"/>
          <p:cNvCxnSpPr>
            <a:stCxn id="284" idx="2"/>
            <a:endCxn id="281" idx="1"/>
          </p:cNvCxnSpPr>
          <p:nvPr/>
        </p:nvCxnSpPr>
        <p:spPr>
          <a:xfrm flipH="1" rot="-5400000">
            <a:off x="5952835" y="2843344"/>
            <a:ext cx="875700" cy="295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3"/>
          <p:cNvCxnSpPr>
            <a:stCxn id="283" idx="2"/>
            <a:endCxn id="281" idx="0"/>
          </p:cNvCxnSpPr>
          <p:nvPr/>
        </p:nvCxnSpPr>
        <p:spPr>
          <a:xfrm rot="5400000">
            <a:off x="7392385" y="2558290"/>
            <a:ext cx="467400" cy="4575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3"/>
          <p:cNvCxnSpPr>
            <a:stCxn id="285" idx="2"/>
            <a:endCxn id="281" idx="3"/>
          </p:cNvCxnSpPr>
          <p:nvPr/>
        </p:nvCxnSpPr>
        <p:spPr>
          <a:xfrm rot="5400000">
            <a:off x="8345241" y="2588523"/>
            <a:ext cx="750900" cy="930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3"/>
          <p:cNvCxnSpPr>
            <a:stCxn id="281" idx="2"/>
            <a:endCxn id="279" idx="2"/>
          </p:cNvCxnSpPr>
          <p:nvPr/>
        </p:nvCxnSpPr>
        <p:spPr>
          <a:xfrm flipH="1" rot="-5400000">
            <a:off x="6942850" y="4291500"/>
            <a:ext cx="1098600" cy="189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3"/>
          <p:cNvCxnSpPr>
            <a:stCxn id="282" idx="2"/>
            <a:endCxn id="279" idx="0"/>
          </p:cNvCxnSpPr>
          <p:nvPr/>
        </p:nvCxnSpPr>
        <p:spPr>
          <a:xfrm rot="5400000">
            <a:off x="10195100" y="4329450"/>
            <a:ext cx="1098600" cy="114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 txBox="1"/>
          <p:nvPr>
            <p:ph type="title"/>
          </p:nvPr>
        </p:nvSpPr>
        <p:spPr>
          <a:xfrm>
            <a:off x="1752600" y="95610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verpass SemiBold"/>
                <a:ea typeface="Overpass SemiBold"/>
                <a:cs typeface="Overpass SemiBold"/>
                <a:sym typeface="Overpass SemiBold"/>
              </a:rPr>
              <a:t>Goal: Active/Active Deployment</a:t>
            </a:r>
            <a:endParaRPr sz="3600"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296" name="Google Shape;296;p2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Rook-Deployed Scalable NFS Clusters Exporting CephFS</a:t>
            </a:r>
            <a:endParaRPr/>
          </a:p>
        </p:txBody>
      </p:sp>
      <p:sp>
        <p:nvSpPr>
          <p:cNvPr id="297" name="Google Shape;297;p2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8" name="Google Shape;298;p24"/>
          <p:cNvGrpSpPr/>
          <p:nvPr/>
        </p:nvGrpSpPr>
        <p:grpSpPr>
          <a:xfrm>
            <a:off x="4464372" y="4523697"/>
            <a:ext cx="3112617" cy="2031940"/>
            <a:chOff x="4116800" y="3542800"/>
            <a:chExt cx="3255876" cy="2414664"/>
          </a:xfrm>
        </p:grpSpPr>
        <p:sp>
          <p:nvSpPr>
            <p:cNvPr id="299" name="Google Shape;299;p24"/>
            <p:cNvSpPr/>
            <p:nvPr/>
          </p:nvSpPr>
          <p:spPr>
            <a:xfrm>
              <a:off x="4116800" y="3542800"/>
              <a:ext cx="3255876" cy="2414664"/>
            </a:xfrm>
            <a:prstGeom prst="clou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0" name="Google Shape;30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76950" y="4266240"/>
              <a:ext cx="1935579" cy="967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1" name="Google Shape;3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0373" y="3429000"/>
            <a:ext cx="1717254" cy="8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1623" y="3112450"/>
            <a:ext cx="1717254" cy="8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2873" y="3320275"/>
            <a:ext cx="1717254" cy="81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p24"/>
          <p:cNvCxnSpPr>
            <a:stCxn id="301" idx="2"/>
            <a:endCxn id="299" idx="2"/>
          </p:cNvCxnSpPr>
          <p:nvPr/>
        </p:nvCxnSpPr>
        <p:spPr>
          <a:xfrm flipH="1" rot="-5400000">
            <a:off x="3414250" y="4480050"/>
            <a:ext cx="1294500" cy="825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4"/>
          <p:cNvCxnSpPr>
            <a:stCxn id="303" idx="2"/>
            <a:endCxn id="299" idx="0"/>
          </p:cNvCxnSpPr>
          <p:nvPr/>
        </p:nvCxnSpPr>
        <p:spPr>
          <a:xfrm rot="5400000">
            <a:off x="7311350" y="4399525"/>
            <a:ext cx="1403100" cy="87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4"/>
          <p:cNvCxnSpPr>
            <a:stCxn id="302" idx="2"/>
            <a:endCxn id="299" idx="3"/>
          </p:cNvCxnSpPr>
          <p:nvPr/>
        </p:nvCxnSpPr>
        <p:spPr>
          <a:xfrm flipH="1">
            <a:off x="6020550" y="3928750"/>
            <a:ext cx="29700" cy="7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7" name="Google Shape;30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9089" y="2091554"/>
            <a:ext cx="1039975" cy="7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1514" y="2091566"/>
            <a:ext cx="1039975" cy="7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4200" y="1809662"/>
            <a:ext cx="1076051" cy="8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4725" y="1755463"/>
            <a:ext cx="891150" cy="109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85875" y="1809650"/>
            <a:ext cx="1076051" cy="81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24"/>
          <p:cNvCxnSpPr>
            <a:stCxn id="310" idx="2"/>
            <a:endCxn id="302" idx="0"/>
          </p:cNvCxnSpPr>
          <p:nvPr/>
        </p:nvCxnSpPr>
        <p:spPr>
          <a:xfrm>
            <a:off x="6050300" y="2855038"/>
            <a:ext cx="0" cy="2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4"/>
          <p:cNvCxnSpPr>
            <a:stCxn id="309" idx="2"/>
            <a:endCxn id="301" idx="1"/>
          </p:cNvCxnSpPr>
          <p:nvPr/>
        </p:nvCxnSpPr>
        <p:spPr>
          <a:xfrm flipH="1" rot="-5400000">
            <a:off x="1915775" y="2962412"/>
            <a:ext cx="1211100" cy="538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4"/>
          <p:cNvCxnSpPr>
            <a:stCxn id="307" idx="2"/>
            <a:endCxn id="301" idx="0"/>
          </p:cNvCxnSpPr>
          <p:nvPr/>
        </p:nvCxnSpPr>
        <p:spPr>
          <a:xfrm rot="5400000">
            <a:off x="3602126" y="2901979"/>
            <a:ext cx="573900" cy="4800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4"/>
          <p:cNvCxnSpPr>
            <a:stCxn id="311" idx="2"/>
            <a:endCxn id="303" idx="3"/>
          </p:cNvCxnSpPr>
          <p:nvPr/>
        </p:nvCxnSpPr>
        <p:spPr>
          <a:xfrm rot="5400000">
            <a:off x="8965800" y="2970350"/>
            <a:ext cx="1102500" cy="413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4"/>
          <p:cNvCxnSpPr>
            <a:stCxn id="308" idx="2"/>
            <a:endCxn id="303" idx="0"/>
          </p:cNvCxnSpPr>
          <p:nvPr/>
        </p:nvCxnSpPr>
        <p:spPr>
          <a:xfrm flipH="1" rot="-5400000">
            <a:off x="7978851" y="2847691"/>
            <a:ext cx="465300" cy="4800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24"/>
          <p:cNvSpPr txBox="1"/>
          <p:nvPr/>
        </p:nvSpPr>
        <p:spPr>
          <a:xfrm>
            <a:off x="7669475" y="702625"/>
            <a:ext cx="57003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18" name="Google Shape;318;p24"/>
          <p:cNvSpPr txBox="1"/>
          <p:nvPr/>
        </p:nvSpPr>
        <p:spPr>
          <a:xfrm>
            <a:off x="1128150" y="4700650"/>
            <a:ext cx="18804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verpass Light"/>
                <a:ea typeface="Overpass Light"/>
                <a:cs typeface="Overpass Light"/>
                <a:sym typeface="Overpass Light"/>
              </a:rPr>
              <a:t>NFS Servers</a:t>
            </a:r>
            <a:endParaRPr sz="24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319" name="Google Shape;319;p24"/>
          <p:cNvCxnSpPr>
            <a:stCxn id="318" idx="0"/>
          </p:cNvCxnSpPr>
          <p:nvPr/>
        </p:nvCxnSpPr>
        <p:spPr>
          <a:xfrm flipH="1" rot="10800000">
            <a:off x="2068350" y="4304650"/>
            <a:ext cx="653100" cy="3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24"/>
          <p:cNvSpPr txBox="1"/>
          <p:nvPr/>
        </p:nvSpPr>
        <p:spPr>
          <a:xfrm>
            <a:off x="9723900" y="4565450"/>
            <a:ext cx="18804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verpass Light"/>
                <a:ea typeface="Overpass Light"/>
                <a:cs typeface="Overpass Light"/>
                <a:sym typeface="Overpass Light"/>
              </a:rPr>
              <a:t>NFS Clients</a:t>
            </a:r>
            <a:endParaRPr sz="24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321" name="Google Shape;321;p24"/>
          <p:cNvCxnSpPr>
            <a:stCxn id="320" idx="0"/>
          </p:cNvCxnSpPr>
          <p:nvPr/>
        </p:nvCxnSpPr>
        <p:spPr>
          <a:xfrm rot="10800000">
            <a:off x="10074300" y="3067850"/>
            <a:ext cx="589800" cy="14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verpass SemiBold"/>
                <a:ea typeface="Overpass SemiBold"/>
                <a:cs typeface="Overpass SemiBold"/>
                <a:sym typeface="Overpass SemiBold"/>
              </a:rPr>
              <a:t>Goals and Requirements</a:t>
            </a:r>
            <a:endParaRPr sz="3600"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327" name="Google Shape;327;p25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Rook-Deployed Scalable NFS Clusters Exporting CephFS</a:t>
            </a:r>
            <a:endParaRPr/>
          </a:p>
        </p:txBody>
      </p:sp>
      <p:sp>
        <p:nvSpPr>
          <p:cNvPr id="328" name="Google Shape;328;p2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9" name="Google Shape;3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325" y="2415683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6838" y="2416979"/>
            <a:ext cx="1143000" cy="1140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60351" y="2415683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9813" y="2415683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5"/>
          <p:cNvSpPr txBox="1"/>
          <p:nvPr/>
        </p:nvSpPr>
        <p:spPr>
          <a:xfrm>
            <a:off x="834075" y="3619897"/>
            <a:ext cx="2434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Scale Out</a:t>
            </a:r>
            <a:endParaRPr sz="1800">
              <a:solidFill>
                <a:srgbClr val="EE0000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334" name="Google Shape;334;p25"/>
          <p:cNvSpPr txBox="1"/>
          <p:nvPr/>
        </p:nvSpPr>
        <p:spPr>
          <a:xfrm>
            <a:off x="838450" y="4354589"/>
            <a:ext cx="24348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verpass Light"/>
                <a:ea typeface="Overpass Light"/>
                <a:cs typeface="Overpass Light"/>
                <a:sym typeface="Overpass Light"/>
              </a:rPr>
              <a:t>Active/Active cluster of mostly independent servers. Keep coordination between them to a bare minimum.</a:t>
            </a:r>
            <a:endParaRPr sz="12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3527500" y="3619897"/>
            <a:ext cx="2434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Containerizable</a:t>
            </a:r>
            <a:endParaRPr sz="1800">
              <a:solidFill>
                <a:srgbClr val="EE0000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3531875" y="4354599"/>
            <a:ext cx="2434800" cy="17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verpass Light"/>
                <a:ea typeface="Overpass Light"/>
                <a:cs typeface="Overpass Light"/>
                <a:sym typeface="Overpass Light"/>
              </a:rPr>
              <a:t>Leverage container orchestration technologies  to simplify deployment and handle networking. No failover of resources. Just rebuild containers from scratch when they fail.</a:t>
            </a:r>
            <a:endParaRPr sz="12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37" name="Google Shape;337;p25"/>
          <p:cNvSpPr txBox="1"/>
          <p:nvPr/>
        </p:nvSpPr>
        <p:spPr>
          <a:xfrm>
            <a:off x="6220925" y="3619897"/>
            <a:ext cx="2434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NFSv4.1+</a:t>
            </a:r>
            <a:endParaRPr sz="1800">
              <a:solidFill>
                <a:srgbClr val="EE0000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338" name="Google Shape;338;p25"/>
          <p:cNvSpPr txBox="1"/>
          <p:nvPr/>
        </p:nvSpPr>
        <p:spPr>
          <a:xfrm>
            <a:off x="6225312" y="4240914"/>
            <a:ext cx="24348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verpass Light"/>
                <a:ea typeface="Overpass Light"/>
                <a:cs typeface="Overpass Light"/>
                <a:sym typeface="Overpass Light"/>
              </a:rPr>
              <a:t>Avoid legacy NFS protocol versions, allowing us to rely on new protocol features for better performance, and possibility for pNFS later.</a:t>
            </a:r>
            <a:endParaRPr sz="12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39" name="Google Shape;339;p25"/>
          <p:cNvSpPr txBox="1"/>
          <p:nvPr/>
        </p:nvSpPr>
        <p:spPr>
          <a:xfrm>
            <a:off x="8914025" y="3619901"/>
            <a:ext cx="24348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Ceph/RADOS for Communication</a:t>
            </a:r>
            <a:endParaRPr sz="1800">
              <a:solidFill>
                <a:srgbClr val="EE0000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340" name="Google Shape;340;p25"/>
          <p:cNvSpPr txBox="1"/>
          <p:nvPr/>
        </p:nvSpPr>
        <p:spPr>
          <a:xfrm>
            <a:off x="8918750" y="4240914"/>
            <a:ext cx="24348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verpass Light"/>
                <a:ea typeface="Overpass Light"/>
                <a:cs typeface="Overpass Light"/>
                <a:sym typeface="Overpass Light"/>
              </a:rPr>
              <a:t>Avoid need for any 3rd party clustering or communication between cluster nodes. Use Ceph and RADOS to coordinate</a:t>
            </a:r>
            <a:endParaRPr sz="12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341" name="Google Shape;341;p25"/>
          <p:cNvCxnSpPr/>
          <p:nvPr/>
        </p:nvCxnSpPr>
        <p:spPr>
          <a:xfrm>
            <a:off x="3398037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25"/>
          <p:cNvCxnSpPr/>
          <p:nvPr/>
        </p:nvCxnSpPr>
        <p:spPr>
          <a:xfrm>
            <a:off x="6091462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25"/>
          <p:cNvCxnSpPr/>
          <p:nvPr/>
        </p:nvCxnSpPr>
        <p:spPr>
          <a:xfrm>
            <a:off x="8784887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