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72" r:id="rId10"/>
    <p:sldId id="264" r:id="rId11"/>
    <p:sldId id="265" r:id="rId12"/>
    <p:sldId id="266" r:id="rId13"/>
    <p:sldId id="267" r:id="rId14"/>
    <p:sldId id="273" r:id="rId15"/>
    <p:sldId id="274" r:id="rId16"/>
    <p:sldId id="268" r:id="rId17"/>
    <p:sldId id="271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gan Hansen" initials="MH" lastIdx="13" clrIdx="0">
    <p:extLst>
      <p:ext uri="{19B8F6BF-5375-455C-9EA6-DF929625EA0E}">
        <p15:presenceInfo xmlns:p15="http://schemas.microsoft.com/office/powerpoint/2012/main" userId="S-1-5-21-1915207013-2615040368-3076929458-6272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64581" autoAdjust="0"/>
  </p:normalViewPr>
  <p:slideViewPr>
    <p:cSldViewPr snapToGrid="0" snapToObjects="1">
      <p:cViewPr varScale="1">
        <p:scale>
          <a:sx n="71" d="100"/>
          <a:sy n="71" d="100"/>
        </p:scale>
        <p:origin x="20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gan Hansen" userId="ac3ad484-50a5-46ce-8728-9874fcb189c3" providerId="ADAL" clId="{C9A814AE-52B6-4650-9AB6-E8776C1C1295}"/>
    <pc:docChg chg="custSel modSld">
      <pc:chgData name="Megan Hansen" userId="ac3ad484-50a5-46ce-8728-9874fcb189c3" providerId="ADAL" clId="{C9A814AE-52B6-4650-9AB6-E8776C1C1295}" dt="2019-04-11T13:41:16.190" v="24"/>
      <pc:docMkLst>
        <pc:docMk/>
      </pc:docMkLst>
      <pc:sldChg chg="modSp addCm delCm modCm">
        <pc:chgData name="Megan Hansen" userId="ac3ad484-50a5-46ce-8728-9874fcb189c3" providerId="ADAL" clId="{C9A814AE-52B6-4650-9AB6-E8776C1C1295}" dt="2019-04-11T13:41:16.190" v="24"/>
        <pc:sldMkLst>
          <pc:docMk/>
          <pc:sldMk cId="2465853474" sldId="257"/>
        </pc:sldMkLst>
        <pc:spChg chg="mod">
          <ac:chgData name="Megan Hansen" userId="ac3ad484-50a5-46ce-8728-9874fcb189c3" providerId="ADAL" clId="{C9A814AE-52B6-4650-9AB6-E8776C1C1295}" dt="2019-04-11T13:40:44.028" v="21" actId="1076"/>
          <ac:spMkLst>
            <pc:docMk/>
            <pc:sldMk cId="2465853474" sldId="257"/>
            <ac:spMk id="2" creationId="{0862DDED-19EE-A445-BBDC-F1B38D0228E3}"/>
          </ac:spMkLst>
        </pc:spChg>
        <pc:spChg chg="mod">
          <ac:chgData name="Megan Hansen" userId="ac3ad484-50a5-46ce-8728-9874fcb189c3" providerId="ADAL" clId="{C9A814AE-52B6-4650-9AB6-E8776C1C1295}" dt="2019-04-11T13:40:46.638" v="22" actId="1076"/>
          <ac:spMkLst>
            <pc:docMk/>
            <pc:sldMk cId="2465853474" sldId="257"/>
            <ac:spMk id="3" creationId="{AFD7B16A-D491-8D41-AB37-12F25D8614F2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1T08:37:03.332" idx="10">
    <p:pos x="10" y="10"/>
    <p:text>I centered the word in the middle of the page</p:text>
    <p:extLst>
      <p:ext uri="{C676402C-5697-4E1C-873F-D02D1690AC5C}">
        <p15:threadingInfo xmlns:p15="http://schemas.microsoft.com/office/powerpoint/2012/main" timeZoneBias="300"/>
      </p:ext>
    </p:extLst>
  </p:cm>
  <p:cm authorId="1" dt="2019-04-11T08:37:16.012" idx="11">
    <p:pos x="146" y="146"/>
    <p:text>Add "Learn More" with web page URL?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41CEC-7CB7-4B40-B0A8-6E8E17FA9427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B2223-6DC3-4AD8-A905-61B36B502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4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B2223-6DC3-4AD8-A905-61B36B5020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20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DB2223-6DC3-4AD8-A905-61B36B5020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99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26AD56BF-7B98-084E-9F31-B36675187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1B1D43A-9747-5140-ADF7-FD092641B6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0242" y="1419714"/>
            <a:ext cx="6939114" cy="217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60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21669-19A8-4F4E-8307-037192917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880D3-8DFF-704E-81A4-A0548E576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B1882-A92E-7645-84C0-72CD609A7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687D9-B59B-3D45-A3DD-891C050A7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19560-1EFD-DB42-B1A7-B3BEC676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1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5D784E-7BDD-3B4D-A09C-AC8D4D40E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AEE58-11E6-EC44-AF07-AE74761E3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89B91-14CC-3647-B973-1CEE19E51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97764-026F-6C43-94C2-FFBF2134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D3195-29EB-B545-909C-D8B40DFD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5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25AED-CFB0-9D46-9BF0-C843F92EA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4256CC-D35C-F847-82B8-1E5B4BB82B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74425" y="136525"/>
            <a:ext cx="2693504" cy="173760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6C3296B-BA86-9E44-863C-04606A9038D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878"/>
            <a:ext cx="12192000" cy="685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39E242A-4211-6E4C-BDDC-87AEDF899EE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55416" y="172921"/>
            <a:ext cx="2520627" cy="7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3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1D511-81FC-C24C-BF2F-B856046A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C5F08-3F0C-FE42-BF61-E583C44F34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C59ED92-063B-C94C-91C9-BD39F82FDC5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79337" y="103348"/>
            <a:ext cx="3407255" cy="106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2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16103-F96D-CC47-9764-61D840E1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FD9D4-192E-BD41-845D-906F04AC7B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3E6E8-E02B-1E41-B8E9-83FF60F69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65F92-6968-AD42-BDB9-8DA9A62B9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D8F83-D95C-EA46-BDB8-02FDF85F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AE221-037C-E344-AB63-3A7C76C68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8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3C57-3A7D-0A44-84F6-CF0ABD533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42457-D29C-EA4F-991B-CB453F1EE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29C78-2184-C44E-BE6C-5C5D5DF7E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E7A418-18B6-1D42-ADB0-23FE878EA2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EB136D-8730-6149-9E8C-817A7E1F7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CF50C-9C46-DB4E-BFCC-14749DBFF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657D6-8A67-9C40-9949-013B2EF64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4AD06-321D-BD47-9D68-F514C9AB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3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F4453-FAB1-684B-9E7E-1924AA03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ACEC50-1C99-204C-BA32-E68752DCE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51CE0F-3F9D-9F4F-9156-1B6DC6BA5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1728DD-6325-2540-BC68-E6460983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8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B776BC-234E-9C45-BFB0-04F6874B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A1E8C3-BDC3-C44A-B8C2-CB33FB1E1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2EC0D-F3B9-9C44-88DB-0C44057C3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9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A7D4-4F31-B044-B613-E170FD05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C4004-E219-4444-9E03-98DB4616F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74ABE9-F777-834B-B43F-6D23A9CF6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61A07-601C-D747-BE5B-9548EF92C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167B3-9594-534A-94C2-FDF6F6E20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7DCD2-D3CA-CF46-A52A-68B69331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3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A3ADA-E4A3-AF4B-8503-6E07BEF3C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FFF285-5C95-8841-B5B8-927F3E401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B9B04-AAE5-234C-9E7A-F57B967C0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83D94-A8DD-4646-8051-7351F6749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D2174-53DD-6B46-B6B7-120FA8FC9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94A86-BB85-C34A-82EB-64EF460F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5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D095FF-45E5-F147-B85E-E34C742A9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618C7-CC1A-A643-91C0-04ED17103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7F87C-604B-F345-96C8-9D0C479FB5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A9D59-EC7A-E14A-8753-E89D692B85A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22DC6-D492-0C41-8893-522F890CD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D9108-DCDE-584B-9504-6950022DB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EA968-8610-6F40-BC78-4D602DA3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0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storage/volumes/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enkins.io/doc/book/pipeline/jenkinsfile/" TargetMode="External"/><Relationship Id="rId2" Type="http://schemas.openxmlformats.org/officeDocument/2006/relationships/hyperlink" Target="https://github.com/hakehuang/zephyr_app_scm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oohaha/pymcutk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zephyrproject.testrail.io/" TargetMode="External"/><Relationship Id="rId2" Type="http://schemas.openxmlformats.org/officeDocument/2006/relationships/hyperlink" Target="https://github.com/zephyrproject-rtos/zephyr/pull/9717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zephyrproject-rtos/qm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ephyrproject-rtos/zephyr/blob/master/.shippable.yml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hub.docker.com/_/celery" TargetMode="External"/><Relationship Id="rId3" Type="http://schemas.openxmlformats.org/officeDocument/2006/relationships/hyperlink" Target="https://hub.docker.com/r/jenkinsci/blueocean/" TargetMode="External"/><Relationship Id="rId7" Type="http://schemas.openxmlformats.org/officeDocument/2006/relationships/image" Target="../media/image17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zephyrproject-rtos/ci-dockerfiles.git" TargetMode="External"/><Relationship Id="rId5" Type="http://schemas.openxmlformats.org/officeDocument/2006/relationships/hyperlink" Target="https://hub.docker.com/r/stilliard/pure-ftpd" TargetMode="External"/><Relationship Id="rId4" Type="http://schemas.openxmlformats.org/officeDocument/2006/relationships/image" Target="../media/image16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012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84F013F-BB21-4207-9EA7-DBAFDB86C398}"/>
              </a:ext>
            </a:extLst>
          </p:cNvPr>
          <p:cNvSpPr txBox="1">
            <a:spLocks/>
          </p:cNvSpPr>
          <p:nvPr/>
        </p:nvSpPr>
        <p:spPr>
          <a:xfrm>
            <a:off x="148955" y="93903"/>
            <a:ext cx="7998349" cy="12594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000" dirty="0"/>
              <a:t>Connect dockers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016D7F-DEAE-441A-9A3A-9BC7169F09F7}"/>
              </a:ext>
            </a:extLst>
          </p:cNvPr>
          <p:cNvSpPr txBox="1"/>
          <p:nvPr/>
        </p:nvSpPr>
        <p:spPr>
          <a:xfrm>
            <a:off x="807396" y="2003898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Docker shared volumes   </a:t>
            </a:r>
            <a:r>
              <a:rPr lang="en-US" altLang="zh-CN" u="sng">
                <a:hlinkClick r:id="rId2"/>
              </a:rPr>
              <a:t>https://docs.docker.com/storage/volumes/</a:t>
            </a:r>
            <a:r>
              <a:rPr lang="en-US" altLang="zh-CN" u="sng"/>
              <a:t> 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6BF72F-4CC4-41C9-B066-2BECFCF54A84}"/>
              </a:ext>
            </a:extLst>
          </p:cNvPr>
          <p:cNvSpPr txBox="1"/>
          <p:nvPr/>
        </p:nvSpPr>
        <p:spPr>
          <a:xfrm>
            <a:off x="807396" y="2809114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hlinkClick r:id="rId2"/>
              </a:rPr>
              <a:t>I</a:t>
            </a:r>
            <a:r>
              <a:rPr lang="en-US" altLang="zh-CN" dirty="0"/>
              <a:t>ntra docker call   </a:t>
            </a:r>
          </a:p>
          <a:p>
            <a:r>
              <a:rPr lang="en-US" altLang="zh-CN" dirty="0"/>
              <a:t>      docker exec &lt;docker name&gt; &lt;command&gt; </a:t>
            </a:r>
          </a:p>
          <a:p>
            <a:r>
              <a:rPr lang="en-US" altLang="zh-CN" dirty="0"/>
              <a:t>      mount </a:t>
            </a:r>
            <a:r>
              <a:rPr lang="zh-CN" altLang="zh-CN" dirty="0"/>
              <a:t>/var/run/docker.sock</a:t>
            </a:r>
            <a:r>
              <a:rPr lang="en-US" altLang="zh-CN" dirty="0"/>
              <a:t> for each docker container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EC928A-4B5A-466A-B64A-50A9087769E1}"/>
              </a:ext>
            </a:extLst>
          </p:cNvPr>
          <p:cNvSpPr txBox="1"/>
          <p:nvPr/>
        </p:nvSpPr>
        <p:spPr>
          <a:xfrm>
            <a:off x="807396" y="4089923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Note: </a:t>
            </a:r>
          </a:p>
          <a:p>
            <a:r>
              <a:rPr lang="en-US" altLang="zh-CN" dirty="0"/>
              <a:t>  use docker exec is more preferable if your dockers are running in one server.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7007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771EB-AD86-4739-B9B1-9B5A52858BFB}"/>
              </a:ext>
            </a:extLst>
          </p:cNvPr>
          <p:cNvSpPr txBox="1">
            <a:spLocks/>
          </p:cNvSpPr>
          <p:nvPr/>
        </p:nvSpPr>
        <p:spPr>
          <a:xfrm>
            <a:off x="148955" y="93903"/>
            <a:ext cx="7998349" cy="12594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000" dirty="0"/>
              <a:t>Glue scripts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9B972E-0597-4D65-BC82-23EF1670CD7A}"/>
              </a:ext>
            </a:extLst>
          </p:cNvPr>
          <p:cNvSpPr/>
          <p:nvPr/>
        </p:nvSpPr>
        <p:spPr>
          <a:xfrm>
            <a:off x="1487785" y="3580098"/>
            <a:ext cx="4767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2"/>
              </a:rPr>
              <a:t>https://github.com/hakehuang/zephyr_app_scm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3E4E43-F729-4466-BEE7-914E3D6A9748}"/>
              </a:ext>
            </a:extLst>
          </p:cNvPr>
          <p:cNvSpPr txBox="1"/>
          <p:nvPr/>
        </p:nvSpPr>
        <p:spPr>
          <a:xfrm>
            <a:off x="603115" y="189689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Jenkins blue ocean configured by  pipe line. </a:t>
            </a:r>
          </a:p>
          <a:p>
            <a:r>
              <a:rPr lang="en-US" altLang="zh-CN" dirty="0"/>
              <a:t>	</a:t>
            </a:r>
            <a:r>
              <a:rPr lang="en-US" altLang="zh-CN" u="sng" dirty="0">
                <a:hlinkClick r:id="rId3"/>
              </a:rPr>
              <a:t>https://jenkins.io/doc/book/pipeline/jenkinsfile/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DB42A5-C3BD-460B-9E0F-821269A82DC1}"/>
              </a:ext>
            </a:extLst>
          </p:cNvPr>
          <p:cNvSpPr txBox="1"/>
          <p:nvPr/>
        </p:nvSpPr>
        <p:spPr>
          <a:xfrm>
            <a:off x="603115" y="314203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 using a glue script to create dynamic pipeline files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D7FFD8-831C-4790-B30E-75DB4140F4C4}"/>
              </a:ext>
            </a:extLst>
          </p:cNvPr>
          <p:cNvSpPr txBox="1"/>
          <p:nvPr/>
        </p:nvSpPr>
        <p:spPr>
          <a:xfrm>
            <a:off x="603115" y="4523362"/>
            <a:ext cx="610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Pipe file is checked in each time in a integration test git repo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2083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F9F4B-AEDB-4F8B-8C76-44242138290F}"/>
              </a:ext>
            </a:extLst>
          </p:cNvPr>
          <p:cNvSpPr txBox="1">
            <a:spLocks/>
          </p:cNvSpPr>
          <p:nvPr/>
        </p:nvSpPr>
        <p:spPr>
          <a:xfrm>
            <a:off x="148955" y="93903"/>
            <a:ext cx="7998349" cy="12594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000" dirty="0"/>
              <a:t>Flash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649BBD-3561-4956-B54F-3319B5601AB6}"/>
              </a:ext>
            </a:extLst>
          </p:cNvPr>
          <p:cNvSpPr txBox="1"/>
          <p:nvPr/>
        </p:nvSpPr>
        <p:spPr>
          <a:xfrm>
            <a:off x="389107" y="2009320"/>
            <a:ext cx="90467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board program scripts are thus designed to support reliable board download</a:t>
            </a:r>
            <a:endParaRPr lang="en-US" altLang="zh-CN" dirty="0">
              <a:hlinkClick r:id="rId2"/>
            </a:endParaRPr>
          </a:p>
          <a:p>
            <a:endParaRPr lang="en-US" altLang="zh-CN" u="sng" dirty="0">
              <a:hlinkClick r:id="rId2"/>
            </a:endParaRPr>
          </a:p>
          <a:p>
            <a:r>
              <a:rPr lang="en-US" altLang="zh-CN" u="sng" dirty="0">
                <a:hlinkClick r:id="rId2"/>
              </a:rPr>
              <a:t>https://github.com/Hoohaha/pymcutk</a:t>
            </a:r>
            <a:endParaRPr lang="en-US" altLang="zh-CN" u="sng" dirty="0"/>
          </a:p>
          <a:p>
            <a:endParaRPr lang="en-US" altLang="zh-CN" u="sng" dirty="0"/>
          </a:p>
          <a:p>
            <a:r>
              <a:rPr lang="en-US" altLang="zh-CN" u="sng" dirty="0"/>
              <a:t>Latest and compromised board program method supporting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011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F416C27-EF44-4DC2-A101-A1619D05590E}"/>
              </a:ext>
            </a:extLst>
          </p:cNvPr>
          <p:cNvSpPr/>
          <p:nvPr/>
        </p:nvSpPr>
        <p:spPr>
          <a:xfrm>
            <a:off x="4180113" y="1353312"/>
            <a:ext cx="8047573" cy="550468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053D8CA-001C-4D56-8714-C4A419139E05}"/>
              </a:ext>
            </a:extLst>
          </p:cNvPr>
          <p:cNvSpPr/>
          <p:nvPr/>
        </p:nvSpPr>
        <p:spPr>
          <a:xfrm>
            <a:off x="274320" y="1545336"/>
            <a:ext cx="6867144" cy="271485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18FE8-7B79-4508-9EC9-143338ACD66E}"/>
              </a:ext>
            </a:extLst>
          </p:cNvPr>
          <p:cNvSpPr txBox="1">
            <a:spLocks/>
          </p:cNvSpPr>
          <p:nvPr/>
        </p:nvSpPr>
        <p:spPr>
          <a:xfrm>
            <a:off x="148955" y="93903"/>
            <a:ext cx="7998349" cy="12594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000" dirty="0"/>
              <a:t>Working process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6726B6-81EC-4A12-B47E-B7A2A29E4F46}"/>
              </a:ext>
            </a:extLst>
          </p:cNvPr>
          <p:cNvSpPr/>
          <p:nvPr/>
        </p:nvSpPr>
        <p:spPr>
          <a:xfrm>
            <a:off x="612842" y="1926076"/>
            <a:ext cx="2042809" cy="817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Original developing branch</a:t>
            </a:r>
            <a:endParaRPr lang="zh-CN" alt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0181B0B-013F-4219-A02F-80208FA5424A}"/>
              </a:ext>
            </a:extLst>
          </p:cNvPr>
          <p:cNvSpPr/>
          <p:nvPr/>
        </p:nvSpPr>
        <p:spPr>
          <a:xfrm>
            <a:off x="2889115" y="2023353"/>
            <a:ext cx="1361872" cy="408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6474166A-4459-4DAA-8072-E88A028887D8}"/>
              </a:ext>
            </a:extLst>
          </p:cNvPr>
          <p:cNvSpPr/>
          <p:nvPr/>
        </p:nvSpPr>
        <p:spPr>
          <a:xfrm rot="10800000">
            <a:off x="3253901" y="2343199"/>
            <a:ext cx="398834" cy="7587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7E6558-B261-4460-9901-932A154DC80C}"/>
              </a:ext>
            </a:extLst>
          </p:cNvPr>
          <p:cNvSpPr/>
          <p:nvPr/>
        </p:nvSpPr>
        <p:spPr>
          <a:xfrm>
            <a:off x="2431912" y="3267326"/>
            <a:ext cx="2042809" cy="817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Add pipe line file</a:t>
            </a:r>
            <a:endParaRPr lang="zh-CN" alt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708382-CC28-4719-803A-2D77308844E7}"/>
              </a:ext>
            </a:extLst>
          </p:cNvPr>
          <p:cNvSpPr/>
          <p:nvPr/>
        </p:nvSpPr>
        <p:spPr>
          <a:xfrm>
            <a:off x="4615772" y="1934637"/>
            <a:ext cx="2042809" cy="817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integration PR</a:t>
            </a:r>
            <a:endParaRPr lang="zh-CN" alt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211C81-38D4-4CE6-B910-A61680274A20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658581" y="2343198"/>
            <a:ext cx="790373" cy="1"/>
          </a:xfrm>
          <a:prstGeom prst="straightConnector1">
            <a:avLst/>
          </a:prstGeom>
          <a:ln>
            <a:headEnd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C03923C-5A24-41EA-BF72-05611BC4E060}"/>
              </a:ext>
            </a:extLst>
          </p:cNvPr>
          <p:cNvSpPr/>
          <p:nvPr/>
        </p:nvSpPr>
        <p:spPr>
          <a:xfrm>
            <a:off x="7482998" y="1934637"/>
            <a:ext cx="2042809" cy="817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SCM Jenkins trigger</a:t>
            </a:r>
            <a:endParaRPr lang="zh-CN" altLang="en-US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2024C20-9E75-4660-A566-3E52C824825E}"/>
              </a:ext>
            </a:extLst>
          </p:cNvPr>
          <p:cNvSpPr/>
          <p:nvPr/>
        </p:nvSpPr>
        <p:spPr>
          <a:xfrm>
            <a:off x="8291607" y="2871021"/>
            <a:ext cx="425589" cy="9241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033EADA-D10D-45AC-A5B8-7250985FDD6A}"/>
              </a:ext>
            </a:extLst>
          </p:cNvPr>
          <p:cNvSpPr/>
          <p:nvPr/>
        </p:nvSpPr>
        <p:spPr>
          <a:xfrm>
            <a:off x="7484211" y="3851633"/>
            <a:ext cx="2042809" cy="817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Blue </a:t>
            </a:r>
            <a:r>
              <a:rPr lang="en-US" altLang="zh-CN" dirty="0" err="1"/>
              <a:t>Ocean</a:t>
            </a:r>
            <a:r>
              <a:rPr lang="en-US" altLang="zh-CN" baseline="30000" dirty="0" err="1"/>
              <a:t>TM</a:t>
            </a:r>
            <a:r>
              <a:rPr lang="en-US" altLang="zh-CN" dirty="0"/>
              <a:t> call </a:t>
            </a:r>
            <a:endParaRPr lang="zh-CN" alt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F8208F7-0574-41DE-997C-ADEDF07A6E0D}"/>
              </a:ext>
            </a:extLst>
          </p:cNvPr>
          <p:cNvSpPr/>
          <p:nvPr/>
        </p:nvSpPr>
        <p:spPr>
          <a:xfrm>
            <a:off x="4474721" y="4821156"/>
            <a:ext cx="2042809" cy="817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Docker call in zephyr </a:t>
            </a:r>
            <a:endParaRPr lang="zh-CN" altLang="en-US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06CA293-2842-4C6F-8578-19C7EF67AB9E}"/>
              </a:ext>
            </a:extLst>
          </p:cNvPr>
          <p:cNvCxnSpPr>
            <a:stCxn id="13" idx="1"/>
            <a:endCxn id="15" idx="0"/>
          </p:cNvCxnSpPr>
          <p:nvPr/>
        </p:nvCxnSpPr>
        <p:spPr>
          <a:xfrm rot="10800000" flipV="1">
            <a:off x="5496127" y="4260194"/>
            <a:ext cx="1988085" cy="560961"/>
          </a:xfrm>
          <a:prstGeom prst="bentConnector2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4BCB28-D193-42A6-9CAF-A778ECA79E10}"/>
              </a:ext>
            </a:extLst>
          </p:cNvPr>
          <p:cNvCxnSpPr>
            <a:stCxn id="15" idx="3"/>
          </p:cNvCxnSpPr>
          <p:nvPr/>
        </p:nvCxnSpPr>
        <p:spPr>
          <a:xfrm flipV="1">
            <a:off x="6517530" y="5229717"/>
            <a:ext cx="931424" cy="1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035DAC9-095C-4F4F-AFAC-D3EAF18A1D3D}"/>
              </a:ext>
            </a:extLst>
          </p:cNvPr>
          <p:cNvSpPr/>
          <p:nvPr/>
        </p:nvSpPr>
        <p:spPr>
          <a:xfrm>
            <a:off x="7448954" y="4821156"/>
            <a:ext cx="2042809" cy="817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Task queue</a:t>
            </a:r>
            <a:endParaRPr lang="zh-CN" alt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75A0A3-A8D4-4707-BB0E-C524CFAD1C2C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 flipH="1">
            <a:off x="8470358" y="5638279"/>
            <a:ext cx="1" cy="34514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05B8406-460D-4330-ADBC-10D7DA3AD12E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496126" y="5638279"/>
            <a:ext cx="0" cy="34514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346D6B4-95CE-46FE-8080-19B22E289952}"/>
              </a:ext>
            </a:extLst>
          </p:cNvPr>
          <p:cNvSpPr/>
          <p:nvPr/>
        </p:nvSpPr>
        <p:spPr>
          <a:xfrm>
            <a:off x="4474721" y="5983418"/>
            <a:ext cx="2042809" cy="817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Image in FTP docker</a:t>
            </a:r>
            <a:endParaRPr lang="zh-CN" alt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4917DFE-7869-4661-B217-B80F12C68783}"/>
              </a:ext>
            </a:extLst>
          </p:cNvPr>
          <p:cNvSpPr/>
          <p:nvPr/>
        </p:nvSpPr>
        <p:spPr>
          <a:xfrm>
            <a:off x="7448953" y="5983419"/>
            <a:ext cx="2042809" cy="817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Run cases</a:t>
            </a:r>
            <a:endParaRPr lang="zh-CN" altLang="en-US" dirty="0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141104DB-7C6A-4A01-9D20-D3B01EFF465B}"/>
              </a:ext>
            </a:extLst>
          </p:cNvPr>
          <p:cNvSpPr/>
          <p:nvPr/>
        </p:nvSpPr>
        <p:spPr>
          <a:xfrm>
            <a:off x="6588055" y="6329590"/>
            <a:ext cx="790373" cy="193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0D26265-BFB7-4B86-ACDA-83963E165930}"/>
              </a:ext>
            </a:extLst>
          </p:cNvPr>
          <p:cNvSpPr/>
          <p:nvPr/>
        </p:nvSpPr>
        <p:spPr>
          <a:xfrm>
            <a:off x="10087581" y="5983417"/>
            <a:ext cx="2042809" cy="817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result in FTP docker</a:t>
            </a:r>
            <a:endParaRPr lang="zh-CN" alt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496E25-E650-44AA-8E7C-65FEC3C9BA3B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 flipV="1">
            <a:off x="9491762" y="6391979"/>
            <a:ext cx="595819" cy="2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1F40F24-4FE4-47DE-A60B-2FD31AD96961}"/>
              </a:ext>
            </a:extLst>
          </p:cNvPr>
          <p:cNvCxnSpPr>
            <a:cxnSpLocks/>
            <a:stCxn id="39" idx="0"/>
            <a:endCxn id="45" idx="2"/>
          </p:cNvCxnSpPr>
          <p:nvPr/>
        </p:nvCxnSpPr>
        <p:spPr>
          <a:xfrm flipH="1" flipV="1">
            <a:off x="11108985" y="4683541"/>
            <a:ext cx="1" cy="1299876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59F9434-5315-47A9-ADB0-EEC49801D8BC}"/>
              </a:ext>
            </a:extLst>
          </p:cNvPr>
          <p:cNvSpPr/>
          <p:nvPr/>
        </p:nvSpPr>
        <p:spPr>
          <a:xfrm>
            <a:off x="10087580" y="3866418"/>
            <a:ext cx="2042809" cy="817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Jenkins database</a:t>
            </a:r>
            <a:endParaRPr lang="zh-CN" altLang="en-US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49129FFC-0163-43E2-8ACF-0C20E1025AB0}"/>
              </a:ext>
            </a:extLst>
          </p:cNvPr>
          <p:cNvSpPr/>
          <p:nvPr/>
        </p:nvSpPr>
        <p:spPr>
          <a:xfrm>
            <a:off x="9989492" y="1922186"/>
            <a:ext cx="2042809" cy="817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Blue </a:t>
            </a:r>
            <a:r>
              <a:rPr lang="en-US" altLang="zh-CN" dirty="0" err="1"/>
              <a:t>Ocean</a:t>
            </a:r>
            <a:r>
              <a:rPr lang="en-US" altLang="zh-CN" baseline="30000" dirty="0" err="1"/>
              <a:t>TM</a:t>
            </a:r>
            <a:r>
              <a:rPr lang="en-US" altLang="zh-CN" dirty="0"/>
              <a:t> UI</a:t>
            </a:r>
            <a:endParaRPr lang="zh-CN" alt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41AEFBD-F6FD-402D-AC77-87FEA530A845}"/>
              </a:ext>
            </a:extLst>
          </p:cNvPr>
          <p:cNvCxnSpPr>
            <a:stCxn id="45" idx="0"/>
          </p:cNvCxnSpPr>
          <p:nvPr/>
        </p:nvCxnSpPr>
        <p:spPr>
          <a:xfrm flipV="1">
            <a:off x="11108985" y="2751760"/>
            <a:ext cx="1" cy="111465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2D6FF828-5437-41FB-B51C-68D34DA7DF07}"/>
              </a:ext>
            </a:extLst>
          </p:cNvPr>
          <p:cNvCxnSpPr>
            <a:stCxn id="13" idx="3"/>
            <a:endCxn id="52" idx="1"/>
          </p:cNvCxnSpPr>
          <p:nvPr/>
        </p:nvCxnSpPr>
        <p:spPr>
          <a:xfrm flipV="1">
            <a:off x="9527020" y="2330748"/>
            <a:ext cx="462472" cy="1929447"/>
          </a:xfrm>
          <a:prstGeom prst="bentConnector3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F4F32D-5F23-4EBF-990D-C8ADA92A42D8}"/>
              </a:ext>
            </a:extLst>
          </p:cNvPr>
          <p:cNvSpPr txBox="1"/>
          <p:nvPr/>
        </p:nvSpPr>
        <p:spPr>
          <a:xfrm>
            <a:off x="609641" y="3666967"/>
            <a:ext cx="171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Manual efforts</a:t>
            </a:r>
            <a:endParaRPr lang="zh-CN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4C54E8-DF92-449B-8B32-E998D25AC2BC}"/>
              </a:ext>
            </a:extLst>
          </p:cNvPr>
          <p:cNvSpPr txBox="1"/>
          <p:nvPr/>
        </p:nvSpPr>
        <p:spPr>
          <a:xfrm>
            <a:off x="8882743" y="1418781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Automatic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7646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47323E-8C97-4FEE-95B1-D62DF9094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65" y="1394848"/>
            <a:ext cx="11302082" cy="514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15D2459-1734-48AF-8142-09A2BC006D0E}"/>
              </a:ext>
            </a:extLst>
          </p:cNvPr>
          <p:cNvSpPr txBox="1">
            <a:spLocks/>
          </p:cNvSpPr>
          <p:nvPr/>
        </p:nvSpPr>
        <p:spPr>
          <a:xfrm>
            <a:off x="148955" y="93903"/>
            <a:ext cx="7998349" cy="12594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000" dirty="0"/>
              <a:t>Examples</a:t>
            </a:r>
          </a:p>
          <a:p>
            <a:pPr algn="ctr"/>
            <a:r>
              <a:rPr lang="en-US" sz="4000" dirty="0"/>
              <a:t>- configure</a:t>
            </a:r>
          </a:p>
        </p:txBody>
      </p:sp>
    </p:spTree>
    <p:extLst>
      <p:ext uri="{BB962C8B-B14F-4D97-AF65-F5344CB8AC3E}">
        <p14:creationId xmlns:p14="http://schemas.microsoft.com/office/powerpoint/2010/main" val="1008747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DB5174-CFE2-4B07-B990-CBF166526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27" y="1460119"/>
            <a:ext cx="9864544" cy="504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69767A3-E673-40B2-B0EC-075ED3CEE5A4}"/>
              </a:ext>
            </a:extLst>
          </p:cNvPr>
          <p:cNvSpPr txBox="1">
            <a:spLocks/>
          </p:cNvSpPr>
          <p:nvPr/>
        </p:nvSpPr>
        <p:spPr>
          <a:xfrm>
            <a:off x="148955" y="93903"/>
            <a:ext cx="7998349" cy="12594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000" dirty="0"/>
              <a:t>Examples</a:t>
            </a:r>
          </a:p>
          <a:p>
            <a:pPr algn="ctr"/>
            <a:r>
              <a:rPr lang="en-US" sz="4000" dirty="0"/>
              <a:t>- Pipeline view</a:t>
            </a:r>
          </a:p>
        </p:txBody>
      </p:sp>
    </p:spTree>
    <p:extLst>
      <p:ext uri="{BB962C8B-B14F-4D97-AF65-F5344CB8AC3E}">
        <p14:creationId xmlns:p14="http://schemas.microsoft.com/office/powerpoint/2010/main" val="469936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33317-0775-4A8F-9CA1-FE9FA744B034}"/>
              </a:ext>
            </a:extLst>
          </p:cNvPr>
          <p:cNvSpPr txBox="1">
            <a:spLocks/>
          </p:cNvSpPr>
          <p:nvPr/>
        </p:nvSpPr>
        <p:spPr>
          <a:xfrm>
            <a:off x="148955" y="93903"/>
            <a:ext cx="7998349" cy="12594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000" dirty="0"/>
              <a:t>Examples</a:t>
            </a:r>
          </a:p>
          <a:p>
            <a:pPr algn="ctr"/>
            <a:r>
              <a:rPr lang="en-US" sz="4000" dirty="0"/>
              <a:t>- logs</a:t>
            </a:r>
          </a:p>
        </p:txBody>
      </p:sp>
      <p:pic>
        <p:nvPicPr>
          <p:cNvPr id="4099" name="Picture 1">
            <a:extLst>
              <a:ext uri="{FF2B5EF4-FFF2-40B4-BE49-F238E27FC236}">
                <a16:creationId xmlns:a16="http://schemas.microsoft.com/office/drawing/2014/main" id="{90F82EA2-E8E3-4573-9399-08B9714A5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61" y="1842247"/>
            <a:ext cx="10611199" cy="4892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4416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ADC54-E611-4A59-98CF-81AF29F94EE4}"/>
              </a:ext>
            </a:extLst>
          </p:cNvPr>
          <p:cNvSpPr txBox="1">
            <a:spLocks/>
          </p:cNvSpPr>
          <p:nvPr/>
        </p:nvSpPr>
        <p:spPr>
          <a:xfrm>
            <a:off x="148955" y="93903"/>
            <a:ext cx="7998349" cy="12594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000" dirty="0"/>
              <a:t>Benefits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56C92-B052-4FC0-9FCE-9893C3BABD7A}"/>
              </a:ext>
            </a:extLst>
          </p:cNvPr>
          <p:cNvSpPr txBox="1"/>
          <p:nvPr/>
        </p:nvSpPr>
        <p:spPr>
          <a:xfrm>
            <a:off x="277091" y="1477818"/>
            <a:ext cx="11379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Support PR integration/regression testing on real board by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Test scope is customized by original 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Stateless process to developer, </a:t>
            </a:r>
            <a:r>
              <a:rPr lang="en-US" altLang="zh-CN" dirty="0" err="1"/>
              <a:t>async</a:t>
            </a:r>
            <a:r>
              <a:rPr lang="en-US" altLang="zh-CN" dirty="0"/>
              <a:t>-process. All tasks are automatically queued on one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Limit extra knowledge sets required, more focus on project itself.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altLang="zh-CN" dirty="0"/>
              <a:t>Docker usage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altLang="zh-CN" dirty="0"/>
              <a:t>Git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altLang="zh-CN" dirty="0"/>
              <a:t>simple </a:t>
            </a:r>
            <a:r>
              <a:rPr lang="en-US" altLang="zh-CN" dirty="0" err="1"/>
              <a:t>Yaml</a:t>
            </a:r>
            <a:r>
              <a:rPr lang="en-US" altLang="zh-CN" dirty="0"/>
              <a:t> schematic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Almost zero maintenance resources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Easy to port / expand  setting can be done in 5 minutes</a:t>
            </a:r>
            <a:endParaRPr lang="zh-CN" altLang="en-US" dirty="0"/>
          </a:p>
        </p:txBody>
      </p:sp>
      <p:pic>
        <p:nvPicPr>
          <p:cNvPr id="7" name="Graphic 6" descr="Research">
            <a:extLst>
              <a:ext uri="{FF2B5EF4-FFF2-40B4-BE49-F238E27FC236}">
                <a16:creationId xmlns:a16="http://schemas.microsoft.com/office/drawing/2014/main" id="{19433276-E7D3-4D2A-8635-3C776ED38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3534" y="5309118"/>
            <a:ext cx="914400" cy="9144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4C28FCD-AFB0-4C99-91E3-540EFA1921D2}"/>
              </a:ext>
            </a:extLst>
          </p:cNvPr>
          <p:cNvSpPr/>
          <p:nvPr/>
        </p:nvSpPr>
        <p:spPr>
          <a:xfrm>
            <a:off x="2091282" y="5309118"/>
            <a:ext cx="6941976" cy="9367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Work Smarter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047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F80E-BBF1-4AE6-B698-0436530ECE71}"/>
              </a:ext>
            </a:extLst>
          </p:cNvPr>
          <p:cNvSpPr txBox="1">
            <a:spLocks/>
          </p:cNvSpPr>
          <p:nvPr/>
        </p:nvSpPr>
        <p:spPr>
          <a:xfrm>
            <a:off x="148955" y="93903"/>
            <a:ext cx="7998349" cy="12594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Future work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A2F400-6A74-4C20-96E3-DE66EB60F83D}"/>
              </a:ext>
            </a:extLst>
          </p:cNvPr>
          <p:cNvSpPr/>
          <p:nvPr/>
        </p:nvSpPr>
        <p:spPr>
          <a:xfrm>
            <a:off x="1040860" y="1912802"/>
            <a:ext cx="859925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</a:rPr>
              <a:t>Zephyr project already support </a:t>
            </a:r>
            <a:r>
              <a:rPr lang="en-US" altLang="zh-CN" dirty="0" err="1">
                <a:latin typeface="Times New Roman" panose="02020603050405020304" pitchFamily="18" charset="0"/>
              </a:rPr>
              <a:t>gcov</a:t>
            </a:r>
            <a:r>
              <a:rPr lang="en-US" altLang="zh-CN" dirty="0">
                <a:latin typeface="Times New Roman" panose="02020603050405020304" pitchFamily="18" charset="0"/>
              </a:rPr>
              <a:t> data output to console. We can add this feature to testing log parser, and then we can get real coverage data based on defined board and test application. </a:t>
            </a:r>
            <a:r>
              <a:rPr lang="en-US" altLang="zh-CN" u="sng" dirty="0">
                <a:hlinkClick r:id="rId2"/>
              </a:rPr>
              <a:t>https://github.com/zephyrproject-rtos/zephyr/pull/9717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</a:rPr>
              <a:t>Integrate with test management system. 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altLang="zh-CN" u="sng" dirty="0">
                <a:hlinkClick r:id="rId3"/>
              </a:rPr>
              <a:t>https://zephyrproject.testrail.io/</a:t>
            </a:r>
            <a:endParaRPr lang="en-US" altLang="zh-CN" u="sng" dirty="0"/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altLang="zh-CN" u="sng" dirty="0">
                <a:hlinkClick r:id="rId4"/>
              </a:rPr>
              <a:t>https://github.com/zephyrproject-rtos/qm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186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0C6B8C-F40C-4150-B303-E7344592638B}"/>
              </a:ext>
            </a:extLst>
          </p:cNvPr>
          <p:cNvSpPr txBox="1"/>
          <p:nvPr/>
        </p:nvSpPr>
        <p:spPr>
          <a:xfrm>
            <a:off x="2613498" y="3172277"/>
            <a:ext cx="69650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/>
              <a:t>Thanks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4234480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2DDED-19EE-A445-BBDC-F1B38D0228E3}"/>
              </a:ext>
            </a:extLst>
          </p:cNvPr>
          <p:cNvSpPr txBox="1">
            <a:spLocks/>
          </p:cNvSpPr>
          <p:nvPr/>
        </p:nvSpPr>
        <p:spPr>
          <a:xfrm>
            <a:off x="543339" y="1584110"/>
            <a:ext cx="8682957" cy="1583139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70000"/>
              </a:lnSpc>
            </a:pPr>
            <a:r>
              <a:rPr lang="en-US" altLang="zh-CN" dirty="0"/>
              <a:t>Continuous Integration (CI) Practices </a:t>
            </a:r>
          </a:p>
          <a:p>
            <a:pPr>
              <a:lnSpc>
                <a:spcPct val="170000"/>
              </a:lnSpc>
            </a:pPr>
            <a:r>
              <a:rPr lang="en-US" altLang="zh-CN" dirty="0"/>
              <a:t>on </a:t>
            </a:r>
            <a:r>
              <a:rPr lang="en-US" altLang="zh-CN" dirty="0" err="1"/>
              <a:t>Zephyr</a:t>
            </a:r>
            <a:r>
              <a:rPr lang="en-US" altLang="zh-CN" baseline="30000" dirty="0" err="1"/>
              <a:t>TM</a:t>
            </a:r>
            <a:r>
              <a:rPr lang="en-US" altLang="zh-CN" dirty="0"/>
              <a:t> Upstream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D7B16A-D491-8D41-AB37-12F25D8614F2}"/>
              </a:ext>
            </a:extLst>
          </p:cNvPr>
          <p:cNvSpPr txBox="1">
            <a:spLocks/>
          </p:cNvSpPr>
          <p:nvPr/>
        </p:nvSpPr>
        <p:spPr>
          <a:xfrm>
            <a:off x="1457739" y="3445526"/>
            <a:ext cx="50457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 b="0" dirty="0"/>
              <a:t>Hake Huang</a:t>
            </a:r>
            <a:r>
              <a:rPr lang="zh-CN" altLang="en-US" sz="3200" b="0" dirty="0"/>
              <a:t> </a:t>
            </a:r>
            <a:endParaRPr lang="en-US" altLang="zh-CN" sz="3200" b="0" dirty="0"/>
          </a:p>
          <a:p>
            <a:r>
              <a:rPr lang="en-US" altLang="zh-CN" sz="3200" b="0" dirty="0"/>
              <a:t>Senior Software Engineer</a:t>
            </a:r>
          </a:p>
          <a:p>
            <a:r>
              <a:rPr lang="en-US" altLang="zh-CN" sz="3200" b="0" dirty="0"/>
              <a:t>NXP Semiconductor Inc.</a:t>
            </a:r>
            <a:endParaRPr lang="en-US" sz="3200" b="0" i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270C2C-6C4B-44A3-B79F-A211558ED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1490" y="4015360"/>
            <a:ext cx="2520455" cy="106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853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00AA9B-81F6-423A-9251-9A25ADCAFA53}"/>
              </a:ext>
            </a:extLst>
          </p:cNvPr>
          <p:cNvSpPr/>
          <p:nvPr/>
        </p:nvSpPr>
        <p:spPr>
          <a:xfrm>
            <a:off x="512659" y="546854"/>
            <a:ext cx="963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Abstract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2BC9D69-FDD3-497F-B42F-28435FF7594B}"/>
              </a:ext>
            </a:extLst>
          </p:cNvPr>
          <p:cNvSpPr txBox="1">
            <a:spLocks/>
          </p:cNvSpPr>
          <p:nvPr/>
        </p:nvSpPr>
        <p:spPr>
          <a:xfrm>
            <a:off x="148955" y="93903"/>
            <a:ext cx="7998349" cy="11313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Abstract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E4EAED-36FE-40C7-8CB3-692E0174D856}"/>
              </a:ext>
            </a:extLst>
          </p:cNvPr>
          <p:cNvSpPr/>
          <p:nvPr/>
        </p:nvSpPr>
        <p:spPr>
          <a:xfrm>
            <a:off x="704088" y="1369137"/>
            <a:ext cx="1046988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dirty="0">
                <a:latin typeface="微软雅黑" panose="020B0503020204020204" pitchFamily="34" charset="-122"/>
                <a:cs typeface="Calibri" panose="020F0502020204030204" pitchFamily="34" charset="0"/>
              </a:rPr>
              <a:t>We will present a CI system based on several popular open source projects</a:t>
            </a:r>
          </a:p>
          <a:p>
            <a:pPr marL="285750" indent="-28575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cs typeface="Calibri" panose="020F0502020204030204" pitchFamily="34" charset="0"/>
              </a:rPr>
              <a:t>Zephyr</a:t>
            </a:r>
            <a:r>
              <a:rPr lang="en-US" altLang="zh-CN" baseline="30000" dirty="0">
                <a:latin typeface="微软雅黑" panose="020B0503020204020204" pitchFamily="34" charset="-122"/>
                <a:cs typeface="Calibri" panose="020F0502020204030204" pitchFamily="34" charset="0"/>
              </a:rPr>
              <a:t>(TM)</a:t>
            </a:r>
            <a:r>
              <a:rPr lang="en-US" altLang="zh-CN" dirty="0">
                <a:latin typeface="微软雅黑" panose="020B0503020204020204" pitchFamily="34" charset="-122"/>
                <a:cs typeface="Calibri" panose="020F0502020204030204" pitchFamily="34" charset="0"/>
              </a:rPr>
              <a:t> Docker file</a:t>
            </a:r>
          </a:p>
          <a:p>
            <a:pPr marL="285750" indent="-28575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cs typeface="Calibri" panose="020F0502020204030204" pitchFamily="34" charset="0"/>
              </a:rPr>
              <a:t>Jenkins cloudy services Docker</a:t>
            </a:r>
          </a:p>
          <a:p>
            <a:pPr marL="285750" indent="-28575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cs typeface="Calibri" panose="020F0502020204030204" pitchFamily="34" charset="0"/>
              </a:rPr>
              <a:t>Task scheduler system for multi-board testing</a:t>
            </a:r>
          </a:p>
          <a:p>
            <a:pPr marL="285750" indent="-28575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cs typeface="Calibri" panose="020F0502020204030204" pitchFamily="34" charset="0"/>
              </a:rPr>
              <a:t>Virtualization validation system</a:t>
            </a:r>
          </a:p>
          <a:p>
            <a:pPr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dirty="0">
                <a:latin typeface="微软雅黑" panose="020B0503020204020204" pitchFamily="34" charset="-122"/>
                <a:cs typeface="Calibri" panose="020F0502020204030204" pitchFamily="34" charset="0"/>
              </a:rPr>
              <a:t>With this system setting, we build up a CI system with minimum supporting resources and high reliable quality tracking and validation for upstream patches in Zephyr</a:t>
            </a:r>
            <a:r>
              <a:rPr lang="en-US" altLang="zh-CN" baseline="30000" dirty="0">
                <a:latin typeface="微软雅黑" panose="020B0503020204020204" pitchFamily="34" charset="-122"/>
                <a:cs typeface="Calibri" panose="020F0502020204030204" pitchFamily="34" charset="0"/>
              </a:rPr>
              <a:t>TM</a:t>
            </a:r>
            <a:r>
              <a:rPr lang="en-US" altLang="zh-CN" dirty="0">
                <a:latin typeface="微软雅黑" panose="020B0503020204020204" pitchFamily="34" charset="-122"/>
                <a:cs typeface="Calibri" panose="020F0502020204030204" pitchFamily="34" charset="0"/>
              </a:rPr>
              <a:t> BSP support.</a:t>
            </a:r>
            <a:endParaRPr lang="zh-CN" altLang="zh-CN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468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1E16-7AA1-7C47-99D4-D2B82F9BE40C}"/>
              </a:ext>
            </a:extLst>
          </p:cNvPr>
          <p:cNvSpPr txBox="1">
            <a:spLocks/>
          </p:cNvSpPr>
          <p:nvPr/>
        </p:nvSpPr>
        <p:spPr>
          <a:xfrm>
            <a:off x="148955" y="93903"/>
            <a:ext cx="7998349" cy="12594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sz="4000" dirty="0"/>
              <a:t>Continues integration test in Zephyr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BD0427-F576-479E-95AE-0F565C82C07E}"/>
              </a:ext>
            </a:extLst>
          </p:cNvPr>
          <p:cNvSpPr txBox="1"/>
          <p:nvPr/>
        </p:nvSpPr>
        <p:spPr>
          <a:xfrm>
            <a:off x="512064" y="1645920"/>
            <a:ext cx="657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Zephyr project uses </a:t>
            </a:r>
            <a:r>
              <a:rPr lang="en-US" altLang="zh-CN" dirty="0" err="1"/>
              <a:t>Shippable</a:t>
            </a:r>
            <a:r>
              <a:rPr lang="en-US" altLang="zh-CN" baseline="30000" dirty="0" err="1"/>
              <a:t>TM</a:t>
            </a:r>
            <a:r>
              <a:rPr lang="en-US" altLang="zh-CN" baseline="30000" dirty="0"/>
              <a:t> </a:t>
            </a:r>
            <a:r>
              <a:rPr lang="en-US" altLang="zh-CN" dirty="0"/>
              <a:t> as CI framework. </a:t>
            </a:r>
            <a:r>
              <a:rPr lang="en-US" altLang="zh-CN" dirty="0">
                <a:hlinkClick r:id="rId2"/>
              </a:rPr>
              <a:t>Link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AF6AC9-76BE-4282-8146-BEECA97C57D0}"/>
              </a:ext>
            </a:extLst>
          </p:cNvPr>
          <p:cNvSpPr/>
          <p:nvPr/>
        </p:nvSpPr>
        <p:spPr>
          <a:xfrm>
            <a:off x="905256" y="2541244"/>
            <a:ext cx="9089136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It is not public available, thus customization for general users are not possible.</a:t>
            </a:r>
          </a:p>
          <a:p>
            <a:pPr marL="800100" lvl="1" indent="-3429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e.g. hard to dynamically change the test sets, test stuff is mixed in the same git repo. </a:t>
            </a:r>
            <a:endParaRPr lang="zh-CN" altLang="zh-C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Connection with other 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devops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system is difficult.</a:t>
            </a: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No peripheral testing conducted on real board. This problem has deep impacts on real applications quality lifecycle.</a:t>
            </a:r>
            <a:endParaRPr lang="zh-CN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962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5AE9-5F65-42E5-97A6-3A9FE5157BAD}"/>
              </a:ext>
            </a:extLst>
          </p:cNvPr>
          <p:cNvSpPr txBox="1">
            <a:spLocks/>
          </p:cNvSpPr>
          <p:nvPr/>
        </p:nvSpPr>
        <p:spPr>
          <a:xfrm>
            <a:off x="148955" y="93903"/>
            <a:ext cx="7998349" cy="12594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sz="4000" dirty="0"/>
              <a:t>User cases for upstream</a:t>
            </a:r>
            <a:endParaRPr lang="en-US" sz="4000" dirty="0"/>
          </a:p>
        </p:txBody>
      </p:sp>
      <p:sp>
        <p:nvSpPr>
          <p:cNvPr id="6" name="AutoShape 4" descr="âdebugâçå¾çæç´¢ç»æ">
            <a:extLst>
              <a:ext uri="{FF2B5EF4-FFF2-40B4-BE49-F238E27FC236}">
                <a16:creationId xmlns:a16="http://schemas.microsoft.com/office/drawing/2014/main" id="{279BF52C-89B2-407B-BE5F-ABE0833208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560F018-F554-4267-B4E5-8119F5FE2893}"/>
              </a:ext>
            </a:extLst>
          </p:cNvPr>
          <p:cNvGrpSpPr/>
          <p:nvPr/>
        </p:nvGrpSpPr>
        <p:grpSpPr>
          <a:xfrm>
            <a:off x="765797" y="2262022"/>
            <a:ext cx="1932486" cy="3674384"/>
            <a:chOff x="765797" y="2262022"/>
            <a:chExt cx="1932486" cy="367438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F65B0EB-88E5-4C4E-A96D-92C18AAF2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3892" y="3692350"/>
              <a:ext cx="1144714" cy="114471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CFB0F37-1394-414F-B81B-C9BA8A1A0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5797" y="2262022"/>
              <a:ext cx="1932486" cy="144749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EAD2422-1015-4F23-BD7E-47B990F5F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0559" y="5139849"/>
              <a:ext cx="1422424" cy="796557"/>
            </a:xfrm>
            <a:prstGeom prst="rect">
              <a:avLst/>
            </a:prstGeom>
          </p:spPr>
        </p:pic>
      </p:grpSp>
      <p:sp>
        <p:nvSpPr>
          <p:cNvPr id="16" name="Cloud 15">
            <a:extLst>
              <a:ext uri="{FF2B5EF4-FFF2-40B4-BE49-F238E27FC236}">
                <a16:creationId xmlns:a16="http://schemas.microsoft.com/office/drawing/2014/main" id="{9CDEF78B-CFC8-4121-9F8A-F0D5D52A5562}"/>
              </a:ext>
            </a:extLst>
          </p:cNvPr>
          <p:cNvSpPr/>
          <p:nvPr/>
        </p:nvSpPr>
        <p:spPr>
          <a:xfrm>
            <a:off x="10334807" y="1523884"/>
            <a:ext cx="1649928" cy="111404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Zephyr repo</a:t>
            </a:r>
            <a:endParaRPr lang="zh-CN" alt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B904ADF-6DB4-45AA-959D-41583B921A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3638" y="2611795"/>
            <a:ext cx="2373251" cy="589366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0CD15D79-6F0E-461F-8DB3-9F82839F3B7F}"/>
              </a:ext>
            </a:extLst>
          </p:cNvPr>
          <p:cNvSpPr/>
          <p:nvPr/>
        </p:nvSpPr>
        <p:spPr>
          <a:xfrm>
            <a:off x="5705613" y="3276600"/>
            <a:ext cx="984463" cy="517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EAA7B68-4B25-4774-B689-4C7E8E494760}"/>
              </a:ext>
            </a:extLst>
          </p:cNvPr>
          <p:cNvSpPr/>
          <p:nvPr/>
        </p:nvSpPr>
        <p:spPr>
          <a:xfrm rot="16200000">
            <a:off x="10624284" y="3356727"/>
            <a:ext cx="865762" cy="357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06B99A4-5366-49B2-B808-0FD03713BB03}"/>
              </a:ext>
            </a:extLst>
          </p:cNvPr>
          <p:cNvSpPr/>
          <p:nvPr/>
        </p:nvSpPr>
        <p:spPr>
          <a:xfrm>
            <a:off x="3189998" y="4057099"/>
            <a:ext cx="951461" cy="517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2AF85D5-E082-4280-B836-5180C05284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3401" y="3462393"/>
            <a:ext cx="1251113" cy="164049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C02F6F3-1D5C-4D7D-8080-A75707050CB5}"/>
              </a:ext>
            </a:extLst>
          </p:cNvPr>
          <p:cNvSpPr txBox="1"/>
          <p:nvPr/>
        </p:nvSpPr>
        <p:spPr>
          <a:xfrm>
            <a:off x="4102743" y="3276600"/>
            <a:ext cx="198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Function test</a:t>
            </a:r>
            <a:endParaRPr lang="zh-CN" alt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4099338-A606-4385-BAB3-E1159EF93C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7299" y="4142443"/>
            <a:ext cx="2045928" cy="975750"/>
          </a:xfrm>
          <a:prstGeom prst="rect">
            <a:avLst/>
          </a:prstGeom>
        </p:spPr>
      </p:pic>
      <p:sp>
        <p:nvSpPr>
          <p:cNvPr id="27" name="Arrow: Curved Left 26">
            <a:extLst>
              <a:ext uri="{FF2B5EF4-FFF2-40B4-BE49-F238E27FC236}">
                <a16:creationId xmlns:a16="http://schemas.microsoft.com/office/drawing/2014/main" id="{5E332F16-765B-4C39-9F6C-247D7433914D}"/>
              </a:ext>
            </a:extLst>
          </p:cNvPr>
          <p:cNvSpPr/>
          <p:nvPr/>
        </p:nvSpPr>
        <p:spPr>
          <a:xfrm>
            <a:off x="9570720" y="3288066"/>
            <a:ext cx="609600" cy="94128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Arrow: Curved Right 27">
            <a:extLst>
              <a:ext uri="{FF2B5EF4-FFF2-40B4-BE49-F238E27FC236}">
                <a16:creationId xmlns:a16="http://schemas.microsoft.com/office/drawing/2014/main" id="{3884E6F1-8A40-4A27-AFC0-AC461F44D896}"/>
              </a:ext>
            </a:extLst>
          </p:cNvPr>
          <p:cNvSpPr/>
          <p:nvPr/>
        </p:nvSpPr>
        <p:spPr>
          <a:xfrm>
            <a:off x="7013497" y="3276600"/>
            <a:ext cx="555847" cy="86584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D77434-286C-42D1-9DAE-261EC6EF517A}"/>
              </a:ext>
            </a:extLst>
          </p:cNvPr>
          <p:cNvSpPr txBox="1"/>
          <p:nvPr/>
        </p:nvSpPr>
        <p:spPr>
          <a:xfrm>
            <a:off x="7752485" y="3403962"/>
            <a:ext cx="1984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Continues Integration Test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9B18A3-239E-49E4-99BB-4BC4A079FA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8057" y="2020019"/>
            <a:ext cx="1179734" cy="42470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5D9640C-F174-486B-8DF6-90CA8ADC58E7}"/>
              </a:ext>
            </a:extLst>
          </p:cNvPr>
          <p:cNvSpPr txBox="1"/>
          <p:nvPr/>
        </p:nvSpPr>
        <p:spPr>
          <a:xfrm>
            <a:off x="942028" y="2130290"/>
            <a:ext cx="198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Upstream tasks</a:t>
            </a:r>
            <a:endParaRPr lang="zh-CN" alt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A0A234-B7C9-4822-9921-86E81DC8478E}"/>
              </a:ext>
            </a:extLst>
          </p:cNvPr>
          <p:cNvCxnSpPr>
            <a:cxnSpLocks/>
          </p:cNvCxnSpPr>
          <p:nvPr/>
        </p:nvCxnSpPr>
        <p:spPr>
          <a:xfrm>
            <a:off x="10289118" y="1595315"/>
            <a:ext cx="55854" cy="4714045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EECB170-E674-43A0-B94F-2DF06E316CBD}"/>
              </a:ext>
            </a:extLst>
          </p:cNvPr>
          <p:cNvCxnSpPr>
            <a:cxnSpLocks/>
          </p:cNvCxnSpPr>
          <p:nvPr/>
        </p:nvCxnSpPr>
        <p:spPr>
          <a:xfrm>
            <a:off x="6765584" y="1595315"/>
            <a:ext cx="58802" cy="4814629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DCA4AE75-5537-4B02-B657-2AAA4FE17F05}"/>
              </a:ext>
            </a:extLst>
          </p:cNvPr>
          <p:cNvSpPr/>
          <p:nvPr/>
        </p:nvSpPr>
        <p:spPr>
          <a:xfrm>
            <a:off x="2698283" y="1807667"/>
            <a:ext cx="7286226" cy="212352"/>
          </a:xfrm>
          <a:prstGeom prst="rightArrow">
            <a:avLst/>
          </a:prstGeom>
          <a:solidFill>
            <a:srgbClr val="92D05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F7D782D5-2F74-4104-B6D7-06D8A838C659}"/>
              </a:ext>
            </a:extLst>
          </p:cNvPr>
          <p:cNvSpPr/>
          <p:nvPr/>
        </p:nvSpPr>
        <p:spPr>
          <a:xfrm>
            <a:off x="7013497" y="5837382"/>
            <a:ext cx="3166823" cy="146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652376-22FE-46CC-AAE9-265B83D787B5}"/>
              </a:ext>
            </a:extLst>
          </p:cNvPr>
          <p:cNvSpPr txBox="1"/>
          <p:nvPr/>
        </p:nvSpPr>
        <p:spPr>
          <a:xfrm>
            <a:off x="7604153" y="5468050"/>
            <a:ext cx="1980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Zephyr Community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9272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D5C6-3890-4915-AB7E-BD16B10246D9}"/>
              </a:ext>
            </a:extLst>
          </p:cNvPr>
          <p:cNvSpPr txBox="1">
            <a:spLocks/>
          </p:cNvSpPr>
          <p:nvPr/>
        </p:nvSpPr>
        <p:spPr>
          <a:xfrm>
            <a:off x="148955" y="93903"/>
            <a:ext cx="7998349" cy="12594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sz="4000" dirty="0"/>
              <a:t>Requirements on a CI system for upstream</a:t>
            </a:r>
            <a:endParaRPr 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34DA3C-CD20-4339-8F07-769680DA5C88}"/>
              </a:ext>
            </a:extLst>
          </p:cNvPr>
          <p:cNvSpPr/>
          <p:nvPr/>
        </p:nvSpPr>
        <p:spPr>
          <a:xfrm>
            <a:off x="477824" y="2105181"/>
            <a:ext cx="3685614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altLang="zh-CN" dirty="0">
                <a:latin typeface="Times New Roman" panose="02020603050405020304" pitchFamily="18" charset="0"/>
              </a:rPr>
              <a:t>Test on request</a:t>
            </a: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altLang="zh-CN" dirty="0">
                <a:latin typeface="Times New Roman" panose="02020603050405020304" pitchFamily="18" charset="0"/>
              </a:rPr>
              <a:t>Common &amp; user friendly </a:t>
            </a: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altLang="zh-CN" dirty="0">
                <a:latin typeface="Times New Roman" panose="02020603050405020304" pitchFamily="18" charset="0"/>
              </a:rPr>
              <a:t>Stateless process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altLang="zh-CN" dirty="0">
                <a:latin typeface="Times New Roman" panose="02020603050405020304" pitchFamily="18" charset="0"/>
              </a:rPr>
              <a:t>Reliable flash mechanism</a:t>
            </a: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altLang="zh-CN" dirty="0">
                <a:latin typeface="Times New Roman" panose="02020603050405020304" pitchFamily="18" charset="0"/>
              </a:rPr>
              <a:t>Result process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altLang="zh-CN" dirty="0">
                <a:latin typeface="Times New Roman" panose="02020603050405020304" pitchFamily="18" charset="0"/>
              </a:rPr>
              <a:t>Result storage</a:t>
            </a:r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E88B62-AA69-4B5A-B4DE-D5CD3DAEECD8}"/>
              </a:ext>
            </a:extLst>
          </p:cNvPr>
          <p:cNvSpPr/>
          <p:nvPr/>
        </p:nvSpPr>
        <p:spPr>
          <a:xfrm>
            <a:off x="5581602" y="1972620"/>
            <a:ext cx="5922977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altLang="zh-CN" dirty="0">
                <a:latin typeface="Times New Roman" panose="02020603050405020304" pitchFamily="18" charset="0"/>
              </a:rPr>
              <a:t>Configurable testing scope for boards. </a:t>
            </a: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altLang="zh-CN" dirty="0">
                <a:latin typeface="Times New Roman" panose="02020603050405020304" pitchFamily="18" charset="0"/>
              </a:rPr>
              <a:t>Open Source framework</a:t>
            </a: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altLang="zh-CN" dirty="0">
                <a:latin typeface="Times New Roman" panose="02020603050405020304" pitchFamily="18" charset="0"/>
              </a:rPr>
              <a:t>Task scheduler 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altLang="zh-CN" dirty="0">
                <a:latin typeface="Times New Roman" panose="02020603050405020304" pitchFamily="18" charset="0"/>
              </a:rPr>
              <a:t>Board client which can accept test image and download to board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altLang="zh-CN" dirty="0">
                <a:latin typeface="Times New Roman" panose="02020603050405020304" pitchFamily="18" charset="0"/>
              </a:rPr>
              <a:t>Console logger and judging scripts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altLang="zh-CN" dirty="0">
                <a:latin typeface="Times New Roman" panose="02020603050405020304" pitchFamily="18" charset="0"/>
              </a:rPr>
              <a:t>Docker ftp image for storage logs</a:t>
            </a:r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C04A622-4D17-4A53-A28C-B8766A2F5BBE}"/>
              </a:ext>
            </a:extLst>
          </p:cNvPr>
          <p:cNvSpPr/>
          <p:nvPr/>
        </p:nvSpPr>
        <p:spPr>
          <a:xfrm>
            <a:off x="3822970" y="3638145"/>
            <a:ext cx="1381328" cy="583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9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>
            <a:extLst>
              <a:ext uri="{FF2B5EF4-FFF2-40B4-BE49-F238E27FC236}">
                <a16:creationId xmlns:a16="http://schemas.microsoft.com/office/drawing/2014/main" id="{C0C20CD4-33AE-4D80-B870-13D9AB13C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648" y="1371600"/>
            <a:ext cx="932688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8B6017C-B882-4FFA-8812-72DCCE650E65}"/>
              </a:ext>
            </a:extLst>
          </p:cNvPr>
          <p:cNvSpPr txBox="1">
            <a:spLocks/>
          </p:cNvSpPr>
          <p:nvPr/>
        </p:nvSpPr>
        <p:spPr>
          <a:xfrm>
            <a:off x="148955" y="93903"/>
            <a:ext cx="7998349" cy="12594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sz="4000" dirty="0"/>
              <a:t>CI system for upstream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84081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7BF49-D81F-4F0E-96EB-6C18A179AFC0}"/>
              </a:ext>
            </a:extLst>
          </p:cNvPr>
          <p:cNvSpPr txBox="1">
            <a:spLocks/>
          </p:cNvSpPr>
          <p:nvPr/>
        </p:nvSpPr>
        <p:spPr>
          <a:xfrm>
            <a:off x="148955" y="93903"/>
            <a:ext cx="7998349" cy="12594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000" dirty="0"/>
              <a:t>Dockers that are used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E2CE92-1D94-4C57-99BF-528389876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423" y="1512411"/>
            <a:ext cx="1020302" cy="7249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30A4460-2CDD-4E14-B23C-F8DBF4B5949F}"/>
              </a:ext>
            </a:extLst>
          </p:cNvPr>
          <p:cNvSpPr/>
          <p:nvPr/>
        </p:nvSpPr>
        <p:spPr>
          <a:xfrm>
            <a:off x="3968040" y="1700574"/>
            <a:ext cx="4630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3"/>
              </a:rPr>
              <a:t>https://hub.docker.com/r/jenkinsci/blueocean/</a:t>
            </a:r>
            <a:endParaRPr lang="zh-CN" altLang="en-US" dirty="0"/>
          </a:p>
        </p:txBody>
      </p:sp>
      <p:pic>
        <p:nvPicPr>
          <p:cNvPr id="3074" name="Picture 2" descr="logo">
            <a:extLst>
              <a:ext uri="{FF2B5EF4-FFF2-40B4-BE49-F238E27FC236}">
                <a16:creationId xmlns:a16="http://schemas.microsoft.com/office/drawing/2014/main" id="{EFC328A7-536B-4C08-932E-9B8078718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998" y="2396461"/>
            <a:ext cx="856840" cy="94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49C8A82-C91A-42CD-8D65-988868601D0A}"/>
              </a:ext>
            </a:extLst>
          </p:cNvPr>
          <p:cNvSpPr/>
          <p:nvPr/>
        </p:nvSpPr>
        <p:spPr>
          <a:xfrm>
            <a:off x="3968040" y="2561598"/>
            <a:ext cx="4329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5"/>
              </a:rPr>
              <a:t>https://hub.docker.com/r/stilliard/pure-ftpd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1DACD2-68D6-46EE-A79B-6B5E1CD8B84D}"/>
              </a:ext>
            </a:extLst>
          </p:cNvPr>
          <p:cNvSpPr/>
          <p:nvPr/>
        </p:nvSpPr>
        <p:spPr>
          <a:xfrm>
            <a:off x="3968040" y="3543088"/>
            <a:ext cx="5320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>
                <a:solidFill>
                  <a:srgbClr val="0000FF"/>
                </a:solidFill>
                <a:latin typeface="Times New Roman" panose="02020603050405020304" pitchFamily="18" charset="0"/>
                <a:hlinkClick r:id="rId6"/>
              </a:rPr>
              <a:t>https://github.com/zephyrproject-rtos/ci-dockerfiles.git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pic>
        <p:nvPicPr>
          <p:cNvPr id="3078" name="Picture 6" descr="product logo">
            <a:extLst>
              <a:ext uri="{FF2B5EF4-FFF2-40B4-BE49-F238E27FC236}">
                <a16:creationId xmlns:a16="http://schemas.microsoft.com/office/drawing/2014/main" id="{D878A3C4-B1E4-46DA-AF3C-98D9CAF51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864" y="4387603"/>
            <a:ext cx="835974" cy="83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C29DDB8-E35C-45EE-8143-F394CF650C75}"/>
              </a:ext>
            </a:extLst>
          </p:cNvPr>
          <p:cNvSpPr/>
          <p:nvPr/>
        </p:nvSpPr>
        <p:spPr>
          <a:xfrm>
            <a:off x="3968040" y="4524578"/>
            <a:ext cx="3258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8"/>
              </a:rPr>
              <a:t>https://hub.docker.com/_/celery</a:t>
            </a:r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84B7C1-BFEC-40FC-BB29-EFE8A490E9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23586" y="3575642"/>
            <a:ext cx="841321" cy="841321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ECB10E9-E812-4A0D-BA30-9C74A659D0D2}"/>
              </a:ext>
            </a:extLst>
          </p:cNvPr>
          <p:cNvSpPr/>
          <p:nvPr/>
        </p:nvSpPr>
        <p:spPr>
          <a:xfrm>
            <a:off x="9467273" y="1616846"/>
            <a:ext cx="2540000" cy="536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CI system with database</a:t>
            </a:r>
            <a:endParaRPr lang="zh-CN" alt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4975D5A-1EB8-4994-859A-63C38F6B04A0}"/>
              </a:ext>
            </a:extLst>
          </p:cNvPr>
          <p:cNvSpPr/>
          <p:nvPr/>
        </p:nvSpPr>
        <p:spPr>
          <a:xfrm>
            <a:off x="9467273" y="2477870"/>
            <a:ext cx="2540000" cy="536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 / binary storage</a:t>
            </a:r>
            <a:endParaRPr lang="zh-CN" alt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5666919-C9A3-475A-BC96-162034676712}"/>
              </a:ext>
            </a:extLst>
          </p:cNvPr>
          <p:cNvSpPr/>
          <p:nvPr/>
        </p:nvSpPr>
        <p:spPr>
          <a:xfrm>
            <a:off x="9467273" y="3429711"/>
            <a:ext cx="2540000" cy="536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Zephyr build docker</a:t>
            </a:r>
            <a:endParaRPr lang="zh-CN" alt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DBEC897-4EF0-41AE-8116-391F0643EB05}"/>
              </a:ext>
            </a:extLst>
          </p:cNvPr>
          <p:cNvSpPr/>
          <p:nvPr/>
        </p:nvSpPr>
        <p:spPr>
          <a:xfrm>
            <a:off x="9467273" y="4440850"/>
            <a:ext cx="2540000" cy="536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Task queue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2492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D8A31-A64B-411E-A6F1-EFB0B3BD7674}"/>
              </a:ext>
            </a:extLst>
          </p:cNvPr>
          <p:cNvSpPr txBox="1">
            <a:spLocks/>
          </p:cNvSpPr>
          <p:nvPr/>
        </p:nvSpPr>
        <p:spPr>
          <a:xfrm>
            <a:off x="148955" y="93903"/>
            <a:ext cx="7998349" cy="12594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000" dirty="0"/>
              <a:t>Deployment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AED26B4E-A87D-4612-A45D-D0303848CD9C}"/>
              </a:ext>
            </a:extLst>
          </p:cNvPr>
          <p:cNvSpPr/>
          <p:nvPr/>
        </p:nvSpPr>
        <p:spPr>
          <a:xfrm>
            <a:off x="3659096" y="2793539"/>
            <a:ext cx="2414016" cy="137878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Cloudy ECS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BD7041-43CF-43B3-8487-52B4471CA966}"/>
              </a:ext>
            </a:extLst>
          </p:cNvPr>
          <p:cNvSpPr txBox="1"/>
          <p:nvPr/>
        </p:nvSpPr>
        <p:spPr>
          <a:xfrm>
            <a:off x="3659096" y="4518349"/>
            <a:ext cx="279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All Dockers deployed here</a:t>
            </a:r>
            <a:endParaRPr lang="zh-CN" altLang="en-US" dirty="0"/>
          </a:p>
        </p:txBody>
      </p:sp>
      <p:sp>
        <p:nvSpPr>
          <p:cNvPr id="6" name="PA-A000320141219A47PPSH-4715">
            <a:extLst>
              <a:ext uri="{FF2B5EF4-FFF2-40B4-BE49-F238E27FC236}">
                <a16:creationId xmlns:a16="http://schemas.microsoft.com/office/drawing/2014/main" id="{CCACB624-D08E-41CC-897A-8A48CD8A0FE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7307118" y="2766107"/>
            <a:ext cx="1905000" cy="1320800"/>
          </a:xfrm>
          <a:custGeom>
            <a:avLst/>
            <a:gdLst>
              <a:gd name="T0" fmla="*/ 381408390 w 6190"/>
              <a:gd name="T1" fmla="*/ 48095465 h 4291"/>
              <a:gd name="T2" fmla="*/ 398361967 w 6190"/>
              <a:gd name="T3" fmla="*/ 65137202 h 4291"/>
              <a:gd name="T4" fmla="*/ 398361967 w 6190"/>
              <a:gd name="T5" fmla="*/ 340645740 h 4291"/>
              <a:gd name="T6" fmla="*/ 243222337 w 6190"/>
              <a:gd name="T7" fmla="*/ 340645740 h 4291"/>
              <a:gd name="T8" fmla="*/ 243222337 w 6190"/>
              <a:gd name="T9" fmla="*/ 352290696 h 4291"/>
              <a:gd name="T10" fmla="*/ 255534977 w 6190"/>
              <a:gd name="T11" fmla="*/ 354089520 h 4291"/>
              <a:gd name="T12" fmla="*/ 267942405 w 6190"/>
              <a:gd name="T13" fmla="*/ 356456556 h 4291"/>
              <a:gd name="T14" fmla="*/ 280444621 w 6190"/>
              <a:gd name="T15" fmla="*/ 359202195 h 4291"/>
              <a:gd name="T16" fmla="*/ 292852049 w 6190"/>
              <a:gd name="T17" fmla="*/ 362515737 h 4291"/>
              <a:gd name="T18" fmla="*/ 305259477 w 6190"/>
              <a:gd name="T19" fmla="*/ 366208191 h 4291"/>
              <a:gd name="T20" fmla="*/ 317666598 w 6190"/>
              <a:gd name="T21" fmla="*/ 370563353 h 4291"/>
              <a:gd name="T22" fmla="*/ 330074026 w 6190"/>
              <a:gd name="T23" fmla="*/ 375391922 h 4291"/>
              <a:gd name="T24" fmla="*/ 342481454 w 6190"/>
              <a:gd name="T25" fmla="*/ 380693590 h 4291"/>
              <a:gd name="T26" fmla="*/ 342481454 w 6190"/>
              <a:gd name="T27" fmla="*/ 406256349 h 4291"/>
              <a:gd name="T28" fmla="*/ 59858547 w 6190"/>
              <a:gd name="T29" fmla="*/ 406256349 h 4291"/>
              <a:gd name="T30" fmla="*/ 59858547 w 6190"/>
              <a:gd name="T31" fmla="*/ 380693590 h 4291"/>
              <a:gd name="T32" fmla="*/ 65920078 w 6190"/>
              <a:gd name="T33" fmla="*/ 378232057 h 4291"/>
              <a:gd name="T34" fmla="*/ 77853872 w 6190"/>
              <a:gd name="T35" fmla="*/ 373593097 h 4291"/>
              <a:gd name="T36" fmla="*/ 89882455 w 6190"/>
              <a:gd name="T37" fmla="*/ 369332432 h 4291"/>
              <a:gd name="T38" fmla="*/ 101816249 w 6190"/>
              <a:gd name="T39" fmla="*/ 365545482 h 4291"/>
              <a:gd name="T40" fmla="*/ 113939620 w 6190"/>
              <a:gd name="T41" fmla="*/ 362137135 h 4291"/>
              <a:gd name="T42" fmla="*/ 125967894 w 6190"/>
              <a:gd name="T43" fmla="*/ 359107390 h 4291"/>
              <a:gd name="T44" fmla="*/ 137901688 w 6190"/>
              <a:gd name="T45" fmla="*/ 356456556 h 4291"/>
              <a:gd name="T46" fmla="*/ 150025059 w 6190"/>
              <a:gd name="T47" fmla="*/ 354373626 h 4291"/>
              <a:gd name="T48" fmla="*/ 155992110 w 6190"/>
              <a:gd name="T49" fmla="*/ 340645740 h 4291"/>
              <a:gd name="T50" fmla="*/ 0 w 6190"/>
              <a:gd name="T51" fmla="*/ 340645740 h 4291"/>
              <a:gd name="T52" fmla="*/ 0 w 6190"/>
              <a:gd name="T53" fmla="*/ 65137202 h 4291"/>
              <a:gd name="T54" fmla="*/ 16953577 w 6190"/>
              <a:gd name="T55" fmla="*/ 48095465 h 4291"/>
              <a:gd name="T56" fmla="*/ 420335326 w 6190"/>
              <a:gd name="T57" fmla="*/ 406256349 h 4291"/>
              <a:gd name="T58" fmla="*/ 586272213 w 6190"/>
              <a:gd name="T59" fmla="*/ 0 h 4291"/>
              <a:gd name="T60" fmla="*/ 420335326 w 6190"/>
              <a:gd name="T61" fmla="*/ 406256349 h 4291"/>
              <a:gd name="T62" fmla="*/ 441266937 w 6190"/>
              <a:gd name="T63" fmla="*/ 35408890 h 4291"/>
              <a:gd name="T64" fmla="*/ 568276888 w 6190"/>
              <a:gd name="T65" fmla="*/ 74889145 h 4291"/>
              <a:gd name="T66" fmla="*/ 441266937 w 6190"/>
              <a:gd name="T67" fmla="*/ 35408890 h 4291"/>
              <a:gd name="T68" fmla="*/ 441266937 w 6190"/>
              <a:gd name="T69" fmla="*/ 97043248 h 4291"/>
              <a:gd name="T70" fmla="*/ 568276888 w 6190"/>
              <a:gd name="T71" fmla="*/ 136712804 h 4291"/>
              <a:gd name="T72" fmla="*/ 441266937 w 6190"/>
              <a:gd name="T73" fmla="*/ 97043248 h 4291"/>
              <a:gd name="T74" fmla="*/ 440604034 w 6190"/>
              <a:gd name="T75" fmla="*/ 170228065 h 4291"/>
              <a:gd name="T76" fmla="*/ 483224639 w 6190"/>
              <a:gd name="T77" fmla="*/ 200808694 h 4291"/>
              <a:gd name="T78" fmla="*/ 440604034 w 6190"/>
              <a:gd name="T79" fmla="*/ 170228065 h 4291"/>
              <a:gd name="T80" fmla="*/ 440604034 w 6190"/>
              <a:gd name="T81" fmla="*/ 219365150 h 4291"/>
              <a:gd name="T82" fmla="*/ 483224639 w 6190"/>
              <a:gd name="T83" fmla="*/ 249945779 h 4291"/>
              <a:gd name="T84" fmla="*/ 440604034 w 6190"/>
              <a:gd name="T85" fmla="*/ 219365150 h 4291"/>
              <a:gd name="T86" fmla="*/ 364360025 w 6190"/>
              <a:gd name="T87" fmla="*/ 82179246 h 4291"/>
              <a:gd name="T88" fmla="*/ 34001942 w 6190"/>
              <a:gd name="T89" fmla="*/ 306562266 h 4291"/>
              <a:gd name="T90" fmla="*/ 364360025 w 6190"/>
              <a:gd name="T91" fmla="*/ 82179246 h 429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190" h="4291">
                <a:moveTo>
                  <a:pt x="179" y="508"/>
                </a:moveTo>
                <a:lnTo>
                  <a:pt x="4027" y="508"/>
                </a:lnTo>
                <a:lnTo>
                  <a:pt x="4206" y="508"/>
                </a:lnTo>
                <a:lnTo>
                  <a:pt x="4206" y="688"/>
                </a:lnTo>
                <a:lnTo>
                  <a:pt x="4206" y="3418"/>
                </a:lnTo>
                <a:lnTo>
                  <a:pt x="4206" y="3598"/>
                </a:lnTo>
                <a:lnTo>
                  <a:pt x="4027" y="3598"/>
                </a:lnTo>
                <a:lnTo>
                  <a:pt x="2568" y="3598"/>
                </a:lnTo>
                <a:lnTo>
                  <a:pt x="2568" y="3721"/>
                </a:lnTo>
                <a:lnTo>
                  <a:pt x="2634" y="3731"/>
                </a:lnTo>
                <a:lnTo>
                  <a:pt x="2698" y="3740"/>
                </a:lnTo>
                <a:lnTo>
                  <a:pt x="2764" y="3752"/>
                </a:lnTo>
                <a:lnTo>
                  <a:pt x="2829" y="3765"/>
                </a:lnTo>
                <a:lnTo>
                  <a:pt x="2895" y="3779"/>
                </a:lnTo>
                <a:lnTo>
                  <a:pt x="2961" y="3794"/>
                </a:lnTo>
                <a:lnTo>
                  <a:pt x="3026" y="3811"/>
                </a:lnTo>
                <a:lnTo>
                  <a:pt x="3092" y="3829"/>
                </a:lnTo>
                <a:lnTo>
                  <a:pt x="3157" y="3848"/>
                </a:lnTo>
                <a:lnTo>
                  <a:pt x="3223" y="3868"/>
                </a:lnTo>
                <a:lnTo>
                  <a:pt x="3288" y="3891"/>
                </a:lnTo>
                <a:lnTo>
                  <a:pt x="3354" y="3914"/>
                </a:lnTo>
                <a:lnTo>
                  <a:pt x="3419" y="3938"/>
                </a:lnTo>
                <a:lnTo>
                  <a:pt x="3485" y="3965"/>
                </a:lnTo>
                <a:lnTo>
                  <a:pt x="3550" y="3993"/>
                </a:lnTo>
                <a:lnTo>
                  <a:pt x="3616" y="4021"/>
                </a:lnTo>
                <a:lnTo>
                  <a:pt x="3616" y="4291"/>
                </a:lnTo>
                <a:lnTo>
                  <a:pt x="632" y="4291"/>
                </a:lnTo>
                <a:lnTo>
                  <a:pt x="632" y="4021"/>
                </a:lnTo>
                <a:lnTo>
                  <a:pt x="696" y="3995"/>
                </a:lnTo>
                <a:lnTo>
                  <a:pt x="758" y="3970"/>
                </a:lnTo>
                <a:lnTo>
                  <a:pt x="822" y="3946"/>
                </a:lnTo>
                <a:lnTo>
                  <a:pt x="885" y="3924"/>
                </a:lnTo>
                <a:lnTo>
                  <a:pt x="949" y="3901"/>
                </a:lnTo>
                <a:lnTo>
                  <a:pt x="1013" y="3881"/>
                </a:lnTo>
                <a:lnTo>
                  <a:pt x="1075" y="3861"/>
                </a:lnTo>
                <a:lnTo>
                  <a:pt x="1139" y="3843"/>
                </a:lnTo>
                <a:lnTo>
                  <a:pt x="1203" y="3825"/>
                </a:lnTo>
                <a:lnTo>
                  <a:pt x="1266" y="3809"/>
                </a:lnTo>
                <a:lnTo>
                  <a:pt x="1330" y="3793"/>
                </a:lnTo>
                <a:lnTo>
                  <a:pt x="1394" y="3779"/>
                </a:lnTo>
                <a:lnTo>
                  <a:pt x="1456" y="3765"/>
                </a:lnTo>
                <a:lnTo>
                  <a:pt x="1520" y="3753"/>
                </a:lnTo>
                <a:lnTo>
                  <a:pt x="1584" y="3743"/>
                </a:lnTo>
                <a:lnTo>
                  <a:pt x="1647" y="3733"/>
                </a:lnTo>
                <a:lnTo>
                  <a:pt x="1647" y="3598"/>
                </a:lnTo>
                <a:lnTo>
                  <a:pt x="179" y="3598"/>
                </a:lnTo>
                <a:lnTo>
                  <a:pt x="0" y="3598"/>
                </a:lnTo>
                <a:lnTo>
                  <a:pt x="0" y="3418"/>
                </a:lnTo>
                <a:lnTo>
                  <a:pt x="0" y="688"/>
                </a:lnTo>
                <a:lnTo>
                  <a:pt x="0" y="508"/>
                </a:lnTo>
                <a:lnTo>
                  <a:pt x="179" y="508"/>
                </a:lnTo>
                <a:close/>
                <a:moveTo>
                  <a:pt x="4438" y="4291"/>
                </a:moveTo>
                <a:lnTo>
                  <a:pt x="6190" y="4291"/>
                </a:lnTo>
                <a:lnTo>
                  <a:pt x="6190" y="0"/>
                </a:lnTo>
                <a:lnTo>
                  <a:pt x="4438" y="0"/>
                </a:lnTo>
                <a:lnTo>
                  <a:pt x="4438" y="4291"/>
                </a:lnTo>
                <a:close/>
                <a:moveTo>
                  <a:pt x="4659" y="374"/>
                </a:moveTo>
                <a:lnTo>
                  <a:pt x="6000" y="374"/>
                </a:lnTo>
                <a:lnTo>
                  <a:pt x="6000" y="791"/>
                </a:lnTo>
                <a:lnTo>
                  <a:pt x="4659" y="791"/>
                </a:lnTo>
                <a:lnTo>
                  <a:pt x="4659" y="374"/>
                </a:lnTo>
                <a:close/>
                <a:moveTo>
                  <a:pt x="4659" y="1025"/>
                </a:moveTo>
                <a:lnTo>
                  <a:pt x="6000" y="1025"/>
                </a:lnTo>
                <a:lnTo>
                  <a:pt x="6000" y="1444"/>
                </a:lnTo>
                <a:lnTo>
                  <a:pt x="4659" y="1444"/>
                </a:lnTo>
                <a:lnTo>
                  <a:pt x="4659" y="1025"/>
                </a:lnTo>
                <a:close/>
                <a:moveTo>
                  <a:pt x="4652" y="1798"/>
                </a:moveTo>
                <a:lnTo>
                  <a:pt x="5102" y="1798"/>
                </a:lnTo>
                <a:lnTo>
                  <a:pt x="5102" y="2121"/>
                </a:lnTo>
                <a:lnTo>
                  <a:pt x="4652" y="2121"/>
                </a:lnTo>
                <a:lnTo>
                  <a:pt x="4652" y="1798"/>
                </a:lnTo>
                <a:close/>
                <a:moveTo>
                  <a:pt x="4652" y="2317"/>
                </a:moveTo>
                <a:lnTo>
                  <a:pt x="5102" y="2317"/>
                </a:lnTo>
                <a:lnTo>
                  <a:pt x="5102" y="2640"/>
                </a:lnTo>
                <a:lnTo>
                  <a:pt x="4652" y="2640"/>
                </a:lnTo>
                <a:lnTo>
                  <a:pt x="4652" y="2317"/>
                </a:lnTo>
                <a:close/>
                <a:moveTo>
                  <a:pt x="3847" y="868"/>
                </a:moveTo>
                <a:lnTo>
                  <a:pt x="359" y="868"/>
                </a:lnTo>
                <a:lnTo>
                  <a:pt x="359" y="3238"/>
                </a:lnTo>
                <a:lnTo>
                  <a:pt x="3847" y="3238"/>
                </a:lnTo>
                <a:lnTo>
                  <a:pt x="3847" y="8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075C746C-D7FD-4D72-BAF2-C516B4CA8E31}"/>
              </a:ext>
            </a:extLst>
          </p:cNvPr>
          <p:cNvSpPr/>
          <p:nvPr/>
        </p:nvSpPr>
        <p:spPr>
          <a:xfrm>
            <a:off x="72229" y="2841953"/>
            <a:ext cx="2272043" cy="137878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github</a:t>
            </a:r>
            <a:r>
              <a:rPr lang="en-US" altLang="zh-CN" dirty="0"/>
              <a:t>/ bitbucket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EBE099-1426-4690-8DC5-24C119B1225E}"/>
              </a:ext>
            </a:extLst>
          </p:cNvPr>
          <p:cNvSpPr txBox="1"/>
          <p:nvPr/>
        </p:nvSpPr>
        <p:spPr>
          <a:xfrm>
            <a:off x="91330" y="4518349"/>
            <a:ext cx="214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SCM system</a:t>
            </a:r>
            <a:endParaRPr lang="zh-CN" alt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2F74B9C-1883-408B-9F8A-BB0684D674B8}"/>
              </a:ext>
            </a:extLst>
          </p:cNvPr>
          <p:cNvCxnSpPr>
            <a:cxnSpLocks/>
          </p:cNvCxnSpPr>
          <p:nvPr/>
        </p:nvCxnSpPr>
        <p:spPr>
          <a:xfrm>
            <a:off x="397164" y="2059709"/>
            <a:ext cx="9021156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47EB3CD2-93DF-4BD6-9258-BC3DAE3FB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1824" y="3330552"/>
            <a:ext cx="1188448" cy="8901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044C8A6-A614-4F46-82E5-4500EC76BFFA}"/>
              </a:ext>
            </a:extLst>
          </p:cNvPr>
          <p:cNvSpPr txBox="1"/>
          <p:nvPr/>
        </p:nvSpPr>
        <p:spPr>
          <a:xfrm>
            <a:off x="7388352" y="4490917"/>
            <a:ext cx="1823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Flash machine</a:t>
            </a:r>
            <a:endParaRPr lang="zh-CN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ABB254-3F71-4B51-8072-468F4F5B0128}"/>
              </a:ext>
            </a:extLst>
          </p:cNvPr>
          <p:cNvSpPr txBox="1"/>
          <p:nvPr/>
        </p:nvSpPr>
        <p:spPr>
          <a:xfrm>
            <a:off x="9914156" y="4490917"/>
            <a:ext cx="1823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Target board</a:t>
            </a:r>
            <a:endParaRPr lang="zh-CN" alt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BC6C2FF-7098-4BDA-9CA9-5BD58F629D7F}"/>
              </a:ext>
            </a:extLst>
          </p:cNvPr>
          <p:cNvCxnSpPr/>
          <p:nvPr/>
        </p:nvCxnSpPr>
        <p:spPr>
          <a:xfrm>
            <a:off x="9212118" y="3639312"/>
            <a:ext cx="992586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41C1D7-D9B6-46DE-8194-646A9C96452A}"/>
              </a:ext>
            </a:extLst>
          </p:cNvPr>
          <p:cNvCxnSpPr/>
          <p:nvPr/>
        </p:nvCxnSpPr>
        <p:spPr>
          <a:xfrm>
            <a:off x="9212118" y="4014216"/>
            <a:ext cx="992586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8D6F646-6961-4367-972E-3F20C1995069}"/>
              </a:ext>
            </a:extLst>
          </p:cNvPr>
          <p:cNvCxnSpPr/>
          <p:nvPr/>
        </p:nvCxnSpPr>
        <p:spPr>
          <a:xfrm flipV="1">
            <a:off x="8951976" y="2059709"/>
            <a:ext cx="0" cy="7063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784D008-5410-41B4-9BF6-E50D1996621A}"/>
              </a:ext>
            </a:extLst>
          </p:cNvPr>
          <p:cNvCxnSpPr/>
          <p:nvPr/>
        </p:nvCxnSpPr>
        <p:spPr>
          <a:xfrm flipV="1">
            <a:off x="5058405" y="2059709"/>
            <a:ext cx="0" cy="73383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8459E12-D2C7-48E6-B130-F609E832A3DB}"/>
              </a:ext>
            </a:extLst>
          </p:cNvPr>
          <p:cNvCxnSpPr/>
          <p:nvPr/>
        </p:nvCxnSpPr>
        <p:spPr>
          <a:xfrm flipV="1">
            <a:off x="1353312" y="2059709"/>
            <a:ext cx="0" cy="7822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249DE25-9BBB-4ADA-9ABD-D341F36A59BC}"/>
              </a:ext>
            </a:extLst>
          </p:cNvPr>
          <p:cNvSpPr txBox="1"/>
          <p:nvPr/>
        </p:nvSpPr>
        <p:spPr>
          <a:xfrm>
            <a:off x="9457297" y="1856509"/>
            <a:ext cx="215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Ethernet </a:t>
            </a:r>
            <a:endParaRPr lang="zh-CN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3E5308-9E8B-4BBF-BB6D-94D7FC8B2855}"/>
              </a:ext>
            </a:extLst>
          </p:cNvPr>
          <p:cNvSpPr txBox="1"/>
          <p:nvPr/>
        </p:nvSpPr>
        <p:spPr>
          <a:xfrm>
            <a:off x="9255371" y="3220403"/>
            <a:ext cx="94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PYOCD </a:t>
            </a:r>
            <a:endParaRPr lang="zh-CN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6B897E-02A0-4740-82EB-C17A8D01A8C2}"/>
              </a:ext>
            </a:extLst>
          </p:cNvPr>
          <p:cNvSpPr txBox="1"/>
          <p:nvPr/>
        </p:nvSpPr>
        <p:spPr>
          <a:xfrm>
            <a:off x="9227108" y="4037329"/>
            <a:ext cx="94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UART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15156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PAMAINTYPE" val="4"/>
  <p:tag name="PATYPE" val="155"/>
  <p:tag name="PASUBTYPE" val="156"/>
  <p:tag name="RESOURCELIBID_SHAPE" val="4715"/>
  <p:tag name="RESOURCELIB_SHAPETYPE" val="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655</Words>
  <Application>Microsoft Office PowerPoint</Application>
  <PresentationFormat>Widescreen</PresentationFormat>
  <Paragraphs>120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宋体</vt:lpstr>
      <vt:lpstr>微软雅黑</vt:lpstr>
      <vt:lpstr>等线</vt:lpstr>
      <vt:lpstr>等线 Light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Contini</dc:creator>
  <cp:lastModifiedBy>Hake Huang</cp:lastModifiedBy>
  <cp:revision>64</cp:revision>
  <dcterms:created xsi:type="dcterms:W3CDTF">2019-04-03T14:51:32Z</dcterms:created>
  <dcterms:modified xsi:type="dcterms:W3CDTF">2019-06-17T02:28:28Z</dcterms:modified>
</cp:coreProperties>
</file>