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comments+xml" PartName="/ppt/comments/comment2.xml"/>
  <Override ContentType="application/vnd.openxmlformats-officedocument.presentationml.comments+xml" PartName="/ppt/comments/comment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Author clrIdx="0" id="0" initials="" lastIdx="3" name="Vallery Lancey"/>
  <p:cmAuthor clrIdx="1" id="1" initials="" lastIdx="2" name="Vicki Cheung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1" dt="2019-06-20T16:27:09.219">
    <p:pos x="458" y="1080"/>
    <p:text>Definitely worth talking about the precedence this sets!</p:text>
  </p:cm>
</p:cmLst>
</file>

<file path=ppt/comments/comment2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2" dt="2019-06-20T16:31:33.527">
    <p:pos x="458" y="1080"/>
    <p:text>Also when cluster autoscaling isn't fast enough! I know a lot of companies that need to drastically preempt or overprovision, even with a "good" cloud setup</p:text>
  </p:cm>
  <p:cm authorId="1" idx="1" dt="2019-06-20T16:31:33.527">
    <p:pos x="458" y="1080"/>
    <p:text>great point! will definitely mention</p:text>
  </p:cm>
</p:cmLst>
</file>

<file path=ppt/comments/comment3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3" dt="2019-06-20T16:31:46.598">
    <p:pos x="6000" y="0"/>
    <p:text>An example would be great!</p:text>
  </p:cm>
  <p:cm authorId="1" idx="2" dt="2019-06-20T16:31:46.598">
    <p:pos x="6000" y="0"/>
    <p:text>ah indeed, let me add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5c119a8e98_0_3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g5c119a8e98_0_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5c119a8e98_0_4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g5c119a8e98_0_4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c119a8e98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g5c119a8e98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5c119a8e98_0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because of other infrastructure dependencies, such as network policies and load balancers</a:t>
            </a:r>
            <a:endParaRPr/>
          </a:p>
        </p:txBody>
      </p:sp>
      <p:sp>
        <p:nvSpPr>
          <p:cNvPr id="102" name="Google Shape;102;g5c119a8e98_0_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5c162e3bee_1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because of other infrastructure dependencies, such as network policies and load balancers</a:t>
            </a:r>
            <a:endParaRPr/>
          </a:p>
        </p:txBody>
      </p:sp>
      <p:sp>
        <p:nvSpPr>
          <p:cNvPr id="109" name="Google Shape;109;g5c162e3bee_1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5c162e3bee_1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g5c162e3bee_1_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5c119a8e98_0_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g5c119a8e98_0_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5c162e3bee_1_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g5c162e3bee_1_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>
  <p:cSld name="Title Slid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18884" y="735430"/>
            <a:ext cx="5033065" cy="32468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9" name="Google Shape;69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>
  <p:cSld name="Title and Conten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0" name="Google Shape;20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074425" y="136525"/>
            <a:ext cx="2693504" cy="1737608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19878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2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595808" y="166341"/>
            <a:ext cx="2453758" cy="15829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>
  <p:cSld name="Section 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5" name="Google Shape;25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26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93830" y="136525"/>
            <a:ext cx="1726527" cy="111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7" name="Google Shape;37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5" name="Google Shape;55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6" name="Google Shape;56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Google Shape;62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3" name="Google Shape;63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comments" Target="../comments/comment1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comments" Target="../comments/comment2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comments" Target="../comments/comment3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2"/>
          <p:cNvSpPr txBox="1"/>
          <p:nvPr/>
        </p:nvSpPr>
        <p:spPr>
          <a:xfrm>
            <a:off x="871325" y="285925"/>
            <a:ext cx="63198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</a:pPr>
            <a:r>
              <a:rPr b="1" lang="en-US" sz="5400">
                <a:solidFill>
                  <a:schemeClr val="lt1"/>
                </a:solidFill>
              </a:rPr>
              <a:t>Kubernetes 1.15</a:t>
            </a:r>
            <a:endParaRPr b="1" i="0" sz="5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22"/>
          <p:cNvSpPr txBox="1"/>
          <p:nvPr/>
        </p:nvSpPr>
        <p:spPr>
          <a:xfrm>
            <a:off x="727725" y="1714500"/>
            <a:ext cx="9510000" cy="45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25 enhancements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2 moving to stable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13 in beta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10 in alpha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Themes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Continuous improvement for stability and project maturity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Extensibility</a:t>
            </a:r>
            <a:endParaRPr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3"/>
          <p:cNvSpPr txBox="1"/>
          <p:nvPr/>
        </p:nvSpPr>
        <p:spPr>
          <a:xfrm>
            <a:off x="871325" y="285925"/>
            <a:ext cx="63198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</a:pPr>
            <a:r>
              <a:rPr b="1" lang="en-US" sz="5400">
                <a:solidFill>
                  <a:schemeClr val="lt1"/>
                </a:solidFill>
              </a:rPr>
              <a:t>Kubernetes 1.15</a:t>
            </a:r>
            <a:endParaRPr b="1" i="0" sz="5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23"/>
          <p:cNvSpPr txBox="1"/>
          <p:nvPr/>
        </p:nvSpPr>
        <p:spPr>
          <a:xfrm>
            <a:off x="727725" y="1714500"/>
            <a:ext cx="9510000" cy="45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CRDs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Pruning and defaulting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OpenAPI publishing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Cluster Lifecycle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kubeadm </a:t>
            </a:r>
            <a:r>
              <a:rPr lang="en-US" sz="2400"/>
              <a:t>promoted high availability (HA) capability to beta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kubeadm rotates all your certificates (on upgrades) before they expire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CSI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Specify another PVC as a "DataSource" so </a:t>
            </a:r>
            <a:r>
              <a:rPr lang="en-US" sz="2400"/>
              <a:t>the new volume becomes a clone of the source volume</a:t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/>
          <p:nvPr/>
        </p:nvSpPr>
        <p:spPr>
          <a:xfrm>
            <a:off x="543350" y="1992175"/>
            <a:ext cx="6845100" cy="13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</a:pPr>
            <a:r>
              <a:rPr b="1" lang="en-US" sz="6000">
                <a:solidFill>
                  <a:schemeClr val="lt1"/>
                </a:solidFill>
              </a:rPr>
              <a:t>Kubernetes 1.14+</a:t>
            </a:r>
            <a:endParaRPr/>
          </a:p>
        </p:txBody>
      </p:sp>
      <p:sp>
        <p:nvSpPr>
          <p:cNvPr id="87" name="Google Shape;87;p14"/>
          <p:cNvSpPr txBox="1"/>
          <p:nvPr/>
        </p:nvSpPr>
        <p:spPr>
          <a:xfrm>
            <a:off x="543339" y="2560354"/>
            <a:ext cx="5045765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 sz="3200">
                <a:solidFill>
                  <a:schemeClr val="lt1"/>
                </a:solidFill>
              </a:rPr>
              <a:t>Vicki Cheung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5"/>
          <p:cNvSpPr txBox="1"/>
          <p:nvPr/>
        </p:nvSpPr>
        <p:spPr>
          <a:xfrm>
            <a:off x="871324" y="285925"/>
            <a:ext cx="57030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</a:pPr>
            <a:r>
              <a:rPr b="1" lang="en-US" sz="5400">
                <a:solidFill>
                  <a:schemeClr val="lt1"/>
                </a:solidFill>
              </a:rPr>
              <a:t>Kubernetes 1.14</a:t>
            </a:r>
            <a:endParaRPr b="1" i="0" sz="5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5"/>
          <p:cNvSpPr txBox="1"/>
          <p:nvPr/>
        </p:nvSpPr>
        <p:spPr>
          <a:xfrm>
            <a:off x="727725" y="1714500"/>
            <a:ext cx="9510000" cy="45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31 enhancements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1</a:t>
            </a:r>
            <a:r>
              <a:rPr lang="en-US" sz="2400"/>
              <a:t>0 moving to stable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12 in beta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7 net new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Themes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Supporting more workloads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Extensibility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6"/>
          <p:cNvSpPr txBox="1"/>
          <p:nvPr/>
        </p:nvSpPr>
        <p:spPr>
          <a:xfrm>
            <a:off x="871325" y="285925"/>
            <a:ext cx="63198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</a:pPr>
            <a:r>
              <a:rPr b="1" lang="en-US" sz="5400">
                <a:solidFill>
                  <a:schemeClr val="lt1"/>
                </a:solidFill>
              </a:rPr>
              <a:t>Windows Support!</a:t>
            </a:r>
            <a:endParaRPr b="1" i="0" sz="5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6"/>
          <p:cNvSpPr txBox="1"/>
          <p:nvPr/>
        </p:nvSpPr>
        <p:spPr>
          <a:xfrm>
            <a:off x="727725" y="1714500"/>
            <a:ext cx="9510000" cy="45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Windows Node support graduates to stable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Manage your Linux and Windows workloads with a single orchestrator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Supports: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Windows Server 2019 for worker nodes and containers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Out of tree networking with Azure-CNI, OVN-Kubernetes, and Flannel</a:t>
            </a: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7"/>
          <p:cNvSpPr txBox="1"/>
          <p:nvPr/>
        </p:nvSpPr>
        <p:spPr>
          <a:xfrm>
            <a:off x="871325" y="285925"/>
            <a:ext cx="63198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</a:pPr>
            <a:r>
              <a:rPr b="1" lang="en-US" sz="5400">
                <a:solidFill>
                  <a:schemeClr val="lt1"/>
                </a:solidFill>
              </a:rPr>
              <a:t>Pod Ready++</a:t>
            </a:r>
            <a:endParaRPr b="1" i="0" sz="5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7"/>
          <p:cNvSpPr txBox="1"/>
          <p:nvPr/>
        </p:nvSpPr>
        <p:spPr>
          <a:xfrm>
            <a:off x="727725" y="1714500"/>
            <a:ext cx="9510000" cy="45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Allows custom external feedback on pod readiness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When “container is up and running” doesn’t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mean “ready to take traffic”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Helps prevent rolling updates from prematurely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terminating pods and causing service disruption</a:t>
            </a:r>
            <a:endParaRPr sz="2400"/>
          </a:p>
        </p:txBody>
      </p:sp>
      <p:pic>
        <p:nvPicPr>
          <p:cNvPr id="106" name="Google Shape;10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39900" y="2301350"/>
            <a:ext cx="4178976" cy="4280075"/>
          </a:xfrm>
          <a:prstGeom prst="rect">
            <a:avLst/>
          </a:prstGeom>
          <a:noFill/>
          <a:ln cap="flat" cmpd="sng" w="19050">
            <a:solidFill>
              <a:srgbClr val="400E83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8"/>
          <p:cNvSpPr txBox="1"/>
          <p:nvPr/>
        </p:nvSpPr>
        <p:spPr>
          <a:xfrm>
            <a:off x="871325" y="285925"/>
            <a:ext cx="91938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</a:pPr>
            <a:r>
              <a:rPr b="1" lang="en-US" sz="5400">
                <a:solidFill>
                  <a:schemeClr val="lt1"/>
                </a:solidFill>
              </a:rPr>
              <a:t>Pod Priority &amp; Preemption</a:t>
            </a:r>
            <a:endParaRPr b="1" i="0" sz="5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8"/>
          <p:cNvSpPr txBox="1"/>
          <p:nvPr/>
        </p:nvSpPr>
        <p:spPr>
          <a:xfrm>
            <a:off x="727725" y="1714500"/>
            <a:ext cx="9510000" cy="45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</a:rPr>
              <a:t>Graduation to stable!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</a:rPr>
              <a:t>Improve resource utilization while ensuring critical workloads remain schedulable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</a:rPr>
              <a:t>Great for physical / </a:t>
            </a:r>
            <a:r>
              <a:rPr lang="en-US" sz="2400">
                <a:solidFill>
                  <a:schemeClr val="dk1"/>
                </a:solidFill>
              </a:rPr>
              <a:t>fixed-sized</a:t>
            </a:r>
            <a:r>
              <a:rPr lang="en-US" sz="2400">
                <a:solidFill>
                  <a:schemeClr val="dk1"/>
                </a:solidFill>
              </a:rPr>
              <a:t> clusters, or when you run out of cloud!</a:t>
            </a:r>
            <a:endParaRPr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9"/>
          <p:cNvSpPr txBox="1"/>
          <p:nvPr/>
        </p:nvSpPr>
        <p:spPr>
          <a:xfrm>
            <a:off x="871325" y="285925"/>
            <a:ext cx="88872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</a:pPr>
            <a:r>
              <a:rPr b="1" lang="en-US" sz="5400">
                <a:solidFill>
                  <a:schemeClr val="lt1"/>
                </a:solidFill>
              </a:rPr>
              <a:t>Persistent Local Volumes</a:t>
            </a:r>
            <a:endParaRPr b="1" i="0" sz="5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9"/>
          <p:cNvSpPr txBox="1"/>
          <p:nvPr/>
        </p:nvSpPr>
        <p:spPr>
          <a:xfrm>
            <a:off x="727725" y="1714500"/>
            <a:ext cx="9510000" cy="45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</a:rPr>
              <a:t>Graduation to stable!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Use local storage with the same Persistent Volume API, with scheduler awareness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Automatically format and mount the filesystem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High-performance distributed databases with StatefulSets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0"/>
          <p:cNvSpPr txBox="1"/>
          <p:nvPr/>
        </p:nvSpPr>
        <p:spPr>
          <a:xfrm>
            <a:off x="871325" y="285925"/>
            <a:ext cx="63198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</a:pPr>
            <a:r>
              <a:rPr b="1" lang="en-US" sz="5400">
                <a:solidFill>
                  <a:schemeClr val="lt1"/>
                </a:solidFill>
              </a:rPr>
              <a:t>kubectl</a:t>
            </a:r>
            <a:endParaRPr b="1" i="0" sz="5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20"/>
          <p:cNvSpPr txBox="1"/>
          <p:nvPr/>
        </p:nvSpPr>
        <p:spPr>
          <a:xfrm>
            <a:off x="727725" y="1714500"/>
            <a:ext cx="9510000" cy="45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kubectl plugin mechanism graduating to stable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Extend kubectl with custom subcommands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Great for packaging and distributing custom functionality to your users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Kustomize integration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Use the `</a:t>
            </a: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-k</a:t>
            </a:r>
            <a:r>
              <a:rPr lang="en-US" sz="2400"/>
              <a:t>` flag or the `</a:t>
            </a: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kustomize</a:t>
            </a:r>
            <a:r>
              <a:rPr lang="en-US" sz="2400"/>
              <a:t>` subcommand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Customize and patch Kubernetes resource files without templates</a:t>
            </a:r>
            <a:endParaRPr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1"/>
          <p:cNvSpPr txBox="1"/>
          <p:nvPr/>
        </p:nvSpPr>
        <p:spPr>
          <a:xfrm>
            <a:off x="871325" y="285925"/>
            <a:ext cx="63198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</a:pPr>
            <a:r>
              <a:rPr b="1" lang="en-US" sz="5400">
                <a:solidFill>
                  <a:schemeClr val="lt1"/>
                </a:solidFill>
              </a:rPr>
              <a:t>kubectl</a:t>
            </a:r>
            <a:endParaRPr b="1" i="0" sz="5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21"/>
          <p:cNvSpPr txBox="1"/>
          <p:nvPr/>
        </p:nvSpPr>
        <p:spPr>
          <a:xfrm>
            <a:off x="727725" y="1714500"/>
            <a:ext cx="9510000" cy="45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pic>
        <p:nvPicPr>
          <p:cNvPr id="131" name="Google Shape;13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05939" y="1611625"/>
            <a:ext cx="6180125" cy="4933249"/>
          </a:xfrm>
          <a:prstGeom prst="rect">
            <a:avLst/>
          </a:prstGeom>
          <a:noFill/>
          <a:ln cap="flat" cmpd="sng" w="19050">
            <a:solidFill>
              <a:srgbClr val="400E83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