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co/QMMViTeZHC?amp=1" TargetMode="External"/><Relationship Id="rId3" Type="http://schemas.openxmlformats.org/officeDocument/2006/relationships/hyperlink" Target="https://t.co/QMMViTeZHC?amp=1"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hed.co/UahV"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andscape.cncf.io"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4297491f4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74297491f4_2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4297491f4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74297491f4_2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4297491f4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74297491f4_2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4297491f4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74297491f4_2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4297491f4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74297491f4_2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fb81d648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a:solidFill>
                  <a:schemeClr val="dk1"/>
                </a:solidFill>
              </a:rPr>
              <a:t>Walk-through cncf.ci dashboard</a:t>
            </a:r>
            <a:endParaRPr/>
          </a:p>
        </p:txBody>
      </p:sp>
      <p:sp>
        <p:nvSpPr>
          <p:cNvPr id="194" name="Google Shape;194;g6fb81d648b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3f8b638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Cncf.ci refreshes daily at 3AM Eastern Time</a:t>
            </a:r>
            <a:endParaRPr/>
          </a:p>
        </p:txBody>
      </p:sp>
      <p:sp>
        <p:nvSpPr>
          <p:cNvPr id="199" name="Google Shape;199;g73f8b638d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3f8b638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Feature: Test environment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Provisions test environments for K8s release and architecture types on Packet servers using CNCF-Graduated project, containerd as the runtime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06" name="Google Shape;206;g73f8b638d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fb81d648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a:solidFill>
                  <a:schemeClr val="dk1"/>
                </a:solidFill>
              </a:rPr>
              <a:t>With that in mind, I will hand it over to Denver Williams for an in-depth look of how we added new projects with Travis CI integration. I’ll see you later for Q&amp;A.</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Thanks, Watson. Hi I’m Denver. I’ll share challenges, benefits, code review, how to get involved, Q&amp;A.</a:t>
            </a:r>
            <a:endParaRPr>
              <a:solidFill>
                <a:schemeClr val="dk1"/>
              </a:solidFill>
            </a:endParaRPr>
          </a:p>
          <a:p>
            <a:pPr indent="0" lvl="0" marL="0" rtl="0" algn="l">
              <a:spcBef>
                <a:spcPts val="0"/>
              </a:spcBef>
              <a:spcAft>
                <a:spcPts val="0"/>
              </a:spcAft>
              <a:buNone/>
            </a:pPr>
            <a:r>
              <a:t/>
            </a:r>
            <a:endParaRPr/>
          </a:p>
        </p:txBody>
      </p:sp>
      <p:sp>
        <p:nvSpPr>
          <p:cNvPr id="214" name="Google Shape;214;g6fb81d648b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fae35863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Denver Williams</a:t>
            </a:r>
            <a:endParaRPr/>
          </a:p>
        </p:txBody>
      </p:sp>
      <p:sp>
        <p:nvSpPr>
          <p:cNvPr id="220" name="Google Shape;220;g6fae35863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fb81d64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50">
                <a:solidFill>
                  <a:srgbClr val="14171A"/>
                </a:solidFill>
                <a:highlight>
                  <a:srgbClr val="F5F8FA"/>
                </a:highlight>
                <a:latin typeface="Roboto"/>
                <a:ea typeface="Roboto"/>
                <a:cs typeface="Roboto"/>
                <a:sym typeface="Roboto"/>
              </a:rPr>
              <a:t>updated by LS 10-30-2019</a:t>
            </a:r>
            <a:endParaRPr sz="1150">
              <a:solidFill>
                <a:srgbClr val="14171A"/>
              </a:solidFill>
              <a:highlight>
                <a:srgbClr val="F5F8FA"/>
              </a:highlight>
              <a:latin typeface="Roboto"/>
              <a:ea typeface="Roboto"/>
              <a:cs typeface="Roboto"/>
              <a:sym typeface="Roboto"/>
            </a:endParaRPr>
          </a:p>
          <a:p>
            <a:pPr indent="0" lvl="0" marL="0" rtl="0" algn="l">
              <a:spcBef>
                <a:spcPts val="0"/>
              </a:spcBef>
              <a:spcAft>
                <a:spcPts val="0"/>
              </a:spcAft>
              <a:buNone/>
            </a:pPr>
            <a:r>
              <a:rPr lang="en-US" sz="1150">
                <a:solidFill>
                  <a:srgbClr val="14171A"/>
                </a:solidFill>
                <a:highlight>
                  <a:srgbClr val="F5F8FA"/>
                </a:highlight>
                <a:latin typeface="Roboto"/>
                <a:ea typeface="Roboto"/>
                <a:cs typeface="Roboto"/>
                <a:sym typeface="Roboto"/>
              </a:rPr>
              <a:t>Deep Dive: cncf.ci - W. Watson and Denver Williams</a:t>
            </a:r>
            <a:endParaRPr sz="1150">
              <a:solidFill>
                <a:srgbClr val="14171A"/>
              </a:solidFill>
              <a:highlight>
                <a:srgbClr val="F5F8FA"/>
              </a:highlight>
              <a:latin typeface="Roboto"/>
              <a:ea typeface="Roboto"/>
              <a:cs typeface="Roboto"/>
              <a:sym typeface="Roboto"/>
            </a:endParaRPr>
          </a:p>
          <a:p>
            <a:pPr indent="0" lvl="0" marL="0" rtl="0" algn="l">
              <a:spcBef>
                <a:spcPts val="0"/>
              </a:spcBef>
              <a:spcAft>
                <a:spcPts val="0"/>
              </a:spcAft>
              <a:buNone/>
            </a:pPr>
            <a:r>
              <a:rPr lang="en-US" sz="1150">
                <a:solidFill>
                  <a:srgbClr val="14171A"/>
                </a:solidFill>
                <a:highlight>
                  <a:srgbClr val="F5F8FA"/>
                </a:highlight>
                <a:latin typeface="Roboto"/>
                <a:ea typeface="Roboto"/>
                <a:cs typeface="Roboto"/>
                <a:sym typeface="Roboto"/>
              </a:rPr>
              <a:t>Wed, 11/20 | 10:55 - 11:30am</a:t>
            </a:r>
            <a:endParaRPr sz="1150">
              <a:solidFill>
                <a:srgbClr val="14171A"/>
              </a:solidFill>
              <a:highlight>
                <a:srgbClr val="F5F8FA"/>
              </a:highlight>
              <a:latin typeface="Roboto"/>
              <a:ea typeface="Roboto"/>
              <a:cs typeface="Roboto"/>
              <a:sym typeface="Roboto"/>
            </a:endParaRPr>
          </a:p>
          <a:p>
            <a:pPr indent="0" lvl="0" marL="0" rtl="0" algn="l">
              <a:spcBef>
                <a:spcPts val="0"/>
              </a:spcBef>
              <a:spcAft>
                <a:spcPts val="0"/>
              </a:spcAft>
              <a:buNone/>
            </a:pPr>
            <a:r>
              <a:rPr lang="en-US" sz="100">
                <a:solidFill>
                  <a:srgbClr val="1B95E0"/>
                </a:solidFill>
                <a:highlight>
                  <a:srgbClr val="F5F8FA"/>
                </a:highlight>
                <a:uFill>
                  <a:noFill/>
                </a:uFill>
                <a:latin typeface="Roboto"/>
                <a:ea typeface="Roboto"/>
                <a:cs typeface="Roboto"/>
                <a:sym typeface="Roboto"/>
                <a:hlinkClick r:id="rId2"/>
              </a:rPr>
              <a:t>https://</a:t>
            </a:r>
            <a:r>
              <a:rPr lang="en-US" sz="1150">
                <a:solidFill>
                  <a:srgbClr val="1B95E0"/>
                </a:solidFill>
                <a:highlight>
                  <a:srgbClr val="F5F8FA"/>
                </a:highlight>
                <a:uFill>
                  <a:noFill/>
                </a:uFill>
                <a:latin typeface="Roboto"/>
                <a:ea typeface="Roboto"/>
                <a:cs typeface="Roboto"/>
                <a:sym typeface="Roboto"/>
                <a:hlinkClick r:id="rId3"/>
              </a:rPr>
              <a:t>sched.co/UahV</a:t>
            </a:r>
            <a:endParaRPr/>
          </a:p>
        </p:txBody>
      </p:sp>
      <p:sp>
        <p:nvSpPr>
          <p:cNvPr id="77" name="Google Shape;77;g6fb81d648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5c3e576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65c3e5761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5c3e5761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65c3e57611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fae3586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6fae35863d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fae3586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6fae35863d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fae35863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6fae35863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5c3e5761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65c3e57611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fae3586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6fae35863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fae35863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6fae35863d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fae3586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6fae35863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41e14f3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741e14f3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fb81d648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Quick Intro [10-12 minutes]</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CNCF CI Team, Goals, Key features</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Dashboard Walk-through</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Deep Dive: Adding Arm Support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Challenges</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Benefits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Code Review</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Get Involved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Q&amp;A [10-15 minutes]</a:t>
            </a:r>
            <a:endParaRPr/>
          </a:p>
        </p:txBody>
      </p:sp>
      <p:sp>
        <p:nvSpPr>
          <p:cNvPr id="83" name="Google Shape;83;g6fb81d648b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4297491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74297491f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fae35863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6fae35863d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b5f9563e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cncf.ci dashboard is ready to add Graduated and Incubating projects. Please see the contributing guide to get started. Create Pull Requests or issue on GitHub, subscribe to the mailing list, join slack, or attend the CI Working Group calls</a:t>
            </a:r>
            <a:endParaRPr/>
          </a:p>
        </p:txBody>
      </p:sp>
      <p:sp>
        <p:nvSpPr>
          <p:cNvPr id="321" name="Google Shape;321;g6b5f9563e1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b5f9563e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Stay connected on GitHub, Twitter, slack and email</a:t>
            </a:r>
            <a:endParaRPr/>
          </a:p>
          <a:p>
            <a:pPr indent="0" lvl="0" marL="0" rtl="0" algn="l">
              <a:spcBef>
                <a:spcPts val="0"/>
              </a:spcBef>
              <a:spcAft>
                <a:spcPts val="0"/>
              </a:spcAft>
              <a:buNone/>
            </a:pPr>
            <a:r>
              <a:rPr lang="en-US"/>
              <a:t>I think we have time for some questions </a:t>
            </a:r>
            <a:endParaRPr/>
          </a:p>
        </p:txBody>
      </p:sp>
      <p:sp>
        <p:nvSpPr>
          <p:cNvPr id="327" name="Google Shape;327;g6b5f9563e1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fae35863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6fae35863d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b5f9563e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
        <p:nvSpPr>
          <p:cNvPr id="343" name="Google Shape;343;g6b5f9563e1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fb81d648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a:solidFill>
                  <a:schemeClr val="dk1"/>
                </a:solidFill>
              </a:rPr>
              <a:t>Intro: CNCF CI - Wavell Watson &amp; Denver Williams, Vulk Coop &amp; CNCF</a:t>
            </a:r>
            <a:endParaRPr>
              <a:solidFill>
                <a:schemeClr val="dk1"/>
              </a:solidFill>
            </a:endParaRPr>
          </a:p>
          <a:p>
            <a:pPr indent="0" lvl="0" marL="0" rtl="0" algn="l">
              <a:spcBef>
                <a:spcPts val="0"/>
              </a:spcBef>
              <a:spcAft>
                <a:spcPts val="0"/>
              </a:spcAft>
              <a:buNone/>
            </a:pPr>
            <a:r>
              <a:rPr lang="en-US" u="sng">
                <a:solidFill>
                  <a:schemeClr val="hlink"/>
                </a:solidFill>
                <a:hlinkClick r:id="rId2"/>
              </a:rPr>
              <a:t>https://sched.co/UahV</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Wednesday, November 20 • 10:55am - 11:30am</a:t>
            </a:r>
            <a:endParaRPr>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Room 6D</a:t>
            </a:r>
            <a:endParaRPr>
              <a:solidFill>
                <a:schemeClr val="dk1"/>
              </a:solidFill>
            </a:endParaRPr>
          </a:p>
          <a:p>
            <a:pPr indent="0" lvl="0" marL="0" rtl="0" algn="l">
              <a:spcBef>
                <a:spcPts val="0"/>
              </a:spcBef>
              <a:spcAft>
                <a:spcPts val="0"/>
              </a:spcAft>
              <a:buNone/>
            </a:pPr>
            <a:r>
              <a:t/>
            </a:r>
            <a:endParaRPr/>
          </a:p>
        </p:txBody>
      </p:sp>
      <p:sp>
        <p:nvSpPr>
          <p:cNvPr id="350" name="Google Shape;350;g6fb81d648b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4297491f4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Worker-owned software cooperative</a:t>
            </a:r>
            <a:endParaRPr/>
          </a:p>
          <a:p>
            <a:pPr indent="0" lvl="0" marL="0" rtl="0" algn="l">
              <a:spcBef>
                <a:spcPts val="0"/>
              </a:spcBef>
              <a:spcAft>
                <a:spcPts val="0"/>
              </a:spcAft>
              <a:buNone/>
            </a:pPr>
            <a:r>
              <a:rPr lang="en-US"/>
              <a:t>Celebrating 6 years in operation</a:t>
            </a:r>
            <a:endParaRPr/>
          </a:p>
          <a:p>
            <a:pPr indent="0" lvl="0" marL="0" rtl="0" algn="l">
              <a:spcBef>
                <a:spcPts val="0"/>
              </a:spcBef>
              <a:spcAft>
                <a:spcPts val="0"/>
              </a:spcAft>
              <a:buNone/>
            </a:pPr>
            <a:r>
              <a:rPr lang="en-US"/>
              <a:t>4 worker-owners, 5-10 associates</a:t>
            </a:r>
            <a:endParaRPr/>
          </a:p>
          <a:p>
            <a:pPr indent="0" lvl="0" marL="0" rtl="0" algn="l">
              <a:spcBef>
                <a:spcPts val="0"/>
              </a:spcBef>
              <a:spcAft>
                <a:spcPts val="0"/>
              </a:spcAft>
              <a:buNone/>
            </a:pPr>
            <a:r>
              <a:rPr lang="en-US"/>
              <a:t>Geographically distributed team</a:t>
            </a:r>
            <a:endParaRPr/>
          </a:p>
          <a:p>
            <a:pPr indent="0" lvl="0" marL="0" rtl="0" algn="l">
              <a:spcBef>
                <a:spcPts val="0"/>
              </a:spcBef>
              <a:spcAft>
                <a:spcPts val="0"/>
              </a:spcAft>
              <a:buNone/>
            </a:pPr>
            <a:r>
              <a:rPr lang="en-US"/>
              <a:t>Meetups in Austin, TX</a:t>
            </a:r>
            <a:endParaRPr/>
          </a:p>
          <a:p>
            <a:pPr indent="0" lvl="0" marL="0" rtl="0" algn="l">
              <a:spcBef>
                <a:spcPts val="0"/>
              </a:spcBef>
              <a:spcAft>
                <a:spcPts val="0"/>
              </a:spcAft>
              <a:buNone/>
            </a:pPr>
            <a:r>
              <a:rPr lang="en-US"/>
              <a:t>Austin Software Co-operatives</a:t>
            </a:r>
            <a:endParaRPr/>
          </a:p>
          <a:p>
            <a:pPr indent="0" lvl="0" marL="0" rtl="0" algn="l">
              <a:spcBef>
                <a:spcPts val="0"/>
              </a:spcBef>
              <a:spcAft>
                <a:spcPts val="0"/>
              </a:spcAft>
              <a:buNone/>
            </a:pPr>
            <a:r>
              <a:rPr lang="en-US"/>
              <a:t>Open Source Axes</a:t>
            </a:r>
            <a:endParaRPr/>
          </a:p>
          <a:p>
            <a:pPr indent="0" lvl="0" marL="0" rtl="0" algn="l">
              <a:spcBef>
                <a:spcPts val="0"/>
              </a:spcBef>
              <a:spcAft>
                <a:spcPts val="0"/>
              </a:spcAft>
              <a:buNone/>
            </a:pPr>
            <a:r>
              <a:rPr lang="en-US"/>
              <a:t>twitter.com/vulkcoop</a:t>
            </a:r>
            <a:endParaRPr/>
          </a:p>
          <a:p>
            <a:pPr indent="0" lvl="0" marL="0" rtl="0" algn="l">
              <a:spcBef>
                <a:spcPts val="0"/>
              </a:spcBef>
              <a:spcAft>
                <a:spcPts val="0"/>
              </a:spcAft>
              <a:buNone/>
            </a:pPr>
            <a:r>
              <a:rPr lang="en-US"/>
              <a:t>twitter.com/opensourceaxes</a:t>
            </a:r>
            <a:endParaRPr/>
          </a:p>
        </p:txBody>
      </p:sp>
      <p:sp>
        <p:nvSpPr>
          <p:cNvPr id="89" name="Google Shape;89;g74297491f4_2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b5f9563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Here is part of the cncf.ci team at KubeCon EU 2018 in Denmark</a:t>
            </a:r>
            <a:endParaRPr>
              <a:solidFill>
                <a:schemeClr val="dk1"/>
              </a:solidFill>
            </a:endParaRPr>
          </a:p>
          <a:p>
            <a:pPr indent="0" lvl="0" marL="0" rtl="0" algn="l">
              <a:spcBef>
                <a:spcPts val="0"/>
              </a:spcBef>
              <a:spcAft>
                <a:spcPts val="0"/>
              </a:spcAft>
              <a:buNone/>
            </a:pPr>
            <a:r>
              <a:rPr lang="en-US">
                <a:solidFill>
                  <a:schemeClr val="dk1"/>
                </a:solidFill>
              </a:rPr>
              <a:t>Taylor, Watson, Denver and myself</a:t>
            </a:r>
            <a:endParaRPr>
              <a:solidFill>
                <a:schemeClr val="dk1"/>
              </a:solidFill>
            </a:endParaRPr>
          </a:p>
          <a:p>
            <a:pPr indent="0" lvl="0" marL="0" rtl="0" algn="l">
              <a:spcBef>
                <a:spcPts val="0"/>
              </a:spcBef>
              <a:spcAft>
                <a:spcPts val="0"/>
              </a:spcAft>
              <a:buNone/>
            </a:pPr>
            <a:r>
              <a:rPr lang="en-US">
                <a:solidFill>
                  <a:schemeClr val="dk1"/>
                </a:solidFill>
              </a:rPr>
              <a:t>*not pictured team members Ashleigh, Will, Josh and Robert</a:t>
            </a:r>
            <a:endParaRPr/>
          </a:p>
        </p:txBody>
      </p:sp>
      <p:sp>
        <p:nvSpPr>
          <p:cNvPr id="98" name="Google Shape;98;g6b5f9563e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4297491f4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cncf.ci project consists of a CI testing system, status repository server and a dashboard -- cncf.ci. </a:t>
            </a:r>
            <a:endParaRPr/>
          </a:p>
          <a:p>
            <a:pPr indent="0" lvl="0" marL="0" rtl="0" algn="l">
              <a:spcBef>
                <a:spcPts val="0"/>
              </a:spcBef>
              <a:spcAft>
                <a:spcPts val="0"/>
              </a:spcAft>
              <a:buNone/>
            </a:pPr>
            <a:r>
              <a:t/>
            </a:r>
            <a:endParaRPr/>
          </a:p>
        </p:txBody>
      </p:sp>
      <p:sp>
        <p:nvSpPr>
          <p:cNvPr id="107" name="Google Shape;107;g74297491f4_2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297491f4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 cncf.ci project consists of a CI testing system, status repository server and a dashboard -- cncf.ci. </a:t>
            </a:r>
            <a:endParaRPr>
              <a:solidFill>
                <a:schemeClr val="dk1"/>
              </a:solidFill>
            </a:endParaRPr>
          </a:p>
          <a:p>
            <a:pPr indent="0" lvl="0" marL="0" rtl="0" algn="l">
              <a:spcBef>
                <a:spcPts val="0"/>
              </a:spcBef>
              <a:spcAft>
                <a:spcPts val="0"/>
              </a:spcAft>
              <a:buNone/>
            </a:pPr>
            <a:r>
              <a:t/>
            </a:r>
            <a:endParaRPr/>
          </a:p>
        </p:txBody>
      </p:sp>
      <p:sp>
        <p:nvSpPr>
          <p:cNvPr id="114" name="Google Shape;114;g74297491f4_2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4297491f4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u="sng">
                <a:solidFill>
                  <a:schemeClr val="hlink"/>
                </a:solidFill>
                <a:hlinkClick r:id="rId2"/>
              </a:rPr>
              <a:t>Landscape.cncf.io</a:t>
            </a:r>
            <a:r>
              <a:rPr lang="en-US">
                <a:solidFill>
                  <a:schemeClr val="dk1"/>
                </a:solidFill>
              </a:rPr>
              <a:t> </a:t>
            </a:r>
            <a:endParaRPr/>
          </a:p>
        </p:txBody>
      </p:sp>
      <p:sp>
        <p:nvSpPr>
          <p:cNvPr id="120" name="Google Shape;120;g74297491f4_2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4297491f4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8 Graduated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15 Incubating</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20 Sandbox</a:t>
            </a:r>
            <a:endParaRPr/>
          </a:p>
        </p:txBody>
      </p:sp>
      <p:sp>
        <p:nvSpPr>
          <p:cNvPr id="126" name="Google Shape;126;g74297491f4_2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2" name="Shape 52"/>
        <p:cNvGrpSpPr/>
        <p:nvPr/>
      </p:nvGrpSpPr>
      <p:grpSpPr>
        <a:xfrm>
          <a:off x="0" y="0"/>
          <a:ext cx="0" cy="0"/>
          <a:chOff x="0" y="0"/>
          <a:chExt cx="0" cy="0"/>
        </a:xfrm>
      </p:grpSpPr>
      <p:sp>
        <p:nvSpPr>
          <p:cNvPr id="53" name="Google Shape;5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5" name="Google Shape;55;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9" name="Shape 59"/>
        <p:cNvGrpSpPr/>
        <p:nvPr/>
      </p:nvGrpSpPr>
      <p:grpSpPr>
        <a:xfrm>
          <a:off x="0" y="0"/>
          <a:ext cx="0" cy="0"/>
          <a:chOff x="0" y="0"/>
          <a:chExt cx="0" cy="0"/>
        </a:xfrm>
      </p:grpSpPr>
      <p:sp>
        <p:nvSpPr>
          <p:cNvPr id="60" name="Google Shape;6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blipFill>
          <a:blip r:embed="rId2">
            <a:alphaModFix/>
          </a:blip>
          <a:stretch>
            <a:fillRect/>
          </a:stretch>
        </a:blipFill>
      </p:bgPr>
    </p:bg>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7" name="Google Shape;1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0" name="Shape 20"/>
        <p:cNvGrpSpPr/>
        <p:nvPr/>
      </p:nvGrpSpPr>
      <p:grpSpPr>
        <a:xfrm>
          <a:off x="0" y="0"/>
          <a:ext cx="0" cy="0"/>
          <a:chOff x="0" y="0"/>
          <a:chExt cx="0" cy="0"/>
        </a:xfrm>
      </p:grpSpPr>
      <p:sp>
        <p:nvSpPr>
          <p:cNvPr id="21" name="Google Shape;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7" name="Shape 27"/>
        <p:cNvGrpSpPr/>
        <p:nvPr/>
      </p:nvGrpSpPr>
      <p:grpSpPr>
        <a:xfrm>
          <a:off x="0" y="0"/>
          <a:ext cx="0" cy="0"/>
          <a:chOff x="0" y="0"/>
          <a:chExt cx="0" cy="0"/>
        </a:xfrm>
      </p:grpSpPr>
      <p:sp>
        <p:nvSpPr>
          <p:cNvPr id="28" name="Google Shape;2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7.png"/><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cncf.ci"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cncf.ci" TargetMode="Externa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hyperlink" Target="https://github.com/crosscloudci" TargetMode="External"/><Relationship Id="rId6" Type="http://schemas.openxmlformats.org/officeDocument/2006/relationships/hyperlink" Target="https://github.com/crosscloudci/prometheus-configuration" TargetMode="External"/><Relationship Id="rId7" Type="http://schemas.openxmlformats.org/officeDocument/2006/relationships/hyperlink" Target="https://raw.githubusercontent.com/cncf/artwork/master/prometheus/icon/color/prometheus-icon-color.svg?sanitize=true" TargetMode="External"/><Relationship Id="rId8" Type="http://schemas.openxmlformats.org/officeDocument/2006/relationships/hyperlink" Target="https://github.com/prometheus/prometheu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1.png"/><Relationship Id="rId6"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crosscloudci/testproj-configuration/blob/master/.gitlab-ci.yml" TargetMode="External"/><Relationship Id="rId4" Type="http://schemas.openxmlformats.org/officeDocument/2006/relationships/hyperlink" Target="https://github.com/crosscloudci/testproj-configuration/blob/master/.gitlab-ci.yml" TargetMode="External"/><Relationship Id="rId5" Type="http://schemas.openxmlformats.org/officeDocument/2006/relationships/hyperlink" Target="https://github.com/crosscloudci/testproj-configuration/blob/master/.gitlab-ci.yml" TargetMode="External"/><Relationship Id="rId6"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crosscloudci/ex_ci_proxy/blob/master/README.md" TargetMode="External"/><Relationship Id="rId4" Type="http://schemas.openxmlformats.org/officeDocument/2006/relationships/image" Target="../media/image36.png"/><Relationship Id="rId5"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crosscloudci/crosscloudci/blob/master/CONTRIBUTING.md" TargetMode="External"/><Relationship Id="rId4" Type="http://schemas.openxmlformats.org/officeDocument/2006/relationships/hyperlink" Target="https://github.com/crosscloudci/ci-dashboard/issues" TargetMode="External"/><Relationship Id="rId5" Type="http://schemas.openxmlformats.org/officeDocument/2006/relationships/hyperlink" Target="https://lists.cncf.io/g/cncf-ci-public" TargetMode="External"/><Relationship Id="rId6" Type="http://schemas.openxmlformats.org/officeDocument/2006/relationships/hyperlink" Target="https://slack.cncf.io/" TargetMode="External"/><Relationship Id="rId7" Type="http://schemas.openxmlformats.org/officeDocument/2006/relationships/hyperlink" Target="https://github.com/cncf/wg-ci"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6.jpg"/><Relationship Id="rId4" Type="http://schemas.openxmlformats.org/officeDocument/2006/relationships/image" Target="../media/image44.png"/><Relationship Id="rId5" Type="http://schemas.openxmlformats.org/officeDocument/2006/relationships/image" Target="../media/image50.png"/><Relationship Id="rId6" Type="http://schemas.openxmlformats.org/officeDocument/2006/relationships/image" Target="../media/image47.png"/><Relationship Id="rId7"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mailto:w.watson@vulk.coop" TargetMode="External"/><Relationship Id="rId4" Type="http://schemas.openxmlformats.org/officeDocument/2006/relationships/hyperlink" Target="mailto:denver@debian.nz" TargetMode="External"/><Relationship Id="rId5" Type="http://schemas.openxmlformats.org/officeDocument/2006/relationships/hyperlink" Target="mailto:lucina@vulk.coop" TargetMode="External"/><Relationship Id="rId6" Type="http://schemas.openxmlformats.org/officeDocument/2006/relationships/hyperlink" Target="mailto:ashleigh@vulk.coop" TargetMode="External"/><Relationship Id="rId7" Type="http://schemas.openxmlformats.org/officeDocument/2006/relationships/hyperlink" Target="mailto:taylor@vulk.coop" TargetMode="External"/><Relationship Id="rId8" Type="http://schemas.openxmlformats.org/officeDocument/2006/relationships/image" Target="../media/image4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3.jpg"/><Relationship Id="rId4" Type="http://schemas.openxmlformats.org/officeDocument/2006/relationships/hyperlink" Target="http://twitter.com/vulkcoop" TargetMode="External"/><Relationship Id="rId5" Type="http://schemas.openxmlformats.org/officeDocument/2006/relationships/hyperlink" Target="https://twitter.com/opensourceaxes" TargetMode="External"/><Relationship Id="rId6" Type="http://schemas.openxmlformats.org/officeDocument/2006/relationships/hyperlink" Target="http://vulk.coop"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s://github.com/rsiekmann" TargetMode="External"/><Relationship Id="rId10" Type="http://schemas.openxmlformats.org/officeDocument/2006/relationships/hyperlink" Target="https://github.com/nupejosh"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taylor" TargetMode="External"/><Relationship Id="rId4" Type="http://schemas.openxmlformats.org/officeDocument/2006/relationships/hyperlink" Target="https://github.com/lixuna" TargetMode="External"/><Relationship Id="rId9" Type="http://schemas.openxmlformats.org/officeDocument/2006/relationships/hyperlink" Target="https://github.com/williscool" TargetMode="External"/><Relationship Id="rId5" Type="http://schemas.openxmlformats.org/officeDocument/2006/relationships/hyperlink" Target="https://github.com/wavell" TargetMode="External"/><Relationship Id="rId6" Type="http://schemas.openxmlformats.org/officeDocument/2006/relationships/hyperlink" Target="https://github.com/denverwilliams" TargetMode="External"/><Relationship Id="rId7" Type="http://schemas.openxmlformats.org/officeDocument/2006/relationships/image" Target="../media/image13.jpg"/><Relationship Id="rId8" Type="http://schemas.openxmlformats.org/officeDocument/2006/relationships/hyperlink" Target="https://github.com/ashleighgregor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ncf.ci" TargetMode="Externa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image" Target="../media/image19.png"/><Relationship Id="rId22" Type="http://schemas.openxmlformats.org/officeDocument/2006/relationships/image" Target="../media/image22.png"/><Relationship Id="rId21" Type="http://schemas.openxmlformats.org/officeDocument/2006/relationships/image" Target="../media/image20.png"/><Relationship Id="rId24" Type="http://schemas.openxmlformats.org/officeDocument/2006/relationships/image" Target="../media/image18.png"/><Relationship Id="rId23"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4.png"/><Relationship Id="rId4" Type="http://schemas.openxmlformats.org/officeDocument/2006/relationships/image" Target="../media/image6.png"/><Relationship Id="rId9" Type="http://schemas.openxmlformats.org/officeDocument/2006/relationships/image" Target="../media/image1.png"/><Relationship Id="rId26" Type="http://schemas.openxmlformats.org/officeDocument/2006/relationships/image" Target="../media/image24.png"/><Relationship Id="rId25" Type="http://schemas.openxmlformats.org/officeDocument/2006/relationships/image" Target="../media/image16.png"/><Relationship Id="rId27"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2.png"/><Relationship Id="rId11" Type="http://schemas.openxmlformats.org/officeDocument/2006/relationships/image" Target="../media/image5.png"/><Relationship Id="rId10" Type="http://schemas.openxmlformats.org/officeDocument/2006/relationships/image" Target="../media/image7.png"/><Relationship Id="rId13" Type="http://schemas.openxmlformats.org/officeDocument/2006/relationships/image" Target="../media/image11.png"/><Relationship Id="rId12" Type="http://schemas.openxmlformats.org/officeDocument/2006/relationships/image" Target="../media/image4.png"/><Relationship Id="rId15" Type="http://schemas.openxmlformats.org/officeDocument/2006/relationships/image" Target="../media/image48.png"/><Relationship Id="rId14" Type="http://schemas.openxmlformats.org/officeDocument/2006/relationships/image" Target="../media/image3.png"/><Relationship Id="rId17" Type="http://schemas.openxmlformats.org/officeDocument/2006/relationships/image" Target="../media/image15.png"/><Relationship Id="rId16" Type="http://schemas.openxmlformats.org/officeDocument/2006/relationships/image" Target="../media/image12.png"/><Relationship Id="rId19" Type="http://schemas.openxmlformats.org/officeDocument/2006/relationships/image" Target="../media/image30.png"/><Relationship Id="rId1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Displaying ONAP SO Project</a:t>
            </a:r>
            <a:endParaRPr/>
          </a:p>
        </p:txBody>
      </p:sp>
      <p:cxnSp>
        <p:nvCxnSpPr>
          <p:cNvPr id="165" name="Google Shape;165;p23"/>
          <p:cNvCxnSpPr/>
          <p:nvPr/>
        </p:nvCxnSpPr>
        <p:spPr>
          <a:xfrm flipH="1">
            <a:off x="2378567" y="3091767"/>
            <a:ext cx="7308300" cy="16800"/>
          </a:xfrm>
          <a:prstGeom prst="straightConnector1">
            <a:avLst/>
          </a:prstGeom>
          <a:noFill/>
          <a:ln cap="flat" cmpd="sng" w="38100">
            <a:solidFill>
              <a:srgbClr val="275187"/>
            </a:solidFill>
            <a:prstDash val="solid"/>
            <a:round/>
            <a:headEnd len="med" w="med" type="none"/>
            <a:tailEnd len="med" w="med" type="none"/>
          </a:ln>
        </p:spPr>
      </p:cxnSp>
      <p:pic>
        <p:nvPicPr>
          <p:cNvPr id="166" name="Google Shape;166;p23"/>
          <p:cNvPicPr preferRelativeResize="0"/>
          <p:nvPr/>
        </p:nvPicPr>
        <p:blipFill>
          <a:blip r:embed="rId3">
            <a:alphaModFix/>
          </a:blip>
          <a:stretch>
            <a:fillRect/>
          </a:stretch>
        </p:blipFill>
        <p:spPr>
          <a:xfrm>
            <a:off x="3410150" y="1696867"/>
            <a:ext cx="4746756" cy="1015767"/>
          </a:xfrm>
          <a:prstGeom prst="rect">
            <a:avLst/>
          </a:prstGeom>
          <a:noFill/>
          <a:ln>
            <a:noFill/>
          </a:ln>
        </p:spPr>
      </p:pic>
      <p:pic>
        <p:nvPicPr>
          <p:cNvPr id="167" name="Google Shape;167;p23"/>
          <p:cNvPicPr preferRelativeResize="0"/>
          <p:nvPr/>
        </p:nvPicPr>
        <p:blipFill rotWithShape="1">
          <a:blip r:embed="rId4">
            <a:alphaModFix/>
          </a:blip>
          <a:srcRect b="0" l="13569" r="0" t="42535"/>
          <a:stretch/>
        </p:blipFill>
        <p:spPr>
          <a:xfrm>
            <a:off x="835533" y="3238583"/>
            <a:ext cx="6413601" cy="1818000"/>
          </a:xfrm>
          <a:prstGeom prst="rect">
            <a:avLst/>
          </a:prstGeom>
          <a:noFill/>
          <a:ln>
            <a:noFill/>
          </a:ln>
        </p:spPr>
      </p:pic>
      <p:sp>
        <p:nvSpPr>
          <p:cNvPr id="168" name="Google Shape;168;p23"/>
          <p:cNvSpPr txBox="1"/>
          <p:nvPr/>
        </p:nvSpPr>
        <p:spPr>
          <a:xfrm>
            <a:off x="4771633" y="4954967"/>
            <a:ext cx="6413700" cy="1197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400">
                <a:latin typeface="Calibri"/>
                <a:ea typeface="Calibri"/>
                <a:cs typeface="Calibri"/>
                <a:sym typeface="Calibri"/>
              </a:rPr>
              <a:t>“...Our CNCF demo at ONS will illustrate to carriers that Kubernetes and ONAP are key to the future of network virtualization.”</a:t>
            </a:r>
            <a:endParaRPr sz="2400">
              <a:latin typeface="Calibri"/>
              <a:ea typeface="Calibri"/>
              <a:cs typeface="Calibri"/>
              <a:sym typeface="Calibri"/>
            </a:endParaRPr>
          </a:p>
          <a:p>
            <a:pPr indent="-457200" lvl="0" marL="609600" rtl="0" algn="r">
              <a:spcBef>
                <a:spcPts val="0"/>
              </a:spcBef>
              <a:spcAft>
                <a:spcPts val="0"/>
              </a:spcAft>
              <a:buSzPts val="2400"/>
              <a:buFont typeface="Calibri"/>
              <a:buChar char="-"/>
            </a:pPr>
            <a:r>
              <a:rPr lang="en-US" sz="2400">
                <a:latin typeface="Calibri"/>
                <a:ea typeface="Calibri"/>
                <a:cs typeface="Calibri"/>
                <a:sym typeface="Calibri"/>
              </a:rPr>
              <a:t>Dan Kohn, CNCF executive director </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5900">
                <a:solidFill>
                  <a:schemeClr val="dk1"/>
                </a:solidFill>
              </a:rPr>
              <a:t>Key features of cncf.ci</a:t>
            </a:r>
            <a:endParaRPr b="1" sz="59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Key Features</a:t>
            </a:r>
            <a:endParaRPr/>
          </a:p>
        </p:txBody>
      </p:sp>
      <p:sp>
        <p:nvSpPr>
          <p:cNvPr id="179" name="Google Shape;179;p25"/>
          <p:cNvSpPr txBox="1"/>
          <p:nvPr/>
        </p:nvSpPr>
        <p:spPr>
          <a:xfrm>
            <a:off x="415600" y="1856576"/>
            <a:ext cx="11360700" cy="42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200">
                <a:solidFill>
                  <a:srgbClr val="44546A"/>
                </a:solidFill>
              </a:rPr>
              <a:t>1. Project-centric -- highlight and validate CNCF-hosted Graduated and Incubating projects:</a:t>
            </a:r>
            <a:endParaRPr b="1" sz="3200">
              <a:solidFill>
                <a:srgbClr val="44546A"/>
              </a:solidFill>
            </a:endParaRPr>
          </a:p>
          <a:p>
            <a:pPr indent="0" lvl="0" marL="0" rtl="0" algn="l">
              <a:lnSpc>
                <a:spcPct val="115000"/>
              </a:lnSpc>
              <a:spcBef>
                <a:spcPts val="0"/>
              </a:spcBef>
              <a:spcAft>
                <a:spcPts val="0"/>
              </a:spcAft>
              <a:buNone/>
            </a:pPr>
            <a:r>
              <a:t/>
            </a:r>
            <a:endParaRPr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Validate stable and HEAD releases of Graduated and Incubating projects</a:t>
            </a:r>
            <a:endParaRPr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Re-use build containers that are provided by a project’s CI System</a:t>
            </a:r>
            <a:endParaRPr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Re-use upstream Helm charts</a:t>
            </a:r>
            <a:endParaRPr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Re-use end-to-end tests provided by projects</a:t>
            </a:r>
            <a:endParaRPr sz="2400">
              <a:solidFill>
                <a:srgbClr val="44546A"/>
              </a:solidFill>
            </a:endParaRPr>
          </a:p>
          <a:p>
            <a:pPr indent="0" lvl="0" marL="0" rtl="0" algn="l">
              <a:lnSpc>
                <a:spcPct val="115000"/>
              </a:lnSpc>
              <a:spcBef>
                <a:spcPts val="0"/>
              </a:spcBef>
              <a:spcAft>
                <a:spcPts val="0"/>
              </a:spcAft>
              <a:buNone/>
            </a:pPr>
            <a:r>
              <a:t/>
            </a:r>
            <a:endParaRPr sz="2400">
              <a:solidFill>
                <a:srgbClr val="44546A"/>
              </a:solidFill>
            </a:endParaRPr>
          </a:p>
          <a:p>
            <a:pPr indent="0" lvl="0" marL="0" rtl="0" algn="l">
              <a:lnSpc>
                <a:spcPct val="115000"/>
              </a:lnSpc>
              <a:spcBef>
                <a:spcPts val="0"/>
              </a:spcBef>
              <a:spcAft>
                <a:spcPts val="0"/>
              </a:spcAft>
              <a:buNone/>
            </a:pPr>
            <a:r>
              <a:t/>
            </a:r>
            <a:endParaRPr sz="2400">
              <a:solidFill>
                <a:srgbClr val="434343"/>
              </a:solidFill>
            </a:endParaRPr>
          </a:p>
          <a:p>
            <a:pPr indent="0" lvl="0" marL="0" rtl="0" algn="l">
              <a:lnSpc>
                <a:spcPct val="115000"/>
              </a:lnSpc>
              <a:spcBef>
                <a:spcPts val="0"/>
              </a:spcBef>
              <a:spcAft>
                <a:spcPts val="0"/>
              </a:spcAft>
              <a:buNone/>
            </a:pPr>
            <a:br>
              <a:rPr lang="en-US" sz="2400">
                <a:solidFill>
                  <a:srgbClr val="666666"/>
                </a:solidFill>
              </a:rPr>
            </a:br>
            <a:endParaRPr sz="2400">
              <a:solidFill>
                <a:srgbClr val="666666"/>
              </a:solidFill>
            </a:endParaRPr>
          </a:p>
          <a:p>
            <a:pPr indent="0" lvl="0" marL="0" rtl="0" algn="l">
              <a:lnSpc>
                <a:spcPct val="115000"/>
              </a:lnSpc>
              <a:spcBef>
                <a:spcPts val="0"/>
              </a:spcBef>
              <a:spcAft>
                <a:spcPts val="2100"/>
              </a:spcAft>
              <a:buNone/>
            </a:pPr>
            <a:r>
              <a:t/>
            </a:r>
            <a:endParaRPr sz="24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nvSpPr>
        <p:spPr>
          <a:xfrm>
            <a:off x="2953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Key Features</a:t>
            </a:r>
            <a:endParaRPr b="1" sz="4400">
              <a:solidFill>
                <a:srgbClr val="0C0C0C"/>
              </a:solidFill>
            </a:endParaRPr>
          </a:p>
        </p:txBody>
      </p:sp>
      <p:sp>
        <p:nvSpPr>
          <p:cNvPr id="185" name="Google Shape;185;p26"/>
          <p:cNvSpPr txBox="1"/>
          <p:nvPr/>
        </p:nvSpPr>
        <p:spPr>
          <a:xfrm>
            <a:off x="415600" y="1856576"/>
            <a:ext cx="11360700" cy="42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200">
                <a:solidFill>
                  <a:srgbClr val="44546A"/>
                </a:solidFill>
              </a:rPr>
              <a:t>2. Collaboration -- increased engagement with CNCF Project maintainers:</a:t>
            </a:r>
            <a:endParaRPr b="1" sz="3200">
              <a:solidFill>
                <a:srgbClr val="44546A"/>
              </a:solidFill>
            </a:endParaRPr>
          </a:p>
          <a:p>
            <a:pPr indent="0" lvl="0" marL="0" rtl="0" algn="l">
              <a:lnSpc>
                <a:spcPct val="115000"/>
              </a:lnSpc>
              <a:spcBef>
                <a:spcPts val="0"/>
              </a:spcBef>
              <a:spcAft>
                <a:spcPts val="0"/>
              </a:spcAft>
              <a:buNone/>
            </a:pPr>
            <a:r>
              <a:t/>
            </a:r>
            <a:endParaRPr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Maintainers can update </a:t>
            </a:r>
            <a:r>
              <a:rPr b="1" lang="en-US" sz="2400">
                <a:solidFill>
                  <a:srgbClr val="44546A"/>
                </a:solidFill>
              </a:rPr>
              <a:t>project</a:t>
            </a:r>
            <a:r>
              <a:rPr lang="en-US" sz="2400">
                <a:solidFill>
                  <a:srgbClr val="44546A"/>
                </a:solidFill>
              </a:rPr>
              <a:t> and </a:t>
            </a:r>
            <a:r>
              <a:rPr b="1" lang="en-US" sz="2400">
                <a:solidFill>
                  <a:srgbClr val="44546A"/>
                </a:solidFill>
              </a:rPr>
              <a:t>release</a:t>
            </a:r>
            <a:r>
              <a:rPr lang="en-US" sz="2400">
                <a:solidFill>
                  <a:srgbClr val="44546A"/>
                </a:solidFill>
              </a:rPr>
              <a:t> details via a GitHub pull request</a:t>
            </a:r>
            <a:endParaRPr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Maintainers can provide </a:t>
            </a:r>
            <a:r>
              <a:rPr b="1" lang="en-US" sz="2400">
                <a:solidFill>
                  <a:srgbClr val="44546A"/>
                </a:solidFill>
              </a:rPr>
              <a:t>Helm charts</a:t>
            </a:r>
            <a:r>
              <a:rPr lang="en-US" sz="2400">
                <a:solidFill>
                  <a:srgbClr val="44546A"/>
                </a:solidFill>
              </a:rPr>
              <a:t> and </a:t>
            </a:r>
            <a:r>
              <a:rPr b="1" lang="en-US" sz="2400">
                <a:solidFill>
                  <a:srgbClr val="44546A"/>
                </a:solidFill>
              </a:rPr>
              <a:t>smoke tests</a:t>
            </a:r>
            <a:r>
              <a:rPr lang="en-US" sz="2400">
                <a:solidFill>
                  <a:srgbClr val="44546A"/>
                </a:solidFill>
              </a:rPr>
              <a:t> for the </a:t>
            </a:r>
            <a:r>
              <a:rPr b="1" lang="en-US" sz="2400">
                <a:solidFill>
                  <a:srgbClr val="44546A"/>
                </a:solidFill>
              </a:rPr>
              <a:t>deploy phase</a:t>
            </a:r>
            <a:endParaRPr b="1"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Maintainers can provide </a:t>
            </a:r>
            <a:r>
              <a:rPr b="1" lang="en-US" sz="2400">
                <a:solidFill>
                  <a:srgbClr val="44546A"/>
                </a:solidFill>
              </a:rPr>
              <a:t>end-to-end tests</a:t>
            </a:r>
            <a:r>
              <a:rPr lang="en-US" sz="2400">
                <a:solidFill>
                  <a:srgbClr val="44546A"/>
                </a:solidFill>
              </a:rPr>
              <a:t> for the </a:t>
            </a:r>
            <a:r>
              <a:rPr b="1" lang="en-US" sz="2400">
                <a:solidFill>
                  <a:srgbClr val="44546A"/>
                </a:solidFill>
              </a:rPr>
              <a:t>test phase</a:t>
            </a:r>
            <a:endParaRPr b="1" sz="2400">
              <a:solidFill>
                <a:srgbClr val="44546A"/>
              </a:solidFill>
            </a:endParaRPr>
          </a:p>
          <a:p>
            <a:pPr indent="-457200" lvl="0" marL="609600" rtl="0" algn="l">
              <a:lnSpc>
                <a:spcPct val="115000"/>
              </a:lnSpc>
              <a:spcBef>
                <a:spcPts val="0"/>
              </a:spcBef>
              <a:spcAft>
                <a:spcPts val="0"/>
              </a:spcAft>
              <a:buClr>
                <a:srgbClr val="44546A"/>
              </a:buClr>
              <a:buSzPts val="2400"/>
              <a:buChar char="●"/>
            </a:pPr>
            <a:r>
              <a:rPr lang="en-US" sz="2400">
                <a:solidFill>
                  <a:schemeClr val="dk2"/>
                </a:solidFill>
              </a:rPr>
              <a:t>CI Testing System will integrate with external CI systems to </a:t>
            </a:r>
            <a:r>
              <a:rPr b="1" lang="en-US" sz="2400">
                <a:solidFill>
                  <a:schemeClr val="dk2"/>
                </a:solidFill>
              </a:rPr>
              <a:t>retrieve</a:t>
            </a:r>
            <a:r>
              <a:rPr lang="en-US" sz="2400">
                <a:solidFill>
                  <a:schemeClr val="dk2"/>
                </a:solidFill>
              </a:rPr>
              <a:t> a CNCF Project’s </a:t>
            </a:r>
            <a:r>
              <a:rPr b="1" lang="en-US" sz="2400">
                <a:solidFill>
                  <a:schemeClr val="dk2"/>
                </a:solidFill>
              </a:rPr>
              <a:t>build status</a:t>
            </a:r>
            <a:r>
              <a:rPr lang="en-US" sz="2400">
                <a:solidFill>
                  <a:schemeClr val="dk2"/>
                </a:solidFill>
              </a:rPr>
              <a:t> and </a:t>
            </a:r>
            <a:r>
              <a:rPr b="1" lang="en-US" sz="2400">
                <a:solidFill>
                  <a:schemeClr val="dk2"/>
                </a:solidFill>
              </a:rPr>
              <a:t>container artifacts</a:t>
            </a:r>
            <a:r>
              <a:rPr lang="en-US" sz="2400">
                <a:solidFill>
                  <a:schemeClr val="dk2"/>
                </a:solidFill>
              </a:rPr>
              <a:t> </a:t>
            </a:r>
            <a:endParaRPr sz="2400">
              <a:solidFill>
                <a:srgbClr val="44546A"/>
              </a:solidFill>
            </a:endParaRPr>
          </a:p>
          <a:p>
            <a:pPr indent="0" lvl="0" marL="0" rtl="0" algn="l">
              <a:lnSpc>
                <a:spcPct val="115000"/>
              </a:lnSpc>
              <a:spcBef>
                <a:spcPts val="0"/>
              </a:spcBef>
              <a:spcAft>
                <a:spcPts val="0"/>
              </a:spcAft>
              <a:buNone/>
            </a:pPr>
            <a:r>
              <a:t/>
            </a:r>
            <a:endParaRPr sz="2400">
              <a:solidFill>
                <a:srgbClr val="44546A"/>
              </a:solidFill>
            </a:endParaRPr>
          </a:p>
          <a:p>
            <a:pPr indent="0" lvl="0" marL="0" rtl="0" algn="l">
              <a:lnSpc>
                <a:spcPct val="115000"/>
              </a:lnSpc>
              <a:spcBef>
                <a:spcPts val="0"/>
              </a:spcBef>
              <a:spcAft>
                <a:spcPts val="0"/>
              </a:spcAft>
              <a:buNone/>
            </a:pPr>
            <a:r>
              <a:t/>
            </a:r>
            <a:endParaRPr sz="2400">
              <a:solidFill>
                <a:srgbClr val="434343"/>
              </a:solidFill>
            </a:endParaRPr>
          </a:p>
          <a:p>
            <a:pPr indent="0" lvl="0" marL="0" rtl="0" algn="l">
              <a:lnSpc>
                <a:spcPct val="115000"/>
              </a:lnSpc>
              <a:spcBef>
                <a:spcPts val="0"/>
              </a:spcBef>
              <a:spcAft>
                <a:spcPts val="0"/>
              </a:spcAft>
              <a:buNone/>
            </a:pPr>
            <a:br>
              <a:rPr lang="en-US" sz="2400">
                <a:solidFill>
                  <a:srgbClr val="666666"/>
                </a:solidFill>
              </a:rPr>
            </a:br>
            <a:endParaRPr sz="2400">
              <a:solidFill>
                <a:srgbClr val="666666"/>
              </a:solidFill>
            </a:endParaRPr>
          </a:p>
          <a:p>
            <a:pPr indent="0" lvl="0" marL="0" rtl="0" algn="l">
              <a:lnSpc>
                <a:spcPct val="115000"/>
              </a:lnSpc>
              <a:spcBef>
                <a:spcPts val="0"/>
              </a:spcBef>
              <a:spcAft>
                <a:spcPts val="2100"/>
              </a:spcAft>
              <a:buNone/>
            </a:pPr>
            <a:r>
              <a:t/>
            </a:r>
            <a:endParaRPr sz="24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Key Features</a:t>
            </a:r>
            <a:endParaRPr b="1" sz="4400">
              <a:solidFill>
                <a:srgbClr val="0C0C0C"/>
              </a:solidFill>
            </a:endParaRPr>
          </a:p>
        </p:txBody>
      </p:sp>
      <p:sp>
        <p:nvSpPr>
          <p:cNvPr id="191" name="Google Shape;191;p27"/>
          <p:cNvSpPr txBox="1"/>
          <p:nvPr/>
        </p:nvSpPr>
        <p:spPr>
          <a:xfrm>
            <a:off x="415600" y="1781300"/>
            <a:ext cx="11360700" cy="431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3200">
                <a:solidFill>
                  <a:srgbClr val="44546A"/>
                </a:solidFill>
              </a:rPr>
              <a:t>3. Agnostic testing -- </a:t>
            </a:r>
            <a:r>
              <a:rPr b="1" lang="en-US" sz="3100">
                <a:solidFill>
                  <a:srgbClr val="3F4749"/>
                </a:solidFill>
                <a:latin typeface="Century Gothic"/>
                <a:ea typeface="Century Gothic"/>
                <a:cs typeface="Century Gothic"/>
                <a:sym typeface="Century Gothic"/>
              </a:rPr>
              <a:t>validate projects in a configurable and neutral test environment:</a:t>
            </a:r>
            <a:endParaRPr b="1" sz="3200">
              <a:solidFill>
                <a:srgbClr val="44546A"/>
              </a:solidFill>
            </a:endParaRPr>
          </a:p>
          <a:p>
            <a:pPr indent="0" lvl="0" marL="0" rtl="0" algn="l">
              <a:lnSpc>
                <a:spcPct val="115000"/>
              </a:lnSpc>
              <a:spcBef>
                <a:spcPts val="0"/>
              </a:spcBef>
              <a:spcAft>
                <a:spcPts val="0"/>
              </a:spcAft>
              <a:buNone/>
            </a:pPr>
            <a:r>
              <a:t/>
            </a:r>
            <a:endParaRPr b="1" sz="16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Per Kubernetes Release</a:t>
            </a:r>
            <a:endParaRPr sz="2400">
              <a:solidFill>
                <a:srgbClr val="44546A"/>
              </a:solidFill>
            </a:endParaRPr>
          </a:p>
          <a:p>
            <a:pPr indent="-457200" lvl="1" marL="1219200" rtl="0" algn="l">
              <a:lnSpc>
                <a:spcPct val="115000"/>
              </a:lnSpc>
              <a:spcBef>
                <a:spcPts val="0"/>
              </a:spcBef>
              <a:spcAft>
                <a:spcPts val="0"/>
              </a:spcAft>
              <a:buClr>
                <a:srgbClr val="434343"/>
              </a:buClr>
              <a:buSzPts val="2400"/>
              <a:buChar char="○"/>
            </a:pPr>
            <a:r>
              <a:rPr lang="en-US" sz="2400">
                <a:solidFill>
                  <a:srgbClr val="44546A"/>
                </a:solidFill>
              </a:rPr>
              <a:t>Stable</a:t>
            </a:r>
            <a:endParaRPr sz="2400">
              <a:solidFill>
                <a:srgbClr val="44546A"/>
              </a:solidFill>
            </a:endParaRPr>
          </a:p>
          <a:p>
            <a:pPr indent="-457200" lvl="1" marL="1219200" rtl="0" algn="l">
              <a:lnSpc>
                <a:spcPct val="115000"/>
              </a:lnSpc>
              <a:spcBef>
                <a:spcPts val="0"/>
              </a:spcBef>
              <a:spcAft>
                <a:spcPts val="0"/>
              </a:spcAft>
              <a:buClr>
                <a:srgbClr val="434343"/>
              </a:buClr>
              <a:buSzPts val="2400"/>
              <a:buChar char="○"/>
            </a:pPr>
            <a:r>
              <a:rPr lang="en-US" sz="2400">
                <a:solidFill>
                  <a:srgbClr val="44546A"/>
                </a:solidFill>
              </a:rPr>
              <a:t>HEAD</a:t>
            </a:r>
            <a:endParaRPr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Per Architecture</a:t>
            </a:r>
            <a:endParaRPr sz="2400">
              <a:solidFill>
                <a:srgbClr val="44546A"/>
              </a:solidFill>
            </a:endParaRPr>
          </a:p>
          <a:p>
            <a:pPr indent="-457200" lvl="1" marL="1219200" rtl="0" algn="l">
              <a:lnSpc>
                <a:spcPct val="115000"/>
              </a:lnSpc>
              <a:spcBef>
                <a:spcPts val="0"/>
              </a:spcBef>
              <a:spcAft>
                <a:spcPts val="0"/>
              </a:spcAft>
              <a:buClr>
                <a:srgbClr val="434343"/>
              </a:buClr>
              <a:buSzPts val="2400"/>
              <a:buChar char="○"/>
            </a:pPr>
            <a:r>
              <a:rPr lang="en-US" sz="2400">
                <a:solidFill>
                  <a:srgbClr val="44546A"/>
                </a:solidFill>
              </a:rPr>
              <a:t>X86</a:t>
            </a:r>
            <a:endParaRPr sz="2400">
              <a:solidFill>
                <a:srgbClr val="44546A"/>
              </a:solidFill>
            </a:endParaRPr>
          </a:p>
          <a:p>
            <a:pPr indent="-457200" lvl="1" marL="1219200" rtl="0" algn="l">
              <a:lnSpc>
                <a:spcPct val="115000"/>
              </a:lnSpc>
              <a:spcBef>
                <a:spcPts val="0"/>
              </a:spcBef>
              <a:spcAft>
                <a:spcPts val="0"/>
              </a:spcAft>
              <a:buClr>
                <a:srgbClr val="44546A"/>
              </a:buClr>
              <a:buSzPts val="2400"/>
              <a:buChar char="○"/>
            </a:pPr>
            <a:r>
              <a:rPr lang="en-US" sz="2400">
                <a:solidFill>
                  <a:schemeClr val="dk2"/>
                </a:solidFill>
              </a:rPr>
              <a:t>Arm</a:t>
            </a:r>
            <a:endParaRPr sz="2400">
              <a:solidFill>
                <a:srgbClr val="44546A"/>
              </a:solidFill>
            </a:endParaRPr>
          </a:p>
          <a:p>
            <a:pPr indent="-457200" lvl="0" marL="609600" rtl="0" algn="l">
              <a:lnSpc>
                <a:spcPct val="115000"/>
              </a:lnSpc>
              <a:spcBef>
                <a:spcPts val="0"/>
              </a:spcBef>
              <a:spcAft>
                <a:spcPts val="0"/>
              </a:spcAft>
              <a:buClr>
                <a:srgbClr val="44546A"/>
              </a:buClr>
              <a:buSzPts val="2400"/>
              <a:buChar char="●"/>
            </a:pPr>
            <a:r>
              <a:rPr lang="en-US" sz="2400">
                <a:solidFill>
                  <a:srgbClr val="44546A"/>
                </a:solidFill>
              </a:rPr>
              <a:t>Bare Metal</a:t>
            </a:r>
            <a:endParaRPr sz="2400">
              <a:solidFill>
                <a:srgbClr val="44546A"/>
              </a:solidFill>
            </a:endParaRPr>
          </a:p>
          <a:p>
            <a:pPr indent="-457200" lvl="1" marL="1219200" rtl="0" algn="l">
              <a:lnSpc>
                <a:spcPct val="115000"/>
              </a:lnSpc>
              <a:spcBef>
                <a:spcPts val="0"/>
              </a:spcBef>
              <a:spcAft>
                <a:spcPts val="0"/>
              </a:spcAft>
              <a:buClr>
                <a:srgbClr val="44546A"/>
              </a:buClr>
              <a:buSzPts val="2400"/>
              <a:buChar char="○"/>
            </a:pPr>
            <a:r>
              <a:rPr lang="en-US" sz="2400">
                <a:solidFill>
                  <a:srgbClr val="44546A"/>
                </a:solidFill>
              </a:rPr>
              <a:t>Packet</a:t>
            </a:r>
            <a:endParaRPr sz="24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8000"/>
              <a:buFont typeface="Arial"/>
              <a:buNone/>
            </a:pPr>
            <a:r>
              <a:rPr b="1" lang="en-US" sz="5900">
                <a:solidFill>
                  <a:srgbClr val="0C0C0C"/>
                </a:solidFill>
              </a:rPr>
              <a:t>Dashboard </a:t>
            </a:r>
            <a:endParaRPr b="1" sz="5900">
              <a:solidFill>
                <a:srgbClr val="0C0C0C"/>
              </a:solidFill>
            </a:endParaRPr>
          </a:p>
          <a:p>
            <a:pPr indent="0" lvl="0" marL="0" marR="0" rtl="0" algn="l">
              <a:lnSpc>
                <a:spcPct val="90000"/>
              </a:lnSpc>
              <a:spcBef>
                <a:spcPts val="0"/>
              </a:spcBef>
              <a:spcAft>
                <a:spcPts val="0"/>
              </a:spcAft>
              <a:buClr>
                <a:srgbClr val="0C0C0C"/>
              </a:buClr>
              <a:buSzPts val="8000"/>
              <a:buFont typeface="Arial"/>
              <a:buNone/>
            </a:pPr>
            <a:r>
              <a:rPr b="1" lang="en-US" sz="5900">
                <a:solidFill>
                  <a:srgbClr val="0C0C0C"/>
                </a:solidFill>
              </a:rPr>
              <a:t>Walk-through</a:t>
            </a:r>
            <a:endParaRPr b="1" sz="5900">
              <a:solidFill>
                <a:srgbClr val="0C0C0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Walk-through: cncf.ci</a:t>
            </a:r>
            <a:endParaRPr b="1" sz="4400">
              <a:solidFill>
                <a:srgbClr val="0C0C0C"/>
              </a:solidFill>
            </a:endParaRPr>
          </a:p>
        </p:txBody>
      </p:sp>
      <p:sp>
        <p:nvSpPr>
          <p:cNvPr id="202" name="Google Shape;202;p29"/>
          <p:cNvSpPr txBox="1"/>
          <p:nvPr/>
        </p:nvSpPr>
        <p:spPr>
          <a:xfrm>
            <a:off x="9049900" y="6140000"/>
            <a:ext cx="3038700" cy="514800"/>
          </a:xfrm>
          <a:prstGeom prst="rect">
            <a:avLst/>
          </a:prstGeom>
          <a:noFill/>
          <a:ln>
            <a:noFill/>
          </a:ln>
        </p:spPr>
        <p:txBody>
          <a:bodyPr anchorCtr="0" anchor="t" bIns="121900" lIns="121900" spcFirstLastPara="1" rIns="121900" wrap="square" tIns="121900">
            <a:noAutofit/>
          </a:bodyPr>
          <a:lstStyle/>
          <a:p>
            <a:pPr indent="0" lvl="0" marL="609600" rtl="0" algn="r">
              <a:lnSpc>
                <a:spcPct val="150000"/>
              </a:lnSpc>
              <a:spcBef>
                <a:spcPts val="300"/>
              </a:spcBef>
              <a:spcAft>
                <a:spcPts val="0"/>
              </a:spcAft>
              <a:buNone/>
            </a:pPr>
            <a:r>
              <a:rPr b="1" lang="en-US" sz="2400" u="sng">
                <a:solidFill>
                  <a:schemeClr val="hlink"/>
                </a:solidFill>
                <a:latin typeface="Century Gothic"/>
                <a:ea typeface="Century Gothic"/>
                <a:cs typeface="Century Gothic"/>
                <a:sym typeface="Century Gothic"/>
                <a:hlinkClick r:id="rId3"/>
              </a:rPr>
              <a:t>cncf.ci</a:t>
            </a:r>
            <a:endParaRPr sz="2400">
              <a:latin typeface="Calibri"/>
              <a:ea typeface="Calibri"/>
              <a:cs typeface="Calibri"/>
              <a:sym typeface="Calibri"/>
            </a:endParaRPr>
          </a:p>
        </p:txBody>
      </p:sp>
      <p:pic>
        <p:nvPicPr>
          <p:cNvPr id="203" name="Google Shape;203;p29"/>
          <p:cNvPicPr preferRelativeResize="0"/>
          <p:nvPr/>
        </p:nvPicPr>
        <p:blipFill rotWithShape="1">
          <a:blip r:embed="rId4">
            <a:alphaModFix/>
          </a:blip>
          <a:srcRect b="29799" l="-1926" r="0" t="-1228"/>
          <a:stretch/>
        </p:blipFill>
        <p:spPr>
          <a:xfrm>
            <a:off x="2385400" y="1229975"/>
            <a:ext cx="6367085" cy="5628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Walk-through: cncf.ci</a:t>
            </a:r>
            <a:endParaRPr b="1" sz="4400">
              <a:solidFill>
                <a:srgbClr val="0C0C0C"/>
              </a:solidFill>
            </a:endParaRPr>
          </a:p>
        </p:txBody>
      </p:sp>
      <p:sp>
        <p:nvSpPr>
          <p:cNvPr id="209" name="Google Shape;209;p30"/>
          <p:cNvSpPr txBox="1"/>
          <p:nvPr/>
        </p:nvSpPr>
        <p:spPr>
          <a:xfrm>
            <a:off x="9049900" y="6140000"/>
            <a:ext cx="3038700" cy="514800"/>
          </a:xfrm>
          <a:prstGeom prst="rect">
            <a:avLst/>
          </a:prstGeom>
          <a:noFill/>
          <a:ln>
            <a:noFill/>
          </a:ln>
        </p:spPr>
        <p:txBody>
          <a:bodyPr anchorCtr="0" anchor="t" bIns="121900" lIns="121900" spcFirstLastPara="1" rIns="121900" wrap="square" tIns="121900">
            <a:noAutofit/>
          </a:bodyPr>
          <a:lstStyle/>
          <a:p>
            <a:pPr indent="0" lvl="0" marL="609600" rtl="0" algn="r">
              <a:lnSpc>
                <a:spcPct val="150000"/>
              </a:lnSpc>
              <a:spcBef>
                <a:spcPts val="300"/>
              </a:spcBef>
              <a:spcAft>
                <a:spcPts val="0"/>
              </a:spcAft>
              <a:buNone/>
            </a:pPr>
            <a:r>
              <a:rPr b="1" lang="en-US" sz="2400" u="sng">
                <a:solidFill>
                  <a:schemeClr val="hlink"/>
                </a:solidFill>
                <a:latin typeface="Century Gothic"/>
                <a:ea typeface="Century Gothic"/>
                <a:cs typeface="Century Gothic"/>
                <a:sym typeface="Century Gothic"/>
                <a:hlinkClick r:id="rId3"/>
              </a:rPr>
              <a:t>cncf.ci</a:t>
            </a:r>
            <a:endParaRPr sz="2400">
              <a:latin typeface="Calibri"/>
              <a:ea typeface="Calibri"/>
              <a:cs typeface="Calibri"/>
              <a:sym typeface="Calibri"/>
            </a:endParaRPr>
          </a:p>
        </p:txBody>
      </p:sp>
      <p:pic>
        <p:nvPicPr>
          <p:cNvPr id="210" name="Google Shape;210;p30"/>
          <p:cNvPicPr preferRelativeResize="0"/>
          <p:nvPr/>
        </p:nvPicPr>
        <p:blipFill rotWithShape="1">
          <a:blip r:embed="rId4">
            <a:alphaModFix/>
          </a:blip>
          <a:srcRect b="67587" l="0" r="0" t="0"/>
          <a:stretch/>
        </p:blipFill>
        <p:spPr>
          <a:xfrm>
            <a:off x="932250" y="1484375"/>
            <a:ext cx="10314000" cy="4217099"/>
          </a:xfrm>
          <a:prstGeom prst="rect">
            <a:avLst/>
          </a:prstGeom>
          <a:noFill/>
          <a:ln>
            <a:noFill/>
          </a:ln>
        </p:spPr>
      </p:pic>
      <p:sp>
        <p:nvSpPr>
          <p:cNvPr id="211" name="Google Shape;211;p30"/>
          <p:cNvSpPr/>
          <p:nvPr/>
        </p:nvSpPr>
        <p:spPr>
          <a:xfrm rot="-5400000">
            <a:off x="5314525" y="-1523750"/>
            <a:ext cx="1521300" cy="9770400"/>
          </a:xfrm>
          <a:prstGeom prst="rect">
            <a:avLst/>
          </a:prstGeom>
          <a:noFill/>
          <a:ln cap="flat" cmpd="sng" w="38100">
            <a:solidFill>
              <a:schemeClr val="accent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nvSpPr>
        <p:spPr>
          <a:xfrm>
            <a:off x="559904" y="3113659"/>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3600"/>
              <a:buFont typeface="Arial"/>
              <a:buNone/>
            </a:pPr>
            <a:r>
              <a:rPr i="1" lang="en-US" sz="3600">
                <a:solidFill>
                  <a:srgbClr val="0C0C0C"/>
                </a:solidFill>
              </a:rPr>
              <a:t>How to add a CNCF-project to cncf.ci</a:t>
            </a:r>
            <a:endParaRPr/>
          </a:p>
        </p:txBody>
      </p:sp>
      <p:sp>
        <p:nvSpPr>
          <p:cNvPr id="217" name="Google Shape;217;p31"/>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8000"/>
              <a:buFont typeface="Arial"/>
              <a:buNone/>
            </a:pPr>
            <a:r>
              <a:rPr b="1" lang="en-US" sz="5900">
                <a:solidFill>
                  <a:srgbClr val="0C0C0C"/>
                </a:solidFill>
              </a:rPr>
              <a:t>Deep Dive</a:t>
            </a:r>
            <a:endParaRPr sz="5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5900">
                <a:solidFill>
                  <a:schemeClr val="dk1"/>
                </a:solidFill>
              </a:rPr>
              <a:t>How to Add a Project</a:t>
            </a:r>
            <a:endParaRPr b="1" sz="8000">
              <a:solidFill>
                <a:srgbClr val="0C0C0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nvSpPr>
        <p:spPr>
          <a:xfrm>
            <a:off x="559904" y="3113659"/>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3600"/>
              <a:buFont typeface="Arial"/>
              <a:buNone/>
            </a:pPr>
            <a:r>
              <a:rPr i="1" lang="en-US" sz="3600">
                <a:solidFill>
                  <a:srgbClr val="0C0C0C"/>
                </a:solidFill>
              </a:rPr>
              <a:t>W. Watson &amp; Denver Williams, </a:t>
            </a:r>
            <a:endParaRPr i="1" sz="3600">
              <a:solidFill>
                <a:srgbClr val="0C0C0C"/>
              </a:solidFill>
            </a:endParaRPr>
          </a:p>
          <a:p>
            <a:pPr indent="0" lvl="0" marL="0" marR="0" rtl="0" algn="l">
              <a:lnSpc>
                <a:spcPct val="90000"/>
              </a:lnSpc>
              <a:spcBef>
                <a:spcPts val="0"/>
              </a:spcBef>
              <a:spcAft>
                <a:spcPts val="0"/>
              </a:spcAft>
              <a:buClr>
                <a:srgbClr val="0C0C0C"/>
              </a:buClr>
              <a:buSzPts val="3600"/>
              <a:buFont typeface="Arial"/>
              <a:buNone/>
            </a:pPr>
            <a:r>
              <a:rPr i="1" lang="en-US" sz="3600">
                <a:solidFill>
                  <a:srgbClr val="0C0C0C"/>
                </a:solidFill>
              </a:rPr>
              <a:t>Vulk Cooperative</a:t>
            </a:r>
            <a:endParaRPr i="1" sz="3600">
              <a:solidFill>
                <a:srgbClr val="0C0C0C"/>
              </a:solidFill>
            </a:endParaRPr>
          </a:p>
        </p:txBody>
      </p:sp>
      <p:sp>
        <p:nvSpPr>
          <p:cNvPr id="80" name="Google Shape;80;p15"/>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5900">
                <a:solidFill>
                  <a:schemeClr val="dk1"/>
                </a:solidFill>
              </a:rPr>
              <a:t>Deep Dive: cncf.ci v3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Project Maintenance</a:t>
            </a:r>
            <a:endParaRPr/>
          </a:p>
        </p:txBody>
      </p:sp>
      <p:pic>
        <p:nvPicPr>
          <p:cNvPr id="228" name="Google Shape;228;p33"/>
          <p:cNvPicPr preferRelativeResize="0"/>
          <p:nvPr/>
        </p:nvPicPr>
        <p:blipFill>
          <a:blip r:embed="rId3">
            <a:alphaModFix/>
          </a:blip>
          <a:stretch>
            <a:fillRect/>
          </a:stretch>
        </p:blipFill>
        <p:spPr>
          <a:xfrm>
            <a:off x="5346200" y="1499850"/>
            <a:ext cx="6687324" cy="1551025"/>
          </a:xfrm>
          <a:prstGeom prst="rect">
            <a:avLst/>
          </a:prstGeom>
          <a:noFill/>
          <a:ln>
            <a:noFill/>
          </a:ln>
        </p:spPr>
      </p:pic>
      <p:pic>
        <p:nvPicPr>
          <p:cNvPr id="229" name="Google Shape;229;p33"/>
          <p:cNvPicPr preferRelativeResize="0"/>
          <p:nvPr/>
        </p:nvPicPr>
        <p:blipFill rotWithShape="1">
          <a:blip r:embed="rId4">
            <a:alphaModFix/>
          </a:blip>
          <a:srcRect b="49952" l="2638" r="0" t="0"/>
          <a:stretch/>
        </p:blipFill>
        <p:spPr>
          <a:xfrm>
            <a:off x="5623550" y="3419850"/>
            <a:ext cx="6409975" cy="960125"/>
          </a:xfrm>
          <a:prstGeom prst="rect">
            <a:avLst/>
          </a:prstGeom>
          <a:noFill/>
          <a:ln>
            <a:noFill/>
          </a:ln>
        </p:spPr>
      </p:pic>
      <p:sp>
        <p:nvSpPr>
          <p:cNvPr id="230" name="Google Shape;230;p33"/>
          <p:cNvSpPr/>
          <p:nvPr/>
        </p:nvSpPr>
        <p:spPr>
          <a:xfrm>
            <a:off x="5715000" y="2880350"/>
            <a:ext cx="557775" cy="731525"/>
          </a:xfrm>
          <a:custGeom>
            <a:rect b="b" l="l" r="r" t="t"/>
            <a:pathLst>
              <a:path extrusionOk="0" h="29261" w="22311">
                <a:moveTo>
                  <a:pt x="22311" y="29261"/>
                </a:moveTo>
                <a:cubicBezTo>
                  <a:pt x="21763" y="27006"/>
                  <a:pt x="20910" y="19447"/>
                  <a:pt x="19020" y="15728"/>
                </a:cubicBezTo>
                <a:cubicBezTo>
                  <a:pt x="17130" y="12010"/>
                  <a:pt x="14143" y="9571"/>
                  <a:pt x="10973" y="6950"/>
                </a:cubicBezTo>
                <a:cubicBezTo>
                  <a:pt x="7803" y="4329"/>
                  <a:pt x="1829" y="1158"/>
                  <a:pt x="0" y="0"/>
                </a:cubicBezTo>
              </a:path>
            </a:pathLst>
          </a:custGeom>
          <a:noFill/>
          <a:ln cap="flat" cmpd="sng" w="28575">
            <a:solidFill>
              <a:srgbClr val="990000"/>
            </a:solidFill>
            <a:prstDash val="solid"/>
            <a:round/>
            <a:headEnd len="med" w="med" type="oval"/>
            <a:tailEnd len="med" w="med" type="triangle"/>
          </a:ln>
        </p:spPr>
      </p:sp>
      <p:sp>
        <p:nvSpPr>
          <p:cNvPr id="231" name="Google Shape;231;p33"/>
          <p:cNvSpPr/>
          <p:nvPr/>
        </p:nvSpPr>
        <p:spPr>
          <a:xfrm>
            <a:off x="5292886" y="2484841"/>
            <a:ext cx="623300" cy="1511075"/>
          </a:xfrm>
          <a:custGeom>
            <a:rect b="b" l="l" r="r" t="t"/>
            <a:pathLst>
              <a:path extrusionOk="0" h="60443" w="24932">
                <a:moveTo>
                  <a:pt x="18714" y="60443"/>
                </a:moveTo>
                <a:cubicBezTo>
                  <a:pt x="15910" y="58980"/>
                  <a:pt x="4510" y="61053"/>
                  <a:pt x="1889" y="51665"/>
                </a:cubicBezTo>
                <a:cubicBezTo>
                  <a:pt x="-732" y="42277"/>
                  <a:pt x="-854" y="12346"/>
                  <a:pt x="2986" y="4116"/>
                </a:cubicBezTo>
                <a:cubicBezTo>
                  <a:pt x="6827" y="-4114"/>
                  <a:pt x="21274" y="2592"/>
                  <a:pt x="24932" y="2287"/>
                </a:cubicBezTo>
              </a:path>
            </a:pathLst>
          </a:custGeom>
          <a:noFill/>
          <a:ln cap="flat" cmpd="sng" w="28575">
            <a:solidFill>
              <a:srgbClr val="990000"/>
            </a:solidFill>
            <a:prstDash val="solid"/>
            <a:round/>
            <a:headEnd len="med" w="med" type="oval"/>
            <a:tailEnd len="med" w="med" type="triangle"/>
          </a:ln>
        </p:spPr>
      </p:sp>
      <p:sp>
        <p:nvSpPr>
          <p:cNvPr id="232" name="Google Shape;232;p33"/>
          <p:cNvSpPr/>
          <p:nvPr/>
        </p:nvSpPr>
        <p:spPr>
          <a:xfrm>
            <a:off x="6729975" y="2834650"/>
            <a:ext cx="894825" cy="1298450"/>
          </a:xfrm>
          <a:custGeom>
            <a:rect b="b" l="l" r="r" t="t"/>
            <a:pathLst>
              <a:path extrusionOk="0" h="51938" w="35793">
                <a:moveTo>
                  <a:pt x="17191" y="51938"/>
                </a:moveTo>
                <a:cubicBezTo>
                  <a:pt x="19995" y="50780"/>
                  <a:pt x="31639" y="52791"/>
                  <a:pt x="34016" y="44988"/>
                </a:cubicBezTo>
                <a:cubicBezTo>
                  <a:pt x="36394" y="37185"/>
                  <a:pt x="37125" y="12618"/>
                  <a:pt x="31456" y="5120"/>
                </a:cubicBezTo>
                <a:cubicBezTo>
                  <a:pt x="25787" y="-2378"/>
                  <a:pt x="5243" y="853"/>
                  <a:pt x="0" y="0"/>
                </a:cubicBezTo>
              </a:path>
            </a:pathLst>
          </a:custGeom>
          <a:noFill/>
          <a:ln cap="flat" cmpd="sng" w="28575">
            <a:solidFill>
              <a:srgbClr val="990000"/>
            </a:solidFill>
            <a:prstDash val="solid"/>
            <a:round/>
            <a:headEnd len="med" w="med" type="oval"/>
            <a:tailEnd len="med" w="med" type="triangle"/>
          </a:ln>
        </p:spPr>
      </p:sp>
      <p:sp>
        <p:nvSpPr>
          <p:cNvPr id="233" name="Google Shape;233;p33"/>
          <p:cNvSpPr txBox="1"/>
          <p:nvPr/>
        </p:nvSpPr>
        <p:spPr>
          <a:xfrm>
            <a:off x="0" y="1838225"/>
            <a:ext cx="5044800" cy="51882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4292E"/>
              </a:buClr>
              <a:buSzPts val="1600"/>
              <a:buAutoNum type="arabicPeriod"/>
            </a:pPr>
            <a:r>
              <a:rPr lang="en-US" sz="1600">
                <a:solidFill>
                  <a:srgbClr val="24292E"/>
                </a:solidFill>
                <a:highlight>
                  <a:srgbClr val="FFFFFF"/>
                </a:highlight>
              </a:rPr>
              <a:t>Go to </a:t>
            </a:r>
            <a:r>
              <a:rPr lang="en-US" sz="1600">
                <a:solidFill>
                  <a:srgbClr val="0366D6"/>
                </a:solidFill>
                <a:highlight>
                  <a:srgbClr val="FFFFFF"/>
                </a:highlight>
                <a:uFill>
                  <a:noFill/>
                </a:uFill>
                <a:hlinkClick r:id="rId5"/>
              </a:rPr>
              <a:t>https://github.com/crosscloudci</a:t>
            </a:r>
            <a:endParaRPr sz="1600">
              <a:solidFill>
                <a:srgbClr val="0366D6"/>
              </a:solidFill>
              <a:highlight>
                <a:srgbClr val="FFFFFF"/>
              </a:highlight>
            </a:endParaRPr>
          </a:p>
          <a:p>
            <a:pPr indent="-330200" lvl="0" marL="457200" rtl="0" algn="l">
              <a:lnSpc>
                <a:spcPct val="115000"/>
              </a:lnSpc>
              <a:spcBef>
                <a:spcPts val="0"/>
              </a:spcBef>
              <a:spcAft>
                <a:spcPts val="0"/>
              </a:spcAft>
              <a:buClr>
                <a:srgbClr val="24292E"/>
              </a:buClr>
              <a:buSzPts val="1600"/>
              <a:buAutoNum type="arabicPeriod"/>
            </a:pPr>
            <a:r>
              <a:rPr lang="en-US" sz="1600">
                <a:solidFill>
                  <a:srgbClr val="24292E"/>
                </a:solidFill>
                <a:highlight>
                  <a:srgbClr val="FFFFFF"/>
                </a:highlight>
              </a:rPr>
              <a:t>Open the </a:t>
            </a:r>
            <a:r>
              <a:rPr b="1" lang="en-US" sz="1600">
                <a:solidFill>
                  <a:srgbClr val="24292E"/>
                </a:solidFill>
                <a:highlight>
                  <a:srgbClr val="FFFFFF"/>
                </a:highlight>
              </a:rPr>
              <a:t>&lt;project&gt;-configuration</a:t>
            </a:r>
            <a:r>
              <a:rPr lang="en-US" sz="1600">
                <a:solidFill>
                  <a:srgbClr val="24292E"/>
                </a:solidFill>
                <a:highlight>
                  <a:srgbClr val="FFFFFF"/>
                </a:highlight>
              </a:rPr>
              <a:t> repo for your CNCF Project, ie. </a:t>
            </a:r>
            <a:r>
              <a:rPr lang="en-US" sz="1600">
                <a:solidFill>
                  <a:srgbClr val="0366D6"/>
                </a:solidFill>
                <a:highlight>
                  <a:srgbClr val="FFFFFF"/>
                </a:highlight>
                <a:uFill>
                  <a:noFill/>
                </a:uFill>
                <a:hlinkClick r:id="rId6"/>
              </a:rPr>
              <a:t>prometheus-configuration</a:t>
            </a:r>
            <a:endParaRPr sz="1600">
              <a:solidFill>
                <a:srgbClr val="0366D6"/>
              </a:solidFill>
              <a:highlight>
                <a:srgbClr val="FFFFFF"/>
              </a:highlight>
            </a:endParaRPr>
          </a:p>
          <a:p>
            <a:pPr indent="-330200" lvl="0" marL="457200" rtl="0" algn="l">
              <a:lnSpc>
                <a:spcPct val="115000"/>
              </a:lnSpc>
              <a:spcBef>
                <a:spcPts val="0"/>
              </a:spcBef>
              <a:spcAft>
                <a:spcPts val="0"/>
              </a:spcAft>
              <a:buClr>
                <a:srgbClr val="24292E"/>
              </a:buClr>
              <a:buSzPts val="1600"/>
              <a:buAutoNum type="arabicPeriod"/>
            </a:pPr>
            <a:r>
              <a:rPr lang="en-US" sz="1600">
                <a:solidFill>
                  <a:srgbClr val="24292E"/>
                </a:solidFill>
                <a:highlight>
                  <a:schemeClr val="lt1"/>
                </a:highlight>
              </a:rPr>
              <a:t>Create a </a:t>
            </a:r>
            <a:r>
              <a:rPr b="1" lang="en-US" sz="1600">
                <a:solidFill>
                  <a:srgbClr val="24292E"/>
                </a:solidFill>
                <a:highlight>
                  <a:schemeClr val="lt1"/>
                </a:highlight>
              </a:rPr>
              <a:t>fork of the project</a:t>
            </a:r>
            <a:r>
              <a:rPr lang="en-US" sz="1600">
                <a:solidFill>
                  <a:srgbClr val="24292E"/>
                </a:solidFill>
                <a:highlight>
                  <a:schemeClr val="lt1"/>
                </a:highlight>
              </a:rPr>
              <a:t> to make updates</a:t>
            </a:r>
            <a:endParaRPr sz="1600">
              <a:solidFill>
                <a:srgbClr val="24292E"/>
              </a:solidFill>
              <a:highlight>
                <a:schemeClr val="lt1"/>
              </a:highlight>
            </a:endParaRPr>
          </a:p>
          <a:p>
            <a:pPr indent="-330200" lvl="0" marL="457200" rtl="0" algn="l">
              <a:lnSpc>
                <a:spcPct val="115000"/>
              </a:lnSpc>
              <a:spcBef>
                <a:spcPts val="0"/>
              </a:spcBef>
              <a:spcAft>
                <a:spcPts val="0"/>
              </a:spcAft>
              <a:buClr>
                <a:srgbClr val="24292E"/>
              </a:buClr>
              <a:buSzPts val="1600"/>
              <a:buAutoNum type="arabicPeriod"/>
            </a:pPr>
            <a:r>
              <a:rPr lang="en-US" sz="1600">
                <a:solidFill>
                  <a:srgbClr val="24292E"/>
                </a:solidFill>
                <a:highlight>
                  <a:srgbClr val="FFFFFF"/>
                </a:highlight>
              </a:rPr>
              <a:t>Open the </a:t>
            </a:r>
            <a:r>
              <a:rPr lang="en-US" sz="1600">
                <a:solidFill>
                  <a:srgbClr val="1155CC"/>
                </a:solidFill>
                <a:highlight>
                  <a:srgbClr val="FFFFFF"/>
                </a:highlight>
              </a:rPr>
              <a:t>cncfci.yml</a:t>
            </a:r>
            <a:r>
              <a:rPr lang="en-US" sz="1600">
                <a:solidFill>
                  <a:srgbClr val="24292E"/>
                </a:solidFill>
                <a:highlight>
                  <a:srgbClr val="FFFFFF"/>
                </a:highlight>
              </a:rPr>
              <a:t> file on the </a:t>
            </a:r>
            <a:r>
              <a:rPr b="1" lang="en-US" sz="1600">
                <a:solidFill>
                  <a:srgbClr val="24292E"/>
                </a:solidFill>
                <a:highlight>
                  <a:srgbClr val="FFFFFF"/>
                </a:highlight>
              </a:rPr>
              <a:t>master</a:t>
            </a:r>
            <a:r>
              <a:rPr lang="en-US" sz="1600">
                <a:solidFill>
                  <a:srgbClr val="24292E"/>
                </a:solidFill>
                <a:highlight>
                  <a:srgbClr val="FFFFFF"/>
                </a:highlight>
              </a:rPr>
              <a:t> branch</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AutoNum type="arabicPeriod"/>
            </a:pPr>
            <a:r>
              <a:rPr lang="en-US" sz="1600">
                <a:solidFill>
                  <a:srgbClr val="24292E"/>
                </a:solidFill>
                <a:highlight>
                  <a:srgbClr val="FFFFFF"/>
                </a:highlight>
              </a:rPr>
              <a:t>Update content, as needed: </a:t>
            </a:r>
            <a:endParaRPr sz="1600">
              <a:solidFill>
                <a:srgbClr val="24292E"/>
              </a:solidFill>
              <a:highlight>
                <a:srgbClr val="FFFFFF"/>
              </a:highlight>
            </a:endParaRPr>
          </a:p>
          <a:p>
            <a:pPr indent="-330200" lvl="1" marL="914400" rtl="0" algn="l">
              <a:lnSpc>
                <a:spcPct val="115000"/>
              </a:lnSpc>
              <a:spcBef>
                <a:spcPts val="0"/>
              </a:spcBef>
              <a:spcAft>
                <a:spcPts val="0"/>
              </a:spcAft>
              <a:buClr>
                <a:srgbClr val="24292E"/>
              </a:buClr>
              <a:buSzPts val="1600"/>
              <a:buAutoNum type="alphaLcPeriod"/>
            </a:pPr>
            <a:r>
              <a:rPr b="1" lang="en-US" sz="1600">
                <a:solidFill>
                  <a:srgbClr val="24292E"/>
                </a:solidFill>
                <a:highlight>
                  <a:srgbClr val="FFFFFF"/>
                </a:highlight>
              </a:rPr>
              <a:t>logo_url</a:t>
            </a:r>
            <a:r>
              <a:rPr lang="en-US" sz="1600">
                <a:solidFill>
                  <a:srgbClr val="24292E"/>
                </a:solidFill>
                <a:highlight>
                  <a:srgbClr val="FFFFFF"/>
                </a:highlight>
              </a:rPr>
              <a:t>: "</a:t>
            </a:r>
            <a:r>
              <a:rPr lang="en-US" sz="1600">
                <a:solidFill>
                  <a:srgbClr val="0366D6"/>
                </a:solidFill>
                <a:highlight>
                  <a:srgbClr val="FFFFFF"/>
                </a:highlight>
                <a:uFill>
                  <a:noFill/>
                </a:uFill>
                <a:hlinkClick r:id="rId7"/>
              </a:rPr>
              <a:t>https://raw.githubusercontent.com/cncf/artwork/master/prometheus/icon/color/prometheus-icon-color.svg?sanitize=true</a:t>
            </a:r>
            <a:r>
              <a:rPr lang="en-US" sz="1600">
                <a:solidFill>
                  <a:srgbClr val="24292E"/>
                </a:solidFill>
                <a:highlight>
                  <a:srgbClr val="FFFFFF"/>
                </a:highlight>
              </a:rPr>
              <a:t>" (for svg format, append ?sanitize=true to url)</a:t>
            </a:r>
            <a:endParaRPr sz="1600">
              <a:solidFill>
                <a:srgbClr val="24292E"/>
              </a:solidFill>
              <a:highlight>
                <a:srgbClr val="FFFFFF"/>
              </a:highlight>
            </a:endParaRPr>
          </a:p>
          <a:p>
            <a:pPr indent="-330200" lvl="1" marL="914400" rtl="0" algn="l">
              <a:lnSpc>
                <a:spcPct val="115000"/>
              </a:lnSpc>
              <a:spcBef>
                <a:spcPts val="0"/>
              </a:spcBef>
              <a:spcAft>
                <a:spcPts val="0"/>
              </a:spcAft>
              <a:buClr>
                <a:srgbClr val="24292E"/>
              </a:buClr>
              <a:buSzPts val="1600"/>
              <a:buAutoNum type="alphaLcPeriod"/>
            </a:pPr>
            <a:r>
              <a:rPr b="1" lang="en-US" sz="1600">
                <a:solidFill>
                  <a:srgbClr val="24292E"/>
                </a:solidFill>
                <a:highlight>
                  <a:srgbClr val="FFFFFF"/>
                </a:highlight>
              </a:rPr>
              <a:t>display_name</a:t>
            </a:r>
            <a:r>
              <a:rPr lang="en-US" sz="1600">
                <a:solidFill>
                  <a:srgbClr val="24292E"/>
                </a:solidFill>
                <a:highlight>
                  <a:srgbClr val="FFFFFF"/>
                </a:highlight>
              </a:rPr>
              <a:t>: (e.g. Prometheus)</a:t>
            </a:r>
            <a:endParaRPr sz="1600">
              <a:solidFill>
                <a:srgbClr val="24292E"/>
              </a:solidFill>
              <a:highlight>
                <a:srgbClr val="FFFFFF"/>
              </a:highlight>
            </a:endParaRPr>
          </a:p>
          <a:p>
            <a:pPr indent="-330200" lvl="1" marL="914400" rtl="0" algn="l">
              <a:lnSpc>
                <a:spcPct val="115000"/>
              </a:lnSpc>
              <a:spcBef>
                <a:spcPts val="0"/>
              </a:spcBef>
              <a:spcAft>
                <a:spcPts val="0"/>
              </a:spcAft>
              <a:buClr>
                <a:srgbClr val="24292E"/>
              </a:buClr>
              <a:buSzPts val="1600"/>
              <a:buAutoNum type="alphaLcPeriod"/>
            </a:pPr>
            <a:r>
              <a:rPr b="1" lang="en-US" sz="1600">
                <a:solidFill>
                  <a:srgbClr val="24292E"/>
                </a:solidFill>
                <a:highlight>
                  <a:srgbClr val="FFFFFF"/>
                </a:highlight>
              </a:rPr>
              <a:t>sub_title</a:t>
            </a:r>
            <a:r>
              <a:rPr lang="en-US" sz="1600">
                <a:solidFill>
                  <a:srgbClr val="24292E"/>
                </a:solidFill>
                <a:highlight>
                  <a:srgbClr val="FFFFFF"/>
                </a:highlight>
              </a:rPr>
              <a:t>: (e.g. Monitoring)</a:t>
            </a:r>
            <a:endParaRPr sz="1600">
              <a:solidFill>
                <a:srgbClr val="24292E"/>
              </a:solidFill>
              <a:highlight>
                <a:srgbClr val="FFFFFF"/>
              </a:highlight>
            </a:endParaRPr>
          </a:p>
          <a:p>
            <a:pPr indent="-330200" lvl="1" marL="914400" rtl="0" algn="l">
              <a:lnSpc>
                <a:spcPct val="115000"/>
              </a:lnSpc>
              <a:spcBef>
                <a:spcPts val="0"/>
              </a:spcBef>
              <a:spcAft>
                <a:spcPts val="0"/>
              </a:spcAft>
              <a:buClr>
                <a:srgbClr val="24292E"/>
              </a:buClr>
              <a:buSzPts val="1600"/>
              <a:buAutoNum type="alphaLcPeriod"/>
            </a:pPr>
            <a:r>
              <a:rPr b="1" lang="en-US" sz="1600">
                <a:solidFill>
                  <a:srgbClr val="24292E"/>
                </a:solidFill>
                <a:highlight>
                  <a:srgbClr val="FFFFFF"/>
                </a:highlight>
              </a:rPr>
              <a:t>stable_ref</a:t>
            </a:r>
            <a:r>
              <a:rPr lang="en-US" sz="1600">
                <a:solidFill>
                  <a:srgbClr val="24292E"/>
                </a:solidFill>
                <a:highlight>
                  <a:srgbClr val="FFFFFF"/>
                </a:highlight>
              </a:rPr>
              <a:t>: (e.g. v2.13.0)</a:t>
            </a:r>
            <a:endParaRPr sz="1600">
              <a:solidFill>
                <a:srgbClr val="24292E"/>
              </a:solidFill>
              <a:highlight>
                <a:srgbClr val="FFFFFF"/>
              </a:highlight>
            </a:endParaRPr>
          </a:p>
          <a:p>
            <a:pPr indent="-330200" lvl="1" marL="914400" rtl="0" algn="l">
              <a:lnSpc>
                <a:spcPct val="115000"/>
              </a:lnSpc>
              <a:spcBef>
                <a:spcPts val="0"/>
              </a:spcBef>
              <a:spcAft>
                <a:spcPts val="0"/>
              </a:spcAft>
              <a:buClr>
                <a:srgbClr val="24292E"/>
              </a:buClr>
              <a:buSzPts val="1600"/>
              <a:buAutoNum type="alphaLcPeriod"/>
            </a:pPr>
            <a:r>
              <a:rPr b="1" lang="en-US" sz="1600">
                <a:solidFill>
                  <a:srgbClr val="24292E"/>
                </a:solidFill>
                <a:highlight>
                  <a:srgbClr val="FFFFFF"/>
                </a:highlight>
              </a:rPr>
              <a:t>head_ref</a:t>
            </a:r>
            <a:r>
              <a:rPr lang="en-US" sz="1600">
                <a:solidFill>
                  <a:srgbClr val="24292E"/>
                </a:solidFill>
                <a:highlight>
                  <a:srgbClr val="FFFFFF"/>
                </a:highlight>
              </a:rPr>
              <a:t>: (e.g. master)</a:t>
            </a:r>
            <a:endParaRPr sz="1600">
              <a:solidFill>
                <a:srgbClr val="24292E"/>
              </a:solidFill>
              <a:highlight>
                <a:srgbClr val="FFFFFF"/>
              </a:highlight>
            </a:endParaRPr>
          </a:p>
          <a:p>
            <a:pPr indent="-330200" lvl="1" marL="914400" rtl="0" algn="l">
              <a:lnSpc>
                <a:spcPct val="115000"/>
              </a:lnSpc>
              <a:spcBef>
                <a:spcPts val="0"/>
              </a:spcBef>
              <a:spcAft>
                <a:spcPts val="0"/>
              </a:spcAft>
              <a:buClr>
                <a:srgbClr val="24292E"/>
              </a:buClr>
              <a:buSzPts val="1600"/>
              <a:buAutoNum type="alphaLcPeriod"/>
            </a:pPr>
            <a:r>
              <a:rPr b="1" lang="en-US" sz="1600">
                <a:solidFill>
                  <a:srgbClr val="24292E"/>
                </a:solidFill>
                <a:highlight>
                  <a:srgbClr val="FFFFFF"/>
                </a:highlight>
              </a:rPr>
              <a:t>project_url</a:t>
            </a:r>
            <a:r>
              <a:rPr lang="en-US" sz="1600">
                <a:solidFill>
                  <a:srgbClr val="24292E"/>
                </a:solidFill>
                <a:highlight>
                  <a:srgbClr val="FFFFFF"/>
                </a:highlight>
              </a:rPr>
              <a:t>: (e.g.. "</a:t>
            </a:r>
            <a:r>
              <a:rPr lang="en-US" sz="1600">
                <a:solidFill>
                  <a:srgbClr val="0366D6"/>
                </a:solidFill>
                <a:highlight>
                  <a:srgbClr val="FFFFFF"/>
                </a:highlight>
                <a:uFill>
                  <a:noFill/>
                </a:uFill>
                <a:hlinkClick r:id="rId8"/>
              </a:rPr>
              <a:t>https://github.com/prometheus/prometheus</a:t>
            </a:r>
            <a:r>
              <a:rPr lang="en-US" sz="1600">
                <a:solidFill>
                  <a:srgbClr val="24292E"/>
                </a:solidFill>
                <a:highlight>
                  <a:srgbClr val="FFFFFF"/>
                </a:highlight>
              </a:rPr>
              <a:t>")</a:t>
            </a:r>
            <a:endParaRPr sz="1600">
              <a:solidFill>
                <a:srgbClr val="24292E"/>
              </a:solidFill>
              <a:highlight>
                <a:srgbClr val="FFFFFF"/>
              </a:highlight>
            </a:endParaRPr>
          </a:p>
          <a:p>
            <a:pPr indent="-330200" lvl="0" marL="457200" rtl="0" algn="l">
              <a:lnSpc>
                <a:spcPct val="115000"/>
              </a:lnSpc>
              <a:spcBef>
                <a:spcPts val="0"/>
              </a:spcBef>
              <a:spcAft>
                <a:spcPts val="0"/>
              </a:spcAft>
              <a:buClr>
                <a:srgbClr val="24292E"/>
              </a:buClr>
              <a:buSzPts val="1600"/>
              <a:buAutoNum type="arabicPeriod"/>
            </a:pPr>
            <a:r>
              <a:rPr lang="en-US" sz="1600">
                <a:solidFill>
                  <a:srgbClr val="24292E"/>
                </a:solidFill>
                <a:highlight>
                  <a:srgbClr val="FFFFFF"/>
                </a:highlight>
              </a:rPr>
              <a:t>Submit a </a:t>
            </a:r>
            <a:r>
              <a:rPr b="1" lang="en-US" sz="1600">
                <a:solidFill>
                  <a:srgbClr val="24292E"/>
                </a:solidFill>
                <a:highlight>
                  <a:srgbClr val="FFFFFF"/>
                </a:highlight>
              </a:rPr>
              <a:t>pull request</a:t>
            </a:r>
            <a:r>
              <a:rPr lang="en-US" sz="1600">
                <a:solidFill>
                  <a:srgbClr val="24292E"/>
                </a:solidFill>
                <a:highlight>
                  <a:srgbClr val="FFFFFF"/>
                </a:highlight>
              </a:rPr>
              <a:t> to master branch</a:t>
            </a:r>
            <a:endParaRPr sz="1600">
              <a:solidFill>
                <a:srgbClr val="24292E"/>
              </a:solidFill>
              <a:highlight>
                <a:srgbClr val="FFFFFF"/>
              </a:highlight>
            </a:endParaRPr>
          </a:p>
          <a:p>
            <a:pPr indent="0" lvl="0" marL="457200" rtl="0" algn="l">
              <a:lnSpc>
                <a:spcPct val="115000"/>
              </a:lnSpc>
              <a:spcBef>
                <a:spcPts val="1200"/>
              </a:spcBef>
              <a:spcAft>
                <a:spcPts val="1200"/>
              </a:spcAft>
              <a:buNone/>
            </a:pPr>
            <a:r>
              <a:t/>
            </a:r>
            <a:endParaRPr sz="1600">
              <a:solidFill>
                <a:srgbClr val="24292E"/>
              </a:solidFill>
              <a:highlight>
                <a:srgbClr val="FFFFFF"/>
              </a:highlight>
            </a:endParaRPr>
          </a:p>
        </p:txBody>
      </p:sp>
      <p:pic>
        <p:nvPicPr>
          <p:cNvPr id="234" name="Google Shape;234;p33"/>
          <p:cNvPicPr preferRelativeResize="0"/>
          <p:nvPr/>
        </p:nvPicPr>
        <p:blipFill rotWithShape="1">
          <a:blip r:embed="rId4">
            <a:alphaModFix/>
          </a:blip>
          <a:srcRect b="11826" l="2638" r="0" t="71491"/>
          <a:stretch/>
        </p:blipFill>
        <p:spPr>
          <a:xfrm>
            <a:off x="5623550" y="4334250"/>
            <a:ext cx="6409975" cy="320050"/>
          </a:xfrm>
          <a:prstGeom prst="rect">
            <a:avLst/>
          </a:prstGeom>
          <a:noFill/>
          <a:ln>
            <a:noFill/>
          </a:ln>
        </p:spPr>
      </p:pic>
      <p:sp>
        <p:nvSpPr>
          <p:cNvPr id="235" name="Google Shape;235;p33"/>
          <p:cNvSpPr/>
          <p:nvPr/>
        </p:nvSpPr>
        <p:spPr>
          <a:xfrm>
            <a:off x="5044794" y="2154310"/>
            <a:ext cx="4090050" cy="2326250"/>
          </a:xfrm>
          <a:custGeom>
            <a:rect b="b" l="l" r="r" t="t"/>
            <a:pathLst>
              <a:path extrusionOk="0" h="93050" w="163602">
                <a:moveTo>
                  <a:pt x="28637" y="93050"/>
                </a:moveTo>
                <a:cubicBezTo>
                  <a:pt x="24187" y="90978"/>
                  <a:pt x="3338" y="95611"/>
                  <a:pt x="1936" y="80615"/>
                </a:cubicBezTo>
                <a:cubicBezTo>
                  <a:pt x="534" y="65619"/>
                  <a:pt x="-6720" y="13924"/>
                  <a:pt x="20224" y="3073"/>
                </a:cubicBezTo>
                <a:cubicBezTo>
                  <a:pt x="47168" y="-7778"/>
                  <a:pt x="139706" y="13436"/>
                  <a:pt x="163602" y="15509"/>
                </a:cubicBezTo>
              </a:path>
            </a:pathLst>
          </a:custGeom>
          <a:noFill/>
          <a:ln cap="flat" cmpd="sng" w="28575">
            <a:solidFill>
              <a:srgbClr val="990000"/>
            </a:solidFill>
            <a:prstDash val="solid"/>
            <a:round/>
            <a:headEnd len="med" w="med" type="oval"/>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3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34"/>
          <p:cNvPicPr preferRelativeResize="0"/>
          <p:nvPr/>
        </p:nvPicPr>
        <p:blipFill>
          <a:blip r:embed="rId3">
            <a:alphaModFix/>
          </a:blip>
          <a:stretch>
            <a:fillRect/>
          </a:stretch>
        </p:blipFill>
        <p:spPr>
          <a:xfrm>
            <a:off x="1358625" y="1322625"/>
            <a:ext cx="9194777" cy="2719350"/>
          </a:xfrm>
          <a:prstGeom prst="rect">
            <a:avLst/>
          </a:prstGeom>
          <a:noFill/>
          <a:ln>
            <a:noFill/>
          </a:ln>
        </p:spPr>
      </p:pic>
      <p:sp>
        <p:nvSpPr>
          <p:cNvPr id="241" name="Google Shape;241;p34"/>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95959"/>
              </a:buClr>
              <a:buSzPts val="2400"/>
              <a:buFont typeface="Arial"/>
              <a:buNone/>
            </a:pPr>
            <a:r>
              <a:rPr b="1" lang="en-US" sz="4400"/>
              <a:t>CI System Configuration</a:t>
            </a:r>
            <a:endParaRPr sz="4400"/>
          </a:p>
        </p:txBody>
      </p:sp>
      <p:sp>
        <p:nvSpPr>
          <p:cNvPr id="242" name="Google Shape;242;p34"/>
          <p:cNvSpPr txBox="1"/>
          <p:nvPr/>
        </p:nvSpPr>
        <p:spPr>
          <a:xfrm>
            <a:off x="946875" y="4699075"/>
            <a:ext cx="9587100" cy="1915200"/>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90000"/>
              </a:lnSpc>
              <a:spcBef>
                <a:spcPts val="0"/>
              </a:spcBef>
              <a:spcAft>
                <a:spcPts val="0"/>
              </a:spcAft>
              <a:buClr>
                <a:srgbClr val="24292E"/>
              </a:buClr>
              <a:buSzPts val="1800"/>
              <a:buChar char="●"/>
            </a:pPr>
            <a:r>
              <a:rPr lang="en-US" sz="1800">
                <a:solidFill>
                  <a:srgbClr val="24292E"/>
                </a:solidFill>
                <a:highlight>
                  <a:srgbClr val="FFFFFF"/>
                </a:highlight>
              </a:rPr>
              <a:t>Create a </a:t>
            </a:r>
            <a:r>
              <a:rPr b="1" lang="en-US" sz="1800">
                <a:solidFill>
                  <a:srgbClr val="24292E"/>
                </a:solidFill>
                <a:highlight>
                  <a:srgbClr val="FFFFFF"/>
                </a:highlight>
              </a:rPr>
              <a:t>ci_system</a:t>
            </a:r>
            <a:r>
              <a:rPr lang="en-US" sz="1800">
                <a:solidFill>
                  <a:srgbClr val="24292E"/>
                </a:solidFill>
                <a:highlight>
                  <a:srgbClr val="FFFFFF"/>
                </a:highlight>
              </a:rPr>
              <a:t> element</a:t>
            </a:r>
            <a:endParaRPr sz="1800">
              <a:solidFill>
                <a:srgbClr val="24292E"/>
              </a:solidFill>
              <a:highlight>
                <a:srgbClr val="FFFFFF"/>
              </a:highlight>
            </a:endParaRPr>
          </a:p>
          <a:p>
            <a:pPr indent="-342900" lvl="1" marL="914400" rtl="0" algn="l">
              <a:lnSpc>
                <a:spcPct val="115000"/>
              </a:lnSpc>
              <a:spcBef>
                <a:spcPts val="0"/>
              </a:spcBef>
              <a:spcAft>
                <a:spcPts val="0"/>
              </a:spcAft>
              <a:buClr>
                <a:srgbClr val="24292E"/>
              </a:buClr>
              <a:buSzPts val="1800"/>
              <a:buChar char="○"/>
            </a:pPr>
            <a:r>
              <a:rPr lang="en-US" sz="1800">
                <a:solidFill>
                  <a:srgbClr val="24292E"/>
                </a:solidFill>
                <a:highlight>
                  <a:srgbClr val="FFFFFF"/>
                </a:highlight>
              </a:rPr>
              <a:t>The </a:t>
            </a:r>
            <a:r>
              <a:rPr b="1" lang="en-US" sz="1800">
                <a:solidFill>
                  <a:srgbClr val="24292E"/>
                </a:solidFill>
                <a:highlight>
                  <a:srgbClr val="FFFFFF"/>
                </a:highlight>
              </a:rPr>
              <a:t>ci_system</a:t>
            </a:r>
            <a:r>
              <a:rPr lang="en-US" sz="1800">
                <a:solidFill>
                  <a:srgbClr val="24292E"/>
                </a:solidFill>
                <a:highlight>
                  <a:srgbClr val="FFFFFF"/>
                </a:highlight>
              </a:rPr>
              <a:t> element is an array which represents a list of all of the ci_systems (e.g. multiple Travis endpoints, a Travis and a Jenkins endpoint, etc) for a project</a:t>
            </a:r>
            <a:endParaRPr sz="1800">
              <a:solidFill>
                <a:srgbClr val="24292E"/>
              </a:solidFill>
              <a:highlight>
                <a:srgbClr val="FFFFFF"/>
              </a:highlight>
            </a:endParaRPr>
          </a:p>
          <a:p>
            <a:pPr indent="-342900" lvl="1" marL="914400" rtl="0" algn="l">
              <a:lnSpc>
                <a:spcPct val="115000"/>
              </a:lnSpc>
              <a:spcBef>
                <a:spcPts val="0"/>
              </a:spcBef>
              <a:spcAft>
                <a:spcPts val="0"/>
              </a:spcAft>
              <a:buClr>
                <a:srgbClr val="24292E"/>
              </a:buClr>
              <a:buSzPts val="1800"/>
              <a:buChar char="○"/>
            </a:pPr>
            <a:r>
              <a:rPr b="1" lang="en-US" sz="1800">
                <a:solidFill>
                  <a:srgbClr val="24292E"/>
                </a:solidFill>
                <a:highlight>
                  <a:srgbClr val="FFFFFF"/>
                </a:highlight>
              </a:rPr>
              <a:t>ci_system_type</a:t>
            </a:r>
            <a:r>
              <a:rPr lang="en-US" sz="1800">
                <a:solidFill>
                  <a:srgbClr val="24292E"/>
                </a:solidFill>
                <a:highlight>
                  <a:srgbClr val="FFFFFF"/>
                </a:highlight>
              </a:rPr>
              <a:t> is the type of ci system. Use "travis-ci" for Travis</a:t>
            </a:r>
            <a:endParaRPr sz="1800">
              <a:solidFill>
                <a:srgbClr val="24292E"/>
              </a:solidFill>
              <a:highlight>
                <a:srgbClr val="FFFFFF"/>
              </a:highlight>
            </a:endParaRPr>
          </a:p>
          <a:p>
            <a:pPr indent="-342900" lvl="1" marL="914400" rtl="0" algn="l">
              <a:lnSpc>
                <a:spcPct val="115000"/>
              </a:lnSpc>
              <a:spcBef>
                <a:spcPts val="0"/>
              </a:spcBef>
              <a:spcAft>
                <a:spcPts val="0"/>
              </a:spcAft>
              <a:buClr>
                <a:srgbClr val="24292E"/>
              </a:buClr>
              <a:buSzPts val="1800"/>
              <a:buChar char="○"/>
            </a:pPr>
            <a:r>
              <a:rPr b="1" lang="en-US" sz="1800">
                <a:solidFill>
                  <a:srgbClr val="24292E"/>
                </a:solidFill>
                <a:highlight>
                  <a:srgbClr val="FFFFFF"/>
                </a:highlight>
              </a:rPr>
              <a:t>ci_project_url</a:t>
            </a:r>
            <a:r>
              <a:rPr lang="en-US" sz="1800">
                <a:solidFill>
                  <a:srgbClr val="24292E"/>
                </a:solidFill>
                <a:highlight>
                  <a:srgbClr val="FFFFFF"/>
                </a:highlight>
              </a:rPr>
              <a:t> is the source control url for the project.</a:t>
            </a:r>
            <a:endParaRPr sz="1800">
              <a:solidFill>
                <a:srgbClr val="24292E"/>
              </a:solidFill>
              <a:highlight>
                <a:srgbClr val="FFFFFF"/>
              </a:highlight>
            </a:endParaRPr>
          </a:p>
          <a:p>
            <a:pPr indent="-342900" lvl="1" marL="914400" rtl="0" algn="l">
              <a:lnSpc>
                <a:spcPct val="115000"/>
              </a:lnSpc>
              <a:spcBef>
                <a:spcPts val="0"/>
              </a:spcBef>
              <a:spcAft>
                <a:spcPts val="0"/>
              </a:spcAft>
              <a:buClr>
                <a:srgbClr val="24292E"/>
              </a:buClr>
              <a:buSzPts val="1800"/>
              <a:buChar char="○"/>
            </a:pPr>
            <a:r>
              <a:rPr b="1" lang="en-US" sz="1800">
                <a:solidFill>
                  <a:srgbClr val="24292E"/>
                </a:solidFill>
                <a:highlight>
                  <a:srgbClr val="FFFFFF"/>
                </a:highlight>
              </a:rPr>
              <a:t>ci_project_name</a:t>
            </a:r>
            <a:r>
              <a:rPr lang="en-US" sz="1800">
                <a:solidFill>
                  <a:srgbClr val="24292E"/>
                </a:solidFill>
                <a:highlight>
                  <a:srgbClr val="FFFFFF"/>
                </a:highlight>
              </a:rPr>
              <a:t> is the organization and project name of the project in the ci_system (e.g. crosscloudci/testproj)</a:t>
            </a:r>
            <a:endParaRPr sz="1800">
              <a:solidFill>
                <a:srgbClr val="24292E"/>
              </a:solidFill>
              <a:highlight>
                <a:srgbClr val="FFFFFF"/>
              </a:highlight>
            </a:endParaRPr>
          </a:p>
          <a:p>
            <a:pPr indent="-342900" lvl="1" marL="914400" rtl="0" algn="l">
              <a:lnSpc>
                <a:spcPct val="115000"/>
              </a:lnSpc>
              <a:spcBef>
                <a:spcPts val="0"/>
              </a:spcBef>
              <a:spcAft>
                <a:spcPts val="0"/>
              </a:spcAft>
              <a:buClr>
                <a:srgbClr val="24292E"/>
              </a:buClr>
              <a:buSzPts val="1800"/>
              <a:buChar char="○"/>
            </a:pPr>
            <a:r>
              <a:rPr b="1" lang="en-US" sz="1800">
                <a:solidFill>
                  <a:srgbClr val="24292E"/>
                </a:solidFill>
                <a:highlight>
                  <a:srgbClr val="FFFFFF"/>
                </a:highlight>
              </a:rPr>
              <a:t>arch</a:t>
            </a:r>
            <a:r>
              <a:rPr lang="en-US" sz="1800">
                <a:solidFill>
                  <a:srgbClr val="24292E"/>
                </a:solidFill>
                <a:highlight>
                  <a:srgbClr val="FFFFFF"/>
                </a:highlight>
              </a:rPr>
              <a:t> is a list of architectures that are supported. e.g. amd64, arm64</a:t>
            </a:r>
            <a:endParaRPr sz="1800">
              <a:solidFill>
                <a:srgbClr val="24292E"/>
              </a:solidFill>
              <a:highlight>
                <a:srgbClr val="FFFFFF"/>
              </a:highlight>
            </a:endParaRPr>
          </a:p>
          <a:p>
            <a:pPr indent="0" lvl="0" marL="0" marR="0" rtl="0" algn="l">
              <a:lnSpc>
                <a:spcPct val="90000"/>
              </a:lnSpc>
              <a:spcBef>
                <a:spcPts val="0"/>
              </a:spcBef>
              <a:spcAft>
                <a:spcPts val="0"/>
              </a:spcAft>
              <a:buClr>
                <a:srgbClr val="595959"/>
              </a:buClr>
              <a:buSzPts val="2400"/>
              <a:buFont typeface="Arial"/>
              <a:buNone/>
            </a:pPr>
            <a:r>
              <a:t/>
            </a:r>
            <a:endParaRPr b="1" sz="1800">
              <a:solidFill>
                <a:srgbClr val="595959"/>
              </a:solidFill>
            </a:endParaRPr>
          </a:p>
        </p:txBody>
      </p:sp>
      <p:sp>
        <p:nvSpPr>
          <p:cNvPr id="243" name="Google Shape;243;p34"/>
          <p:cNvSpPr/>
          <p:nvPr/>
        </p:nvSpPr>
        <p:spPr>
          <a:xfrm>
            <a:off x="2862075" y="2643081"/>
            <a:ext cx="5735700" cy="1672900"/>
          </a:xfrm>
          <a:custGeom>
            <a:rect b="b" l="l" r="r" t="t"/>
            <a:pathLst>
              <a:path extrusionOk="0" h="66916" w="229428">
                <a:moveTo>
                  <a:pt x="20848" y="66916"/>
                </a:moveTo>
                <a:cubicBezTo>
                  <a:pt x="51328" y="63319"/>
                  <a:pt x="172821" y="55699"/>
                  <a:pt x="203728" y="45336"/>
                </a:cubicBezTo>
                <a:cubicBezTo>
                  <a:pt x="234635" y="34973"/>
                  <a:pt x="240244" y="12235"/>
                  <a:pt x="206289" y="4737"/>
                </a:cubicBezTo>
                <a:cubicBezTo>
                  <a:pt x="172334" y="-2761"/>
                  <a:pt x="34382" y="1079"/>
                  <a:pt x="0" y="347"/>
                </a:cubicBezTo>
              </a:path>
            </a:pathLst>
          </a:custGeom>
          <a:noFill/>
          <a:ln cap="flat" cmpd="sng" w="28575">
            <a:solidFill>
              <a:srgbClr val="990000"/>
            </a:solidFill>
            <a:prstDash val="solid"/>
            <a:round/>
            <a:headEnd len="med" w="med" type="oval"/>
            <a:tailEnd len="med" w="med" type="triangle"/>
          </a:ln>
        </p:spPr>
      </p:sp>
      <p:sp>
        <p:nvSpPr>
          <p:cNvPr id="244" name="Google Shape;244;p34"/>
          <p:cNvSpPr/>
          <p:nvPr/>
        </p:nvSpPr>
        <p:spPr>
          <a:xfrm>
            <a:off x="413189" y="2980950"/>
            <a:ext cx="1763075" cy="2368300"/>
          </a:xfrm>
          <a:custGeom>
            <a:rect b="b" l="l" r="r" t="t"/>
            <a:pathLst>
              <a:path extrusionOk="0" h="94732" w="70523">
                <a:moveTo>
                  <a:pt x="43822" y="94732"/>
                </a:moveTo>
                <a:cubicBezTo>
                  <a:pt x="37056" y="92964"/>
                  <a:pt x="8831" y="98207"/>
                  <a:pt x="3223" y="84125"/>
                </a:cubicBezTo>
                <a:cubicBezTo>
                  <a:pt x="-2385" y="70043"/>
                  <a:pt x="-1045" y="24262"/>
                  <a:pt x="10172" y="10241"/>
                </a:cubicBezTo>
                <a:cubicBezTo>
                  <a:pt x="21389" y="-3780"/>
                  <a:pt x="60465" y="1707"/>
                  <a:pt x="70523" y="0"/>
                </a:cubicBezTo>
              </a:path>
            </a:pathLst>
          </a:custGeom>
          <a:noFill/>
          <a:ln cap="flat" cmpd="sng" w="28575">
            <a:solidFill>
              <a:srgbClr val="990000"/>
            </a:solidFill>
            <a:prstDash val="solid"/>
            <a:round/>
            <a:headEnd len="med" w="med" type="oval"/>
            <a:tailEnd len="med" w="med" type="triangle"/>
          </a:ln>
        </p:spPr>
      </p:sp>
      <p:sp>
        <p:nvSpPr>
          <p:cNvPr id="245" name="Google Shape;245;p34"/>
          <p:cNvSpPr/>
          <p:nvPr/>
        </p:nvSpPr>
        <p:spPr>
          <a:xfrm>
            <a:off x="840639" y="3145525"/>
            <a:ext cx="1326475" cy="2532900"/>
          </a:xfrm>
          <a:custGeom>
            <a:rect b="b" l="l" r="r" t="t"/>
            <a:pathLst>
              <a:path extrusionOk="0" h="101316" w="53059">
                <a:moveTo>
                  <a:pt x="26359" y="101316"/>
                </a:moveTo>
                <a:cubicBezTo>
                  <a:pt x="22519" y="99487"/>
                  <a:pt x="6791" y="105400"/>
                  <a:pt x="3316" y="90343"/>
                </a:cubicBezTo>
                <a:cubicBezTo>
                  <a:pt x="-159" y="75286"/>
                  <a:pt x="-2780" y="26030"/>
                  <a:pt x="5510" y="10973"/>
                </a:cubicBezTo>
                <a:cubicBezTo>
                  <a:pt x="13801" y="-4084"/>
                  <a:pt x="45134" y="1829"/>
                  <a:pt x="53059" y="0"/>
                </a:cubicBezTo>
              </a:path>
            </a:pathLst>
          </a:custGeom>
          <a:noFill/>
          <a:ln cap="flat" cmpd="sng" w="28575">
            <a:solidFill>
              <a:srgbClr val="990000"/>
            </a:solidFill>
            <a:prstDash val="solid"/>
            <a:round/>
            <a:headEnd len="med" w="med" type="oval"/>
            <a:tailEnd len="med" w="med" type="triangle"/>
          </a:ln>
        </p:spPr>
      </p:sp>
      <p:sp>
        <p:nvSpPr>
          <p:cNvPr id="246" name="Google Shape;246;p34"/>
          <p:cNvSpPr/>
          <p:nvPr/>
        </p:nvSpPr>
        <p:spPr>
          <a:xfrm>
            <a:off x="114012" y="3319275"/>
            <a:ext cx="2062275" cy="2661350"/>
          </a:xfrm>
          <a:custGeom>
            <a:rect b="b" l="l" r="r" t="t"/>
            <a:pathLst>
              <a:path extrusionOk="0" h="106454" w="82491">
                <a:moveTo>
                  <a:pt x="55790" y="106070"/>
                </a:moveTo>
                <a:cubicBezTo>
                  <a:pt x="47500" y="104424"/>
                  <a:pt x="13789" y="111923"/>
                  <a:pt x="6047" y="96195"/>
                </a:cubicBezTo>
                <a:cubicBezTo>
                  <a:pt x="-1695" y="80467"/>
                  <a:pt x="-3402" y="27737"/>
                  <a:pt x="9339" y="11704"/>
                </a:cubicBezTo>
                <a:cubicBezTo>
                  <a:pt x="22080" y="-4328"/>
                  <a:pt x="70299" y="1951"/>
                  <a:pt x="82491" y="0"/>
                </a:cubicBezTo>
              </a:path>
            </a:pathLst>
          </a:custGeom>
          <a:noFill/>
          <a:ln cap="flat" cmpd="sng" w="28575">
            <a:solidFill>
              <a:srgbClr val="990000"/>
            </a:solidFill>
            <a:prstDash val="solid"/>
            <a:round/>
            <a:headEnd len="med" w="med" type="oval"/>
            <a:tailEnd len="med" w="med" type="triangle"/>
          </a:ln>
        </p:spPr>
      </p:sp>
      <p:sp>
        <p:nvSpPr>
          <p:cNvPr id="247" name="Google Shape;247;p34"/>
          <p:cNvSpPr/>
          <p:nvPr/>
        </p:nvSpPr>
        <p:spPr>
          <a:xfrm>
            <a:off x="1266342" y="3529575"/>
            <a:ext cx="919075" cy="3099825"/>
          </a:xfrm>
          <a:custGeom>
            <a:rect b="b" l="l" r="r" t="t"/>
            <a:pathLst>
              <a:path extrusionOk="0" h="123993" w="36763">
                <a:moveTo>
                  <a:pt x="9331" y="123993"/>
                </a:moveTo>
                <a:cubicBezTo>
                  <a:pt x="7807" y="120092"/>
                  <a:pt x="736" y="118689"/>
                  <a:pt x="187" y="100584"/>
                </a:cubicBezTo>
                <a:cubicBezTo>
                  <a:pt x="-362" y="82479"/>
                  <a:pt x="-57" y="32126"/>
                  <a:pt x="6039" y="15362"/>
                </a:cubicBezTo>
                <a:cubicBezTo>
                  <a:pt x="12135" y="-1402"/>
                  <a:pt x="31642" y="2560"/>
                  <a:pt x="36763" y="0"/>
                </a:cubicBezTo>
              </a:path>
            </a:pathLst>
          </a:custGeom>
          <a:noFill/>
          <a:ln cap="flat" cmpd="sng" w="28575">
            <a:solidFill>
              <a:srgbClr val="990000"/>
            </a:solidFill>
            <a:prstDash val="solid"/>
            <a:round/>
            <a:headEnd len="med" w="med" type="oval"/>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5900">
                <a:solidFill>
                  <a:schemeClr val="dk1"/>
                </a:solidFill>
              </a:rPr>
              <a:t>Challenges</a:t>
            </a:r>
            <a:endParaRPr b="1" sz="8000">
              <a:solidFill>
                <a:srgbClr val="0C0C0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Cross Pipeline Problem</a:t>
            </a:r>
            <a:endParaRPr/>
          </a:p>
        </p:txBody>
      </p:sp>
      <p:sp>
        <p:nvSpPr>
          <p:cNvPr id="258" name="Google Shape;258;p36"/>
          <p:cNvSpPr txBox="1"/>
          <p:nvPr/>
        </p:nvSpPr>
        <p:spPr>
          <a:xfrm>
            <a:off x="520150" y="2011500"/>
            <a:ext cx="5867400" cy="3504900"/>
          </a:xfrm>
          <a:prstGeom prst="rect">
            <a:avLst/>
          </a:prstGeom>
          <a:noFill/>
          <a:ln>
            <a:noFill/>
          </a:ln>
        </p:spPr>
        <p:txBody>
          <a:bodyPr anchorCtr="0" anchor="ctr" bIns="45700" lIns="91425" spcFirstLastPara="1" rIns="91425" wrap="square" tIns="45700">
            <a:noAutofit/>
          </a:bodyPr>
          <a:lstStyle/>
          <a:p>
            <a:pPr indent="-419100" lvl="0" marL="457200" marR="0" rtl="0" algn="l">
              <a:lnSpc>
                <a:spcPct val="90000"/>
              </a:lnSpc>
              <a:spcBef>
                <a:spcPts val="0"/>
              </a:spcBef>
              <a:spcAft>
                <a:spcPts val="0"/>
              </a:spcAft>
              <a:buClr>
                <a:srgbClr val="595959"/>
              </a:buClr>
              <a:buSzPts val="3000"/>
              <a:buChar char="●"/>
            </a:pPr>
            <a:r>
              <a:rPr lang="en-US" sz="3000">
                <a:solidFill>
                  <a:srgbClr val="595959"/>
                </a:solidFill>
              </a:rPr>
              <a:t>One organization</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595959"/>
                </a:solidFill>
              </a:rPr>
              <a:t>A pipeline</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595959"/>
                </a:solidFill>
              </a:rPr>
              <a:t>A ci/cd tool</a:t>
            </a:r>
            <a:endParaRPr sz="3000">
              <a:solidFill>
                <a:srgbClr val="595959"/>
              </a:solidFill>
            </a:endParaRPr>
          </a:p>
          <a:p>
            <a:pPr indent="-419100" lvl="0" marL="457200" marR="0" rtl="0" algn="l">
              <a:lnSpc>
                <a:spcPct val="90000"/>
              </a:lnSpc>
              <a:spcBef>
                <a:spcPts val="0"/>
              </a:spcBef>
              <a:spcAft>
                <a:spcPts val="0"/>
              </a:spcAft>
              <a:buClr>
                <a:srgbClr val="595959"/>
              </a:buClr>
              <a:buSzPts val="3000"/>
              <a:buChar char="●"/>
            </a:pPr>
            <a:r>
              <a:rPr lang="en-US" sz="3000">
                <a:solidFill>
                  <a:srgbClr val="595959"/>
                </a:solidFill>
              </a:rPr>
              <a:t>Is used by …</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CC4125"/>
                </a:solidFill>
              </a:rPr>
              <a:t>Another</a:t>
            </a:r>
            <a:r>
              <a:rPr lang="en-US" sz="3000">
                <a:solidFill>
                  <a:srgbClr val="595959"/>
                </a:solidFill>
              </a:rPr>
              <a:t> organization</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595959"/>
                </a:solidFill>
              </a:rPr>
              <a:t>A </a:t>
            </a:r>
            <a:r>
              <a:rPr lang="en-US" sz="3000">
                <a:solidFill>
                  <a:srgbClr val="CC4125"/>
                </a:solidFill>
              </a:rPr>
              <a:t>different</a:t>
            </a:r>
            <a:r>
              <a:rPr lang="en-US" sz="3000">
                <a:solidFill>
                  <a:srgbClr val="595959"/>
                </a:solidFill>
              </a:rPr>
              <a:t> pipeline</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595959"/>
                </a:solidFill>
              </a:rPr>
              <a:t>Which uses </a:t>
            </a:r>
            <a:r>
              <a:rPr lang="en-US" sz="3000">
                <a:solidFill>
                  <a:srgbClr val="CC4125"/>
                </a:solidFill>
              </a:rPr>
              <a:t>different</a:t>
            </a:r>
            <a:r>
              <a:rPr lang="en-US" sz="3000">
                <a:solidFill>
                  <a:srgbClr val="595959"/>
                </a:solidFill>
              </a:rPr>
              <a:t> CI/CD tool</a:t>
            </a:r>
            <a:endParaRPr sz="3000">
              <a:solidFill>
                <a:srgbClr val="595959"/>
              </a:solidFill>
            </a:endParaRPr>
          </a:p>
        </p:txBody>
      </p:sp>
      <p:pic>
        <p:nvPicPr>
          <p:cNvPr id="259" name="Google Shape;259;p36"/>
          <p:cNvPicPr preferRelativeResize="0"/>
          <p:nvPr/>
        </p:nvPicPr>
        <p:blipFill>
          <a:blip r:embed="rId3">
            <a:alphaModFix/>
          </a:blip>
          <a:stretch>
            <a:fillRect/>
          </a:stretch>
        </p:blipFill>
        <p:spPr>
          <a:xfrm>
            <a:off x="6630750" y="2043199"/>
            <a:ext cx="947675" cy="947675"/>
          </a:xfrm>
          <a:prstGeom prst="rect">
            <a:avLst/>
          </a:prstGeom>
          <a:noFill/>
          <a:ln>
            <a:noFill/>
          </a:ln>
        </p:spPr>
      </p:pic>
      <p:pic>
        <p:nvPicPr>
          <p:cNvPr id="260" name="Google Shape;260;p36"/>
          <p:cNvPicPr preferRelativeResize="0"/>
          <p:nvPr/>
        </p:nvPicPr>
        <p:blipFill>
          <a:blip r:embed="rId4">
            <a:alphaModFix/>
          </a:blip>
          <a:stretch>
            <a:fillRect/>
          </a:stretch>
        </p:blipFill>
        <p:spPr>
          <a:xfrm>
            <a:off x="8458775" y="2087700"/>
            <a:ext cx="947675" cy="947675"/>
          </a:xfrm>
          <a:prstGeom prst="rect">
            <a:avLst/>
          </a:prstGeom>
          <a:noFill/>
          <a:ln>
            <a:noFill/>
          </a:ln>
        </p:spPr>
      </p:pic>
      <p:pic>
        <p:nvPicPr>
          <p:cNvPr id="261" name="Google Shape;261;p36"/>
          <p:cNvPicPr preferRelativeResize="0"/>
          <p:nvPr/>
        </p:nvPicPr>
        <p:blipFill>
          <a:blip r:embed="rId5">
            <a:alphaModFix/>
          </a:blip>
          <a:stretch>
            <a:fillRect/>
          </a:stretch>
        </p:blipFill>
        <p:spPr>
          <a:xfrm>
            <a:off x="10197800" y="2087700"/>
            <a:ext cx="947675" cy="947675"/>
          </a:xfrm>
          <a:prstGeom prst="rect">
            <a:avLst/>
          </a:prstGeom>
          <a:noFill/>
          <a:ln>
            <a:noFill/>
          </a:ln>
        </p:spPr>
      </p:pic>
      <p:pic>
        <p:nvPicPr>
          <p:cNvPr id="262" name="Google Shape;262;p36"/>
          <p:cNvPicPr preferRelativeResize="0"/>
          <p:nvPr/>
        </p:nvPicPr>
        <p:blipFill>
          <a:blip r:embed="rId6">
            <a:alphaModFix/>
          </a:blip>
          <a:stretch>
            <a:fillRect/>
          </a:stretch>
        </p:blipFill>
        <p:spPr>
          <a:xfrm>
            <a:off x="7821600" y="2320037"/>
            <a:ext cx="394001" cy="394001"/>
          </a:xfrm>
          <a:prstGeom prst="rect">
            <a:avLst/>
          </a:prstGeom>
          <a:noFill/>
          <a:ln>
            <a:noFill/>
          </a:ln>
        </p:spPr>
      </p:pic>
      <p:pic>
        <p:nvPicPr>
          <p:cNvPr id="263" name="Google Shape;263;p36"/>
          <p:cNvPicPr preferRelativeResize="0"/>
          <p:nvPr/>
        </p:nvPicPr>
        <p:blipFill>
          <a:blip r:embed="rId6">
            <a:alphaModFix/>
          </a:blip>
          <a:stretch>
            <a:fillRect/>
          </a:stretch>
        </p:blipFill>
        <p:spPr>
          <a:xfrm>
            <a:off x="9605125" y="2320037"/>
            <a:ext cx="394001" cy="394001"/>
          </a:xfrm>
          <a:prstGeom prst="rect">
            <a:avLst/>
          </a:prstGeom>
          <a:noFill/>
          <a:ln>
            <a:noFill/>
          </a:ln>
        </p:spPr>
      </p:pic>
      <p:pic>
        <p:nvPicPr>
          <p:cNvPr id="264" name="Google Shape;264;p36"/>
          <p:cNvPicPr preferRelativeResize="0"/>
          <p:nvPr/>
        </p:nvPicPr>
        <p:blipFill>
          <a:blip r:embed="rId3">
            <a:alphaModFix/>
          </a:blip>
          <a:stretch>
            <a:fillRect/>
          </a:stretch>
        </p:blipFill>
        <p:spPr>
          <a:xfrm>
            <a:off x="6630750" y="4405399"/>
            <a:ext cx="947675" cy="947675"/>
          </a:xfrm>
          <a:prstGeom prst="rect">
            <a:avLst/>
          </a:prstGeom>
          <a:noFill/>
          <a:ln>
            <a:noFill/>
          </a:ln>
        </p:spPr>
      </p:pic>
      <p:pic>
        <p:nvPicPr>
          <p:cNvPr id="265" name="Google Shape;265;p36"/>
          <p:cNvPicPr preferRelativeResize="0"/>
          <p:nvPr/>
        </p:nvPicPr>
        <p:blipFill>
          <a:blip r:embed="rId4">
            <a:alphaModFix/>
          </a:blip>
          <a:stretch>
            <a:fillRect/>
          </a:stretch>
        </p:blipFill>
        <p:spPr>
          <a:xfrm>
            <a:off x="8458775" y="4449900"/>
            <a:ext cx="947675" cy="947675"/>
          </a:xfrm>
          <a:prstGeom prst="rect">
            <a:avLst/>
          </a:prstGeom>
          <a:noFill/>
          <a:ln>
            <a:noFill/>
          </a:ln>
        </p:spPr>
      </p:pic>
      <p:pic>
        <p:nvPicPr>
          <p:cNvPr id="266" name="Google Shape;266;p36"/>
          <p:cNvPicPr preferRelativeResize="0"/>
          <p:nvPr/>
        </p:nvPicPr>
        <p:blipFill>
          <a:blip r:embed="rId5">
            <a:alphaModFix/>
          </a:blip>
          <a:stretch>
            <a:fillRect/>
          </a:stretch>
        </p:blipFill>
        <p:spPr>
          <a:xfrm>
            <a:off x="10197800" y="4449900"/>
            <a:ext cx="947675" cy="947675"/>
          </a:xfrm>
          <a:prstGeom prst="rect">
            <a:avLst/>
          </a:prstGeom>
          <a:noFill/>
          <a:ln>
            <a:noFill/>
          </a:ln>
        </p:spPr>
      </p:pic>
      <p:pic>
        <p:nvPicPr>
          <p:cNvPr id="267" name="Google Shape;267;p36"/>
          <p:cNvPicPr preferRelativeResize="0"/>
          <p:nvPr/>
        </p:nvPicPr>
        <p:blipFill>
          <a:blip r:embed="rId6">
            <a:alphaModFix/>
          </a:blip>
          <a:stretch>
            <a:fillRect/>
          </a:stretch>
        </p:blipFill>
        <p:spPr>
          <a:xfrm>
            <a:off x="7821600" y="4682237"/>
            <a:ext cx="394001" cy="394001"/>
          </a:xfrm>
          <a:prstGeom prst="rect">
            <a:avLst/>
          </a:prstGeom>
          <a:noFill/>
          <a:ln>
            <a:noFill/>
          </a:ln>
        </p:spPr>
      </p:pic>
      <p:pic>
        <p:nvPicPr>
          <p:cNvPr id="268" name="Google Shape;268;p36"/>
          <p:cNvPicPr preferRelativeResize="0"/>
          <p:nvPr/>
        </p:nvPicPr>
        <p:blipFill>
          <a:blip r:embed="rId6">
            <a:alphaModFix/>
          </a:blip>
          <a:stretch>
            <a:fillRect/>
          </a:stretch>
        </p:blipFill>
        <p:spPr>
          <a:xfrm>
            <a:off x="9605125" y="4682237"/>
            <a:ext cx="394001" cy="394001"/>
          </a:xfrm>
          <a:prstGeom prst="rect">
            <a:avLst/>
          </a:prstGeom>
          <a:noFill/>
          <a:ln>
            <a:noFill/>
          </a:ln>
        </p:spPr>
      </p:pic>
      <p:sp>
        <p:nvSpPr>
          <p:cNvPr id="269" name="Google Shape;269;p36"/>
          <p:cNvSpPr/>
          <p:nvPr/>
        </p:nvSpPr>
        <p:spPr>
          <a:xfrm>
            <a:off x="7027533" y="3021425"/>
            <a:ext cx="3633375" cy="1323150"/>
          </a:xfrm>
          <a:custGeom>
            <a:rect b="b" l="l" r="r" t="t"/>
            <a:pathLst>
              <a:path extrusionOk="0" h="52926" w="145335">
                <a:moveTo>
                  <a:pt x="145335" y="0"/>
                </a:moveTo>
                <a:cubicBezTo>
                  <a:pt x="142815" y="3781"/>
                  <a:pt x="152015" y="18777"/>
                  <a:pt x="130214" y="22683"/>
                </a:cubicBezTo>
                <a:cubicBezTo>
                  <a:pt x="108413" y="26590"/>
                  <a:pt x="36206" y="18399"/>
                  <a:pt x="14531" y="23439"/>
                </a:cubicBezTo>
                <a:cubicBezTo>
                  <a:pt x="-7144" y="28480"/>
                  <a:pt x="2560" y="48012"/>
                  <a:pt x="166" y="52926"/>
                </a:cubicBezTo>
              </a:path>
            </a:pathLst>
          </a:custGeom>
          <a:noFill/>
          <a:ln cap="flat" cmpd="sng" w="76200">
            <a:solidFill>
              <a:srgbClr val="CC4125"/>
            </a:solidFill>
            <a:prstDash val="solid"/>
            <a:round/>
            <a:headEnd len="med" w="med" type="oval"/>
            <a:tailEnd len="med" w="med" type="triangle"/>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7"/>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5900">
                <a:solidFill>
                  <a:schemeClr val="dk1"/>
                </a:solidFill>
              </a:rPr>
              <a:t>Benefits</a:t>
            </a:r>
            <a:endParaRPr b="1" sz="8000">
              <a:solidFill>
                <a:srgbClr val="0C0C0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8"/>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Clear Engagement Steps</a:t>
            </a:r>
            <a:endParaRPr/>
          </a:p>
        </p:txBody>
      </p:sp>
      <p:sp>
        <p:nvSpPr>
          <p:cNvPr id="280" name="Google Shape;280;p38"/>
          <p:cNvSpPr txBox="1"/>
          <p:nvPr/>
        </p:nvSpPr>
        <p:spPr>
          <a:xfrm>
            <a:off x="520150" y="2011500"/>
            <a:ext cx="8118300" cy="3504900"/>
          </a:xfrm>
          <a:prstGeom prst="rect">
            <a:avLst/>
          </a:prstGeom>
          <a:noFill/>
          <a:ln>
            <a:noFill/>
          </a:ln>
        </p:spPr>
        <p:txBody>
          <a:bodyPr anchorCtr="0" anchor="ctr" bIns="45700" lIns="91425" spcFirstLastPara="1" rIns="91425" wrap="square" tIns="45700">
            <a:noAutofit/>
          </a:bodyPr>
          <a:lstStyle/>
          <a:p>
            <a:pPr indent="-419100" lvl="0" marL="457200" marR="0" rtl="0" algn="l">
              <a:lnSpc>
                <a:spcPct val="90000"/>
              </a:lnSpc>
              <a:spcBef>
                <a:spcPts val="0"/>
              </a:spcBef>
              <a:spcAft>
                <a:spcPts val="0"/>
              </a:spcAft>
              <a:buClr>
                <a:srgbClr val="595959"/>
              </a:buClr>
              <a:buSzPts val="3000"/>
              <a:buChar char="●"/>
            </a:pPr>
            <a:r>
              <a:rPr lang="en-US" sz="3000">
                <a:solidFill>
                  <a:srgbClr val="595959"/>
                </a:solidFill>
              </a:rPr>
              <a:t>Allows project maintainers to have more control over the visibility of their project</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595959"/>
                </a:solidFill>
              </a:rPr>
              <a:t>Branding</a:t>
            </a:r>
            <a:endParaRPr sz="3000">
              <a:solidFill>
                <a:srgbClr val="595959"/>
              </a:solidFill>
            </a:endParaRPr>
          </a:p>
          <a:p>
            <a:pPr indent="-419100" lvl="2" marL="1371600" marR="0" rtl="0" algn="l">
              <a:lnSpc>
                <a:spcPct val="90000"/>
              </a:lnSpc>
              <a:spcBef>
                <a:spcPts val="0"/>
              </a:spcBef>
              <a:spcAft>
                <a:spcPts val="0"/>
              </a:spcAft>
              <a:buClr>
                <a:srgbClr val="595959"/>
              </a:buClr>
              <a:buSzPts val="3000"/>
              <a:buChar char="■"/>
            </a:pPr>
            <a:r>
              <a:rPr lang="en-US" sz="3000">
                <a:solidFill>
                  <a:srgbClr val="595959"/>
                </a:solidFill>
              </a:rPr>
              <a:t>Logos</a:t>
            </a:r>
            <a:endParaRPr sz="3000">
              <a:solidFill>
                <a:srgbClr val="595959"/>
              </a:solidFill>
            </a:endParaRPr>
          </a:p>
          <a:p>
            <a:pPr indent="-419100" lvl="2" marL="1371600" marR="0" rtl="0" algn="l">
              <a:lnSpc>
                <a:spcPct val="90000"/>
              </a:lnSpc>
              <a:spcBef>
                <a:spcPts val="0"/>
              </a:spcBef>
              <a:spcAft>
                <a:spcPts val="0"/>
              </a:spcAft>
              <a:buClr>
                <a:srgbClr val="595959"/>
              </a:buClr>
              <a:buSzPts val="3000"/>
              <a:buChar char="■"/>
            </a:pPr>
            <a:r>
              <a:rPr lang="en-US" sz="3000">
                <a:solidFill>
                  <a:srgbClr val="595959"/>
                </a:solidFill>
              </a:rPr>
              <a:t>Names</a:t>
            </a:r>
            <a:endParaRPr sz="3000">
              <a:solidFill>
                <a:srgbClr val="595959"/>
              </a:solidFill>
            </a:endParaRPr>
          </a:p>
          <a:p>
            <a:pPr indent="-419100" lvl="2" marL="1371600" marR="0" rtl="0" algn="l">
              <a:lnSpc>
                <a:spcPct val="90000"/>
              </a:lnSpc>
              <a:spcBef>
                <a:spcPts val="0"/>
              </a:spcBef>
              <a:spcAft>
                <a:spcPts val="0"/>
              </a:spcAft>
              <a:buClr>
                <a:srgbClr val="595959"/>
              </a:buClr>
              <a:buSzPts val="3000"/>
              <a:buChar char="■"/>
            </a:pPr>
            <a:r>
              <a:rPr lang="en-US" sz="3000">
                <a:solidFill>
                  <a:srgbClr val="595959"/>
                </a:solidFill>
              </a:rPr>
              <a:t>Subtitles</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595959"/>
                </a:solidFill>
              </a:rPr>
              <a:t>Release</a:t>
            </a:r>
            <a:endParaRPr sz="3000">
              <a:solidFill>
                <a:srgbClr val="595959"/>
              </a:solidFill>
            </a:endParaRPr>
          </a:p>
          <a:p>
            <a:pPr indent="-419100" lvl="2" marL="1371600" marR="0" rtl="0" algn="l">
              <a:lnSpc>
                <a:spcPct val="90000"/>
              </a:lnSpc>
              <a:spcBef>
                <a:spcPts val="0"/>
              </a:spcBef>
              <a:spcAft>
                <a:spcPts val="0"/>
              </a:spcAft>
              <a:buClr>
                <a:srgbClr val="595959"/>
              </a:buClr>
              <a:buSzPts val="3000"/>
              <a:buChar char="■"/>
            </a:pPr>
            <a:r>
              <a:rPr lang="en-US" sz="3000">
                <a:solidFill>
                  <a:srgbClr val="595959"/>
                </a:solidFill>
              </a:rPr>
              <a:t>Stable version</a:t>
            </a:r>
            <a:endParaRPr sz="3000">
              <a:solidFill>
                <a:srgbClr val="595959"/>
              </a:solidFill>
            </a:endParaRPr>
          </a:p>
          <a:p>
            <a:pPr indent="-419100" lvl="2" marL="1371600" marR="0" rtl="0" algn="l">
              <a:lnSpc>
                <a:spcPct val="90000"/>
              </a:lnSpc>
              <a:spcBef>
                <a:spcPts val="0"/>
              </a:spcBef>
              <a:spcAft>
                <a:spcPts val="0"/>
              </a:spcAft>
              <a:buClr>
                <a:srgbClr val="595959"/>
              </a:buClr>
              <a:buSzPts val="3000"/>
              <a:buChar char="■"/>
            </a:pPr>
            <a:r>
              <a:rPr lang="en-US" sz="3000">
                <a:solidFill>
                  <a:srgbClr val="595959"/>
                </a:solidFill>
              </a:rPr>
              <a:t>HEAD branch</a:t>
            </a:r>
            <a:endParaRPr sz="3000">
              <a:solidFill>
                <a:srgbClr val="595959"/>
              </a:solidFill>
            </a:endParaRPr>
          </a:p>
          <a:p>
            <a:pPr indent="0" lvl="0" marL="0" marR="0" rtl="0" algn="l">
              <a:lnSpc>
                <a:spcPct val="90000"/>
              </a:lnSpc>
              <a:spcBef>
                <a:spcPts val="0"/>
              </a:spcBef>
              <a:spcAft>
                <a:spcPts val="0"/>
              </a:spcAft>
              <a:buNone/>
            </a:pPr>
            <a:r>
              <a:t/>
            </a:r>
            <a:endParaRPr sz="3000">
              <a:solidFill>
                <a:srgbClr val="59595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9"/>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Cross-Pipeline Architecture</a:t>
            </a:r>
            <a:endParaRPr/>
          </a:p>
        </p:txBody>
      </p:sp>
      <p:sp>
        <p:nvSpPr>
          <p:cNvPr id="286" name="Google Shape;286;p39"/>
          <p:cNvSpPr txBox="1"/>
          <p:nvPr/>
        </p:nvSpPr>
        <p:spPr>
          <a:xfrm>
            <a:off x="520150" y="2011500"/>
            <a:ext cx="8118300" cy="3504900"/>
          </a:xfrm>
          <a:prstGeom prst="rect">
            <a:avLst/>
          </a:prstGeom>
          <a:noFill/>
          <a:ln>
            <a:noFill/>
          </a:ln>
        </p:spPr>
        <p:txBody>
          <a:bodyPr anchorCtr="0" anchor="ctr" bIns="45700" lIns="91425" spcFirstLastPara="1" rIns="91425" wrap="square" tIns="45700">
            <a:noAutofit/>
          </a:bodyPr>
          <a:lstStyle/>
          <a:p>
            <a:pPr indent="-419100" lvl="0" marL="457200" marR="0" rtl="0" algn="l">
              <a:lnSpc>
                <a:spcPct val="90000"/>
              </a:lnSpc>
              <a:spcBef>
                <a:spcPts val="0"/>
              </a:spcBef>
              <a:spcAft>
                <a:spcPts val="0"/>
              </a:spcAft>
              <a:buClr>
                <a:srgbClr val="595959"/>
              </a:buClr>
              <a:buSzPts val="3000"/>
              <a:buChar char="●"/>
            </a:pPr>
            <a:r>
              <a:rPr lang="en-US" sz="3000">
                <a:solidFill>
                  <a:srgbClr val="595959"/>
                </a:solidFill>
              </a:rPr>
              <a:t>Standard way to consume</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595959"/>
                </a:solidFill>
              </a:rPr>
              <a:t>Build status</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595959"/>
                </a:solidFill>
              </a:rPr>
              <a:t>Artifacts</a:t>
            </a:r>
            <a:endParaRPr sz="3000">
              <a:solidFill>
                <a:srgbClr val="595959"/>
              </a:solidFill>
            </a:endParaRPr>
          </a:p>
          <a:p>
            <a:pPr indent="-419100" lvl="1" marL="914400" marR="0" rtl="0" algn="l">
              <a:lnSpc>
                <a:spcPct val="90000"/>
              </a:lnSpc>
              <a:spcBef>
                <a:spcPts val="0"/>
              </a:spcBef>
              <a:spcAft>
                <a:spcPts val="0"/>
              </a:spcAft>
              <a:buClr>
                <a:srgbClr val="595959"/>
              </a:buClr>
              <a:buSzPts val="3000"/>
              <a:buChar char="○"/>
            </a:pPr>
            <a:r>
              <a:rPr lang="en-US" sz="3000">
                <a:solidFill>
                  <a:srgbClr val="595959"/>
                </a:solidFill>
              </a:rPr>
              <a:t>Test status</a:t>
            </a:r>
            <a:endParaRPr sz="3000">
              <a:solidFill>
                <a:srgbClr val="595959"/>
              </a:solidFill>
            </a:endParaRPr>
          </a:p>
          <a:p>
            <a:pPr indent="-419100" lvl="0" marL="457200" marR="0" rtl="0" algn="l">
              <a:lnSpc>
                <a:spcPct val="90000"/>
              </a:lnSpc>
              <a:spcBef>
                <a:spcPts val="0"/>
              </a:spcBef>
              <a:spcAft>
                <a:spcPts val="0"/>
              </a:spcAft>
              <a:buClr>
                <a:srgbClr val="595959"/>
              </a:buClr>
              <a:buSzPts val="3000"/>
              <a:buChar char="●"/>
            </a:pPr>
            <a:r>
              <a:rPr lang="en-US" sz="3000">
                <a:solidFill>
                  <a:srgbClr val="595959"/>
                </a:solidFill>
              </a:rPr>
              <a:t>Abstract away changes that occur in versions of the CI/CD tool</a:t>
            </a:r>
            <a:endParaRPr sz="3000">
              <a:solidFill>
                <a:srgbClr val="595959"/>
              </a:solidFill>
            </a:endParaRPr>
          </a:p>
          <a:p>
            <a:pPr indent="0" lvl="0" marL="0" marR="0" rtl="0" algn="l">
              <a:lnSpc>
                <a:spcPct val="90000"/>
              </a:lnSpc>
              <a:spcBef>
                <a:spcPts val="0"/>
              </a:spcBef>
              <a:spcAft>
                <a:spcPts val="0"/>
              </a:spcAft>
              <a:buNone/>
            </a:pPr>
            <a:r>
              <a:t/>
            </a:r>
            <a:endParaRPr sz="3000">
              <a:solidFill>
                <a:srgbClr val="59595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0"/>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5900">
                <a:solidFill>
                  <a:schemeClr val="dk1"/>
                </a:solidFill>
              </a:rPr>
              <a:t>Code Review</a:t>
            </a:r>
            <a:endParaRPr b="1" sz="8000">
              <a:solidFill>
                <a:srgbClr val="0C0C0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1"/>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Retrieve Build Status</a:t>
            </a:r>
            <a:endParaRPr/>
          </a:p>
        </p:txBody>
      </p:sp>
      <p:sp>
        <p:nvSpPr>
          <p:cNvPr id="297" name="Google Shape;297;p41"/>
          <p:cNvSpPr txBox="1"/>
          <p:nvPr/>
        </p:nvSpPr>
        <p:spPr>
          <a:xfrm>
            <a:off x="139150" y="2440775"/>
            <a:ext cx="11790600" cy="2596500"/>
          </a:xfrm>
          <a:prstGeom prst="rect">
            <a:avLst/>
          </a:prstGeom>
          <a:noFill/>
          <a:ln>
            <a:noFill/>
          </a:ln>
        </p:spPr>
        <p:txBody>
          <a:bodyPr anchorCtr="0" anchor="ctr" bIns="45700" lIns="91425" spcFirstLastPara="1" rIns="91425" wrap="square" tIns="45700">
            <a:noAutofit/>
          </a:bodyPr>
          <a:lstStyle/>
          <a:p>
            <a:pPr indent="0" lvl="0" marL="457200" marR="0" rtl="0" algn="l">
              <a:lnSpc>
                <a:spcPct val="90000"/>
              </a:lnSpc>
              <a:spcBef>
                <a:spcPts val="0"/>
              </a:spcBef>
              <a:spcAft>
                <a:spcPts val="0"/>
              </a:spcAft>
              <a:buNone/>
            </a:pPr>
            <a:r>
              <a:t/>
            </a:r>
            <a:endParaRPr sz="2000">
              <a:solidFill>
                <a:srgbClr val="24292E"/>
              </a:solidFill>
              <a:highlight>
                <a:srgbClr val="FFFFFF"/>
              </a:highlight>
            </a:endParaRPr>
          </a:p>
          <a:p>
            <a:pPr indent="-355600" lvl="0" marL="457200" marR="0" rtl="0" algn="l">
              <a:lnSpc>
                <a:spcPct val="90000"/>
              </a:lnSpc>
              <a:spcBef>
                <a:spcPts val="0"/>
              </a:spcBef>
              <a:spcAft>
                <a:spcPts val="0"/>
              </a:spcAft>
              <a:buSzPts val="2000"/>
              <a:buChar char="●"/>
            </a:pPr>
            <a:r>
              <a:rPr b="1" lang="en-US" sz="2000">
                <a:solidFill>
                  <a:srgbClr val="24292E"/>
                </a:solidFill>
                <a:highlight>
                  <a:srgbClr val="FFFFFF"/>
                </a:highlight>
              </a:rPr>
              <a:t>Review .gitlab-ci.yml </a:t>
            </a:r>
            <a:r>
              <a:rPr lang="en-US" sz="2000">
                <a:solidFill>
                  <a:srgbClr val="24292E"/>
                </a:solidFill>
                <a:highlight>
                  <a:srgbClr val="FFFFFF"/>
                </a:highlight>
              </a:rPr>
              <a:t>and make a note of the curl command that calls the </a:t>
            </a:r>
            <a:r>
              <a:rPr b="1" lang="en-US" sz="2000">
                <a:solidFill>
                  <a:srgbClr val="24292E"/>
                </a:solidFill>
                <a:highlight>
                  <a:srgbClr val="FFFFFF"/>
                </a:highlight>
              </a:rPr>
              <a:t>external ci proxy</a:t>
            </a:r>
            <a:r>
              <a:rPr lang="en-US" sz="2000">
                <a:solidFill>
                  <a:srgbClr val="24292E"/>
                </a:solidFill>
                <a:highlight>
                  <a:srgbClr val="FFFFFF"/>
                </a:highlight>
              </a:rPr>
              <a:t> (i.e.  </a:t>
            </a:r>
            <a:r>
              <a:rPr lang="en-US" sz="2000">
                <a:solidFill>
                  <a:srgbClr val="0366D6"/>
                </a:solidFill>
                <a:highlight>
                  <a:srgbClr val="FFFFFF"/>
                </a:highlight>
                <a:uFill>
                  <a:noFill/>
                </a:uFill>
                <a:hlinkClick r:id="rId3"/>
              </a:rPr>
              <a:t>https://github.com/crosscloudci/</a:t>
            </a:r>
            <a:r>
              <a:rPr lang="en-US" sz="2000">
                <a:solidFill>
                  <a:srgbClr val="0366D6"/>
                </a:solidFill>
                <a:highlight>
                  <a:srgbClr val="FFFFFF"/>
                </a:highlight>
                <a:uFill>
                  <a:noFill/>
                </a:uFill>
                <a:hlinkClick r:id="rId4"/>
              </a:rPr>
              <a:t>&lt;your-project&gt;</a:t>
            </a:r>
            <a:r>
              <a:rPr lang="en-US" sz="2000">
                <a:solidFill>
                  <a:srgbClr val="0366D6"/>
                </a:solidFill>
                <a:highlight>
                  <a:srgbClr val="FFFFFF"/>
                </a:highlight>
                <a:uFill>
                  <a:noFill/>
                </a:uFill>
                <a:hlinkClick r:id="rId5"/>
              </a:rPr>
              <a:t>-configuration/blob/master/.gitlab-ci.yml</a:t>
            </a:r>
            <a:r>
              <a:rPr lang="en-US" sz="2000">
                <a:solidFill>
                  <a:srgbClr val="24292E"/>
                </a:solidFill>
                <a:highlight>
                  <a:srgbClr val="FFFFFF"/>
                </a:highlight>
              </a:rPr>
              <a:t>)</a:t>
            </a:r>
            <a:endParaRPr sz="2000">
              <a:solidFill>
                <a:srgbClr val="24292E"/>
              </a:solidFill>
              <a:highlight>
                <a:srgbClr val="FFFFFF"/>
              </a:highlight>
            </a:endParaRPr>
          </a:p>
          <a:p>
            <a:pPr indent="0" lvl="0" marL="0" marR="0" rtl="0" algn="l">
              <a:lnSpc>
                <a:spcPct val="90000"/>
              </a:lnSpc>
              <a:spcBef>
                <a:spcPts val="0"/>
              </a:spcBef>
              <a:spcAft>
                <a:spcPts val="0"/>
              </a:spcAft>
              <a:buNone/>
            </a:pPr>
            <a:r>
              <a:t/>
            </a:r>
            <a:endParaRPr sz="2000">
              <a:solidFill>
                <a:srgbClr val="24292E"/>
              </a:solidFill>
              <a:highlight>
                <a:srgbClr val="FFFFFF"/>
              </a:highlight>
            </a:endParaRPr>
          </a:p>
          <a:p>
            <a:pPr indent="-355600" lvl="0" marL="457200" rtl="0" algn="l">
              <a:lnSpc>
                <a:spcPct val="90000"/>
              </a:lnSpc>
              <a:spcBef>
                <a:spcPts val="0"/>
              </a:spcBef>
              <a:spcAft>
                <a:spcPts val="0"/>
              </a:spcAft>
              <a:buClr>
                <a:srgbClr val="24292E"/>
              </a:buClr>
              <a:buSzPts val="2000"/>
              <a:buChar char="●"/>
            </a:pPr>
            <a:r>
              <a:rPr lang="en-US" sz="2000">
                <a:solidFill>
                  <a:srgbClr val="24292E"/>
                </a:solidFill>
                <a:highlight>
                  <a:srgbClr val="FFFFFF"/>
                </a:highlight>
              </a:rPr>
              <a:t>A</a:t>
            </a:r>
            <a:r>
              <a:rPr lang="en-US" sz="2000">
                <a:solidFill>
                  <a:srgbClr val="24292E"/>
                </a:solidFill>
                <a:highlight>
                  <a:srgbClr val="FFFFFF"/>
                </a:highlight>
              </a:rPr>
              <a:t>rtifacts and test statuses will be retrieved in a similar manner in the future</a:t>
            </a:r>
            <a:endParaRPr sz="2000">
              <a:solidFill>
                <a:srgbClr val="24292E"/>
              </a:solidFill>
              <a:highlight>
                <a:srgbClr val="FFFFFF"/>
              </a:highlight>
            </a:endParaRPr>
          </a:p>
        </p:txBody>
      </p:sp>
      <p:pic>
        <p:nvPicPr>
          <p:cNvPr id="298" name="Google Shape;298;p41"/>
          <p:cNvPicPr preferRelativeResize="0"/>
          <p:nvPr/>
        </p:nvPicPr>
        <p:blipFill>
          <a:blip r:embed="rId6">
            <a:alphaModFix/>
          </a:blip>
          <a:stretch>
            <a:fillRect/>
          </a:stretch>
        </p:blipFill>
        <p:spPr>
          <a:xfrm>
            <a:off x="152400" y="2621100"/>
            <a:ext cx="11887199" cy="45632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2"/>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Optional: Build a CI Proxy Plugin</a:t>
            </a:r>
            <a:endParaRPr/>
          </a:p>
        </p:txBody>
      </p:sp>
      <p:sp>
        <p:nvSpPr>
          <p:cNvPr id="304" name="Google Shape;304;p42"/>
          <p:cNvSpPr txBox="1"/>
          <p:nvPr/>
        </p:nvSpPr>
        <p:spPr>
          <a:xfrm>
            <a:off x="367750" y="1717375"/>
            <a:ext cx="11790600" cy="3842400"/>
          </a:xfrm>
          <a:prstGeom prst="rect">
            <a:avLst/>
          </a:prstGeom>
          <a:noFill/>
          <a:ln>
            <a:noFill/>
          </a:ln>
        </p:spPr>
        <p:txBody>
          <a:bodyPr anchorCtr="0" anchor="ctr" bIns="45700" lIns="91425" spcFirstLastPara="1" rIns="91425" wrap="square" tIns="45700">
            <a:noAutofit/>
          </a:bodyPr>
          <a:lstStyle/>
          <a:p>
            <a:pPr indent="0" lvl="0" marL="457200" marR="0" rtl="0" algn="l">
              <a:lnSpc>
                <a:spcPct val="90000"/>
              </a:lnSpc>
              <a:spcBef>
                <a:spcPts val="0"/>
              </a:spcBef>
              <a:spcAft>
                <a:spcPts val="0"/>
              </a:spcAft>
              <a:buNone/>
            </a:pPr>
            <a:r>
              <a:t/>
            </a:r>
            <a:endParaRPr sz="2000">
              <a:solidFill>
                <a:srgbClr val="24292E"/>
              </a:solidFill>
              <a:highlight>
                <a:srgbClr val="FFFFFF"/>
              </a:highlight>
            </a:endParaRPr>
          </a:p>
          <a:p>
            <a:pPr indent="0" lvl="0" marL="0" rtl="0" algn="l">
              <a:lnSpc>
                <a:spcPct val="125000"/>
              </a:lnSpc>
              <a:spcBef>
                <a:spcPts val="2400"/>
              </a:spcBef>
              <a:spcAft>
                <a:spcPts val="0"/>
              </a:spcAft>
              <a:buNone/>
            </a:pPr>
            <a:r>
              <a:t/>
            </a:r>
            <a:endParaRPr b="1" sz="2300">
              <a:solidFill>
                <a:srgbClr val="24292E"/>
              </a:solidFill>
              <a:highlight>
                <a:srgbClr val="FFFFFF"/>
              </a:highlight>
            </a:endParaRPr>
          </a:p>
          <a:p>
            <a:pPr indent="0" lvl="0" marL="0" marR="38100" rtl="0" algn="l">
              <a:spcBef>
                <a:spcPts val="1800"/>
              </a:spcBef>
              <a:spcAft>
                <a:spcPts val="0"/>
              </a:spcAft>
              <a:buNone/>
            </a:pPr>
            <a:r>
              <a:rPr lang="en-US" sz="1700">
                <a:solidFill>
                  <a:srgbClr val="0366D6"/>
                </a:solidFill>
                <a:highlight>
                  <a:schemeClr val="lt1"/>
                </a:highlight>
                <a:uFill>
                  <a:noFill/>
                </a:uFill>
                <a:hlinkClick r:id="rId3"/>
              </a:rPr>
              <a:t>https://github.com/crosscloudci/ex_ci_proxy/blob/master/README.md</a:t>
            </a:r>
            <a:endParaRPr sz="1700">
              <a:solidFill>
                <a:srgbClr val="24292E"/>
              </a:solidFill>
              <a:highlight>
                <a:schemeClr val="lt1"/>
              </a:highlight>
            </a:endParaRPr>
          </a:p>
          <a:p>
            <a:pPr indent="0" lvl="0" marL="0" marR="38100" rtl="0" algn="l">
              <a:spcBef>
                <a:spcPts val="1800"/>
              </a:spcBef>
              <a:spcAft>
                <a:spcPts val="0"/>
              </a:spcAft>
              <a:buNone/>
            </a:pPr>
            <a:r>
              <a:rPr b="1" lang="en-US" sz="1700">
                <a:solidFill>
                  <a:srgbClr val="24292E"/>
                </a:solidFill>
                <a:highlight>
                  <a:srgbClr val="FFFFFF"/>
                </a:highlight>
              </a:rPr>
              <a:t>What is a ci proxy plugin?</a:t>
            </a:r>
            <a:endParaRPr b="1" sz="1700">
              <a:solidFill>
                <a:srgbClr val="24292E"/>
              </a:solidFill>
              <a:highlight>
                <a:srgbClr val="FFFFFF"/>
              </a:highlight>
            </a:endParaRPr>
          </a:p>
          <a:p>
            <a:pPr indent="0" lvl="0" marL="0" marR="38100" rtl="0" algn="l">
              <a:spcBef>
                <a:spcPts val="1800"/>
              </a:spcBef>
              <a:spcAft>
                <a:spcPts val="0"/>
              </a:spcAft>
              <a:buNone/>
            </a:pPr>
            <a:r>
              <a:rPr b="1" lang="en-US" sz="1700">
                <a:solidFill>
                  <a:srgbClr val="24292E"/>
                </a:solidFill>
                <a:highlight>
                  <a:srgbClr val="FFFFFF"/>
                </a:highlight>
              </a:rPr>
              <a:t>A Simple CLI tool for consuming status information from a project’s CI/CD pipeline</a:t>
            </a:r>
            <a:endParaRPr b="1" sz="1700">
              <a:solidFill>
                <a:srgbClr val="24292E"/>
              </a:solidFill>
              <a:highlight>
                <a:srgbClr val="FFFFFF"/>
              </a:highlight>
            </a:endParaRPr>
          </a:p>
          <a:p>
            <a:pPr indent="0" lvl="0" marL="0" marR="38100" rtl="0" algn="l">
              <a:spcBef>
                <a:spcPts val="1800"/>
              </a:spcBef>
              <a:spcAft>
                <a:spcPts val="0"/>
              </a:spcAft>
              <a:buNone/>
            </a:pPr>
            <a:r>
              <a:rPr b="1" lang="en-US" sz="1700">
                <a:solidFill>
                  <a:srgbClr val="24292E"/>
                </a:solidFill>
                <a:highlight>
                  <a:srgbClr val="FFFFFF"/>
                </a:highlight>
              </a:rPr>
              <a:t>CI CLI API</a:t>
            </a:r>
            <a:endParaRPr b="1" sz="1700">
              <a:solidFill>
                <a:srgbClr val="24292E"/>
              </a:solidFill>
              <a:highlight>
                <a:srgbClr val="FFFFFF"/>
              </a:highlight>
            </a:endParaRPr>
          </a:p>
          <a:p>
            <a:pPr indent="0" lvl="0" marL="0" marR="38100" rtl="0" algn="l">
              <a:spcBef>
                <a:spcPts val="1800"/>
              </a:spcBef>
              <a:spcAft>
                <a:spcPts val="0"/>
              </a:spcAft>
              <a:buNone/>
            </a:pPr>
            <a:r>
              <a:rPr b="1" lang="en-US" sz="1700">
                <a:solidFill>
                  <a:srgbClr val="24292E"/>
                </a:solidFill>
                <a:highlight>
                  <a:srgbClr val="FFFFFF"/>
                </a:highlight>
              </a:rPr>
              <a:t>Arguments</a:t>
            </a:r>
            <a:endParaRPr b="1" sz="17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AutoNum type="arabicPeriod"/>
            </a:pPr>
            <a:r>
              <a:rPr lang="en-US" sz="1200">
                <a:solidFill>
                  <a:srgbClr val="24292E"/>
                </a:solidFill>
                <a:highlight>
                  <a:srgbClr val="FFFFFF"/>
                </a:highlight>
              </a:rPr>
              <a:t>-p or --project is the </a:t>
            </a:r>
            <a:r>
              <a:rPr b="1" lang="en-US" sz="1200">
                <a:solidFill>
                  <a:srgbClr val="24292E"/>
                </a:solidFill>
                <a:highlight>
                  <a:srgbClr val="FFFFFF"/>
                </a:highlight>
              </a:rPr>
              <a:t>project name</a:t>
            </a:r>
            <a:r>
              <a:rPr lang="en-US" sz="1200">
                <a:solidFill>
                  <a:srgbClr val="24292E"/>
                </a:solidFill>
                <a:highlight>
                  <a:srgbClr val="FFFFFF"/>
                </a:highlight>
              </a:rPr>
              <a:t> in the format of orgname/project</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-c or --commit is the </a:t>
            </a:r>
            <a:r>
              <a:rPr b="1" lang="en-US" sz="1200">
                <a:solidFill>
                  <a:srgbClr val="24292E"/>
                </a:solidFill>
                <a:highlight>
                  <a:srgbClr val="FFFFFF"/>
                </a:highlight>
              </a:rPr>
              <a:t>commit reference</a:t>
            </a:r>
            <a:endParaRPr b="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-t or --tag is the </a:t>
            </a:r>
            <a:r>
              <a:rPr b="1" lang="en-US" sz="1200">
                <a:solidFill>
                  <a:srgbClr val="24292E"/>
                </a:solidFill>
                <a:highlight>
                  <a:srgbClr val="FFFFFF"/>
                </a:highlight>
              </a:rPr>
              <a:t>tag name</a:t>
            </a:r>
            <a:endParaRPr b="1" sz="1200">
              <a:solidFill>
                <a:srgbClr val="24292E"/>
              </a:solidFill>
              <a:highlight>
                <a:srgbClr val="FFFFFF"/>
              </a:highlight>
            </a:endParaRPr>
          </a:p>
          <a:p>
            <a:pPr indent="0" lvl="0" marL="0" marR="38100" rtl="0" algn="l">
              <a:spcBef>
                <a:spcPts val="1800"/>
              </a:spcBef>
              <a:spcAft>
                <a:spcPts val="0"/>
              </a:spcAft>
              <a:buNone/>
            </a:pPr>
            <a:r>
              <a:rPr b="1" lang="en-US" sz="1700">
                <a:solidFill>
                  <a:srgbClr val="24292E"/>
                </a:solidFill>
                <a:highlight>
                  <a:srgbClr val="FFFFFF"/>
                </a:highlight>
              </a:rPr>
              <a:t>Status executable and response format</a:t>
            </a:r>
            <a:endParaRPr b="1" sz="17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AutoNum type="arabicPeriod"/>
            </a:pPr>
            <a:r>
              <a:rPr lang="en-US" sz="1200">
                <a:solidFill>
                  <a:srgbClr val="24292E"/>
                </a:solidFill>
                <a:highlight>
                  <a:srgbClr val="FFFFFF"/>
                </a:highlight>
              </a:rPr>
              <a:t>The output is </a:t>
            </a:r>
            <a:r>
              <a:rPr b="1" lang="en-US" sz="1200">
                <a:solidFill>
                  <a:srgbClr val="24292E"/>
                </a:solidFill>
                <a:highlight>
                  <a:srgbClr val="FFFFFF"/>
                </a:highlight>
              </a:rPr>
              <a:t>tab delimited</a:t>
            </a:r>
            <a:endParaRPr b="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The </a:t>
            </a:r>
            <a:r>
              <a:rPr b="1" lang="en-US" sz="1200">
                <a:solidFill>
                  <a:srgbClr val="24292E"/>
                </a:solidFill>
                <a:highlight>
                  <a:srgbClr val="FFFFFF"/>
                </a:highlight>
              </a:rPr>
              <a:t>first line </a:t>
            </a:r>
            <a:r>
              <a:rPr lang="en-US" sz="1200">
                <a:solidFill>
                  <a:srgbClr val="24292E"/>
                </a:solidFill>
                <a:highlight>
                  <a:srgbClr val="FFFFFF"/>
                </a:highlight>
              </a:rPr>
              <a:t>is a </a:t>
            </a:r>
            <a:r>
              <a:rPr b="1" lang="en-US" sz="1200">
                <a:solidFill>
                  <a:srgbClr val="24292E"/>
                </a:solidFill>
                <a:highlight>
                  <a:srgbClr val="FFFFFF"/>
                </a:highlight>
              </a:rPr>
              <a:t>header</a:t>
            </a:r>
            <a:endParaRPr b="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The </a:t>
            </a:r>
            <a:r>
              <a:rPr b="1" lang="en-US" sz="1200">
                <a:solidFill>
                  <a:srgbClr val="24292E"/>
                </a:solidFill>
                <a:highlight>
                  <a:srgbClr val="FFFFFF"/>
                </a:highlight>
              </a:rPr>
              <a:t>second line </a:t>
            </a:r>
            <a:r>
              <a:rPr lang="en-US" sz="1200">
                <a:solidFill>
                  <a:srgbClr val="24292E"/>
                </a:solidFill>
                <a:highlight>
                  <a:srgbClr val="FFFFFF"/>
                </a:highlight>
              </a:rPr>
              <a:t>is </a:t>
            </a:r>
            <a:r>
              <a:rPr b="1" lang="en-US" sz="1200">
                <a:solidFill>
                  <a:srgbClr val="24292E"/>
                </a:solidFill>
                <a:highlight>
                  <a:srgbClr val="FFFFFF"/>
                </a:highlight>
              </a:rPr>
              <a:t>data</a:t>
            </a:r>
            <a:endParaRPr b="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The </a:t>
            </a:r>
            <a:r>
              <a:rPr b="1" lang="en-US" sz="1200">
                <a:solidFill>
                  <a:srgbClr val="24292E"/>
                </a:solidFill>
                <a:highlight>
                  <a:srgbClr val="FFFFFF"/>
                </a:highlight>
              </a:rPr>
              <a:t>status</a:t>
            </a:r>
            <a:r>
              <a:rPr lang="en-US" sz="1200">
                <a:solidFill>
                  <a:srgbClr val="24292E"/>
                </a:solidFill>
                <a:highlight>
                  <a:srgbClr val="FFFFFF"/>
                </a:highlight>
              </a:rPr>
              <a:t> should be success, failure, or running</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US" sz="1200">
                <a:solidFill>
                  <a:srgbClr val="24292E"/>
                </a:solidFill>
                <a:highlight>
                  <a:srgbClr val="FFFFFF"/>
                </a:highlight>
              </a:rPr>
              <a:t>The </a:t>
            </a:r>
            <a:r>
              <a:rPr b="1" lang="en-US" sz="1200">
                <a:solidFill>
                  <a:srgbClr val="24292E"/>
                </a:solidFill>
                <a:highlight>
                  <a:srgbClr val="FFFFFF"/>
                </a:highlight>
              </a:rPr>
              <a:t>build_url</a:t>
            </a:r>
            <a:r>
              <a:rPr lang="en-US" sz="1200">
                <a:solidFill>
                  <a:srgbClr val="24292E"/>
                </a:solidFill>
                <a:highlight>
                  <a:srgbClr val="FFFFFF"/>
                </a:highlight>
              </a:rPr>
              <a:t> should be the url where the status was found</a:t>
            </a:r>
            <a:endParaRPr sz="1200">
              <a:solidFill>
                <a:srgbClr val="24292E"/>
              </a:solidFill>
              <a:highlight>
                <a:srgbClr val="FFFFFF"/>
              </a:highlight>
            </a:endParaRPr>
          </a:p>
          <a:p>
            <a:pPr indent="0" lvl="0" marL="0" marR="152400" rtl="0" algn="l">
              <a:lnSpc>
                <a:spcPct val="145000"/>
              </a:lnSpc>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457200" marR="0" rtl="0" algn="l">
              <a:lnSpc>
                <a:spcPct val="90000"/>
              </a:lnSpc>
              <a:spcBef>
                <a:spcPts val="0"/>
              </a:spcBef>
              <a:spcAft>
                <a:spcPts val="0"/>
              </a:spcAft>
              <a:buNone/>
            </a:pPr>
            <a:r>
              <a:t/>
            </a:r>
            <a:endParaRPr b="1" sz="2000">
              <a:solidFill>
                <a:srgbClr val="24292E"/>
              </a:solidFill>
              <a:highlight>
                <a:srgbClr val="FFFFFF"/>
              </a:highlight>
            </a:endParaRPr>
          </a:p>
        </p:txBody>
      </p:sp>
      <p:pic>
        <p:nvPicPr>
          <p:cNvPr id="305" name="Google Shape;305;p42"/>
          <p:cNvPicPr preferRelativeResize="0"/>
          <p:nvPr/>
        </p:nvPicPr>
        <p:blipFill>
          <a:blip r:embed="rId4">
            <a:alphaModFix/>
          </a:blip>
          <a:stretch>
            <a:fillRect/>
          </a:stretch>
        </p:blipFill>
        <p:spPr>
          <a:xfrm>
            <a:off x="3221300" y="3012775"/>
            <a:ext cx="8926874" cy="355050"/>
          </a:xfrm>
          <a:prstGeom prst="rect">
            <a:avLst/>
          </a:prstGeom>
          <a:noFill/>
          <a:ln>
            <a:noFill/>
          </a:ln>
        </p:spPr>
      </p:pic>
      <p:pic>
        <p:nvPicPr>
          <p:cNvPr id="306" name="Google Shape;306;p42"/>
          <p:cNvPicPr preferRelativeResize="0"/>
          <p:nvPr/>
        </p:nvPicPr>
        <p:blipFill rotWithShape="1">
          <a:blip r:embed="rId5">
            <a:alphaModFix/>
          </a:blip>
          <a:srcRect b="0" l="0" r="10921" t="0"/>
          <a:stretch/>
        </p:blipFill>
        <p:spPr>
          <a:xfrm>
            <a:off x="3221300" y="3280950"/>
            <a:ext cx="8926877" cy="45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Agenda:</a:t>
            </a:r>
            <a:endParaRPr b="1" sz="4400">
              <a:solidFill>
                <a:srgbClr val="0C0C0C"/>
              </a:solidFill>
            </a:endParaRPr>
          </a:p>
        </p:txBody>
      </p:sp>
      <p:sp>
        <p:nvSpPr>
          <p:cNvPr id="86" name="Google Shape;86;p16"/>
          <p:cNvSpPr txBox="1"/>
          <p:nvPr/>
        </p:nvSpPr>
        <p:spPr>
          <a:xfrm>
            <a:off x="520150" y="1192175"/>
            <a:ext cx="10515600" cy="5487600"/>
          </a:xfrm>
          <a:prstGeom prst="rect">
            <a:avLst/>
          </a:prstGeom>
          <a:noFill/>
          <a:ln>
            <a:noFill/>
          </a:ln>
        </p:spPr>
        <p:txBody>
          <a:bodyPr anchorCtr="0" anchor="ctr" bIns="45700" lIns="91425" spcFirstLastPara="1" rIns="91425" wrap="square" tIns="45700">
            <a:noAutofit/>
          </a:bodyPr>
          <a:lstStyle/>
          <a:p>
            <a:pPr indent="-501650" lvl="0" marL="609600" rtl="0" algn="l">
              <a:lnSpc>
                <a:spcPct val="115000"/>
              </a:lnSpc>
              <a:spcBef>
                <a:spcPts val="300"/>
              </a:spcBef>
              <a:spcAft>
                <a:spcPts val="0"/>
              </a:spcAft>
              <a:buClr>
                <a:srgbClr val="3F4749"/>
              </a:buClr>
              <a:buSzPts val="3100"/>
              <a:buChar char="●"/>
            </a:pPr>
            <a:r>
              <a:rPr b="1" lang="en-US" sz="3100">
                <a:solidFill>
                  <a:srgbClr val="3F4749"/>
                </a:solidFill>
              </a:rPr>
              <a:t>Quick Intro </a:t>
            </a:r>
            <a:endParaRPr b="1" sz="3100">
              <a:solidFill>
                <a:srgbClr val="3F4749"/>
              </a:solidFill>
            </a:endParaRPr>
          </a:p>
          <a:p>
            <a:pPr indent="-501650" lvl="1" marL="1219200" rtl="0" algn="l">
              <a:lnSpc>
                <a:spcPct val="115000"/>
              </a:lnSpc>
              <a:spcBef>
                <a:spcPts val="0"/>
              </a:spcBef>
              <a:spcAft>
                <a:spcPts val="0"/>
              </a:spcAft>
              <a:buClr>
                <a:srgbClr val="3F4749"/>
              </a:buClr>
              <a:buSzPts val="3100"/>
              <a:buChar char="○"/>
            </a:pPr>
            <a:r>
              <a:rPr b="1" lang="en-US" sz="3100">
                <a:solidFill>
                  <a:srgbClr val="3F4749"/>
                </a:solidFill>
              </a:rPr>
              <a:t>cncf.ci Team, Goals, Key features</a:t>
            </a:r>
            <a:endParaRPr b="1" sz="3100">
              <a:solidFill>
                <a:srgbClr val="3F4749"/>
              </a:solidFill>
            </a:endParaRPr>
          </a:p>
          <a:p>
            <a:pPr indent="-501650" lvl="1" marL="1219200" rtl="0" algn="l">
              <a:lnSpc>
                <a:spcPct val="115000"/>
              </a:lnSpc>
              <a:spcBef>
                <a:spcPts val="0"/>
              </a:spcBef>
              <a:spcAft>
                <a:spcPts val="0"/>
              </a:spcAft>
              <a:buClr>
                <a:srgbClr val="3F4749"/>
              </a:buClr>
              <a:buSzPts val="3100"/>
              <a:buChar char="○"/>
            </a:pPr>
            <a:r>
              <a:rPr b="1" lang="en-US" sz="3100">
                <a:solidFill>
                  <a:srgbClr val="3F4749"/>
                </a:solidFill>
              </a:rPr>
              <a:t>Dashboard Walk-through</a:t>
            </a:r>
            <a:endParaRPr b="1" sz="3100">
              <a:solidFill>
                <a:srgbClr val="3F4749"/>
              </a:solidFill>
            </a:endParaRPr>
          </a:p>
          <a:p>
            <a:pPr indent="-501650" lvl="0" marL="609600" rtl="0" algn="l">
              <a:lnSpc>
                <a:spcPct val="115000"/>
              </a:lnSpc>
              <a:spcBef>
                <a:spcPts val="0"/>
              </a:spcBef>
              <a:spcAft>
                <a:spcPts val="0"/>
              </a:spcAft>
              <a:buClr>
                <a:srgbClr val="3F4749"/>
              </a:buClr>
              <a:buSzPts val="3100"/>
              <a:buChar char="●"/>
            </a:pPr>
            <a:r>
              <a:rPr b="1" lang="en-US" sz="3100">
                <a:solidFill>
                  <a:srgbClr val="3F4749"/>
                </a:solidFill>
              </a:rPr>
              <a:t>Deep Dive: Adding new CNCF-projects</a:t>
            </a:r>
            <a:endParaRPr b="1" sz="3100">
              <a:solidFill>
                <a:srgbClr val="3F4749"/>
              </a:solidFill>
            </a:endParaRPr>
          </a:p>
          <a:p>
            <a:pPr indent="-501650" lvl="1" marL="1219200" rtl="0" algn="l">
              <a:lnSpc>
                <a:spcPct val="115000"/>
              </a:lnSpc>
              <a:spcBef>
                <a:spcPts val="0"/>
              </a:spcBef>
              <a:spcAft>
                <a:spcPts val="0"/>
              </a:spcAft>
              <a:buClr>
                <a:srgbClr val="3F4749"/>
              </a:buClr>
              <a:buSzPts val="3100"/>
              <a:buChar char="○"/>
            </a:pPr>
            <a:r>
              <a:rPr b="1" lang="en-US" sz="3100">
                <a:solidFill>
                  <a:srgbClr val="3F4749"/>
                </a:solidFill>
              </a:rPr>
              <a:t>How to</a:t>
            </a:r>
            <a:endParaRPr b="1" sz="3100">
              <a:solidFill>
                <a:srgbClr val="3F4749"/>
              </a:solidFill>
            </a:endParaRPr>
          </a:p>
          <a:p>
            <a:pPr indent="-501650" lvl="1" marL="1219200" rtl="0" algn="l">
              <a:lnSpc>
                <a:spcPct val="115000"/>
              </a:lnSpc>
              <a:spcBef>
                <a:spcPts val="0"/>
              </a:spcBef>
              <a:spcAft>
                <a:spcPts val="0"/>
              </a:spcAft>
              <a:buClr>
                <a:srgbClr val="3F4749"/>
              </a:buClr>
              <a:buSzPts val="3100"/>
              <a:buChar char="○"/>
            </a:pPr>
            <a:r>
              <a:rPr b="1" lang="en-US" sz="3100">
                <a:solidFill>
                  <a:srgbClr val="3F4749"/>
                </a:solidFill>
              </a:rPr>
              <a:t>Challenges</a:t>
            </a:r>
            <a:endParaRPr b="1" sz="3100">
              <a:solidFill>
                <a:srgbClr val="3F4749"/>
              </a:solidFill>
            </a:endParaRPr>
          </a:p>
          <a:p>
            <a:pPr indent="-501650" lvl="1" marL="1219200" rtl="0" algn="l">
              <a:lnSpc>
                <a:spcPct val="115000"/>
              </a:lnSpc>
              <a:spcBef>
                <a:spcPts val="0"/>
              </a:spcBef>
              <a:spcAft>
                <a:spcPts val="0"/>
              </a:spcAft>
              <a:buClr>
                <a:srgbClr val="3F4749"/>
              </a:buClr>
              <a:buSzPts val="3100"/>
              <a:buChar char="○"/>
            </a:pPr>
            <a:r>
              <a:rPr b="1" lang="en-US" sz="3100">
                <a:solidFill>
                  <a:srgbClr val="3F4749"/>
                </a:solidFill>
              </a:rPr>
              <a:t>Benefits </a:t>
            </a:r>
            <a:endParaRPr b="1" sz="3100">
              <a:solidFill>
                <a:srgbClr val="3F4749"/>
              </a:solidFill>
            </a:endParaRPr>
          </a:p>
          <a:p>
            <a:pPr indent="-501650" lvl="1" marL="1219200" rtl="0" algn="l">
              <a:lnSpc>
                <a:spcPct val="115000"/>
              </a:lnSpc>
              <a:spcBef>
                <a:spcPts val="0"/>
              </a:spcBef>
              <a:spcAft>
                <a:spcPts val="0"/>
              </a:spcAft>
              <a:buClr>
                <a:srgbClr val="3F4749"/>
              </a:buClr>
              <a:buSzPts val="3100"/>
              <a:buChar char="○"/>
            </a:pPr>
            <a:r>
              <a:rPr b="1" lang="en-US" sz="3100">
                <a:solidFill>
                  <a:srgbClr val="3F4749"/>
                </a:solidFill>
              </a:rPr>
              <a:t>Code Review</a:t>
            </a:r>
            <a:endParaRPr b="1" sz="3100">
              <a:solidFill>
                <a:srgbClr val="3F4749"/>
              </a:solidFill>
            </a:endParaRPr>
          </a:p>
          <a:p>
            <a:pPr indent="-501650" lvl="0" marL="609600" rtl="0" algn="l">
              <a:lnSpc>
                <a:spcPct val="115000"/>
              </a:lnSpc>
              <a:spcBef>
                <a:spcPts val="0"/>
              </a:spcBef>
              <a:spcAft>
                <a:spcPts val="0"/>
              </a:spcAft>
              <a:buClr>
                <a:srgbClr val="3F4749"/>
              </a:buClr>
              <a:buSzPts val="3100"/>
              <a:buChar char="●"/>
            </a:pPr>
            <a:r>
              <a:rPr b="1" lang="en-US" sz="3100">
                <a:solidFill>
                  <a:srgbClr val="3F4749"/>
                </a:solidFill>
              </a:rPr>
              <a:t>Stay Connected</a:t>
            </a:r>
            <a:endParaRPr b="1" sz="3100">
              <a:solidFill>
                <a:srgbClr val="3F4749"/>
              </a:solidFill>
            </a:endParaRPr>
          </a:p>
          <a:p>
            <a:pPr indent="-501650" lvl="0" marL="609600" rtl="0" algn="l">
              <a:lnSpc>
                <a:spcPct val="115000"/>
              </a:lnSpc>
              <a:spcBef>
                <a:spcPts val="0"/>
              </a:spcBef>
              <a:spcAft>
                <a:spcPts val="0"/>
              </a:spcAft>
              <a:buClr>
                <a:srgbClr val="3F4749"/>
              </a:buClr>
              <a:buSzPts val="3100"/>
              <a:buChar char="●"/>
            </a:pPr>
            <a:r>
              <a:rPr b="1" lang="en-US" sz="3100">
                <a:solidFill>
                  <a:srgbClr val="3F4749"/>
                </a:solidFill>
              </a:rPr>
              <a:t>Q&amp;A [5-10 minutes]</a:t>
            </a:r>
            <a:endParaRPr b="1" sz="2400">
              <a:solidFill>
                <a:srgbClr val="59595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Optional: Build a Proxy Plugin</a:t>
            </a:r>
            <a:endParaRPr/>
          </a:p>
        </p:txBody>
      </p:sp>
      <p:sp>
        <p:nvSpPr>
          <p:cNvPr id="312" name="Google Shape;312;p43"/>
          <p:cNvSpPr txBox="1"/>
          <p:nvPr/>
        </p:nvSpPr>
        <p:spPr>
          <a:xfrm>
            <a:off x="367750" y="1564975"/>
            <a:ext cx="5731500" cy="3842400"/>
          </a:xfrm>
          <a:prstGeom prst="rect">
            <a:avLst/>
          </a:prstGeom>
          <a:noFill/>
          <a:ln>
            <a:noFill/>
          </a:ln>
        </p:spPr>
        <p:txBody>
          <a:bodyPr anchorCtr="0" anchor="ctr" bIns="45700" lIns="91425" spcFirstLastPara="1" rIns="91425" wrap="square" tIns="45700">
            <a:noAutofit/>
          </a:bodyPr>
          <a:lstStyle/>
          <a:p>
            <a:pPr indent="0" lvl="0" marL="0" marR="38100" rtl="0" algn="l">
              <a:spcBef>
                <a:spcPts val="1800"/>
              </a:spcBef>
              <a:spcAft>
                <a:spcPts val="0"/>
              </a:spcAft>
              <a:buNone/>
            </a:pPr>
            <a:r>
              <a:rPr b="1" lang="en-US" sz="1700">
                <a:solidFill>
                  <a:srgbClr val="24292E"/>
                </a:solidFill>
                <a:highlight>
                  <a:schemeClr val="lt1"/>
                </a:highlight>
              </a:rPr>
              <a:t>Why have a </a:t>
            </a:r>
            <a:r>
              <a:rPr b="1" lang="en-US" sz="1700">
                <a:solidFill>
                  <a:srgbClr val="24292E"/>
                </a:solidFill>
                <a:highlight>
                  <a:schemeClr val="lt1"/>
                </a:highlight>
              </a:rPr>
              <a:t>CI Proxy?</a:t>
            </a:r>
            <a:endParaRPr b="1" sz="1700">
              <a:solidFill>
                <a:srgbClr val="24292E"/>
              </a:solidFill>
              <a:highlight>
                <a:schemeClr val="lt1"/>
              </a:highlight>
            </a:endParaRPr>
          </a:p>
          <a:p>
            <a:pPr indent="-317500" lvl="0" marL="457200" marR="38100" rtl="0" algn="l">
              <a:spcBef>
                <a:spcPts val="1800"/>
              </a:spcBef>
              <a:spcAft>
                <a:spcPts val="0"/>
              </a:spcAft>
              <a:buClr>
                <a:srgbClr val="24292E"/>
              </a:buClr>
              <a:buSzPts val="1400"/>
              <a:buChar char="●"/>
            </a:pPr>
            <a:r>
              <a:rPr lang="en-US">
                <a:solidFill>
                  <a:srgbClr val="24292E"/>
                </a:solidFill>
                <a:highlight>
                  <a:schemeClr val="lt1"/>
                </a:highlight>
              </a:rPr>
              <a:t>One stop shop for statuses</a:t>
            </a:r>
            <a:endParaRPr>
              <a:solidFill>
                <a:srgbClr val="24292E"/>
              </a:solidFill>
              <a:highlight>
                <a:schemeClr val="lt1"/>
              </a:highlight>
            </a:endParaRPr>
          </a:p>
          <a:p>
            <a:pPr indent="-317500" lvl="1" marL="914400" marR="38100" rtl="0" algn="l">
              <a:spcBef>
                <a:spcPts val="0"/>
              </a:spcBef>
              <a:spcAft>
                <a:spcPts val="0"/>
              </a:spcAft>
              <a:buClr>
                <a:srgbClr val="24292E"/>
              </a:buClr>
              <a:buSzPts val="1400"/>
              <a:buChar char="○"/>
            </a:pPr>
            <a:r>
              <a:rPr b="1" lang="en-US">
                <a:solidFill>
                  <a:srgbClr val="24292E"/>
                </a:solidFill>
                <a:highlight>
                  <a:schemeClr val="lt1"/>
                </a:highlight>
              </a:rPr>
              <a:t>Build</a:t>
            </a:r>
            <a:r>
              <a:rPr lang="en-US">
                <a:solidFill>
                  <a:srgbClr val="24292E"/>
                </a:solidFill>
                <a:highlight>
                  <a:schemeClr val="lt1"/>
                </a:highlight>
              </a:rPr>
              <a:t> status</a:t>
            </a:r>
            <a:endParaRPr>
              <a:solidFill>
                <a:srgbClr val="24292E"/>
              </a:solidFill>
              <a:highlight>
                <a:schemeClr val="lt1"/>
              </a:highlight>
            </a:endParaRPr>
          </a:p>
          <a:p>
            <a:pPr indent="-317500" lvl="1" marL="914400" marR="38100" rtl="0" algn="l">
              <a:spcBef>
                <a:spcPts val="0"/>
              </a:spcBef>
              <a:spcAft>
                <a:spcPts val="0"/>
              </a:spcAft>
              <a:buClr>
                <a:srgbClr val="24292E"/>
              </a:buClr>
              <a:buSzPts val="1400"/>
              <a:buChar char="○"/>
            </a:pPr>
            <a:r>
              <a:rPr b="1" lang="en-US">
                <a:solidFill>
                  <a:srgbClr val="24292E"/>
                </a:solidFill>
                <a:highlight>
                  <a:schemeClr val="lt1"/>
                </a:highlight>
              </a:rPr>
              <a:t>Artifact</a:t>
            </a:r>
            <a:r>
              <a:rPr lang="en-US">
                <a:solidFill>
                  <a:srgbClr val="24292E"/>
                </a:solidFill>
                <a:highlight>
                  <a:schemeClr val="lt1"/>
                </a:highlight>
              </a:rPr>
              <a:t> links</a:t>
            </a:r>
            <a:endParaRPr>
              <a:solidFill>
                <a:srgbClr val="24292E"/>
              </a:solidFill>
              <a:highlight>
                <a:schemeClr val="lt1"/>
              </a:highlight>
            </a:endParaRPr>
          </a:p>
          <a:p>
            <a:pPr indent="-317500" lvl="1" marL="914400" marR="38100" rtl="0" algn="l">
              <a:spcBef>
                <a:spcPts val="0"/>
              </a:spcBef>
              <a:spcAft>
                <a:spcPts val="0"/>
              </a:spcAft>
              <a:buClr>
                <a:srgbClr val="24292E"/>
              </a:buClr>
              <a:buSzPts val="1400"/>
              <a:buChar char="○"/>
            </a:pPr>
            <a:r>
              <a:rPr b="1" lang="en-US">
                <a:solidFill>
                  <a:srgbClr val="24292E"/>
                </a:solidFill>
                <a:highlight>
                  <a:schemeClr val="lt1"/>
                </a:highlight>
              </a:rPr>
              <a:t>Integration</a:t>
            </a:r>
            <a:r>
              <a:rPr lang="en-US">
                <a:solidFill>
                  <a:srgbClr val="24292E"/>
                </a:solidFill>
                <a:highlight>
                  <a:schemeClr val="lt1"/>
                </a:highlight>
              </a:rPr>
              <a:t> </a:t>
            </a:r>
            <a:r>
              <a:rPr b="1" lang="en-US">
                <a:solidFill>
                  <a:srgbClr val="24292E"/>
                </a:solidFill>
                <a:highlight>
                  <a:schemeClr val="lt1"/>
                </a:highlight>
              </a:rPr>
              <a:t>test</a:t>
            </a:r>
            <a:r>
              <a:rPr lang="en-US">
                <a:solidFill>
                  <a:srgbClr val="24292E"/>
                </a:solidFill>
                <a:highlight>
                  <a:schemeClr val="lt1"/>
                </a:highlight>
              </a:rPr>
              <a:t> results</a:t>
            </a:r>
            <a:endParaRPr>
              <a:solidFill>
                <a:srgbClr val="24292E"/>
              </a:solidFill>
              <a:highlight>
                <a:schemeClr val="lt1"/>
              </a:highlight>
            </a:endParaRPr>
          </a:p>
          <a:p>
            <a:pPr indent="0" lvl="0" marL="0" marR="38100" rtl="0" algn="l">
              <a:spcBef>
                <a:spcPts val="1800"/>
              </a:spcBef>
              <a:spcAft>
                <a:spcPts val="0"/>
              </a:spcAft>
              <a:buNone/>
            </a:pPr>
            <a:br>
              <a:rPr lang="en-US" sz="1200">
                <a:solidFill>
                  <a:srgbClr val="24292E"/>
                </a:solidFill>
                <a:highlight>
                  <a:schemeClr val="lt1"/>
                </a:highlight>
              </a:rPr>
            </a:br>
            <a:endParaRPr sz="1200">
              <a:solidFill>
                <a:srgbClr val="24292E"/>
              </a:solidFill>
              <a:highlight>
                <a:schemeClr val="lt1"/>
              </a:highlight>
            </a:endParaRPr>
          </a:p>
          <a:p>
            <a:pPr indent="0" lvl="0" marL="0" marR="38100" rtl="0" algn="l">
              <a:spcBef>
                <a:spcPts val="1800"/>
              </a:spcBef>
              <a:spcAft>
                <a:spcPts val="0"/>
              </a:spcAft>
              <a:buNone/>
            </a:pPr>
            <a:r>
              <a:rPr b="1" lang="en-US" sz="1700">
                <a:solidFill>
                  <a:srgbClr val="24292E"/>
                </a:solidFill>
                <a:highlight>
                  <a:srgbClr val="FFFFFF"/>
                </a:highlight>
              </a:rPr>
              <a:t>Add CI Proxy plugin configuration</a:t>
            </a:r>
            <a:endParaRPr b="1" sz="17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Char char="●"/>
            </a:pPr>
            <a:r>
              <a:rPr b="1" lang="en-US" sz="1200">
                <a:solidFill>
                  <a:srgbClr val="24292E"/>
                </a:solidFill>
                <a:highlight>
                  <a:srgbClr val="FFFFFF"/>
                </a:highlight>
              </a:rPr>
              <a:t>Name</a:t>
            </a:r>
            <a:r>
              <a:rPr lang="en-US" sz="1200">
                <a:solidFill>
                  <a:srgbClr val="24292E"/>
                </a:solidFill>
                <a:highlight>
                  <a:srgbClr val="FFFFFF"/>
                </a:highlight>
              </a:rPr>
              <a:t> is the name of the plugin</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b="1" lang="en-US" sz="1200">
                <a:solidFill>
                  <a:srgbClr val="24292E"/>
                </a:solidFill>
                <a:highlight>
                  <a:srgbClr val="FFFFFF"/>
                </a:highlight>
              </a:rPr>
              <a:t>Interface</a:t>
            </a:r>
            <a:r>
              <a:rPr lang="en-US" sz="1200">
                <a:solidFill>
                  <a:srgbClr val="24292E"/>
                </a:solidFill>
                <a:highlight>
                  <a:srgbClr val="FFFFFF"/>
                </a:highlight>
              </a:rPr>
              <a:t> type of plugin</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b="1" lang="en-US" sz="1200">
                <a:solidFill>
                  <a:srgbClr val="24292E"/>
                </a:solidFill>
                <a:highlight>
                  <a:srgbClr val="FFFFFF"/>
                </a:highlight>
              </a:rPr>
              <a:t>Repo</a:t>
            </a:r>
            <a:r>
              <a:rPr lang="en-US" sz="1200">
                <a:solidFill>
                  <a:srgbClr val="24292E"/>
                </a:solidFill>
                <a:highlight>
                  <a:srgbClr val="FFFFFF"/>
                </a:highlight>
              </a:rPr>
              <a:t> is the github location of the plugin</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b="1" lang="en-US" sz="1200">
                <a:solidFill>
                  <a:srgbClr val="24292E"/>
                </a:solidFill>
                <a:highlight>
                  <a:srgbClr val="FFFFFF"/>
                </a:highlight>
              </a:rPr>
              <a:t>Ref</a:t>
            </a:r>
            <a:r>
              <a:rPr lang="en-US" sz="1200">
                <a:solidFill>
                  <a:srgbClr val="24292E"/>
                </a:solidFill>
                <a:highlight>
                  <a:srgbClr val="FFFFFF"/>
                </a:highlight>
              </a:rPr>
              <a:t> is the branch or tag of the plugin</a:t>
            </a:r>
            <a:endParaRPr sz="1200">
              <a:solidFill>
                <a:srgbClr val="24292E"/>
              </a:solidFill>
              <a:highlight>
                <a:srgbClr val="FFFFFF"/>
              </a:highlight>
            </a:endParaRPr>
          </a:p>
          <a:p>
            <a:pPr indent="0" lvl="0" marL="0" marR="152400" rtl="0" algn="l">
              <a:lnSpc>
                <a:spcPct val="145000"/>
              </a:lnSpc>
              <a:spcBef>
                <a:spcPts val="0"/>
              </a:spcBef>
              <a:spcAft>
                <a:spcPts val="0"/>
              </a:spcAft>
              <a:buNone/>
            </a:pPr>
            <a:r>
              <a:t/>
            </a:r>
            <a:endParaRPr b="1" sz="1700">
              <a:solidFill>
                <a:srgbClr val="24292E"/>
              </a:solidFill>
              <a:highlight>
                <a:srgbClr val="FFFFFF"/>
              </a:highlight>
            </a:endParaRPr>
          </a:p>
          <a:p>
            <a:pPr indent="0" lvl="0" marL="457200" marR="0" rtl="0" algn="l">
              <a:lnSpc>
                <a:spcPct val="90000"/>
              </a:lnSpc>
              <a:spcBef>
                <a:spcPts val="0"/>
              </a:spcBef>
              <a:spcAft>
                <a:spcPts val="0"/>
              </a:spcAft>
              <a:buNone/>
            </a:pPr>
            <a:r>
              <a:t/>
            </a:r>
            <a:endParaRPr b="1" sz="2000">
              <a:solidFill>
                <a:srgbClr val="24292E"/>
              </a:solidFill>
              <a:highlight>
                <a:srgbClr val="FFFFFF"/>
              </a:highlight>
            </a:endParaRPr>
          </a:p>
        </p:txBody>
      </p:sp>
      <p:pic>
        <p:nvPicPr>
          <p:cNvPr id="313" name="Google Shape;313;p43"/>
          <p:cNvPicPr preferRelativeResize="0"/>
          <p:nvPr/>
        </p:nvPicPr>
        <p:blipFill>
          <a:blip r:embed="rId3">
            <a:alphaModFix/>
          </a:blip>
          <a:stretch>
            <a:fillRect/>
          </a:stretch>
        </p:blipFill>
        <p:spPr>
          <a:xfrm>
            <a:off x="4602225" y="3570150"/>
            <a:ext cx="5787950" cy="246091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5900">
                <a:solidFill>
                  <a:schemeClr val="dk1"/>
                </a:solidFill>
              </a:rPr>
              <a:t>Get </a:t>
            </a:r>
            <a:r>
              <a:rPr b="1" lang="en-US" sz="5900">
                <a:solidFill>
                  <a:schemeClr val="dk1"/>
                </a:solidFill>
              </a:rPr>
              <a:t>Connected</a:t>
            </a:r>
            <a:endParaRPr b="1" sz="8000">
              <a:solidFill>
                <a:srgbClr val="0C0C0C"/>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5"/>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How to Collaborate</a:t>
            </a:r>
            <a:endParaRPr/>
          </a:p>
        </p:txBody>
      </p:sp>
      <p:sp>
        <p:nvSpPr>
          <p:cNvPr id="324" name="Google Shape;324;p45"/>
          <p:cNvSpPr txBox="1"/>
          <p:nvPr>
            <p:ph idx="4294967295" type="body"/>
          </p:nvPr>
        </p:nvSpPr>
        <p:spPr>
          <a:xfrm>
            <a:off x="415600" y="1410424"/>
            <a:ext cx="11360700" cy="4910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2"/>
              </a:buClr>
              <a:buSzPts val="2400"/>
              <a:buChar char="●"/>
            </a:pPr>
            <a:r>
              <a:rPr b="1" lang="en-US" sz="2400">
                <a:solidFill>
                  <a:schemeClr val="dk2"/>
                </a:solidFill>
                <a:latin typeface="Arial"/>
                <a:ea typeface="Arial"/>
                <a:cs typeface="Arial"/>
                <a:sym typeface="Arial"/>
              </a:rPr>
              <a:t>Add/update a CNCF project, see the Contributing Guide:</a:t>
            </a:r>
            <a:endParaRPr b="1" sz="2400">
              <a:solidFill>
                <a:schemeClr val="dk2"/>
              </a:solidFill>
              <a:latin typeface="Arial"/>
              <a:ea typeface="Arial"/>
              <a:cs typeface="Arial"/>
              <a:sym typeface="Arial"/>
            </a:endParaRPr>
          </a:p>
          <a:p>
            <a:pPr indent="-355600" lvl="1" marL="914400" rtl="0" algn="l">
              <a:spcBef>
                <a:spcPts val="0"/>
              </a:spcBef>
              <a:spcAft>
                <a:spcPts val="0"/>
              </a:spcAft>
              <a:buClr>
                <a:schemeClr val="dk2"/>
              </a:buClr>
              <a:buSzPts val="2200"/>
              <a:buChar char="○"/>
            </a:pPr>
            <a:r>
              <a:rPr lang="en-US" sz="2200" u="sng">
                <a:solidFill>
                  <a:schemeClr val="hlink"/>
                </a:solidFill>
                <a:latin typeface="Arial"/>
                <a:ea typeface="Arial"/>
                <a:cs typeface="Arial"/>
                <a:sym typeface="Arial"/>
                <a:hlinkClick r:id="rId3"/>
              </a:rPr>
              <a:t>https://github.com/crosscloudci/crosscloudci/blob/master/CONTRIBUTING.md</a:t>
            </a:r>
            <a:r>
              <a:rPr lang="en-US" sz="2200">
                <a:solidFill>
                  <a:srgbClr val="0366D6"/>
                </a:solidFill>
                <a:latin typeface="Arial"/>
                <a:ea typeface="Arial"/>
                <a:cs typeface="Arial"/>
                <a:sym typeface="Arial"/>
              </a:rPr>
              <a:t> </a:t>
            </a:r>
            <a:endParaRPr b="1" sz="2200">
              <a:solidFill>
                <a:schemeClr val="dk2"/>
              </a:solidFill>
              <a:latin typeface="Arial"/>
              <a:ea typeface="Arial"/>
              <a:cs typeface="Arial"/>
              <a:sym typeface="Arial"/>
            </a:endParaRPr>
          </a:p>
          <a:p>
            <a:pPr indent="0" lvl="0" marL="457200" rtl="0" algn="l">
              <a:spcBef>
                <a:spcPts val="0"/>
              </a:spcBef>
              <a:spcAft>
                <a:spcPts val="0"/>
              </a:spcAft>
              <a:buNone/>
            </a:pPr>
            <a:r>
              <a:t/>
            </a:r>
            <a:endParaRPr b="1" sz="2400">
              <a:solidFill>
                <a:srgbClr val="44546A"/>
              </a:solidFill>
              <a:latin typeface="Arial"/>
              <a:ea typeface="Arial"/>
              <a:cs typeface="Arial"/>
              <a:sym typeface="Arial"/>
            </a:endParaRPr>
          </a:p>
          <a:p>
            <a:pPr indent="-368300" lvl="0" marL="457200" rtl="0" algn="l">
              <a:spcBef>
                <a:spcPts val="0"/>
              </a:spcBef>
              <a:spcAft>
                <a:spcPts val="0"/>
              </a:spcAft>
              <a:buClr>
                <a:schemeClr val="dk2"/>
              </a:buClr>
              <a:buSzPts val="2400"/>
              <a:buChar char="●"/>
            </a:pPr>
            <a:r>
              <a:rPr b="1" lang="en-US" sz="2400">
                <a:solidFill>
                  <a:schemeClr val="dk2"/>
                </a:solidFill>
                <a:latin typeface="Arial"/>
                <a:ea typeface="Arial"/>
                <a:cs typeface="Arial"/>
                <a:sym typeface="Arial"/>
              </a:rPr>
              <a:t>Create issues/PR on GitHub: </a:t>
            </a:r>
            <a:endParaRPr b="1" sz="2400">
              <a:solidFill>
                <a:schemeClr val="dk2"/>
              </a:solidFill>
              <a:latin typeface="Arial"/>
              <a:ea typeface="Arial"/>
              <a:cs typeface="Arial"/>
              <a:sym typeface="Arial"/>
            </a:endParaRPr>
          </a:p>
          <a:p>
            <a:pPr indent="-368300" lvl="1" marL="914400" rtl="0" algn="l">
              <a:spcBef>
                <a:spcPts val="0"/>
              </a:spcBef>
              <a:spcAft>
                <a:spcPts val="0"/>
              </a:spcAft>
              <a:buClr>
                <a:srgbClr val="0366D6"/>
              </a:buClr>
              <a:buSzPts val="2400"/>
              <a:buChar char="○"/>
            </a:pPr>
            <a:r>
              <a:rPr lang="en-US" u="sng">
                <a:solidFill>
                  <a:srgbClr val="0366D6"/>
                </a:solidFill>
                <a:latin typeface="Arial"/>
                <a:ea typeface="Arial"/>
                <a:cs typeface="Arial"/>
                <a:sym typeface="Arial"/>
                <a:hlinkClick r:id="rId4"/>
              </a:rPr>
              <a:t>https://github.com/crosscloudci/ci-dashboard/issues</a:t>
            </a:r>
            <a:r>
              <a:rPr lang="en-US">
                <a:solidFill>
                  <a:srgbClr val="0366D6"/>
                </a:solidFill>
                <a:latin typeface="Arial"/>
                <a:ea typeface="Arial"/>
                <a:cs typeface="Arial"/>
                <a:sym typeface="Arial"/>
              </a:rPr>
              <a:t> </a:t>
            </a:r>
            <a:endParaRPr>
              <a:solidFill>
                <a:srgbClr val="0366D6"/>
              </a:solidFill>
              <a:latin typeface="Arial"/>
              <a:ea typeface="Arial"/>
              <a:cs typeface="Arial"/>
              <a:sym typeface="Arial"/>
            </a:endParaRPr>
          </a:p>
          <a:p>
            <a:pPr indent="0" lvl="0" marL="457200" rtl="0" algn="l">
              <a:spcBef>
                <a:spcPts val="0"/>
              </a:spcBef>
              <a:spcAft>
                <a:spcPts val="0"/>
              </a:spcAft>
              <a:buNone/>
            </a:pPr>
            <a:r>
              <a:t/>
            </a:r>
            <a:endParaRPr b="1" sz="2400">
              <a:solidFill>
                <a:srgbClr val="44546A"/>
              </a:solidFill>
              <a:latin typeface="Arial"/>
              <a:ea typeface="Arial"/>
              <a:cs typeface="Arial"/>
              <a:sym typeface="Arial"/>
            </a:endParaRPr>
          </a:p>
          <a:p>
            <a:pPr indent="-368300" lvl="0" marL="457200" rtl="0" algn="l">
              <a:spcBef>
                <a:spcPts val="0"/>
              </a:spcBef>
              <a:spcAft>
                <a:spcPts val="0"/>
              </a:spcAft>
              <a:buClr>
                <a:schemeClr val="dk2"/>
              </a:buClr>
              <a:buSzPts val="2400"/>
              <a:buChar char="●"/>
            </a:pPr>
            <a:r>
              <a:rPr b="1" lang="en-US" sz="2400">
                <a:solidFill>
                  <a:schemeClr val="dk2"/>
                </a:solidFill>
                <a:latin typeface="Arial"/>
                <a:ea typeface="Arial"/>
                <a:cs typeface="Arial"/>
                <a:sym typeface="Arial"/>
              </a:rPr>
              <a:t>Subscribe to the CNCF CI public mailing list: </a:t>
            </a:r>
            <a:endParaRPr b="1" sz="2400">
              <a:solidFill>
                <a:schemeClr val="dk2"/>
              </a:solidFill>
              <a:latin typeface="Arial"/>
              <a:ea typeface="Arial"/>
              <a:cs typeface="Arial"/>
              <a:sym typeface="Arial"/>
            </a:endParaRPr>
          </a:p>
          <a:p>
            <a:pPr indent="-368300" lvl="1" marL="914400" rtl="0" algn="l">
              <a:spcBef>
                <a:spcPts val="0"/>
              </a:spcBef>
              <a:spcAft>
                <a:spcPts val="0"/>
              </a:spcAft>
              <a:buClr>
                <a:srgbClr val="0366D6"/>
              </a:buClr>
              <a:buSzPts val="2400"/>
              <a:buChar char="○"/>
            </a:pPr>
            <a:r>
              <a:rPr lang="en-US" u="sng">
                <a:solidFill>
                  <a:srgbClr val="0366D6"/>
                </a:solidFill>
                <a:latin typeface="Arial"/>
                <a:ea typeface="Arial"/>
                <a:cs typeface="Arial"/>
                <a:sym typeface="Arial"/>
                <a:hlinkClick r:id="rId5"/>
              </a:rPr>
              <a:t>https://lists.cncf.io/g/cncf-ci-public</a:t>
            </a:r>
            <a:r>
              <a:rPr lang="en-US">
                <a:solidFill>
                  <a:srgbClr val="0366D6"/>
                </a:solidFill>
                <a:latin typeface="Arial"/>
                <a:ea typeface="Arial"/>
                <a:cs typeface="Arial"/>
                <a:sym typeface="Arial"/>
              </a:rPr>
              <a:t> </a:t>
            </a:r>
            <a:endParaRPr>
              <a:solidFill>
                <a:srgbClr val="0366D6"/>
              </a:solidFill>
              <a:latin typeface="Arial"/>
              <a:ea typeface="Arial"/>
              <a:cs typeface="Arial"/>
              <a:sym typeface="Arial"/>
            </a:endParaRPr>
          </a:p>
          <a:p>
            <a:pPr indent="0" lvl="0" marL="0" rtl="0" algn="l">
              <a:spcBef>
                <a:spcPts val="0"/>
              </a:spcBef>
              <a:spcAft>
                <a:spcPts val="0"/>
              </a:spcAft>
              <a:buNone/>
            </a:pPr>
            <a:r>
              <a:t/>
            </a:r>
            <a:endParaRPr sz="2400">
              <a:solidFill>
                <a:srgbClr val="275187"/>
              </a:solidFill>
              <a:latin typeface="Arial"/>
              <a:ea typeface="Arial"/>
              <a:cs typeface="Arial"/>
              <a:sym typeface="Arial"/>
            </a:endParaRPr>
          </a:p>
          <a:p>
            <a:pPr indent="-368300" lvl="0" marL="457200" rtl="0" algn="l">
              <a:spcBef>
                <a:spcPts val="0"/>
              </a:spcBef>
              <a:spcAft>
                <a:spcPts val="0"/>
              </a:spcAft>
              <a:buClr>
                <a:srgbClr val="44546A"/>
              </a:buClr>
              <a:buSzPts val="2400"/>
              <a:buChar char="●"/>
            </a:pPr>
            <a:r>
              <a:rPr b="1" lang="en-US" sz="2400">
                <a:solidFill>
                  <a:srgbClr val="44546A"/>
                </a:solidFill>
                <a:latin typeface="Arial"/>
                <a:ea typeface="Arial"/>
                <a:cs typeface="Arial"/>
                <a:sym typeface="Arial"/>
              </a:rPr>
              <a:t>Join #cncf-ci on CNCF Slack:</a:t>
            </a:r>
            <a:endParaRPr b="1" sz="2400">
              <a:solidFill>
                <a:srgbClr val="44546A"/>
              </a:solidFill>
              <a:latin typeface="Arial"/>
              <a:ea typeface="Arial"/>
              <a:cs typeface="Arial"/>
              <a:sym typeface="Arial"/>
            </a:endParaRPr>
          </a:p>
          <a:p>
            <a:pPr indent="-368300" lvl="1" marL="914400" rtl="0" algn="l">
              <a:spcBef>
                <a:spcPts val="0"/>
              </a:spcBef>
              <a:spcAft>
                <a:spcPts val="0"/>
              </a:spcAft>
              <a:buClr>
                <a:srgbClr val="0366D6"/>
              </a:buClr>
              <a:buSzPts val="2400"/>
              <a:buChar char="○"/>
            </a:pPr>
            <a:r>
              <a:rPr lang="en-US" u="sng">
                <a:solidFill>
                  <a:srgbClr val="0366D6"/>
                </a:solidFill>
                <a:latin typeface="Arial"/>
                <a:ea typeface="Arial"/>
                <a:cs typeface="Arial"/>
                <a:sym typeface="Arial"/>
                <a:hlinkClick r:id="rId6"/>
              </a:rPr>
              <a:t>https://slack.cncf.io</a:t>
            </a:r>
            <a:r>
              <a:rPr lang="en-US">
                <a:solidFill>
                  <a:srgbClr val="0366D6"/>
                </a:solidFill>
                <a:latin typeface="Arial"/>
                <a:ea typeface="Arial"/>
                <a:cs typeface="Arial"/>
                <a:sym typeface="Arial"/>
              </a:rPr>
              <a:t>  </a:t>
            </a:r>
            <a:endParaRPr>
              <a:solidFill>
                <a:srgbClr val="0366D6"/>
              </a:solidFill>
              <a:latin typeface="Arial"/>
              <a:ea typeface="Arial"/>
              <a:cs typeface="Arial"/>
              <a:sym typeface="Arial"/>
            </a:endParaRPr>
          </a:p>
          <a:p>
            <a:pPr indent="0" lvl="0" marL="914400" rtl="0" algn="l">
              <a:spcBef>
                <a:spcPts val="0"/>
              </a:spcBef>
              <a:spcAft>
                <a:spcPts val="0"/>
              </a:spcAft>
              <a:buNone/>
            </a:pPr>
            <a:r>
              <a:t/>
            </a:r>
            <a:endParaRPr sz="2400">
              <a:solidFill>
                <a:schemeClr val="dk2"/>
              </a:solidFill>
              <a:latin typeface="Arial"/>
              <a:ea typeface="Arial"/>
              <a:cs typeface="Arial"/>
              <a:sym typeface="Arial"/>
            </a:endParaRPr>
          </a:p>
          <a:p>
            <a:pPr indent="-368300" lvl="0" marL="457200" rtl="0" algn="l">
              <a:spcBef>
                <a:spcPts val="0"/>
              </a:spcBef>
              <a:spcAft>
                <a:spcPts val="0"/>
              </a:spcAft>
              <a:buClr>
                <a:srgbClr val="44546A"/>
              </a:buClr>
              <a:buSzPts val="2400"/>
              <a:buChar char="●"/>
            </a:pPr>
            <a:r>
              <a:rPr b="1" lang="en-US" sz="2400">
                <a:solidFill>
                  <a:srgbClr val="44546A"/>
                </a:solidFill>
                <a:latin typeface="Arial"/>
                <a:ea typeface="Arial"/>
                <a:cs typeface="Arial"/>
                <a:sym typeface="Arial"/>
              </a:rPr>
              <a:t>Attend CI WG Public Meetings: </a:t>
            </a:r>
            <a:endParaRPr b="1" sz="2400">
              <a:solidFill>
                <a:srgbClr val="44546A"/>
              </a:solidFill>
              <a:latin typeface="Arial"/>
              <a:ea typeface="Arial"/>
              <a:cs typeface="Arial"/>
              <a:sym typeface="Arial"/>
            </a:endParaRPr>
          </a:p>
          <a:p>
            <a:pPr indent="-368300" lvl="1" marL="914400" rtl="0" algn="l">
              <a:spcBef>
                <a:spcPts val="0"/>
              </a:spcBef>
              <a:spcAft>
                <a:spcPts val="0"/>
              </a:spcAft>
              <a:buClr>
                <a:srgbClr val="0366D6"/>
              </a:buClr>
              <a:buSzPts val="2400"/>
              <a:buChar char="○"/>
            </a:pPr>
            <a:r>
              <a:rPr lang="en-US" u="sng">
                <a:solidFill>
                  <a:srgbClr val="0366D6"/>
                </a:solidFill>
                <a:latin typeface="Arial"/>
                <a:ea typeface="Arial"/>
                <a:cs typeface="Arial"/>
                <a:sym typeface="Arial"/>
                <a:hlinkClick r:id="rId7"/>
              </a:rPr>
              <a:t>https://github.com/cncf/wg-ci</a:t>
            </a:r>
            <a:r>
              <a:rPr lang="en-US">
                <a:solidFill>
                  <a:srgbClr val="0366D6"/>
                </a:solidFill>
                <a:latin typeface="Arial"/>
                <a:ea typeface="Arial"/>
                <a:cs typeface="Arial"/>
                <a:sym typeface="Arial"/>
              </a:rPr>
              <a:t> </a:t>
            </a:r>
            <a:endParaRPr>
              <a:solidFill>
                <a:srgbClr val="0366D6"/>
              </a:solidFill>
              <a:latin typeface="Arial"/>
              <a:ea typeface="Arial"/>
              <a:cs typeface="Arial"/>
              <a:sym typeface="Arial"/>
            </a:endParaRPr>
          </a:p>
          <a:p>
            <a:pPr indent="-368300" lvl="1" marL="914400" rtl="0" algn="l">
              <a:spcBef>
                <a:spcPts val="0"/>
              </a:spcBef>
              <a:spcAft>
                <a:spcPts val="0"/>
              </a:spcAft>
              <a:buClr>
                <a:srgbClr val="275187"/>
              </a:buClr>
              <a:buSzPts val="2400"/>
              <a:buChar char="○"/>
            </a:pPr>
            <a:r>
              <a:rPr b="1" lang="en-US">
                <a:solidFill>
                  <a:srgbClr val="275187"/>
                </a:solidFill>
              </a:rPr>
              <a:t>4th Tuesday of month &gt; Next Meeting: January 28th</a:t>
            </a:r>
            <a:endParaRPr>
              <a:solidFill>
                <a:srgbClr val="0366D6"/>
              </a:solidFill>
              <a:latin typeface="Arial"/>
              <a:ea typeface="Arial"/>
              <a:cs typeface="Arial"/>
              <a:sym typeface="Arial"/>
            </a:endParaRPr>
          </a:p>
          <a:p>
            <a:pPr indent="0" lvl="0" marL="0" rtl="0" algn="l">
              <a:spcBef>
                <a:spcPts val="0"/>
              </a:spcBef>
              <a:spcAft>
                <a:spcPts val="0"/>
              </a:spcAft>
              <a:buNone/>
            </a:pPr>
            <a:r>
              <a:t/>
            </a:r>
            <a:endParaRPr sz="2400">
              <a:solidFill>
                <a:srgbClr val="275187"/>
              </a:solidFill>
              <a:latin typeface="Arial"/>
              <a:ea typeface="Arial"/>
              <a:cs typeface="Arial"/>
              <a:sym typeface="Arial"/>
            </a:endParaRPr>
          </a:p>
          <a:p>
            <a:pPr indent="0" lvl="0" marL="0" rtl="0" algn="l">
              <a:spcBef>
                <a:spcPts val="0"/>
              </a:spcBef>
              <a:spcAft>
                <a:spcPts val="0"/>
              </a:spcAft>
              <a:buNone/>
            </a:pPr>
            <a:r>
              <a:t/>
            </a:r>
            <a:endParaRPr>
              <a:solidFill>
                <a:srgbClr val="0366D6"/>
              </a:solidFill>
              <a:latin typeface="Arial"/>
              <a:ea typeface="Arial"/>
              <a:cs typeface="Arial"/>
              <a:sym typeface="Arial"/>
            </a:endParaRPr>
          </a:p>
          <a:p>
            <a:pPr indent="0" lvl="0" marL="0" rtl="0" algn="l">
              <a:spcBef>
                <a:spcPts val="0"/>
              </a:spcBef>
              <a:spcAft>
                <a:spcPts val="0"/>
              </a:spcAft>
              <a:buNone/>
            </a:pPr>
            <a:r>
              <a:t/>
            </a:r>
            <a:endParaRPr>
              <a:solidFill>
                <a:srgbClr val="0366D6"/>
              </a:solidFill>
              <a:latin typeface="Arial"/>
              <a:ea typeface="Arial"/>
              <a:cs typeface="Arial"/>
              <a:sym typeface="Arial"/>
            </a:endParaRPr>
          </a:p>
          <a:p>
            <a:pPr indent="0" lvl="0" marL="0" marR="0" rtl="0" algn="l">
              <a:lnSpc>
                <a:spcPct val="90000"/>
              </a:lnSpc>
              <a:spcBef>
                <a:spcPts val="0"/>
              </a:spcBef>
              <a:spcAft>
                <a:spcPts val="0"/>
              </a:spcAft>
              <a:buNone/>
            </a:pPr>
            <a:r>
              <a:t/>
            </a:r>
            <a:endParaRPr>
              <a:solidFill>
                <a:schemeClr val="dk2"/>
              </a:solidFill>
            </a:endParaRPr>
          </a:p>
          <a:p>
            <a:pPr indent="0" lvl="0" marL="914400" rtl="0" algn="l">
              <a:spcBef>
                <a:spcPts val="0"/>
              </a:spcBef>
              <a:spcAft>
                <a:spcPts val="0"/>
              </a:spcAft>
              <a:buNone/>
            </a:pPr>
            <a:r>
              <a:rPr lang="en-US" sz="2400">
                <a:solidFill>
                  <a:schemeClr val="dk2"/>
                </a:solidFill>
                <a:latin typeface="Arial"/>
                <a:ea typeface="Arial"/>
                <a:cs typeface="Arial"/>
                <a:sym typeface="Arial"/>
              </a:rPr>
              <a:t> </a:t>
            </a:r>
            <a:endParaRPr sz="2400">
              <a:solidFill>
                <a:schemeClr val="dk2"/>
              </a:solidFill>
              <a:latin typeface="Arial"/>
              <a:ea typeface="Arial"/>
              <a:cs typeface="Arial"/>
              <a:sym typeface="Arial"/>
            </a:endParaRPr>
          </a:p>
          <a:p>
            <a:pPr indent="0" lvl="0" marL="0" rtl="0" algn="ctr">
              <a:spcBef>
                <a:spcPts val="0"/>
              </a:spcBef>
              <a:spcAft>
                <a:spcPts val="0"/>
              </a:spcAft>
              <a:buNone/>
            </a:pPr>
            <a:r>
              <a:t/>
            </a:r>
            <a:endParaRPr sz="2400">
              <a:solidFill>
                <a:srgbClr val="0097A7"/>
              </a:solidFill>
              <a:latin typeface="Arial"/>
              <a:ea typeface="Arial"/>
              <a:cs typeface="Arial"/>
              <a:sym typeface="Arial"/>
            </a:endParaRPr>
          </a:p>
          <a:p>
            <a:pPr indent="0" lvl="0" marL="0" rtl="0" algn="ctr">
              <a:spcBef>
                <a:spcPts val="0"/>
              </a:spcBef>
              <a:spcAft>
                <a:spcPts val="0"/>
              </a:spcAft>
              <a:buNone/>
            </a:pPr>
            <a:r>
              <a:t/>
            </a:r>
            <a:endParaRPr b="1" sz="2400">
              <a:solidFill>
                <a:schemeClr val="accent5"/>
              </a:solidFill>
            </a:endParaRPr>
          </a:p>
          <a:p>
            <a:pPr indent="0" lvl="0" marL="0" rtl="0" algn="l">
              <a:spcBef>
                <a:spcPts val="0"/>
              </a:spcBef>
              <a:spcAft>
                <a:spcPts val="0"/>
              </a:spcAft>
              <a:buClr>
                <a:schemeClr val="dk1"/>
              </a:buClr>
              <a:buSzPts val="1500"/>
              <a:buFont typeface="Arial"/>
              <a:buNone/>
            </a:pPr>
            <a:r>
              <a:t/>
            </a:r>
            <a:endParaRPr sz="2400">
              <a:solidFill>
                <a:srgbClr val="0097A7"/>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6"/>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Connect with the Team</a:t>
            </a:r>
            <a:endParaRPr/>
          </a:p>
        </p:txBody>
      </p:sp>
      <p:sp>
        <p:nvSpPr>
          <p:cNvPr id="330" name="Google Shape;330;p46"/>
          <p:cNvSpPr txBox="1"/>
          <p:nvPr>
            <p:ph idx="4294967295" type="body"/>
          </p:nvPr>
        </p:nvSpPr>
        <p:spPr>
          <a:xfrm>
            <a:off x="5923950" y="1849200"/>
            <a:ext cx="6042000" cy="4124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1" lang="en-US" sz="3600">
                <a:solidFill>
                  <a:schemeClr val="dk2"/>
                </a:solidFill>
                <a:highlight>
                  <a:schemeClr val="lt1"/>
                </a:highlight>
              </a:rPr>
              <a:t>@crosscloudci</a:t>
            </a:r>
            <a:endParaRPr b="1" sz="3600">
              <a:solidFill>
                <a:schemeClr val="dk2"/>
              </a:solidFill>
              <a:highlight>
                <a:schemeClr val="lt1"/>
              </a:highlight>
            </a:endParaRPr>
          </a:p>
          <a:p>
            <a:pPr indent="0" lvl="0" marL="0" rtl="0" algn="just">
              <a:lnSpc>
                <a:spcPct val="115000"/>
              </a:lnSpc>
              <a:spcBef>
                <a:spcPts val="0"/>
              </a:spcBef>
              <a:spcAft>
                <a:spcPts val="0"/>
              </a:spcAft>
              <a:buNone/>
            </a:pPr>
            <a:r>
              <a:t/>
            </a:r>
            <a:endParaRPr b="1" sz="3600">
              <a:solidFill>
                <a:schemeClr val="dk2"/>
              </a:solidFill>
              <a:highlight>
                <a:schemeClr val="lt1"/>
              </a:highlight>
            </a:endParaRPr>
          </a:p>
          <a:p>
            <a:pPr indent="0" lvl="0" marL="0" rtl="0" algn="just">
              <a:lnSpc>
                <a:spcPct val="115000"/>
              </a:lnSpc>
              <a:spcBef>
                <a:spcPts val="0"/>
              </a:spcBef>
              <a:spcAft>
                <a:spcPts val="0"/>
              </a:spcAft>
              <a:buNone/>
            </a:pPr>
            <a:r>
              <a:rPr b="1" lang="en-US" sz="3600">
                <a:solidFill>
                  <a:schemeClr val="dk2"/>
                </a:solidFill>
                <a:highlight>
                  <a:schemeClr val="lt1"/>
                </a:highlight>
              </a:rPr>
              <a:t>@cncfci / @vulkcoop</a:t>
            </a:r>
            <a:endParaRPr b="1" sz="3600">
              <a:solidFill>
                <a:schemeClr val="dk2"/>
              </a:solidFill>
              <a:highlight>
                <a:schemeClr val="lt1"/>
              </a:highlight>
            </a:endParaRPr>
          </a:p>
          <a:p>
            <a:pPr indent="0" lvl="0" marL="0" rtl="0" algn="just">
              <a:lnSpc>
                <a:spcPct val="115000"/>
              </a:lnSpc>
              <a:spcBef>
                <a:spcPts val="0"/>
              </a:spcBef>
              <a:spcAft>
                <a:spcPts val="0"/>
              </a:spcAft>
              <a:buNone/>
            </a:pPr>
            <a:r>
              <a:t/>
            </a:r>
            <a:endParaRPr b="1" sz="3600">
              <a:solidFill>
                <a:schemeClr val="dk2"/>
              </a:solidFill>
              <a:highlight>
                <a:schemeClr val="lt1"/>
              </a:highlight>
            </a:endParaRPr>
          </a:p>
          <a:p>
            <a:pPr indent="0" lvl="0" marL="0" rtl="0" algn="just">
              <a:lnSpc>
                <a:spcPct val="115000"/>
              </a:lnSpc>
              <a:spcBef>
                <a:spcPts val="0"/>
              </a:spcBef>
              <a:spcAft>
                <a:spcPts val="0"/>
              </a:spcAft>
              <a:buClr>
                <a:schemeClr val="dk1"/>
              </a:buClr>
              <a:buSzPts val="1100"/>
              <a:buFont typeface="Arial"/>
              <a:buNone/>
            </a:pPr>
            <a:r>
              <a:rPr b="1" lang="en-US" sz="3600">
                <a:solidFill>
                  <a:schemeClr val="dk2"/>
                </a:solidFill>
                <a:highlight>
                  <a:schemeClr val="lt1"/>
                </a:highlight>
              </a:rPr>
              <a:t>#cncf-ci </a:t>
            </a:r>
            <a:endParaRPr b="1" sz="3600">
              <a:solidFill>
                <a:schemeClr val="dk2"/>
              </a:solidFill>
              <a:highlight>
                <a:schemeClr val="lt1"/>
              </a:highlight>
            </a:endParaRPr>
          </a:p>
          <a:p>
            <a:pPr indent="0" lvl="0" marL="0" rtl="0" algn="just">
              <a:lnSpc>
                <a:spcPct val="115000"/>
              </a:lnSpc>
              <a:spcBef>
                <a:spcPts val="0"/>
              </a:spcBef>
              <a:spcAft>
                <a:spcPts val="0"/>
              </a:spcAft>
              <a:buNone/>
            </a:pPr>
            <a:r>
              <a:t/>
            </a:r>
            <a:endParaRPr b="1" sz="3600">
              <a:solidFill>
                <a:schemeClr val="dk2"/>
              </a:solidFill>
              <a:highlight>
                <a:schemeClr val="lt1"/>
              </a:highlight>
            </a:endParaRPr>
          </a:p>
          <a:p>
            <a:pPr indent="0" lvl="0" marL="0" rtl="0" algn="just">
              <a:lnSpc>
                <a:spcPct val="115000"/>
              </a:lnSpc>
              <a:spcBef>
                <a:spcPts val="0"/>
              </a:spcBef>
              <a:spcAft>
                <a:spcPts val="0"/>
              </a:spcAft>
              <a:buNone/>
            </a:pPr>
            <a:r>
              <a:rPr b="1" lang="en-US" sz="3600">
                <a:solidFill>
                  <a:schemeClr val="dk2"/>
                </a:solidFill>
                <a:highlight>
                  <a:schemeClr val="lt1"/>
                </a:highlight>
              </a:rPr>
              <a:t>cncfci@vulk.coop</a:t>
            </a:r>
            <a:endParaRPr b="1" sz="3600">
              <a:solidFill>
                <a:schemeClr val="dk2"/>
              </a:solidFill>
              <a:highlight>
                <a:schemeClr val="lt1"/>
              </a:highlight>
            </a:endParaRPr>
          </a:p>
          <a:p>
            <a:pPr indent="457200" lvl="0" marL="914400" rtl="0" algn="just">
              <a:lnSpc>
                <a:spcPct val="150000"/>
              </a:lnSpc>
              <a:spcBef>
                <a:spcPts val="0"/>
              </a:spcBef>
              <a:spcAft>
                <a:spcPts val="0"/>
              </a:spcAft>
              <a:buNone/>
            </a:pPr>
            <a:br>
              <a:rPr lang="en-US" sz="2400">
                <a:solidFill>
                  <a:schemeClr val="dk2"/>
                </a:solidFill>
                <a:highlight>
                  <a:schemeClr val="lt1"/>
                </a:highlight>
              </a:rPr>
            </a:br>
            <a:endParaRPr sz="2400">
              <a:solidFill>
                <a:schemeClr val="dk2"/>
              </a:solidFill>
              <a:highlight>
                <a:schemeClr val="lt1"/>
              </a:highlight>
            </a:endParaRPr>
          </a:p>
        </p:txBody>
      </p:sp>
      <p:pic>
        <p:nvPicPr>
          <p:cNvPr id="331" name="Google Shape;331;p46"/>
          <p:cNvPicPr preferRelativeResize="0"/>
          <p:nvPr/>
        </p:nvPicPr>
        <p:blipFill>
          <a:blip r:embed="rId3">
            <a:alphaModFix/>
          </a:blip>
          <a:stretch>
            <a:fillRect/>
          </a:stretch>
        </p:blipFill>
        <p:spPr>
          <a:xfrm>
            <a:off x="596375" y="2084525"/>
            <a:ext cx="3580351" cy="3580351"/>
          </a:xfrm>
          <a:prstGeom prst="rect">
            <a:avLst/>
          </a:prstGeom>
          <a:noFill/>
          <a:ln>
            <a:noFill/>
          </a:ln>
        </p:spPr>
      </p:pic>
      <p:pic>
        <p:nvPicPr>
          <p:cNvPr id="332" name="Google Shape;332;p46"/>
          <p:cNvPicPr preferRelativeResize="0"/>
          <p:nvPr/>
        </p:nvPicPr>
        <p:blipFill>
          <a:blip r:embed="rId4">
            <a:alphaModFix/>
          </a:blip>
          <a:stretch>
            <a:fillRect/>
          </a:stretch>
        </p:blipFill>
        <p:spPr>
          <a:xfrm>
            <a:off x="4850150" y="5588675"/>
            <a:ext cx="794400" cy="794400"/>
          </a:xfrm>
          <a:prstGeom prst="rect">
            <a:avLst/>
          </a:prstGeom>
          <a:noFill/>
          <a:ln>
            <a:noFill/>
          </a:ln>
        </p:spPr>
      </p:pic>
      <p:pic>
        <p:nvPicPr>
          <p:cNvPr id="333" name="Google Shape;333;p46"/>
          <p:cNvPicPr preferRelativeResize="0"/>
          <p:nvPr/>
        </p:nvPicPr>
        <p:blipFill>
          <a:blip r:embed="rId5">
            <a:alphaModFix/>
          </a:blip>
          <a:stretch>
            <a:fillRect/>
          </a:stretch>
        </p:blipFill>
        <p:spPr>
          <a:xfrm>
            <a:off x="4698075" y="1635500"/>
            <a:ext cx="1098525" cy="1098525"/>
          </a:xfrm>
          <a:prstGeom prst="rect">
            <a:avLst/>
          </a:prstGeom>
          <a:noFill/>
          <a:ln>
            <a:noFill/>
          </a:ln>
        </p:spPr>
      </p:pic>
      <p:pic>
        <p:nvPicPr>
          <p:cNvPr id="334" name="Google Shape;334;p46"/>
          <p:cNvPicPr preferRelativeResize="0"/>
          <p:nvPr/>
        </p:nvPicPr>
        <p:blipFill>
          <a:blip r:embed="rId6">
            <a:alphaModFix/>
          </a:blip>
          <a:stretch>
            <a:fillRect/>
          </a:stretch>
        </p:blipFill>
        <p:spPr>
          <a:xfrm>
            <a:off x="4737300" y="2965500"/>
            <a:ext cx="1020100" cy="1020100"/>
          </a:xfrm>
          <a:prstGeom prst="rect">
            <a:avLst/>
          </a:prstGeom>
          <a:noFill/>
          <a:ln>
            <a:noFill/>
          </a:ln>
        </p:spPr>
      </p:pic>
      <p:pic>
        <p:nvPicPr>
          <p:cNvPr id="335" name="Google Shape;335;p46"/>
          <p:cNvPicPr preferRelativeResize="0"/>
          <p:nvPr/>
        </p:nvPicPr>
        <p:blipFill>
          <a:blip r:embed="rId7">
            <a:alphaModFix/>
          </a:blip>
          <a:stretch>
            <a:fillRect/>
          </a:stretch>
        </p:blipFill>
        <p:spPr>
          <a:xfrm>
            <a:off x="4381088" y="3779400"/>
            <a:ext cx="1732525" cy="1732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7"/>
          <p:cNvSpPr txBox="1"/>
          <p:nvPr/>
        </p:nvSpPr>
        <p:spPr>
          <a:xfrm>
            <a:off x="559904" y="2103437"/>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sz="5900">
                <a:solidFill>
                  <a:schemeClr val="dk1"/>
                </a:solidFill>
              </a:rPr>
              <a:t>Q&amp;A</a:t>
            </a:r>
            <a:endParaRPr b="1" sz="8000">
              <a:solidFill>
                <a:srgbClr val="0C0C0C"/>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8"/>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Thank You!</a:t>
            </a:r>
            <a:endParaRPr/>
          </a:p>
        </p:txBody>
      </p:sp>
      <p:sp>
        <p:nvSpPr>
          <p:cNvPr id="346" name="Google Shape;346;p48"/>
          <p:cNvSpPr txBox="1"/>
          <p:nvPr/>
        </p:nvSpPr>
        <p:spPr>
          <a:xfrm>
            <a:off x="3835500" y="1671775"/>
            <a:ext cx="5739900" cy="511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44546A"/>
                </a:solidFill>
              </a:rPr>
              <a:t>Presentation prepared by:</a:t>
            </a:r>
            <a:r>
              <a:rPr lang="en-US" sz="2400">
                <a:solidFill>
                  <a:srgbClr val="44546A"/>
                </a:solidFill>
              </a:rPr>
              <a:t> </a:t>
            </a:r>
            <a:endParaRPr sz="2400">
              <a:solidFill>
                <a:srgbClr val="44546A"/>
              </a:solidFill>
            </a:endParaRPr>
          </a:p>
          <a:p>
            <a:pPr indent="0" lvl="0" marL="0" rtl="0" algn="ctr">
              <a:spcBef>
                <a:spcPts val="0"/>
              </a:spcBef>
              <a:spcAft>
                <a:spcPts val="0"/>
              </a:spcAft>
              <a:buNone/>
            </a:pPr>
            <a:r>
              <a:rPr lang="en-US" sz="2400">
                <a:solidFill>
                  <a:srgbClr val="275187"/>
                </a:solidFill>
              </a:rPr>
              <a:t>            </a:t>
            </a:r>
            <a:endParaRPr sz="2400">
              <a:solidFill>
                <a:srgbClr val="275187"/>
              </a:solidFill>
            </a:endParaRPr>
          </a:p>
          <a:p>
            <a:pPr indent="0" lvl="0" marL="0" rtl="0" algn="ctr">
              <a:spcBef>
                <a:spcPts val="0"/>
              </a:spcBef>
              <a:spcAft>
                <a:spcPts val="0"/>
              </a:spcAft>
              <a:buNone/>
            </a:pPr>
            <a:r>
              <a:t/>
            </a:r>
            <a:endParaRPr sz="1500">
              <a:solidFill>
                <a:srgbClr val="0366D6"/>
              </a:solidFill>
            </a:endParaRPr>
          </a:p>
          <a:p>
            <a:pPr indent="0" lvl="0" marL="0" rtl="0" algn="ctr">
              <a:spcBef>
                <a:spcPts val="0"/>
              </a:spcBef>
              <a:spcAft>
                <a:spcPts val="0"/>
              </a:spcAft>
              <a:buNone/>
            </a:pPr>
            <a:r>
              <a:rPr lang="en-US" sz="2400" u="sng">
                <a:solidFill>
                  <a:srgbClr val="0366D6"/>
                </a:solidFill>
                <a:hlinkClick r:id="rId3"/>
              </a:rPr>
              <a:t>w.watson@vulk.coop</a:t>
            </a:r>
            <a:endParaRPr/>
          </a:p>
          <a:p>
            <a:pPr indent="0" lvl="0" marL="0" rtl="0" algn="ctr">
              <a:spcBef>
                <a:spcPts val="0"/>
              </a:spcBef>
              <a:spcAft>
                <a:spcPts val="0"/>
              </a:spcAft>
              <a:buClr>
                <a:schemeClr val="dk1"/>
              </a:buClr>
              <a:buSzPts val="1100"/>
              <a:buFont typeface="Arial"/>
              <a:buNone/>
            </a:pPr>
            <a:r>
              <a:rPr lang="en-US" sz="2400" u="sng">
                <a:solidFill>
                  <a:srgbClr val="0366D6"/>
                </a:solidFill>
                <a:hlinkClick r:id="rId4"/>
              </a:rPr>
              <a:t>denver@debian.nz</a:t>
            </a:r>
            <a:endParaRPr/>
          </a:p>
          <a:p>
            <a:pPr indent="0" lvl="0" marL="0" rtl="0" algn="ctr">
              <a:spcBef>
                <a:spcPts val="0"/>
              </a:spcBef>
              <a:spcAft>
                <a:spcPts val="0"/>
              </a:spcAft>
              <a:buNone/>
            </a:pPr>
            <a:r>
              <a:rPr lang="en-US" sz="2400" u="sng">
                <a:solidFill>
                  <a:srgbClr val="0366D6"/>
                </a:solidFill>
                <a:hlinkClick r:id="rId5"/>
              </a:rPr>
              <a:t>lucina@vulk.coop</a:t>
            </a:r>
            <a:r>
              <a:rPr lang="en-US" sz="1500">
                <a:solidFill>
                  <a:srgbClr val="0366D6"/>
                </a:solidFill>
              </a:rPr>
              <a:t> </a:t>
            </a:r>
            <a:endParaRPr sz="1500">
              <a:solidFill>
                <a:srgbClr val="0366D6"/>
              </a:solidFill>
            </a:endParaRPr>
          </a:p>
          <a:p>
            <a:pPr indent="0" lvl="0" marL="0" rtl="0" algn="ctr">
              <a:spcBef>
                <a:spcPts val="0"/>
              </a:spcBef>
              <a:spcAft>
                <a:spcPts val="0"/>
              </a:spcAft>
              <a:buClr>
                <a:schemeClr val="dk1"/>
              </a:buClr>
              <a:buSzPts val="1500"/>
              <a:buFont typeface="Arial"/>
              <a:buNone/>
            </a:pPr>
            <a:r>
              <a:rPr lang="en-US" sz="2400" u="sng">
                <a:solidFill>
                  <a:srgbClr val="0366D6"/>
                </a:solidFill>
                <a:hlinkClick r:id="rId6"/>
              </a:rPr>
              <a:t>ashleigh@vulk.coop</a:t>
            </a:r>
            <a:endParaRPr sz="2400" u="sng">
              <a:solidFill>
                <a:srgbClr val="0366D6"/>
              </a:solidFill>
            </a:endParaRPr>
          </a:p>
          <a:p>
            <a:pPr indent="0" lvl="0" marL="0" rtl="0" algn="ctr">
              <a:spcBef>
                <a:spcPts val="0"/>
              </a:spcBef>
              <a:spcAft>
                <a:spcPts val="0"/>
              </a:spcAft>
              <a:buNone/>
            </a:pPr>
            <a:r>
              <a:rPr lang="en-US" sz="2400" u="sng">
                <a:solidFill>
                  <a:srgbClr val="0366D6"/>
                </a:solidFill>
                <a:hlinkClick r:id="rId7"/>
              </a:rPr>
              <a:t>taylor@vulk.coop</a:t>
            </a:r>
            <a:r>
              <a:rPr lang="en-US" sz="1500">
                <a:solidFill>
                  <a:srgbClr val="0366D6"/>
                </a:solidFill>
              </a:rPr>
              <a:t> </a:t>
            </a:r>
            <a:endParaRPr sz="1500">
              <a:solidFill>
                <a:srgbClr val="0366D6"/>
              </a:solidFill>
            </a:endParaRPr>
          </a:p>
          <a:p>
            <a:pPr indent="0" lvl="0" marL="0" rtl="0" algn="ctr">
              <a:spcBef>
                <a:spcPts val="0"/>
              </a:spcBef>
              <a:spcAft>
                <a:spcPts val="0"/>
              </a:spcAft>
              <a:buNone/>
            </a:pPr>
            <a:r>
              <a:t/>
            </a:r>
            <a:endParaRPr sz="3700">
              <a:solidFill>
                <a:srgbClr val="0366D6"/>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500"/>
              <a:buFont typeface="Arial"/>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Clr>
                <a:schemeClr val="dk1"/>
              </a:buClr>
              <a:buSzPts val="1100"/>
              <a:buFont typeface="Arial"/>
              <a:buNone/>
            </a:pPr>
            <a:r>
              <a:t/>
            </a:r>
            <a:endParaRPr sz="1500"/>
          </a:p>
          <a:p>
            <a:pPr indent="0" lvl="0" marL="0" rtl="0" algn="ctr">
              <a:spcBef>
                <a:spcPts val="0"/>
              </a:spcBef>
              <a:spcAft>
                <a:spcPts val="0"/>
              </a:spcAft>
              <a:buClr>
                <a:schemeClr val="dk1"/>
              </a:buClr>
              <a:buSzPts val="1100"/>
              <a:buFont typeface="Arial"/>
              <a:buNone/>
            </a:pPr>
            <a:r>
              <a:t/>
            </a:r>
            <a:endParaRPr sz="2400"/>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solidFill>
                <a:schemeClr val="accent5"/>
              </a:solidFill>
            </a:endParaRPr>
          </a:p>
        </p:txBody>
      </p:sp>
      <p:pic>
        <p:nvPicPr>
          <p:cNvPr id="347" name="Google Shape;347;p48"/>
          <p:cNvPicPr preferRelativeResize="0"/>
          <p:nvPr/>
        </p:nvPicPr>
        <p:blipFill>
          <a:blip r:embed="rId8">
            <a:alphaModFix/>
          </a:blip>
          <a:stretch>
            <a:fillRect/>
          </a:stretch>
        </p:blipFill>
        <p:spPr>
          <a:xfrm>
            <a:off x="596375" y="2287725"/>
            <a:ext cx="3580351" cy="35803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Meet Vulk Cooperative</a:t>
            </a:r>
            <a:endParaRPr/>
          </a:p>
        </p:txBody>
      </p:sp>
      <p:sp>
        <p:nvSpPr>
          <p:cNvPr id="92" name="Google Shape;92;p17"/>
          <p:cNvSpPr txBox="1"/>
          <p:nvPr/>
        </p:nvSpPr>
        <p:spPr>
          <a:xfrm>
            <a:off x="520148" y="1192176"/>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595959"/>
              </a:buClr>
              <a:buSzPts val="2400"/>
              <a:buFont typeface="Arial"/>
              <a:buNone/>
            </a:pPr>
            <a:r>
              <a:rPr b="0" i="0" lang="en-US" sz="2400" u="none" cap="none" strike="noStrike">
                <a:solidFill>
                  <a:srgbClr val="595959"/>
                </a:solidFill>
                <a:latin typeface="Arial"/>
                <a:ea typeface="Arial"/>
                <a:cs typeface="Arial"/>
                <a:sym typeface="Arial"/>
              </a:rPr>
              <a:t>Content</a:t>
            </a:r>
            <a:endParaRPr/>
          </a:p>
        </p:txBody>
      </p:sp>
      <p:pic>
        <p:nvPicPr>
          <p:cNvPr id="93" name="Google Shape;93;p17"/>
          <p:cNvPicPr preferRelativeResize="0"/>
          <p:nvPr/>
        </p:nvPicPr>
        <p:blipFill>
          <a:blip r:embed="rId3">
            <a:alphaModFix/>
          </a:blip>
          <a:stretch>
            <a:fillRect/>
          </a:stretch>
        </p:blipFill>
        <p:spPr>
          <a:xfrm>
            <a:off x="345500" y="1652400"/>
            <a:ext cx="4634732" cy="4634732"/>
          </a:xfrm>
          <a:prstGeom prst="rect">
            <a:avLst/>
          </a:prstGeom>
          <a:noFill/>
          <a:ln>
            <a:noFill/>
          </a:ln>
        </p:spPr>
      </p:pic>
      <p:sp>
        <p:nvSpPr>
          <p:cNvPr id="94" name="Google Shape;94;p17"/>
          <p:cNvSpPr txBox="1"/>
          <p:nvPr/>
        </p:nvSpPr>
        <p:spPr>
          <a:xfrm>
            <a:off x="5104033" y="1477867"/>
            <a:ext cx="6941100" cy="5379900"/>
          </a:xfrm>
          <a:prstGeom prst="rect">
            <a:avLst/>
          </a:prstGeom>
          <a:noFill/>
          <a:ln>
            <a:noFill/>
          </a:ln>
        </p:spPr>
        <p:txBody>
          <a:bodyPr anchorCtr="0" anchor="t" bIns="91425" lIns="91425" spcFirstLastPara="1" rIns="91425" wrap="square" tIns="91425">
            <a:noAutofit/>
          </a:bodyPr>
          <a:lstStyle/>
          <a:p>
            <a:pPr indent="-457200" lvl="0" marL="609600" rtl="0" algn="l">
              <a:lnSpc>
                <a:spcPct val="150000"/>
              </a:lnSpc>
              <a:spcBef>
                <a:spcPts val="300"/>
              </a:spcBef>
              <a:spcAft>
                <a:spcPts val="0"/>
              </a:spcAft>
              <a:buClr>
                <a:srgbClr val="44546A"/>
              </a:buClr>
              <a:buSzPts val="2400"/>
              <a:buChar char="●"/>
            </a:pPr>
            <a:r>
              <a:rPr b="1" lang="en-US" sz="2400">
                <a:solidFill>
                  <a:srgbClr val="44546A"/>
                </a:solidFill>
              </a:rPr>
              <a:t>Worker-owned software cooperative</a:t>
            </a:r>
            <a:endParaRPr b="1" sz="2400">
              <a:solidFill>
                <a:srgbClr val="44546A"/>
              </a:solidFill>
            </a:endParaRPr>
          </a:p>
          <a:p>
            <a:pPr indent="-457200" lvl="0" marL="609600" rtl="0" algn="l">
              <a:lnSpc>
                <a:spcPct val="150000"/>
              </a:lnSpc>
              <a:spcBef>
                <a:spcPts val="0"/>
              </a:spcBef>
              <a:spcAft>
                <a:spcPts val="0"/>
              </a:spcAft>
              <a:buClr>
                <a:srgbClr val="44546A"/>
              </a:buClr>
              <a:buSzPts val="2400"/>
              <a:buChar char="●"/>
            </a:pPr>
            <a:r>
              <a:rPr b="1" lang="en-US" sz="2400">
                <a:solidFill>
                  <a:srgbClr val="44546A"/>
                </a:solidFill>
              </a:rPr>
              <a:t>Since 2013</a:t>
            </a:r>
            <a:endParaRPr b="1" sz="2400">
              <a:solidFill>
                <a:srgbClr val="44546A"/>
              </a:solidFill>
            </a:endParaRPr>
          </a:p>
          <a:p>
            <a:pPr indent="-457200" lvl="0" marL="609600" rtl="0" algn="l">
              <a:lnSpc>
                <a:spcPct val="150000"/>
              </a:lnSpc>
              <a:spcBef>
                <a:spcPts val="0"/>
              </a:spcBef>
              <a:spcAft>
                <a:spcPts val="0"/>
              </a:spcAft>
              <a:buClr>
                <a:srgbClr val="44546A"/>
              </a:buClr>
              <a:buSzPts val="2400"/>
              <a:buChar char="●"/>
            </a:pPr>
            <a:r>
              <a:rPr b="1" lang="en-US" sz="2400">
                <a:solidFill>
                  <a:srgbClr val="44546A"/>
                </a:solidFill>
              </a:rPr>
              <a:t>Meetups in Austin, TX</a:t>
            </a:r>
            <a:endParaRPr b="1" sz="2400">
              <a:solidFill>
                <a:srgbClr val="44546A"/>
              </a:solidFill>
            </a:endParaRPr>
          </a:p>
          <a:p>
            <a:pPr indent="-457200" lvl="1" marL="1219200" rtl="0" algn="l">
              <a:lnSpc>
                <a:spcPct val="150000"/>
              </a:lnSpc>
              <a:spcBef>
                <a:spcPts val="0"/>
              </a:spcBef>
              <a:spcAft>
                <a:spcPts val="0"/>
              </a:spcAft>
              <a:buClr>
                <a:srgbClr val="44546A"/>
              </a:buClr>
              <a:buSzPts val="2400"/>
              <a:buChar char="○"/>
            </a:pPr>
            <a:r>
              <a:rPr b="1" lang="en-US" sz="2400">
                <a:solidFill>
                  <a:srgbClr val="44546A"/>
                </a:solidFill>
              </a:rPr>
              <a:t>Austin Software Co-operatives</a:t>
            </a:r>
            <a:endParaRPr b="1" sz="2400">
              <a:solidFill>
                <a:srgbClr val="44546A"/>
              </a:solidFill>
            </a:endParaRPr>
          </a:p>
          <a:p>
            <a:pPr indent="-457200" lvl="1" marL="1219200" rtl="0" algn="l">
              <a:lnSpc>
                <a:spcPct val="150000"/>
              </a:lnSpc>
              <a:spcBef>
                <a:spcPts val="0"/>
              </a:spcBef>
              <a:spcAft>
                <a:spcPts val="0"/>
              </a:spcAft>
              <a:buClr>
                <a:srgbClr val="44546A"/>
              </a:buClr>
              <a:buSzPts val="2400"/>
              <a:buChar char="○"/>
            </a:pPr>
            <a:r>
              <a:rPr b="1" lang="en-US" sz="2400">
                <a:solidFill>
                  <a:srgbClr val="44546A"/>
                </a:solidFill>
              </a:rPr>
              <a:t>Open Source Axes</a:t>
            </a:r>
            <a:endParaRPr b="1" sz="2400">
              <a:solidFill>
                <a:srgbClr val="44546A"/>
              </a:solidFill>
            </a:endParaRPr>
          </a:p>
          <a:p>
            <a:pPr indent="-457200" lvl="0" marL="609600" rtl="0" algn="l">
              <a:lnSpc>
                <a:spcPct val="150000"/>
              </a:lnSpc>
              <a:spcBef>
                <a:spcPts val="0"/>
              </a:spcBef>
              <a:spcAft>
                <a:spcPts val="0"/>
              </a:spcAft>
              <a:buClr>
                <a:srgbClr val="3F4749"/>
              </a:buClr>
              <a:buSzPts val="2400"/>
              <a:buChar char="●"/>
            </a:pPr>
            <a:r>
              <a:rPr b="1" lang="en-US" sz="2400">
                <a:solidFill>
                  <a:srgbClr val="44546A"/>
                </a:solidFill>
              </a:rPr>
              <a:t>Connect with us</a:t>
            </a:r>
            <a:endParaRPr/>
          </a:p>
          <a:p>
            <a:pPr indent="-457200" lvl="1" marL="1219200" rtl="0" algn="l">
              <a:lnSpc>
                <a:spcPct val="150000"/>
              </a:lnSpc>
              <a:spcBef>
                <a:spcPts val="0"/>
              </a:spcBef>
              <a:spcAft>
                <a:spcPts val="0"/>
              </a:spcAft>
              <a:buClr>
                <a:srgbClr val="3F4749"/>
              </a:buClr>
              <a:buSzPts val="2400"/>
              <a:buChar char="○"/>
            </a:pPr>
            <a:r>
              <a:rPr b="1" lang="en-US" sz="2400" u="sng">
                <a:solidFill>
                  <a:schemeClr val="hlink"/>
                </a:solidFill>
                <a:hlinkClick r:id="rId4"/>
              </a:rPr>
              <a:t>twitter.com/vulkcoop</a:t>
            </a:r>
            <a:endParaRPr b="1" sz="2400">
              <a:solidFill>
                <a:srgbClr val="3F4749"/>
              </a:solidFill>
            </a:endParaRPr>
          </a:p>
          <a:p>
            <a:pPr indent="-457200" lvl="1" marL="1219200" rtl="0" algn="l">
              <a:lnSpc>
                <a:spcPct val="150000"/>
              </a:lnSpc>
              <a:spcBef>
                <a:spcPts val="0"/>
              </a:spcBef>
              <a:spcAft>
                <a:spcPts val="0"/>
              </a:spcAft>
              <a:buClr>
                <a:srgbClr val="3F4749"/>
              </a:buClr>
              <a:buSzPts val="2400"/>
              <a:buChar char="○"/>
            </a:pPr>
            <a:r>
              <a:rPr b="1" lang="en-US" sz="2400" u="sng">
                <a:solidFill>
                  <a:schemeClr val="hlink"/>
                </a:solidFill>
                <a:hlinkClick r:id="rId5"/>
              </a:rPr>
              <a:t>twitter.com/opensourceaxes</a:t>
            </a:r>
            <a:r>
              <a:rPr b="1" lang="en-US" sz="2400">
                <a:solidFill>
                  <a:srgbClr val="3F4749"/>
                </a:solidFill>
              </a:rPr>
              <a:t> </a:t>
            </a:r>
            <a:endParaRPr sz="2000">
              <a:solidFill>
                <a:srgbClr val="3F4749"/>
              </a:solidFill>
            </a:endParaRPr>
          </a:p>
          <a:p>
            <a:pPr indent="0" lvl="0" marL="0" rtl="0" algn="l">
              <a:lnSpc>
                <a:spcPct val="115000"/>
              </a:lnSpc>
              <a:spcBef>
                <a:spcPts val="300"/>
              </a:spcBef>
              <a:spcAft>
                <a:spcPts val="0"/>
              </a:spcAft>
              <a:buNone/>
            </a:pPr>
            <a:r>
              <a:t/>
            </a:r>
            <a:endParaRPr sz="2000">
              <a:solidFill>
                <a:srgbClr val="3F4749"/>
              </a:solidFill>
            </a:endParaRPr>
          </a:p>
          <a:p>
            <a:pPr indent="0" lvl="0" marL="0" rtl="0" algn="l">
              <a:lnSpc>
                <a:spcPct val="115000"/>
              </a:lnSpc>
              <a:spcBef>
                <a:spcPts val="300"/>
              </a:spcBef>
              <a:spcAft>
                <a:spcPts val="0"/>
              </a:spcAft>
              <a:buNone/>
            </a:pPr>
            <a:r>
              <a:t/>
            </a:r>
            <a:endParaRPr sz="2000">
              <a:solidFill>
                <a:srgbClr val="3F4749"/>
              </a:solidFill>
            </a:endParaRPr>
          </a:p>
        </p:txBody>
      </p:sp>
      <p:sp>
        <p:nvSpPr>
          <p:cNvPr id="95" name="Google Shape;95;p17"/>
          <p:cNvSpPr txBox="1"/>
          <p:nvPr/>
        </p:nvSpPr>
        <p:spPr>
          <a:xfrm>
            <a:off x="1100800" y="6186767"/>
            <a:ext cx="3038700" cy="514800"/>
          </a:xfrm>
          <a:prstGeom prst="rect">
            <a:avLst/>
          </a:prstGeom>
          <a:noFill/>
          <a:ln>
            <a:noFill/>
          </a:ln>
        </p:spPr>
        <p:txBody>
          <a:bodyPr anchorCtr="0" anchor="t" bIns="121900" lIns="121900" spcFirstLastPara="1" rIns="121900" wrap="square" tIns="121900">
            <a:noAutofit/>
          </a:bodyPr>
          <a:lstStyle/>
          <a:p>
            <a:pPr indent="0" lvl="0" marL="609600" rtl="0" algn="l">
              <a:lnSpc>
                <a:spcPct val="150000"/>
              </a:lnSpc>
              <a:spcBef>
                <a:spcPts val="300"/>
              </a:spcBef>
              <a:spcAft>
                <a:spcPts val="0"/>
              </a:spcAft>
              <a:buNone/>
            </a:pPr>
            <a:r>
              <a:rPr b="1" lang="en-US" sz="2700" u="sng">
                <a:solidFill>
                  <a:schemeClr val="hlink"/>
                </a:solidFill>
                <a:hlinkClick r:id="rId6"/>
              </a:rPr>
              <a:t>vulk.coop</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Meet the cncf.ci Team</a:t>
            </a:r>
            <a:endParaRPr/>
          </a:p>
        </p:txBody>
      </p:sp>
      <p:sp>
        <p:nvSpPr>
          <p:cNvPr id="101" name="Google Shape;101;p18"/>
          <p:cNvSpPr txBox="1"/>
          <p:nvPr/>
        </p:nvSpPr>
        <p:spPr>
          <a:xfrm>
            <a:off x="520148" y="1192176"/>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595959"/>
              </a:buClr>
              <a:buSzPts val="2400"/>
              <a:buFont typeface="Arial"/>
              <a:buNone/>
            </a:pPr>
            <a:r>
              <a:t/>
            </a:r>
            <a:endParaRPr/>
          </a:p>
        </p:txBody>
      </p:sp>
      <p:sp>
        <p:nvSpPr>
          <p:cNvPr id="102" name="Google Shape;102;p18"/>
          <p:cNvSpPr txBox="1"/>
          <p:nvPr/>
        </p:nvSpPr>
        <p:spPr>
          <a:xfrm>
            <a:off x="131875" y="1824400"/>
            <a:ext cx="3111900" cy="4626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dk2"/>
                </a:solidFill>
              </a:rPr>
              <a:t>Taylor Carpenter </a:t>
            </a:r>
            <a:endParaRPr b="1" sz="2400">
              <a:solidFill>
                <a:schemeClr val="dk2"/>
              </a:solidFill>
            </a:endParaRPr>
          </a:p>
          <a:p>
            <a:pPr indent="0" lvl="0" marL="0" rtl="0" algn="l">
              <a:spcBef>
                <a:spcPts val="0"/>
              </a:spcBef>
              <a:spcAft>
                <a:spcPts val="0"/>
              </a:spcAft>
              <a:buNone/>
            </a:pPr>
            <a:r>
              <a:rPr b="1" lang="en-US" sz="2400">
                <a:solidFill>
                  <a:schemeClr val="dk2"/>
                </a:solidFill>
              </a:rPr>
              <a:t>   </a:t>
            </a:r>
            <a:r>
              <a:rPr lang="en-US" sz="2400" u="sng">
                <a:solidFill>
                  <a:schemeClr val="accent1"/>
                </a:solidFill>
                <a:hlinkClick r:id="rId3"/>
              </a:rPr>
              <a:t>@taylor</a:t>
            </a:r>
            <a:endParaRPr sz="2400">
              <a:solidFill>
                <a:schemeClr val="accent1"/>
              </a:solidFill>
            </a:endParaRPr>
          </a:p>
          <a:p>
            <a:pPr indent="0" lvl="0" marL="457200" rtl="0" algn="l">
              <a:spcBef>
                <a:spcPts val="0"/>
              </a:spcBef>
              <a:spcAft>
                <a:spcPts val="0"/>
              </a:spcAft>
              <a:buNone/>
            </a:pPr>
            <a:r>
              <a:t/>
            </a:r>
            <a:endParaRPr sz="2400">
              <a:solidFill>
                <a:schemeClr val="accent1"/>
              </a:solidFill>
            </a:endParaRPr>
          </a:p>
          <a:p>
            <a:pPr indent="0" lvl="0" marL="0" rtl="0" algn="l">
              <a:spcBef>
                <a:spcPts val="0"/>
              </a:spcBef>
              <a:spcAft>
                <a:spcPts val="0"/>
              </a:spcAft>
              <a:buNone/>
            </a:pPr>
            <a:r>
              <a:rPr b="1" lang="en-US" sz="2400">
                <a:solidFill>
                  <a:schemeClr val="dk2"/>
                </a:solidFill>
              </a:rPr>
              <a:t>Lucina Stricko </a:t>
            </a:r>
            <a:endParaRPr b="1" sz="2400">
              <a:solidFill>
                <a:schemeClr val="dk2"/>
              </a:solidFill>
            </a:endParaRPr>
          </a:p>
          <a:p>
            <a:pPr indent="0" lvl="0" marL="0" rtl="0" algn="l">
              <a:spcBef>
                <a:spcPts val="0"/>
              </a:spcBef>
              <a:spcAft>
                <a:spcPts val="0"/>
              </a:spcAft>
              <a:buNone/>
            </a:pPr>
            <a:r>
              <a:rPr b="1" lang="en-US" sz="2400">
                <a:solidFill>
                  <a:schemeClr val="dk2"/>
                </a:solidFill>
              </a:rPr>
              <a:t>   </a:t>
            </a:r>
            <a:r>
              <a:rPr lang="en-US" sz="2400" u="sng">
                <a:solidFill>
                  <a:schemeClr val="accent1"/>
                </a:solidFill>
                <a:hlinkClick r:id="rId4"/>
              </a:rPr>
              <a:t>@lixuna</a:t>
            </a:r>
            <a:endParaRPr sz="2400">
              <a:solidFill>
                <a:schemeClr val="accent1"/>
              </a:solidFill>
            </a:endParaRPr>
          </a:p>
          <a:p>
            <a:pPr indent="0" lvl="0" marL="0" rtl="0" algn="l">
              <a:spcBef>
                <a:spcPts val="0"/>
              </a:spcBef>
              <a:spcAft>
                <a:spcPts val="0"/>
              </a:spcAft>
              <a:buNone/>
            </a:pPr>
            <a:r>
              <a:t/>
            </a:r>
            <a:endParaRPr sz="2400">
              <a:solidFill>
                <a:schemeClr val="accent1"/>
              </a:solidFill>
            </a:endParaRPr>
          </a:p>
          <a:p>
            <a:pPr indent="0" lvl="0" marL="0" rtl="0" algn="l">
              <a:spcBef>
                <a:spcPts val="0"/>
              </a:spcBef>
              <a:spcAft>
                <a:spcPts val="0"/>
              </a:spcAft>
              <a:buNone/>
            </a:pPr>
            <a:r>
              <a:rPr b="1" lang="en-US" sz="2400">
                <a:solidFill>
                  <a:srgbClr val="44546A"/>
                </a:solidFill>
              </a:rPr>
              <a:t>W. Watson </a:t>
            </a:r>
            <a:endParaRPr b="1" sz="2400">
              <a:solidFill>
                <a:srgbClr val="44546A"/>
              </a:solidFill>
            </a:endParaRPr>
          </a:p>
          <a:p>
            <a:pPr indent="0" lvl="0" marL="0" rtl="0" algn="l">
              <a:spcBef>
                <a:spcPts val="0"/>
              </a:spcBef>
              <a:spcAft>
                <a:spcPts val="0"/>
              </a:spcAft>
              <a:buNone/>
            </a:pPr>
            <a:r>
              <a:rPr b="1" lang="en-US" sz="2400">
                <a:solidFill>
                  <a:srgbClr val="44546A"/>
                </a:solidFill>
              </a:rPr>
              <a:t>   </a:t>
            </a:r>
            <a:r>
              <a:rPr lang="en-US" sz="2400" u="sng">
                <a:solidFill>
                  <a:srgbClr val="4472C4"/>
                </a:solidFill>
                <a:hlinkClick r:id="rId5"/>
              </a:rPr>
              <a:t>@wavell</a:t>
            </a:r>
            <a:endParaRPr sz="2400">
              <a:solidFill>
                <a:srgbClr val="4472C4"/>
              </a:solidFill>
            </a:endParaRPr>
          </a:p>
          <a:p>
            <a:pPr indent="0" lvl="0" marL="457200" rtl="0" algn="l">
              <a:spcBef>
                <a:spcPts val="0"/>
              </a:spcBef>
              <a:spcAft>
                <a:spcPts val="0"/>
              </a:spcAft>
              <a:buNone/>
            </a:pPr>
            <a:r>
              <a:t/>
            </a:r>
            <a:endParaRPr sz="2400">
              <a:solidFill>
                <a:srgbClr val="4472C4"/>
              </a:solidFill>
            </a:endParaRPr>
          </a:p>
          <a:p>
            <a:pPr indent="0" lvl="0" marL="0" rtl="0" algn="l">
              <a:spcBef>
                <a:spcPts val="0"/>
              </a:spcBef>
              <a:spcAft>
                <a:spcPts val="0"/>
              </a:spcAft>
              <a:buNone/>
            </a:pPr>
            <a:r>
              <a:rPr b="1" lang="en-US" sz="2400">
                <a:solidFill>
                  <a:srgbClr val="44546A"/>
                </a:solidFill>
              </a:rPr>
              <a:t>Denver Williams </a:t>
            </a:r>
            <a:endParaRPr b="1" sz="2400">
              <a:solidFill>
                <a:srgbClr val="44546A"/>
              </a:solidFill>
            </a:endParaRPr>
          </a:p>
          <a:p>
            <a:pPr indent="0" lvl="0" marL="0" rtl="0" algn="l">
              <a:spcBef>
                <a:spcPts val="0"/>
              </a:spcBef>
              <a:spcAft>
                <a:spcPts val="0"/>
              </a:spcAft>
              <a:buNone/>
            </a:pPr>
            <a:r>
              <a:rPr b="1" lang="en-US" sz="2400">
                <a:solidFill>
                  <a:srgbClr val="44546A"/>
                </a:solidFill>
              </a:rPr>
              <a:t>   </a:t>
            </a:r>
            <a:r>
              <a:rPr lang="en-US" sz="2400" u="sng">
                <a:solidFill>
                  <a:srgbClr val="4472C4"/>
                </a:solidFill>
                <a:hlinkClick r:id="rId6"/>
              </a:rPr>
              <a:t>@denverwilliams</a:t>
            </a:r>
            <a:endParaRPr b="1" sz="2400">
              <a:solidFill>
                <a:srgbClr val="44546A"/>
              </a:solidFill>
            </a:endParaRPr>
          </a:p>
        </p:txBody>
      </p:sp>
      <p:pic>
        <p:nvPicPr>
          <p:cNvPr id="103" name="Google Shape;103;p18"/>
          <p:cNvPicPr preferRelativeResize="0"/>
          <p:nvPr/>
        </p:nvPicPr>
        <p:blipFill rotWithShape="1">
          <a:blip r:embed="rId7">
            <a:alphaModFix/>
          </a:blip>
          <a:srcRect b="25141" l="22515" r="23032" t="18425"/>
          <a:stretch/>
        </p:blipFill>
        <p:spPr>
          <a:xfrm>
            <a:off x="3091513" y="1345875"/>
            <a:ext cx="5704180" cy="5178199"/>
          </a:xfrm>
          <a:prstGeom prst="rect">
            <a:avLst/>
          </a:prstGeom>
          <a:noFill/>
          <a:ln>
            <a:noFill/>
          </a:ln>
        </p:spPr>
      </p:pic>
      <p:sp>
        <p:nvSpPr>
          <p:cNvPr id="104" name="Google Shape;104;p18"/>
          <p:cNvSpPr txBox="1"/>
          <p:nvPr/>
        </p:nvSpPr>
        <p:spPr>
          <a:xfrm>
            <a:off x="8950425" y="1824325"/>
            <a:ext cx="3111900" cy="4626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dk2"/>
                </a:solidFill>
              </a:rPr>
              <a:t>Ashleigh Gregory*</a:t>
            </a:r>
            <a:endParaRPr sz="2400">
              <a:solidFill>
                <a:schemeClr val="dk1"/>
              </a:solidFill>
            </a:endParaRPr>
          </a:p>
          <a:p>
            <a:pPr indent="0" lvl="0" marL="0" rtl="0" algn="l">
              <a:spcBef>
                <a:spcPts val="0"/>
              </a:spcBef>
              <a:spcAft>
                <a:spcPts val="0"/>
              </a:spcAft>
              <a:buNone/>
            </a:pPr>
            <a:r>
              <a:rPr lang="en-US" sz="2400">
                <a:solidFill>
                  <a:schemeClr val="dk1"/>
                </a:solidFill>
              </a:rPr>
              <a:t>   </a:t>
            </a:r>
            <a:r>
              <a:rPr lang="en-US" sz="2400" u="sng">
                <a:solidFill>
                  <a:schemeClr val="hlink"/>
                </a:solidFill>
                <a:hlinkClick r:id="rId8"/>
              </a:rPr>
              <a:t>@ashleighgregory</a:t>
            </a:r>
            <a:endParaRPr sz="2400">
              <a:solidFill>
                <a:srgbClr val="44546A"/>
              </a:solidFill>
            </a:endParaRPr>
          </a:p>
          <a:p>
            <a:pPr indent="0" lvl="0" marL="0" rtl="0" algn="l">
              <a:spcBef>
                <a:spcPts val="0"/>
              </a:spcBef>
              <a:spcAft>
                <a:spcPts val="0"/>
              </a:spcAft>
              <a:buNone/>
            </a:pPr>
            <a:r>
              <a:t/>
            </a:r>
            <a:endParaRPr b="1" sz="2400">
              <a:solidFill>
                <a:srgbClr val="44546A"/>
              </a:solidFill>
            </a:endParaRPr>
          </a:p>
          <a:p>
            <a:pPr indent="0" lvl="0" marL="0" rtl="0" algn="l">
              <a:spcBef>
                <a:spcPts val="0"/>
              </a:spcBef>
              <a:spcAft>
                <a:spcPts val="0"/>
              </a:spcAft>
              <a:buClr>
                <a:schemeClr val="dk1"/>
              </a:buClr>
              <a:buSzPts val="1100"/>
              <a:buFont typeface="Arial"/>
              <a:buNone/>
            </a:pPr>
            <a:r>
              <a:rPr b="1" lang="en-US" sz="2400">
                <a:solidFill>
                  <a:schemeClr val="dk2"/>
                </a:solidFill>
              </a:rPr>
              <a:t>William Harris*</a:t>
            </a:r>
            <a:endParaRPr b="1" sz="2400">
              <a:solidFill>
                <a:schemeClr val="dk2"/>
              </a:solidFill>
            </a:endParaRPr>
          </a:p>
          <a:p>
            <a:pPr indent="0" lvl="0" marL="0" rtl="0" algn="l">
              <a:spcBef>
                <a:spcPts val="0"/>
              </a:spcBef>
              <a:spcAft>
                <a:spcPts val="0"/>
              </a:spcAft>
              <a:buNone/>
            </a:pPr>
            <a:r>
              <a:rPr b="1" lang="en-US" sz="2400">
                <a:solidFill>
                  <a:schemeClr val="dk2"/>
                </a:solidFill>
              </a:rPr>
              <a:t>   </a:t>
            </a:r>
            <a:r>
              <a:rPr lang="en-US" sz="2400" u="sng">
                <a:solidFill>
                  <a:schemeClr val="hlink"/>
                </a:solidFill>
                <a:hlinkClick r:id="rId9"/>
              </a:rPr>
              <a:t>@williscool</a:t>
            </a:r>
            <a:r>
              <a:rPr lang="en-US" sz="2400">
                <a:solidFill>
                  <a:schemeClr val="accent1"/>
                </a:solidFill>
              </a:rPr>
              <a:t> </a:t>
            </a:r>
            <a:endParaRPr sz="2400">
              <a:solidFill>
                <a:schemeClr val="accent1"/>
              </a:solidFill>
            </a:endParaRPr>
          </a:p>
          <a:p>
            <a:pPr indent="0" lvl="0" marL="0" rtl="0" algn="l">
              <a:spcBef>
                <a:spcPts val="0"/>
              </a:spcBef>
              <a:spcAft>
                <a:spcPts val="0"/>
              </a:spcAft>
              <a:buNone/>
            </a:pPr>
            <a:r>
              <a:t/>
            </a:r>
            <a:endParaRPr b="1" sz="2400">
              <a:solidFill>
                <a:schemeClr val="dk2"/>
              </a:solidFill>
            </a:endParaRPr>
          </a:p>
          <a:p>
            <a:pPr indent="0" lvl="0" marL="0" rtl="0" algn="l">
              <a:spcBef>
                <a:spcPts val="0"/>
              </a:spcBef>
              <a:spcAft>
                <a:spcPts val="0"/>
              </a:spcAft>
              <a:buNone/>
            </a:pPr>
            <a:r>
              <a:rPr b="1" lang="en-US" sz="2400">
                <a:solidFill>
                  <a:schemeClr val="dk2"/>
                </a:solidFill>
              </a:rPr>
              <a:t>Jos</a:t>
            </a:r>
            <a:r>
              <a:rPr b="1" lang="en-US" sz="2400">
                <a:solidFill>
                  <a:srgbClr val="44546A"/>
                </a:solidFill>
              </a:rPr>
              <a:t>hua Smith*        </a:t>
            </a:r>
            <a:endParaRPr b="1" sz="2400">
              <a:solidFill>
                <a:srgbClr val="44546A"/>
              </a:solidFill>
            </a:endParaRPr>
          </a:p>
          <a:p>
            <a:pPr indent="0" lvl="0" marL="0" rtl="0" algn="l">
              <a:spcBef>
                <a:spcPts val="0"/>
              </a:spcBef>
              <a:spcAft>
                <a:spcPts val="0"/>
              </a:spcAft>
              <a:buNone/>
            </a:pPr>
            <a:r>
              <a:rPr b="1" lang="en-US" sz="2400">
                <a:solidFill>
                  <a:srgbClr val="44546A"/>
                </a:solidFill>
              </a:rPr>
              <a:t>   </a:t>
            </a:r>
            <a:r>
              <a:rPr lang="en-US" sz="2400" u="sng">
                <a:solidFill>
                  <a:srgbClr val="4472C4"/>
                </a:solidFill>
                <a:hlinkClick r:id="rId10"/>
              </a:rPr>
              <a:t>@nupejosh</a:t>
            </a:r>
            <a:endParaRPr b="1" sz="2400">
              <a:solidFill>
                <a:srgbClr val="44546A"/>
              </a:solidFill>
            </a:endParaRPr>
          </a:p>
          <a:p>
            <a:pPr indent="0" lvl="0" marL="457200" rtl="0" algn="l">
              <a:spcBef>
                <a:spcPts val="0"/>
              </a:spcBef>
              <a:spcAft>
                <a:spcPts val="0"/>
              </a:spcAft>
              <a:buNone/>
            </a:pPr>
            <a:r>
              <a:t/>
            </a:r>
            <a:endParaRPr b="1" sz="2400">
              <a:solidFill>
                <a:srgbClr val="44546A"/>
              </a:solidFill>
            </a:endParaRPr>
          </a:p>
          <a:p>
            <a:pPr indent="0" lvl="0" marL="0" rtl="0" algn="l">
              <a:spcBef>
                <a:spcPts val="0"/>
              </a:spcBef>
              <a:spcAft>
                <a:spcPts val="0"/>
              </a:spcAft>
              <a:buNone/>
            </a:pPr>
            <a:r>
              <a:rPr b="1" lang="en-US" sz="2400">
                <a:solidFill>
                  <a:srgbClr val="44546A"/>
                </a:solidFill>
              </a:rPr>
              <a:t>Robert Siekmann*</a:t>
            </a:r>
            <a:endParaRPr b="1" sz="2400">
              <a:solidFill>
                <a:srgbClr val="44546A"/>
              </a:solidFill>
            </a:endParaRPr>
          </a:p>
          <a:p>
            <a:pPr indent="0" lvl="0" marL="0" rtl="0" algn="l">
              <a:spcBef>
                <a:spcPts val="0"/>
              </a:spcBef>
              <a:spcAft>
                <a:spcPts val="0"/>
              </a:spcAft>
              <a:buNone/>
            </a:pPr>
            <a:r>
              <a:rPr b="1" lang="en-US" sz="2400">
                <a:solidFill>
                  <a:srgbClr val="44546A"/>
                </a:solidFill>
              </a:rPr>
              <a:t>   </a:t>
            </a:r>
            <a:r>
              <a:rPr lang="en-US" sz="2400" u="sng">
                <a:solidFill>
                  <a:srgbClr val="4472C4"/>
                </a:solidFill>
                <a:hlinkClick r:id="rId11"/>
              </a:rPr>
              <a:t>@rsiekmann</a:t>
            </a:r>
            <a:r>
              <a:rPr lang="en-US" sz="2400">
                <a:solidFill>
                  <a:srgbClr val="4472C4"/>
                </a:solidFill>
              </a:rPr>
              <a:t> </a:t>
            </a:r>
            <a:endParaRPr b="1" sz="2400">
              <a:solidFill>
                <a:srgbClr val="44546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Intro</a:t>
            </a:r>
            <a:endParaRPr b="1" sz="4400">
              <a:solidFill>
                <a:srgbClr val="0C0C0C"/>
              </a:solidFill>
            </a:endParaRPr>
          </a:p>
        </p:txBody>
      </p:sp>
      <p:sp>
        <p:nvSpPr>
          <p:cNvPr id="110" name="Google Shape;110;p19"/>
          <p:cNvSpPr txBox="1"/>
          <p:nvPr/>
        </p:nvSpPr>
        <p:spPr>
          <a:xfrm>
            <a:off x="9049900" y="6140000"/>
            <a:ext cx="3038700" cy="514800"/>
          </a:xfrm>
          <a:prstGeom prst="rect">
            <a:avLst/>
          </a:prstGeom>
          <a:noFill/>
          <a:ln>
            <a:noFill/>
          </a:ln>
        </p:spPr>
        <p:txBody>
          <a:bodyPr anchorCtr="0" anchor="t" bIns="121900" lIns="121900" spcFirstLastPara="1" rIns="121900" wrap="square" tIns="121900">
            <a:noAutofit/>
          </a:bodyPr>
          <a:lstStyle/>
          <a:p>
            <a:pPr indent="0" lvl="0" marL="609600" rtl="0" algn="r">
              <a:lnSpc>
                <a:spcPct val="150000"/>
              </a:lnSpc>
              <a:spcBef>
                <a:spcPts val="300"/>
              </a:spcBef>
              <a:spcAft>
                <a:spcPts val="0"/>
              </a:spcAft>
              <a:buNone/>
            </a:pPr>
            <a:r>
              <a:rPr b="1" lang="en-US" sz="2400" u="sng">
                <a:solidFill>
                  <a:schemeClr val="hlink"/>
                </a:solidFill>
                <a:latin typeface="Century Gothic"/>
                <a:ea typeface="Century Gothic"/>
                <a:cs typeface="Century Gothic"/>
                <a:sym typeface="Century Gothic"/>
                <a:hlinkClick r:id="rId3"/>
              </a:rPr>
              <a:t>cncf.ci</a:t>
            </a:r>
            <a:endParaRPr sz="2400">
              <a:latin typeface="Calibri"/>
              <a:ea typeface="Calibri"/>
              <a:cs typeface="Calibri"/>
              <a:sym typeface="Calibri"/>
            </a:endParaRPr>
          </a:p>
        </p:txBody>
      </p:sp>
      <p:pic>
        <p:nvPicPr>
          <p:cNvPr id="111" name="Google Shape;111;p19"/>
          <p:cNvPicPr preferRelativeResize="0"/>
          <p:nvPr/>
        </p:nvPicPr>
        <p:blipFill rotWithShape="1">
          <a:blip r:embed="rId4">
            <a:alphaModFix/>
          </a:blip>
          <a:srcRect b="29799" l="-1926" r="0" t="-1228"/>
          <a:stretch/>
        </p:blipFill>
        <p:spPr>
          <a:xfrm>
            <a:off x="2385400" y="1229975"/>
            <a:ext cx="6367085" cy="5628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C0C0C"/>
              </a:buClr>
              <a:buSzPts val="4400"/>
              <a:buFont typeface="Arial"/>
              <a:buNone/>
            </a:pPr>
            <a:r>
              <a:rPr b="1" lang="en-US" sz="4400">
                <a:solidFill>
                  <a:srgbClr val="0C0C0C"/>
                </a:solidFill>
              </a:rPr>
              <a:t>Intro</a:t>
            </a:r>
            <a:endParaRPr b="1" sz="4400">
              <a:solidFill>
                <a:srgbClr val="0C0C0C"/>
              </a:solidFill>
            </a:endParaRPr>
          </a:p>
        </p:txBody>
      </p:sp>
      <p:sp>
        <p:nvSpPr>
          <p:cNvPr id="117" name="Google Shape;117;p20"/>
          <p:cNvSpPr txBox="1"/>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2400">
                <a:solidFill>
                  <a:srgbClr val="434343"/>
                </a:solidFill>
                <a:highlight>
                  <a:schemeClr val="lt1"/>
                </a:highlight>
              </a:rPr>
              <a:t>The cncf.ci project consists of a </a:t>
            </a:r>
            <a:r>
              <a:rPr b="1" lang="en-US" sz="2400">
                <a:solidFill>
                  <a:srgbClr val="434343"/>
                </a:solidFill>
                <a:highlight>
                  <a:schemeClr val="lt1"/>
                </a:highlight>
              </a:rPr>
              <a:t>CI testing system</a:t>
            </a:r>
            <a:r>
              <a:rPr lang="en-US" sz="2400">
                <a:solidFill>
                  <a:srgbClr val="434343"/>
                </a:solidFill>
                <a:highlight>
                  <a:schemeClr val="lt1"/>
                </a:highlight>
              </a:rPr>
              <a:t>, </a:t>
            </a:r>
            <a:r>
              <a:rPr b="1" lang="en-US" sz="2400">
                <a:solidFill>
                  <a:srgbClr val="434343"/>
                </a:solidFill>
                <a:highlight>
                  <a:schemeClr val="lt1"/>
                </a:highlight>
              </a:rPr>
              <a:t>status repository server</a:t>
            </a:r>
            <a:r>
              <a:rPr lang="en-US" sz="2400">
                <a:solidFill>
                  <a:srgbClr val="434343"/>
                </a:solidFill>
                <a:highlight>
                  <a:schemeClr val="lt1"/>
                </a:highlight>
              </a:rPr>
              <a:t> and a </a:t>
            </a:r>
            <a:r>
              <a:rPr b="1" lang="en-US" sz="2400">
                <a:solidFill>
                  <a:srgbClr val="434343"/>
                </a:solidFill>
                <a:highlight>
                  <a:schemeClr val="lt1"/>
                </a:highlight>
              </a:rPr>
              <a:t>dashboard</a:t>
            </a:r>
            <a:r>
              <a:rPr lang="en-US" sz="2400">
                <a:solidFill>
                  <a:srgbClr val="434343"/>
                </a:solidFill>
                <a:highlight>
                  <a:schemeClr val="lt1"/>
                </a:highlight>
              </a:rPr>
              <a:t> -- cncf.ci. </a:t>
            </a:r>
            <a:endParaRPr sz="2400">
              <a:solidFill>
                <a:srgbClr val="434343"/>
              </a:solidFill>
              <a:highlight>
                <a:srgbClr val="FFFFFF"/>
              </a:highlight>
            </a:endParaRPr>
          </a:p>
          <a:p>
            <a:pPr indent="0" lvl="0" marL="0" rtl="0" algn="just">
              <a:lnSpc>
                <a:spcPct val="115000"/>
              </a:lnSpc>
              <a:spcBef>
                <a:spcPts val="2100"/>
              </a:spcBef>
              <a:spcAft>
                <a:spcPts val="0"/>
              </a:spcAft>
              <a:buNone/>
            </a:pPr>
            <a:r>
              <a:rPr lang="en-US" sz="2400">
                <a:solidFill>
                  <a:srgbClr val="434343"/>
                </a:solidFill>
                <a:highlight>
                  <a:srgbClr val="FFFFFF"/>
                </a:highlight>
              </a:rPr>
              <a:t>The CI testing system </a:t>
            </a:r>
            <a:r>
              <a:rPr b="1" lang="en-US" sz="2400">
                <a:solidFill>
                  <a:srgbClr val="434343"/>
                </a:solidFill>
                <a:highlight>
                  <a:srgbClr val="FFFFFF"/>
                </a:highlight>
              </a:rPr>
              <a:t>validates</a:t>
            </a:r>
            <a:r>
              <a:rPr lang="en-US" sz="2400">
                <a:solidFill>
                  <a:srgbClr val="434343"/>
                </a:solidFill>
                <a:highlight>
                  <a:srgbClr val="FFFFFF"/>
                </a:highlight>
              </a:rPr>
              <a:t> the build and deployment of each CNCF project for any commit on stable and HEAD using x86 and Arm architectures on bare metal (Packet) servers.</a:t>
            </a:r>
            <a:r>
              <a:rPr lang="en-US" sz="2400">
                <a:solidFill>
                  <a:srgbClr val="434343"/>
                </a:solidFill>
                <a:highlight>
                  <a:srgbClr val="FFFFFF"/>
                </a:highlight>
              </a:rPr>
              <a:t> </a:t>
            </a:r>
            <a:endParaRPr sz="2400">
              <a:solidFill>
                <a:srgbClr val="434343"/>
              </a:solidFill>
              <a:highlight>
                <a:srgbClr val="FFFFFF"/>
              </a:highlight>
            </a:endParaRPr>
          </a:p>
          <a:p>
            <a:pPr indent="0" lvl="0" marL="0" rtl="0" algn="just">
              <a:lnSpc>
                <a:spcPct val="115000"/>
              </a:lnSpc>
              <a:spcBef>
                <a:spcPts val="2100"/>
              </a:spcBef>
              <a:spcAft>
                <a:spcPts val="0"/>
              </a:spcAft>
              <a:buNone/>
            </a:pPr>
            <a:r>
              <a:rPr lang="en-US" sz="2400">
                <a:solidFill>
                  <a:srgbClr val="434343"/>
                </a:solidFill>
                <a:highlight>
                  <a:srgbClr val="FFFFFF"/>
                </a:highlight>
              </a:rPr>
              <a:t>The CI testing system can </a:t>
            </a:r>
            <a:r>
              <a:rPr b="1" lang="en-US" sz="2400">
                <a:solidFill>
                  <a:srgbClr val="434343"/>
                </a:solidFill>
                <a:highlight>
                  <a:srgbClr val="FFFFFF"/>
                </a:highlight>
              </a:rPr>
              <a:t>reuse</a:t>
            </a:r>
            <a:r>
              <a:rPr lang="en-US" sz="2400">
                <a:solidFill>
                  <a:srgbClr val="434343"/>
                </a:solidFill>
                <a:highlight>
                  <a:srgbClr val="FFFFFF"/>
                </a:highlight>
              </a:rPr>
              <a:t> existing artifacts from a project’s CI system or generate new build artifacts. </a:t>
            </a:r>
            <a:endParaRPr sz="2400">
              <a:solidFill>
                <a:srgbClr val="434343"/>
              </a:solidFill>
              <a:highlight>
                <a:srgbClr val="FFFFFF"/>
              </a:highlight>
            </a:endParaRPr>
          </a:p>
          <a:p>
            <a:pPr indent="0" lvl="0" marL="0" rtl="0" algn="just">
              <a:lnSpc>
                <a:spcPct val="115000"/>
              </a:lnSpc>
              <a:spcBef>
                <a:spcPts val="2100"/>
              </a:spcBef>
              <a:spcAft>
                <a:spcPts val="2100"/>
              </a:spcAft>
              <a:buNone/>
            </a:pPr>
            <a:r>
              <a:rPr lang="en-US" sz="2400">
                <a:solidFill>
                  <a:srgbClr val="434343"/>
                </a:solidFill>
                <a:highlight>
                  <a:srgbClr val="FFFFFF"/>
                </a:highlight>
              </a:rPr>
              <a:t>The </a:t>
            </a:r>
            <a:r>
              <a:rPr lang="en-US" sz="2400">
                <a:solidFill>
                  <a:srgbClr val="434343"/>
                </a:solidFill>
                <a:highlight>
                  <a:srgbClr val="FFFFFF"/>
                </a:highlight>
              </a:rPr>
              <a:t>status repository server</a:t>
            </a:r>
            <a:r>
              <a:rPr lang="en-US" sz="2400">
                <a:solidFill>
                  <a:srgbClr val="434343"/>
                </a:solidFill>
                <a:highlight>
                  <a:srgbClr val="FFFFFF"/>
                </a:highlight>
              </a:rPr>
              <a:t> </a:t>
            </a:r>
            <a:r>
              <a:rPr b="1" lang="en-US" sz="2400">
                <a:solidFill>
                  <a:srgbClr val="434343"/>
                </a:solidFill>
                <a:highlight>
                  <a:srgbClr val="FFFFFF"/>
                </a:highlight>
              </a:rPr>
              <a:t>collects</a:t>
            </a:r>
            <a:r>
              <a:rPr lang="en-US" sz="2400">
                <a:solidFill>
                  <a:srgbClr val="434343"/>
                </a:solidFill>
                <a:highlight>
                  <a:srgbClr val="FFFFFF"/>
                </a:highlight>
              </a:rPr>
              <a:t> the test results and the </a:t>
            </a:r>
            <a:r>
              <a:rPr lang="en-US" sz="2400">
                <a:solidFill>
                  <a:srgbClr val="434343"/>
                </a:solidFill>
                <a:highlight>
                  <a:srgbClr val="FFFFFF"/>
                </a:highlight>
              </a:rPr>
              <a:t>dashboard</a:t>
            </a:r>
            <a:r>
              <a:rPr lang="en-US" sz="2400">
                <a:solidFill>
                  <a:srgbClr val="434343"/>
                </a:solidFill>
                <a:highlight>
                  <a:srgbClr val="FFFFFF"/>
                </a:highlight>
              </a:rPr>
              <a:t> </a:t>
            </a:r>
            <a:r>
              <a:rPr b="1" lang="en-US" sz="2400">
                <a:solidFill>
                  <a:srgbClr val="434343"/>
                </a:solidFill>
                <a:highlight>
                  <a:srgbClr val="FFFFFF"/>
                </a:highlight>
              </a:rPr>
              <a:t>displays</a:t>
            </a:r>
            <a:r>
              <a:rPr lang="en-US" sz="2400">
                <a:solidFill>
                  <a:srgbClr val="434343"/>
                </a:solidFill>
                <a:highlight>
                  <a:srgbClr val="FFFFFF"/>
                </a:highlight>
              </a:rPr>
              <a:t> them.</a:t>
            </a:r>
            <a:endParaRPr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Goals</a:t>
            </a:r>
            <a:endParaRPr/>
          </a:p>
        </p:txBody>
      </p:sp>
      <p:sp>
        <p:nvSpPr>
          <p:cNvPr id="123" name="Google Shape;123;p21"/>
          <p:cNvSpPr txBox="1"/>
          <p:nvPr/>
        </p:nvSpPr>
        <p:spPr>
          <a:xfrm>
            <a:off x="132556" y="1856576"/>
            <a:ext cx="11360700" cy="42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400">
                <a:solidFill>
                  <a:schemeClr val="dk2"/>
                </a:solidFill>
                <a:highlight>
                  <a:schemeClr val="lt1"/>
                </a:highlight>
              </a:rPr>
              <a:t>Goals:</a:t>
            </a:r>
            <a:endParaRPr sz="2400">
              <a:solidFill>
                <a:schemeClr val="dk2"/>
              </a:solidFill>
            </a:endParaRPr>
          </a:p>
          <a:p>
            <a:pPr indent="-457200" lvl="0" marL="609600" rtl="0" algn="l">
              <a:lnSpc>
                <a:spcPct val="115000"/>
              </a:lnSpc>
              <a:spcBef>
                <a:spcPts val="0"/>
              </a:spcBef>
              <a:spcAft>
                <a:spcPts val="0"/>
              </a:spcAft>
              <a:buClr>
                <a:srgbClr val="434343"/>
              </a:buClr>
              <a:buSzPts val="2400"/>
              <a:buChar char="●"/>
            </a:pPr>
            <a:r>
              <a:rPr lang="en-US" sz="2400">
                <a:solidFill>
                  <a:schemeClr val="dk2"/>
                </a:solidFill>
              </a:rPr>
              <a:t>To </a:t>
            </a:r>
            <a:r>
              <a:rPr b="1" lang="en-US" sz="2400">
                <a:solidFill>
                  <a:schemeClr val="dk2"/>
                </a:solidFill>
              </a:rPr>
              <a:t>compliment</a:t>
            </a:r>
            <a:r>
              <a:rPr lang="en-US" sz="2400">
                <a:solidFill>
                  <a:schemeClr val="dk2"/>
                </a:solidFill>
              </a:rPr>
              <a:t> the CNCF landscape and trail map -- l.cncf.io </a:t>
            </a:r>
            <a:endParaRPr sz="2400">
              <a:solidFill>
                <a:schemeClr val="dk2"/>
              </a:solidFill>
            </a:endParaRPr>
          </a:p>
          <a:p>
            <a:pPr indent="-457200" lvl="0" marL="609600" rtl="0" algn="l">
              <a:lnSpc>
                <a:spcPct val="115000"/>
              </a:lnSpc>
              <a:spcBef>
                <a:spcPts val="0"/>
              </a:spcBef>
              <a:spcAft>
                <a:spcPts val="0"/>
              </a:spcAft>
              <a:buClr>
                <a:srgbClr val="434343"/>
              </a:buClr>
              <a:buSzPts val="2400"/>
              <a:buChar char="●"/>
            </a:pPr>
            <a:r>
              <a:rPr lang="en-US" sz="2400">
                <a:solidFill>
                  <a:schemeClr val="dk2"/>
                </a:solidFill>
              </a:rPr>
              <a:t>To </a:t>
            </a:r>
            <a:r>
              <a:rPr b="1" lang="en-US" sz="2400">
                <a:solidFill>
                  <a:schemeClr val="dk2"/>
                </a:solidFill>
              </a:rPr>
              <a:t>promote</a:t>
            </a:r>
            <a:r>
              <a:rPr lang="en-US" sz="2400">
                <a:solidFill>
                  <a:schemeClr val="dk2"/>
                </a:solidFill>
              </a:rPr>
              <a:t> CNCF hosted projects and help attract more projects to CNCF</a:t>
            </a:r>
            <a:endParaRPr sz="2400">
              <a:solidFill>
                <a:schemeClr val="dk2"/>
              </a:solidFill>
            </a:endParaRPr>
          </a:p>
          <a:p>
            <a:pPr indent="-457200" lvl="0" marL="609600" rtl="0" algn="l">
              <a:lnSpc>
                <a:spcPct val="115000"/>
              </a:lnSpc>
              <a:spcBef>
                <a:spcPts val="0"/>
              </a:spcBef>
              <a:spcAft>
                <a:spcPts val="0"/>
              </a:spcAft>
              <a:buClr>
                <a:srgbClr val="44546A"/>
              </a:buClr>
              <a:buSzPts val="2400"/>
              <a:buChar char="●"/>
            </a:pPr>
            <a:r>
              <a:rPr lang="en-US" sz="2400">
                <a:solidFill>
                  <a:srgbClr val="44546A"/>
                </a:solidFill>
              </a:rPr>
              <a:t>To </a:t>
            </a:r>
            <a:r>
              <a:rPr b="1" lang="en-US" sz="2400">
                <a:solidFill>
                  <a:srgbClr val="44546A"/>
                </a:solidFill>
              </a:rPr>
              <a:t>demonstrate</a:t>
            </a:r>
            <a:r>
              <a:rPr lang="en-US" sz="2400">
                <a:solidFill>
                  <a:srgbClr val="44546A"/>
                </a:solidFill>
              </a:rPr>
              <a:t> the use of cloud native technologies on multiple test environments</a:t>
            </a:r>
            <a:endParaRPr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To </a:t>
            </a:r>
            <a:r>
              <a:rPr b="1" lang="en-US" sz="2400">
                <a:solidFill>
                  <a:srgbClr val="44546A"/>
                </a:solidFill>
              </a:rPr>
              <a:t>support</a:t>
            </a:r>
            <a:r>
              <a:rPr lang="en-US" sz="2400">
                <a:solidFill>
                  <a:srgbClr val="44546A"/>
                </a:solidFill>
              </a:rPr>
              <a:t> and </a:t>
            </a:r>
            <a:r>
              <a:rPr b="1" lang="en-US" sz="2400">
                <a:solidFill>
                  <a:srgbClr val="44546A"/>
                </a:solidFill>
              </a:rPr>
              <a:t>contribute</a:t>
            </a:r>
            <a:r>
              <a:rPr lang="en-US" sz="2400">
                <a:solidFill>
                  <a:srgbClr val="44546A"/>
                </a:solidFill>
              </a:rPr>
              <a:t> to a sustainable and scalable project ecosystem </a:t>
            </a:r>
            <a:endParaRPr sz="2400">
              <a:solidFill>
                <a:srgbClr val="44546A"/>
              </a:solidFill>
            </a:endParaRPr>
          </a:p>
          <a:p>
            <a:pPr indent="-457200" lvl="0" marL="609600" rtl="0" algn="l">
              <a:lnSpc>
                <a:spcPct val="115000"/>
              </a:lnSpc>
              <a:spcBef>
                <a:spcPts val="0"/>
              </a:spcBef>
              <a:spcAft>
                <a:spcPts val="0"/>
              </a:spcAft>
              <a:buClr>
                <a:srgbClr val="434343"/>
              </a:buClr>
              <a:buSzPts val="2400"/>
              <a:buChar char="●"/>
            </a:pPr>
            <a:r>
              <a:rPr lang="en-US" sz="2400">
                <a:solidFill>
                  <a:srgbClr val="44546A"/>
                </a:solidFill>
              </a:rPr>
              <a:t>To get </a:t>
            </a:r>
            <a:r>
              <a:rPr b="1" lang="en-US" sz="2400">
                <a:solidFill>
                  <a:srgbClr val="44546A"/>
                </a:solidFill>
              </a:rPr>
              <a:t>feedback</a:t>
            </a:r>
            <a:r>
              <a:rPr lang="en-US" sz="2400">
                <a:solidFill>
                  <a:srgbClr val="44546A"/>
                </a:solidFill>
              </a:rPr>
              <a:t> from cloud native end users and projects</a:t>
            </a:r>
            <a:endParaRPr sz="2400">
              <a:solidFill>
                <a:srgbClr val="44546A"/>
              </a:solidFill>
            </a:endParaRPr>
          </a:p>
          <a:p>
            <a:pPr indent="-457200" lvl="0" marL="609600" rtl="0" algn="l">
              <a:lnSpc>
                <a:spcPct val="115000"/>
              </a:lnSpc>
              <a:spcBef>
                <a:spcPts val="0"/>
              </a:spcBef>
              <a:spcAft>
                <a:spcPts val="0"/>
              </a:spcAft>
              <a:buClr>
                <a:srgbClr val="44546A"/>
              </a:buClr>
              <a:buSzPts val="2400"/>
              <a:buChar char="●"/>
            </a:pPr>
            <a:r>
              <a:rPr lang="en-US" sz="2400">
                <a:solidFill>
                  <a:schemeClr val="dk2"/>
                </a:solidFill>
              </a:rPr>
              <a:t>To </a:t>
            </a:r>
            <a:r>
              <a:rPr b="1" lang="en-US" sz="2400">
                <a:solidFill>
                  <a:schemeClr val="dk2"/>
                </a:solidFill>
              </a:rPr>
              <a:t>provide</a:t>
            </a:r>
            <a:r>
              <a:rPr lang="en-US" sz="2400">
                <a:solidFill>
                  <a:schemeClr val="dk2"/>
                </a:solidFill>
              </a:rPr>
              <a:t> a third party, </a:t>
            </a:r>
            <a:r>
              <a:rPr b="1" lang="en-US" sz="2400">
                <a:solidFill>
                  <a:schemeClr val="dk2"/>
                </a:solidFill>
              </a:rPr>
              <a:t>unbiased validation</a:t>
            </a:r>
            <a:r>
              <a:rPr lang="en-US" sz="2400">
                <a:solidFill>
                  <a:schemeClr val="dk2"/>
                </a:solidFill>
              </a:rPr>
              <a:t> of build, deploy and e2e tests for CNCF Graduated and Incubating projects</a:t>
            </a:r>
            <a:endParaRPr sz="2400">
              <a:solidFill>
                <a:srgbClr val="44546A"/>
              </a:solidFill>
            </a:endParaRPr>
          </a:p>
          <a:p>
            <a:pPr indent="0" lvl="0" marL="0" rtl="0" algn="l">
              <a:lnSpc>
                <a:spcPct val="115000"/>
              </a:lnSpc>
              <a:spcBef>
                <a:spcPts val="0"/>
              </a:spcBef>
              <a:spcAft>
                <a:spcPts val="0"/>
              </a:spcAft>
              <a:buNone/>
            </a:pPr>
            <a:br>
              <a:rPr lang="en-US" sz="2400">
                <a:solidFill>
                  <a:srgbClr val="666666"/>
                </a:solidFill>
              </a:rPr>
            </a:br>
            <a:endParaRPr sz="2400">
              <a:solidFill>
                <a:srgbClr val="666666"/>
              </a:solidFill>
            </a:endParaRPr>
          </a:p>
          <a:p>
            <a:pPr indent="0" lvl="0" marL="0" rtl="0" algn="l">
              <a:lnSpc>
                <a:spcPct val="115000"/>
              </a:lnSpc>
              <a:spcBef>
                <a:spcPts val="0"/>
              </a:spcBef>
              <a:spcAft>
                <a:spcPts val="2100"/>
              </a:spcAft>
              <a:buNone/>
            </a:pPr>
            <a:r>
              <a:t/>
            </a:r>
            <a:endParaRPr sz="24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nvSpPr>
        <p:spPr>
          <a:xfrm>
            <a:off x="403682" y="0"/>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C0C0C"/>
              </a:buClr>
              <a:buSzPts val="4400"/>
              <a:buFont typeface="Arial"/>
              <a:buNone/>
            </a:pPr>
            <a:r>
              <a:rPr b="1" lang="en-US" sz="4400">
                <a:solidFill>
                  <a:srgbClr val="0C0C0C"/>
                </a:solidFill>
              </a:rPr>
              <a:t>Displaying CNCF Projects</a:t>
            </a:r>
            <a:endParaRPr/>
          </a:p>
        </p:txBody>
      </p:sp>
      <p:sp>
        <p:nvSpPr>
          <p:cNvPr id="129" name="Google Shape;129;p22"/>
          <p:cNvSpPr/>
          <p:nvPr/>
        </p:nvSpPr>
        <p:spPr>
          <a:xfrm>
            <a:off x="0" y="1492800"/>
            <a:ext cx="12192000" cy="4532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22"/>
          <p:cNvSpPr/>
          <p:nvPr/>
        </p:nvSpPr>
        <p:spPr>
          <a:xfrm>
            <a:off x="161100" y="1264200"/>
            <a:ext cx="11869800" cy="4532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131" name="Google Shape;131;p22"/>
          <p:cNvPicPr preferRelativeResize="0"/>
          <p:nvPr/>
        </p:nvPicPr>
        <p:blipFill>
          <a:blip r:embed="rId3">
            <a:alphaModFix/>
          </a:blip>
          <a:stretch>
            <a:fillRect/>
          </a:stretch>
        </p:blipFill>
        <p:spPr>
          <a:xfrm>
            <a:off x="678267" y="2001916"/>
            <a:ext cx="2826732" cy="398467"/>
          </a:xfrm>
          <a:prstGeom prst="rect">
            <a:avLst/>
          </a:prstGeom>
          <a:noFill/>
          <a:ln>
            <a:noFill/>
          </a:ln>
        </p:spPr>
      </p:pic>
      <p:pic>
        <p:nvPicPr>
          <p:cNvPr id="132" name="Google Shape;132;p22"/>
          <p:cNvPicPr preferRelativeResize="0"/>
          <p:nvPr/>
        </p:nvPicPr>
        <p:blipFill>
          <a:blip r:embed="rId4">
            <a:alphaModFix/>
          </a:blip>
          <a:stretch>
            <a:fillRect/>
          </a:stretch>
        </p:blipFill>
        <p:spPr>
          <a:xfrm>
            <a:off x="4345833" y="2001917"/>
            <a:ext cx="7213366" cy="398467"/>
          </a:xfrm>
          <a:prstGeom prst="rect">
            <a:avLst/>
          </a:prstGeom>
          <a:noFill/>
          <a:ln>
            <a:noFill/>
          </a:ln>
        </p:spPr>
      </p:pic>
      <p:pic>
        <p:nvPicPr>
          <p:cNvPr id="133" name="Google Shape;133;p22"/>
          <p:cNvPicPr preferRelativeResize="0"/>
          <p:nvPr/>
        </p:nvPicPr>
        <p:blipFill>
          <a:blip r:embed="rId5">
            <a:alphaModFix/>
          </a:blip>
          <a:stretch>
            <a:fillRect/>
          </a:stretch>
        </p:blipFill>
        <p:spPr>
          <a:xfrm>
            <a:off x="4819675" y="2907400"/>
            <a:ext cx="1037749" cy="701124"/>
          </a:xfrm>
          <a:prstGeom prst="rect">
            <a:avLst/>
          </a:prstGeom>
          <a:noFill/>
          <a:ln>
            <a:noFill/>
          </a:ln>
        </p:spPr>
      </p:pic>
      <p:pic>
        <p:nvPicPr>
          <p:cNvPr id="134" name="Google Shape;134;p22"/>
          <p:cNvPicPr preferRelativeResize="0"/>
          <p:nvPr/>
        </p:nvPicPr>
        <p:blipFill>
          <a:blip r:embed="rId6">
            <a:alphaModFix/>
          </a:blip>
          <a:stretch>
            <a:fillRect/>
          </a:stretch>
        </p:blipFill>
        <p:spPr>
          <a:xfrm>
            <a:off x="7556524" y="5212325"/>
            <a:ext cx="1143450" cy="598675"/>
          </a:xfrm>
          <a:prstGeom prst="rect">
            <a:avLst/>
          </a:prstGeom>
          <a:noFill/>
          <a:ln>
            <a:noFill/>
          </a:ln>
        </p:spPr>
      </p:pic>
      <p:grpSp>
        <p:nvGrpSpPr>
          <p:cNvPr id="135" name="Google Shape;135;p22"/>
          <p:cNvGrpSpPr/>
          <p:nvPr/>
        </p:nvGrpSpPr>
        <p:grpSpPr>
          <a:xfrm>
            <a:off x="310312" y="2720596"/>
            <a:ext cx="10682114" cy="3317490"/>
            <a:chOff x="-93528" y="1760872"/>
            <a:chExt cx="8011786" cy="2488180"/>
          </a:xfrm>
        </p:grpSpPr>
        <p:cxnSp>
          <p:nvCxnSpPr>
            <p:cNvPr id="136" name="Google Shape;136;p22"/>
            <p:cNvCxnSpPr/>
            <p:nvPr/>
          </p:nvCxnSpPr>
          <p:spPr>
            <a:xfrm>
              <a:off x="7698100" y="1818124"/>
              <a:ext cx="0" cy="0"/>
            </a:xfrm>
            <a:prstGeom prst="straightConnector1">
              <a:avLst/>
            </a:prstGeom>
            <a:noFill/>
            <a:ln cap="flat" cmpd="sng" w="9525">
              <a:solidFill>
                <a:srgbClr val="595959"/>
              </a:solidFill>
              <a:prstDash val="solid"/>
              <a:round/>
              <a:headEnd len="med" w="med" type="none"/>
              <a:tailEnd len="med" w="med" type="none"/>
            </a:ln>
          </p:spPr>
        </p:cxnSp>
        <p:cxnSp>
          <p:nvCxnSpPr>
            <p:cNvPr id="137" name="Google Shape;137;p22"/>
            <p:cNvCxnSpPr/>
            <p:nvPr/>
          </p:nvCxnSpPr>
          <p:spPr>
            <a:xfrm>
              <a:off x="7698100" y="1818124"/>
              <a:ext cx="0" cy="0"/>
            </a:xfrm>
            <a:prstGeom prst="straightConnector1">
              <a:avLst/>
            </a:prstGeom>
            <a:noFill/>
            <a:ln cap="flat" cmpd="sng" w="9525">
              <a:solidFill>
                <a:srgbClr val="595959"/>
              </a:solidFill>
              <a:prstDash val="solid"/>
              <a:round/>
              <a:headEnd len="med" w="med" type="none"/>
              <a:tailEnd len="med" w="med" type="none"/>
            </a:ln>
          </p:spPr>
        </p:cxnSp>
        <p:pic>
          <p:nvPicPr>
            <p:cNvPr id="138" name="Google Shape;138;p22"/>
            <p:cNvPicPr preferRelativeResize="0"/>
            <p:nvPr/>
          </p:nvPicPr>
          <p:blipFill>
            <a:blip r:embed="rId7">
              <a:alphaModFix/>
            </a:blip>
            <a:stretch>
              <a:fillRect/>
            </a:stretch>
          </p:blipFill>
          <p:spPr>
            <a:xfrm>
              <a:off x="5174969" y="2717278"/>
              <a:ext cx="691127" cy="560400"/>
            </a:xfrm>
            <a:prstGeom prst="rect">
              <a:avLst/>
            </a:prstGeom>
            <a:noFill/>
            <a:ln>
              <a:noFill/>
            </a:ln>
          </p:spPr>
        </p:pic>
        <p:pic>
          <p:nvPicPr>
            <p:cNvPr id="139" name="Google Shape;139;p22"/>
            <p:cNvPicPr preferRelativeResize="0"/>
            <p:nvPr/>
          </p:nvPicPr>
          <p:blipFill>
            <a:blip r:embed="rId8">
              <a:alphaModFix/>
            </a:blip>
            <a:stretch>
              <a:fillRect/>
            </a:stretch>
          </p:blipFill>
          <p:spPr>
            <a:xfrm>
              <a:off x="6522998" y="3482269"/>
              <a:ext cx="452299" cy="668822"/>
            </a:xfrm>
            <a:prstGeom prst="rect">
              <a:avLst/>
            </a:prstGeom>
            <a:noFill/>
            <a:ln>
              <a:noFill/>
            </a:ln>
          </p:spPr>
        </p:pic>
        <p:pic>
          <p:nvPicPr>
            <p:cNvPr id="140" name="Google Shape;140;p22"/>
            <p:cNvPicPr preferRelativeResize="0"/>
            <p:nvPr/>
          </p:nvPicPr>
          <p:blipFill rotWithShape="1">
            <a:blip r:embed="rId9">
              <a:alphaModFix/>
            </a:blip>
            <a:srcRect b="14236" l="5847" r="4602" t="12190"/>
            <a:stretch/>
          </p:blipFill>
          <p:spPr>
            <a:xfrm>
              <a:off x="777445" y="1942315"/>
              <a:ext cx="766400" cy="582775"/>
            </a:xfrm>
            <a:prstGeom prst="rect">
              <a:avLst/>
            </a:prstGeom>
            <a:noFill/>
            <a:ln>
              <a:noFill/>
            </a:ln>
          </p:spPr>
        </p:pic>
        <p:pic>
          <p:nvPicPr>
            <p:cNvPr id="141" name="Google Shape;141;p22"/>
            <p:cNvPicPr preferRelativeResize="0"/>
            <p:nvPr/>
          </p:nvPicPr>
          <p:blipFill rotWithShape="1">
            <a:blip r:embed="rId10">
              <a:alphaModFix/>
            </a:blip>
            <a:srcRect b="5365" l="12183" r="10458" t="0"/>
            <a:stretch/>
          </p:blipFill>
          <p:spPr>
            <a:xfrm>
              <a:off x="825274" y="2659829"/>
              <a:ext cx="721068" cy="806223"/>
            </a:xfrm>
            <a:prstGeom prst="rect">
              <a:avLst/>
            </a:prstGeom>
            <a:noFill/>
            <a:ln>
              <a:noFill/>
            </a:ln>
          </p:spPr>
        </p:pic>
        <p:pic>
          <p:nvPicPr>
            <p:cNvPr id="142" name="Google Shape;142;p22"/>
            <p:cNvPicPr preferRelativeResize="0"/>
            <p:nvPr/>
          </p:nvPicPr>
          <p:blipFill>
            <a:blip r:embed="rId11">
              <a:alphaModFix/>
            </a:blip>
            <a:stretch>
              <a:fillRect/>
            </a:stretch>
          </p:blipFill>
          <p:spPr>
            <a:xfrm>
              <a:off x="7298648" y="3487176"/>
              <a:ext cx="516706" cy="665773"/>
            </a:xfrm>
            <a:prstGeom prst="rect">
              <a:avLst/>
            </a:prstGeom>
            <a:noFill/>
            <a:ln>
              <a:noFill/>
            </a:ln>
          </p:spPr>
        </p:pic>
        <p:pic>
          <p:nvPicPr>
            <p:cNvPr id="143" name="Google Shape;143;p22"/>
            <p:cNvPicPr preferRelativeResize="0"/>
            <p:nvPr/>
          </p:nvPicPr>
          <p:blipFill>
            <a:blip r:embed="rId12">
              <a:alphaModFix/>
            </a:blip>
            <a:stretch>
              <a:fillRect/>
            </a:stretch>
          </p:blipFill>
          <p:spPr>
            <a:xfrm>
              <a:off x="7469501" y="2626953"/>
              <a:ext cx="391603" cy="661665"/>
            </a:xfrm>
            <a:prstGeom prst="rect">
              <a:avLst/>
            </a:prstGeom>
            <a:noFill/>
            <a:ln>
              <a:noFill/>
            </a:ln>
          </p:spPr>
        </p:pic>
        <p:pic>
          <p:nvPicPr>
            <p:cNvPr id="144" name="Google Shape;144;p22"/>
            <p:cNvPicPr preferRelativeResize="0"/>
            <p:nvPr/>
          </p:nvPicPr>
          <p:blipFill>
            <a:blip r:embed="rId13">
              <a:alphaModFix/>
            </a:blip>
            <a:stretch>
              <a:fillRect/>
            </a:stretch>
          </p:blipFill>
          <p:spPr>
            <a:xfrm>
              <a:off x="4261062" y="2753238"/>
              <a:ext cx="518258" cy="539313"/>
            </a:xfrm>
            <a:prstGeom prst="rect">
              <a:avLst/>
            </a:prstGeom>
            <a:noFill/>
            <a:ln>
              <a:noFill/>
            </a:ln>
          </p:spPr>
        </p:pic>
        <p:pic>
          <p:nvPicPr>
            <p:cNvPr id="145" name="Google Shape;145;p22"/>
            <p:cNvPicPr preferRelativeResize="0"/>
            <p:nvPr/>
          </p:nvPicPr>
          <p:blipFill rotWithShape="1">
            <a:blip r:embed="rId14">
              <a:alphaModFix/>
            </a:blip>
            <a:srcRect b="4148" l="12240" r="20017" t="5263"/>
            <a:stretch/>
          </p:blipFill>
          <p:spPr>
            <a:xfrm>
              <a:off x="4393323" y="1846841"/>
              <a:ext cx="516710" cy="631519"/>
            </a:xfrm>
            <a:prstGeom prst="rect">
              <a:avLst/>
            </a:prstGeom>
            <a:noFill/>
            <a:ln>
              <a:noFill/>
            </a:ln>
          </p:spPr>
        </p:pic>
        <p:pic>
          <p:nvPicPr>
            <p:cNvPr id="146" name="Google Shape;146;p22"/>
            <p:cNvPicPr preferRelativeResize="0"/>
            <p:nvPr/>
          </p:nvPicPr>
          <p:blipFill>
            <a:blip r:embed="rId15">
              <a:alphaModFix/>
            </a:blip>
            <a:stretch>
              <a:fillRect/>
            </a:stretch>
          </p:blipFill>
          <p:spPr>
            <a:xfrm>
              <a:off x="4375356" y="3567427"/>
              <a:ext cx="778333" cy="557379"/>
            </a:xfrm>
            <a:prstGeom prst="rect">
              <a:avLst/>
            </a:prstGeom>
            <a:noFill/>
            <a:ln>
              <a:noFill/>
            </a:ln>
          </p:spPr>
        </p:pic>
        <p:pic>
          <p:nvPicPr>
            <p:cNvPr id="147" name="Google Shape;147;p22"/>
            <p:cNvPicPr preferRelativeResize="0"/>
            <p:nvPr/>
          </p:nvPicPr>
          <p:blipFill>
            <a:blip r:embed="rId16">
              <a:alphaModFix/>
            </a:blip>
            <a:stretch>
              <a:fillRect/>
            </a:stretch>
          </p:blipFill>
          <p:spPr>
            <a:xfrm>
              <a:off x="6198868" y="2872536"/>
              <a:ext cx="995002" cy="255859"/>
            </a:xfrm>
            <a:prstGeom prst="rect">
              <a:avLst/>
            </a:prstGeom>
            <a:noFill/>
            <a:ln>
              <a:noFill/>
            </a:ln>
          </p:spPr>
        </p:pic>
        <p:pic>
          <p:nvPicPr>
            <p:cNvPr id="148" name="Google Shape;148;p22"/>
            <p:cNvPicPr preferRelativeResize="0"/>
            <p:nvPr/>
          </p:nvPicPr>
          <p:blipFill rotWithShape="1">
            <a:blip r:embed="rId17">
              <a:alphaModFix/>
            </a:blip>
            <a:srcRect b="10997" l="0" r="0" t="9712"/>
            <a:stretch/>
          </p:blipFill>
          <p:spPr>
            <a:xfrm>
              <a:off x="1667318" y="2767490"/>
              <a:ext cx="883800" cy="625118"/>
            </a:xfrm>
            <a:prstGeom prst="rect">
              <a:avLst/>
            </a:prstGeom>
            <a:noFill/>
            <a:ln>
              <a:noFill/>
            </a:ln>
          </p:spPr>
        </p:pic>
        <p:pic>
          <p:nvPicPr>
            <p:cNvPr id="149" name="Google Shape;149;p22"/>
            <p:cNvPicPr preferRelativeResize="0"/>
            <p:nvPr/>
          </p:nvPicPr>
          <p:blipFill rotWithShape="1">
            <a:blip r:embed="rId18">
              <a:alphaModFix/>
            </a:blip>
            <a:srcRect b="0" l="0" r="0" t="229"/>
            <a:stretch/>
          </p:blipFill>
          <p:spPr>
            <a:xfrm>
              <a:off x="1828765" y="1895809"/>
              <a:ext cx="675200" cy="656225"/>
            </a:xfrm>
            <a:prstGeom prst="rect">
              <a:avLst/>
            </a:prstGeom>
            <a:noFill/>
            <a:ln>
              <a:noFill/>
            </a:ln>
          </p:spPr>
        </p:pic>
        <p:pic>
          <p:nvPicPr>
            <p:cNvPr id="150" name="Google Shape;150;p22"/>
            <p:cNvPicPr preferRelativeResize="0"/>
            <p:nvPr/>
          </p:nvPicPr>
          <p:blipFill>
            <a:blip r:embed="rId19">
              <a:alphaModFix/>
            </a:blip>
            <a:stretch>
              <a:fillRect/>
            </a:stretch>
          </p:blipFill>
          <p:spPr>
            <a:xfrm>
              <a:off x="248452" y="3600797"/>
              <a:ext cx="740664" cy="638823"/>
            </a:xfrm>
            <a:prstGeom prst="rect">
              <a:avLst/>
            </a:prstGeom>
            <a:noFill/>
            <a:ln>
              <a:noFill/>
            </a:ln>
          </p:spPr>
        </p:pic>
        <p:pic>
          <p:nvPicPr>
            <p:cNvPr id="151" name="Google Shape;151;p22"/>
            <p:cNvPicPr preferRelativeResize="0"/>
            <p:nvPr/>
          </p:nvPicPr>
          <p:blipFill rotWithShape="1">
            <a:blip r:embed="rId20">
              <a:alphaModFix/>
            </a:blip>
            <a:srcRect b="0" l="0" r="0" t="0"/>
            <a:stretch/>
          </p:blipFill>
          <p:spPr>
            <a:xfrm>
              <a:off x="3418613" y="2645992"/>
              <a:ext cx="518262" cy="640494"/>
            </a:xfrm>
            <a:prstGeom prst="rect">
              <a:avLst/>
            </a:prstGeom>
            <a:noFill/>
            <a:ln>
              <a:noFill/>
            </a:ln>
          </p:spPr>
        </p:pic>
        <p:pic>
          <p:nvPicPr>
            <p:cNvPr id="152" name="Google Shape;152;p22"/>
            <p:cNvPicPr preferRelativeResize="0"/>
            <p:nvPr/>
          </p:nvPicPr>
          <p:blipFill>
            <a:blip r:embed="rId21">
              <a:alphaModFix/>
            </a:blip>
            <a:stretch>
              <a:fillRect/>
            </a:stretch>
          </p:blipFill>
          <p:spPr>
            <a:xfrm>
              <a:off x="1432658" y="3600803"/>
              <a:ext cx="579108" cy="648249"/>
            </a:xfrm>
            <a:prstGeom prst="rect">
              <a:avLst/>
            </a:prstGeom>
            <a:noFill/>
            <a:ln>
              <a:noFill/>
            </a:ln>
          </p:spPr>
        </p:pic>
        <p:pic>
          <p:nvPicPr>
            <p:cNvPr id="153" name="Google Shape;153;p22"/>
            <p:cNvPicPr preferRelativeResize="0"/>
            <p:nvPr/>
          </p:nvPicPr>
          <p:blipFill>
            <a:blip r:embed="rId22">
              <a:alphaModFix/>
            </a:blip>
            <a:stretch>
              <a:fillRect/>
            </a:stretch>
          </p:blipFill>
          <p:spPr>
            <a:xfrm>
              <a:off x="6198877" y="1844999"/>
              <a:ext cx="518263" cy="588927"/>
            </a:xfrm>
            <a:prstGeom prst="rect">
              <a:avLst/>
            </a:prstGeom>
            <a:noFill/>
            <a:ln>
              <a:noFill/>
            </a:ln>
          </p:spPr>
        </p:pic>
        <p:pic>
          <p:nvPicPr>
            <p:cNvPr id="154" name="Google Shape;154;p22"/>
            <p:cNvPicPr preferRelativeResize="0"/>
            <p:nvPr/>
          </p:nvPicPr>
          <p:blipFill>
            <a:blip r:embed="rId23">
              <a:alphaModFix/>
            </a:blip>
            <a:stretch>
              <a:fillRect/>
            </a:stretch>
          </p:blipFill>
          <p:spPr>
            <a:xfrm>
              <a:off x="3402881" y="3505639"/>
              <a:ext cx="721068" cy="639950"/>
            </a:xfrm>
            <a:prstGeom prst="rect">
              <a:avLst/>
            </a:prstGeom>
            <a:noFill/>
            <a:ln>
              <a:noFill/>
            </a:ln>
          </p:spPr>
        </p:pic>
        <p:pic>
          <p:nvPicPr>
            <p:cNvPr id="155" name="Google Shape;155;p22"/>
            <p:cNvPicPr preferRelativeResize="0"/>
            <p:nvPr/>
          </p:nvPicPr>
          <p:blipFill rotWithShape="1">
            <a:blip r:embed="rId24">
              <a:alphaModFix/>
            </a:blip>
            <a:srcRect b="0" l="-9863" r="-6727" t="0"/>
            <a:stretch/>
          </p:blipFill>
          <p:spPr>
            <a:xfrm>
              <a:off x="5236434" y="1873059"/>
              <a:ext cx="675204" cy="579090"/>
            </a:xfrm>
            <a:prstGeom prst="rect">
              <a:avLst/>
            </a:prstGeom>
            <a:noFill/>
            <a:ln>
              <a:noFill/>
            </a:ln>
          </p:spPr>
        </p:pic>
        <p:pic>
          <p:nvPicPr>
            <p:cNvPr id="156" name="Google Shape;156;p22"/>
            <p:cNvPicPr preferRelativeResize="0"/>
            <p:nvPr/>
          </p:nvPicPr>
          <p:blipFill>
            <a:blip r:embed="rId25">
              <a:alphaModFix/>
            </a:blip>
            <a:stretch>
              <a:fillRect/>
            </a:stretch>
          </p:blipFill>
          <p:spPr>
            <a:xfrm>
              <a:off x="40213" y="1917535"/>
              <a:ext cx="452298" cy="753856"/>
            </a:xfrm>
            <a:prstGeom prst="rect">
              <a:avLst/>
            </a:prstGeom>
            <a:noFill/>
            <a:ln>
              <a:noFill/>
            </a:ln>
          </p:spPr>
        </p:pic>
        <p:pic>
          <p:nvPicPr>
            <p:cNvPr id="157" name="Google Shape;157;p22"/>
            <p:cNvPicPr preferRelativeResize="0"/>
            <p:nvPr/>
          </p:nvPicPr>
          <p:blipFill rotWithShape="1">
            <a:blip r:embed="rId26">
              <a:alphaModFix/>
            </a:blip>
            <a:srcRect b="11504" l="0" r="0" t="0"/>
            <a:stretch/>
          </p:blipFill>
          <p:spPr>
            <a:xfrm>
              <a:off x="-93528" y="2777038"/>
              <a:ext cx="740681" cy="624398"/>
            </a:xfrm>
            <a:prstGeom prst="rect">
              <a:avLst/>
            </a:prstGeom>
            <a:noFill/>
            <a:ln>
              <a:noFill/>
            </a:ln>
          </p:spPr>
        </p:pic>
        <p:pic>
          <p:nvPicPr>
            <p:cNvPr id="158" name="Google Shape;158;p22"/>
            <p:cNvPicPr preferRelativeResize="0"/>
            <p:nvPr/>
          </p:nvPicPr>
          <p:blipFill>
            <a:blip r:embed="rId27">
              <a:alphaModFix/>
            </a:blip>
            <a:stretch>
              <a:fillRect/>
            </a:stretch>
          </p:blipFill>
          <p:spPr>
            <a:xfrm>
              <a:off x="7100475" y="2003497"/>
              <a:ext cx="817783" cy="340745"/>
            </a:xfrm>
            <a:prstGeom prst="rect">
              <a:avLst/>
            </a:prstGeom>
            <a:noFill/>
            <a:ln>
              <a:noFill/>
            </a:ln>
          </p:spPr>
        </p:pic>
        <p:cxnSp>
          <p:nvCxnSpPr>
            <p:cNvPr id="159" name="Google Shape;159;p22"/>
            <p:cNvCxnSpPr/>
            <p:nvPr/>
          </p:nvCxnSpPr>
          <p:spPr>
            <a:xfrm>
              <a:off x="2717488" y="1760872"/>
              <a:ext cx="10200" cy="2473200"/>
            </a:xfrm>
            <a:prstGeom prst="straightConnector1">
              <a:avLst/>
            </a:prstGeom>
            <a:noFill/>
            <a:ln cap="flat" cmpd="sng" w="9525">
              <a:solidFill>
                <a:srgbClr val="000000"/>
              </a:solidFill>
              <a:prstDash val="solid"/>
              <a:round/>
              <a:headEnd len="med" w="med" type="none"/>
              <a:tailEnd len="med" w="med"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