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Roboto Mon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2BE164F-E7FB-4FD7-919F-B4F6C089041A}">
  <a:tblStyle styleId="{22BE164F-E7FB-4FD7-919F-B4F6C089041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Mon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italic.fntdata"/><Relationship Id="rId25" Type="http://schemas.openxmlformats.org/officeDocument/2006/relationships/font" Target="fonts/RobotoMono-bold.fntdata"/><Relationship Id="rId27"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ixabay.com/photos/auto-racing-nascar-car-sport-583517/"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ixabay.com/photos/car-racing-barcelona-formula-1-1404060/"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napshot.raintank.io/dashboard/snapshot/pRuXZcLgLzahyFkg0cs9700gkrukFWPQ"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40434c469_1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40434c469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5b5e488a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Mention EDS for prior knowledge</a:t>
            </a:r>
            <a:endParaRPr/>
          </a:p>
          <a:p>
            <a:pPr indent="0" lvl="0" marL="0" rtl="0" algn="l">
              <a:spcBef>
                <a:spcPts val="0"/>
              </a:spcBef>
              <a:spcAft>
                <a:spcPts val="0"/>
              </a:spcAft>
              <a:buNone/>
            </a:pPr>
            <a:r>
              <a:rPr lang="en-US"/>
              <a:t>Prefix-based exchange</a:t>
            </a:r>
            <a:endParaRPr/>
          </a:p>
          <a:p>
            <a:pPr indent="0" lvl="0" marL="0" rtl="0" algn="l">
              <a:spcBef>
                <a:spcPts val="0"/>
              </a:spcBef>
              <a:spcAft>
                <a:spcPts val="0"/>
              </a:spcAft>
              <a:buNone/>
            </a:pPr>
            <a:r>
              <a:rPr lang="en-US"/>
              <a:t>Proxies block until receiving the expected prefix before sending the rest of the data</a:t>
            </a:r>
            <a:endParaRPr/>
          </a:p>
          <a:p>
            <a:pPr indent="0" lvl="0" marL="0" rtl="0" algn="l">
              <a:spcBef>
                <a:spcPts val="0"/>
              </a:spcBef>
              <a:spcAft>
                <a:spcPts val="0"/>
              </a:spcAft>
              <a:buNone/>
            </a:pPr>
            <a:r>
              <a:rPr lang="en-US"/>
              <a:t>Headers is magic number + length</a:t>
            </a:r>
            <a:endParaRPr/>
          </a:p>
          <a:p>
            <a:pPr indent="0" lvl="0" marL="0" rtl="0" algn="l">
              <a:spcBef>
                <a:spcPts val="0"/>
              </a:spcBef>
              <a:spcAft>
                <a:spcPts val="0"/>
              </a:spcAft>
              <a:buNone/>
            </a:pPr>
            <a:r>
              <a:t/>
            </a:r>
            <a:endParaRPr/>
          </a:p>
        </p:txBody>
      </p:sp>
      <p:sp>
        <p:nvSpPr>
          <p:cNvPr id="142" name="Google Shape;142;g65b5e488a6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425c0c400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Mention EDS for prior knowledge</a:t>
            </a:r>
            <a:endParaRPr/>
          </a:p>
          <a:p>
            <a:pPr indent="0" lvl="0" marL="0" rtl="0" algn="l">
              <a:spcBef>
                <a:spcPts val="0"/>
              </a:spcBef>
              <a:spcAft>
                <a:spcPts val="0"/>
              </a:spcAft>
              <a:buNone/>
            </a:pPr>
            <a:r>
              <a:rPr lang="en-US"/>
              <a:t>Prefix-based exchange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Headers is magic number + length(Datasize)</a:t>
            </a:r>
            <a:endParaRPr/>
          </a:p>
          <a:p>
            <a:pPr indent="0" lvl="0" marL="0" rtl="0" algn="l">
              <a:lnSpc>
                <a:spcPct val="115000"/>
              </a:lnSpc>
              <a:spcBef>
                <a:spcPts val="0"/>
              </a:spcBef>
              <a:spcAft>
                <a:spcPts val="0"/>
              </a:spcAft>
              <a:buNone/>
            </a:pPr>
            <a:r>
              <a:rPr lang="en-US" sz="1000">
                <a:solidFill>
                  <a:schemeClr val="dk1"/>
                </a:solidFill>
              </a:rPr>
              <a:t>Metadata  is  (Google Any) (0...DataSize) </a:t>
            </a:r>
            <a:endParaRPr sz="1000">
              <a:solidFill>
                <a:schemeClr val="dk1"/>
              </a:solidFill>
            </a:endParaRPr>
          </a:p>
          <a:p>
            <a:pPr indent="0" lvl="0" marL="0" rtl="0" algn="l">
              <a:lnSpc>
                <a:spcPct val="115000"/>
              </a:lnSpc>
              <a:spcBef>
                <a:spcPts val="0"/>
              </a:spcBef>
              <a:spcAft>
                <a:spcPts val="0"/>
              </a:spcAft>
              <a:buNone/>
            </a:pPr>
            <a:r>
              <a:rPr lang="en-US">
                <a:solidFill>
                  <a:schemeClr val="dk1"/>
                </a:solidFill>
                <a:highlight>
                  <a:srgbClr val="FFFFFF"/>
                </a:highlight>
                <a:latin typeface="Courier New"/>
                <a:ea typeface="Courier New"/>
                <a:cs typeface="Courier New"/>
                <a:sym typeface="Courier New"/>
              </a:rPr>
              <a:t>magic_number = </a:t>
            </a:r>
            <a:r>
              <a:rPr lang="en-US">
                <a:solidFill>
                  <a:srgbClr val="006666"/>
                </a:solidFill>
                <a:highlight>
                  <a:srgbClr val="FFFFFF"/>
                </a:highlight>
                <a:latin typeface="Courier New"/>
                <a:ea typeface="Courier New"/>
                <a:cs typeface="Courier New"/>
                <a:sym typeface="Courier New"/>
              </a:rPr>
              <a:t>0x3D230467</a:t>
            </a:r>
            <a:r>
              <a:rPr lang="en-US">
                <a:solidFill>
                  <a:schemeClr val="dk1"/>
                </a:solidFill>
                <a:highlight>
                  <a:srgbClr val="FFFFFF"/>
                </a:highlight>
                <a:latin typeface="Courier New"/>
                <a:ea typeface="Courier New"/>
                <a:cs typeface="Courier New"/>
                <a:sym typeface="Courier New"/>
              </a:rPr>
              <a:t>;  </a:t>
            </a:r>
            <a:r>
              <a:rPr lang="en-US">
                <a:solidFill>
                  <a:srgbClr val="880000"/>
                </a:solidFill>
                <a:highlight>
                  <a:srgbClr val="FFFFFF"/>
                </a:highlight>
                <a:latin typeface="Courier New"/>
                <a:ea typeface="Courier New"/>
                <a:cs typeface="Courier New"/>
                <a:sym typeface="Courier New"/>
              </a:rPr>
              <a:t>// decimal 1025705063</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t/>
            </a:r>
            <a:endParaRPr/>
          </a:p>
        </p:txBody>
      </p:sp>
      <p:sp>
        <p:nvSpPr>
          <p:cNvPr id="166" name="Google Shape;166;g7425c0c400_2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425c0c400_2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425c0c400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40434c469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use ABI to save and exchange blobs of data</a:t>
            </a:r>
            <a:endParaRPr/>
          </a:p>
          <a:p>
            <a:pPr indent="0" lvl="0" marL="0" rtl="0" algn="l">
              <a:spcBef>
                <a:spcPts val="0"/>
              </a:spcBef>
              <a:spcAft>
                <a:spcPts val="0"/>
              </a:spcAft>
              <a:buNone/>
            </a:pPr>
            <a:r>
              <a:rPr lang="en-US"/>
              <a:t>format is known to extensions, raw bytes for performance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5" name="Google Shape;205;g740434c469_1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425c0c400_2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425c0c400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7425c0c400_2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7425c0c400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7425c0c400_2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425c0c400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70ae4ff275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70ae4ff27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Constant experiment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V1 Mixer: 31 vcpu</a:t>
            </a:r>
            <a:endParaRPr/>
          </a:p>
          <a:p>
            <a:pPr indent="0" lvl="0" marL="0" rtl="0" algn="l">
              <a:spcBef>
                <a:spcPts val="0"/>
              </a:spcBef>
              <a:spcAft>
                <a:spcPts val="0"/>
              </a:spcAft>
              <a:buNone/>
            </a:pPr>
            <a:r>
              <a:rPr lang="en-US">
                <a:solidFill>
                  <a:schemeClr val="dk1"/>
                </a:solidFill>
              </a:rPr>
              <a:t>V2 Stats + stackdriver + MX: 27 vcpu</a:t>
            </a:r>
            <a:endParaRPr/>
          </a:p>
          <a:p>
            <a:pPr indent="0" lvl="0" marL="0" rtl="0" algn="l">
              <a:spcBef>
                <a:spcPts val="0"/>
              </a:spcBef>
              <a:spcAft>
                <a:spcPts val="0"/>
              </a:spcAft>
              <a:buNone/>
            </a:pPr>
            <a:r>
              <a:rPr lang="en-US"/>
              <a:t>V2 Stats + MX: 25 vcpu</a:t>
            </a:r>
            <a:endParaRPr/>
          </a:p>
          <a:p>
            <a:pPr indent="0" lvl="0" marL="0" rtl="0" algn="l">
              <a:spcBef>
                <a:spcPts val="0"/>
              </a:spcBef>
              <a:spcAft>
                <a:spcPts val="0"/>
              </a:spcAft>
              <a:buNone/>
            </a:pPr>
            <a:r>
              <a:rPr lang="en-US"/>
              <a:t>V2 MX only: 22 vcpu</a:t>
            </a:r>
            <a:endParaRPr/>
          </a:p>
          <a:p>
            <a:pPr indent="0" lvl="0" marL="0" rtl="0" algn="l">
              <a:spcBef>
                <a:spcPts val="0"/>
              </a:spcBef>
              <a:spcAft>
                <a:spcPts val="0"/>
              </a:spcAft>
              <a:buNone/>
            </a:pPr>
            <a:r>
              <a:rPr lang="en-US"/>
              <a:t>No filter: 19 vcpu</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performance relative to v1 -- savings in vCPU</a:t>
            </a:r>
            <a:endParaRPr/>
          </a:p>
          <a:p>
            <a:pPr indent="0" lvl="0" marL="0" rtl="0" algn="l">
              <a:spcBef>
                <a:spcPts val="0"/>
              </a:spcBef>
              <a:spcAft>
                <a:spcPts val="0"/>
              </a:spcAft>
              <a:buNone/>
            </a:pPr>
            <a:r>
              <a:rPr lang="en-US"/>
              <a:t>incremental performance with MX/stats/sd filters for HTTP and TCP</a:t>
            </a:r>
            <a:endParaRPr/>
          </a:p>
          <a:p>
            <a:pPr indent="0" lvl="0" marL="0" rtl="0" algn="l">
              <a:spcBef>
                <a:spcPts val="0"/>
              </a:spcBef>
              <a:spcAft>
                <a:spcPts val="0"/>
              </a:spcAft>
              <a:buNone/>
            </a:pPr>
            <a:r>
              <a:rPr lang="en-US"/>
              <a:t>With Mixer = 31 vcpu</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need latency</a:t>
            </a:r>
            <a:endParaRPr/>
          </a:p>
          <a:p>
            <a:pPr indent="0" lvl="0" marL="0" rtl="0" algn="l">
              <a:spcBef>
                <a:spcPts val="0"/>
              </a:spcBef>
              <a:spcAft>
                <a:spcPts val="0"/>
              </a:spcAft>
              <a:buNone/>
            </a:pPr>
            <a:r>
              <a:rPr lang="en-US"/>
              <a:t>need memory</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333333"/>
                </a:solidFill>
              </a:rPr>
              <a:t>Thursday, November 21 • 4:25pm - 5:00pm</a:t>
            </a:r>
            <a:endParaRPr sz="1200">
              <a:solidFill>
                <a:srgbClr val="333333"/>
              </a:solidFill>
            </a:endParaRPr>
          </a:p>
          <a:p>
            <a:pPr indent="0" lvl="0" marL="0" rtl="0" algn="l">
              <a:spcBef>
                <a:spcPts val="0"/>
              </a:spcBef>
              <a:spcAft>
                <a:spcPts val="0"/>
              </a:spcAft>
              <a:buClr>
                <a:schemeClr val="dk1"/>
              </a:buClr>
              <a:buSzPts val="1100"/>
              <a:buFont typeface="Arial"/>
              <a:buNone/>
            </a:pPr>
            <a:r>
              <a:rPr lang="en-US" sz="1050">
                <a:solidFill>
                  <a:srgbClr val="333333"/>
                </a:solidFill>
              </a:rPr>
              <a:t>Knowing granular traffic patterns is crucial in understanding the functioning and health of a service mesh. The existing Envoy extensions collecting metrics are either not granular enough or can consume too many resources.</a:t>
            </a:r>
            <a:endParaRPr sz="1050">
              <a:solidFill>
                <a:srgbClr val="333333"/>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sz="1050">
                <a:solidFill>
                  <a:srgbClr val="333333"/>
                </a:solidFill>
              </a:rPr>
              <a:t>In this session, attendees will learn about an efficient way of producing granular metrics. This method introduces a new metadata exchange protocol between peer workloads and uses the new Envoy/WASM metrics API to produce richly dimensioned metrics based on the exchanged metadata.</a:t>
            </a:r>
            <a:endParaRPr sz="1050">
              <a:solidFill>
                <a:srgbClr val="333333"/>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sz="1050">
                <a:solidFill>
                  <a:srgbClr val="333333"/>
                </a:solidFill>
              </a:rPr>
              <a:t>The operator can add arbitrary peer dimensions like availability zones and locality to get additional insights into the traffic. Istio will use this technique to efficiently produce highly dimensioned Istio standard telemetry.</a:t>
            </a:r>
            <a:endParaRPr sz="1050">
              <a:solidFill>
                <a:srgbClr val="333333"/>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US" sz="1050">
                <a:solidFill>
                  <a:srgbClr val="333333"/>
                </a:solidFill>
              </a:rPr>
              <a:t>Attendees will see a demo of rich telemetry collection to Prometheus at near native performance.</a:t>
            </a:r>
            <a:endParaRPr sz="1200">
              <a:solidFill>
                <a:srgbClr val="333333"/>
              </a:solidFill>
            </a:endParaRPr>
          </a:p>
        </p:txBody>
      </p:sp>
      <p:sp>
        <p:nvSpPr>
          <p:cNvPr id="77" name="Google Shape;7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5b5e488a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90000"/>
              </a:lnSpc>
              <a:spcBef>
                <a:spcPts val="0"/>
              </a:spcBef>
              <a:spcAft>
                <a:spcPts val="0"/>
              </a:spcAft>
              <a:buClr>
                <a:srgbClr val="595959"/>
              </a:buClr>
              <a:buSzPts val="1200"/>
              <a:buChar char="-"/>
            </a:pPr>
            <a:r>
              <a:rPr lang="en-US" sz="1200">
                <a:solidFill>
                  <a:srgbClr val="595959"/>
                </a:solidFill>
              </a:rPr>
              <a:t>why/problem: need fine-grained telemetry for service meshes</a:t>
            </a:r>
            <a:endParaRPr sz="1200">
              <a:solidFill>
                <a:srgbClr val="595959"/>
              </a:solidFill>
            </a:endParaRPr>
          </a:p>
          <a:p>
            <a:pPr indent="-304800" lvl="0" marL="457200" rtl="0" algn="l">
              <a:lnSpc>
                <a:spcPct val="90000"/>
              </a:lnSpc>
              <a:spcBef>
                <a:spcPts val="0"/>
              </a:spcBef>
              <a:spcAft>
                <a:spcPts val="0"/>
              </a:spcAft>
              <a:buClr>
                <a:srgbClr val="595959"/>
              </a:buClr>
              <a:buSzPts val="1200"/>
              <a:buChar char="-"/>
            </a:pPr>
            <a:r>
              <a:rPr lang="en-US" sz="1200">
                <a:solidFill>
                  <a:srgbClr val="595959"/>
                </a:solidFill>
              </a:rPr>
              <a:t>what: Envoy WASM-based filters for producing prometheus metrics directly in the proxy</a:t>
            </a:r>
            <a:endParaRPr sz="1200">
              <a:solidFill>
                <a:srgbClr val="595959"/>
              </a:solidFill>
            </a:endParaRPr>
          </a:p>
          <a:p>
            <a:pPr indent="-304800" lvl="1" marL="914400" rtl="0" algn="l">
              <a:lnSpc>
                <a:spcPct val="90000"/>
              </a:lnSpc>
              <a:spcBef>
                <a:spcPts val="0"/>
              </a:spcBef>
              <a:spcAft>
                <a:spcPts val="0"/>
              </a:spcAft>
              <a:buClr>
                <a:srgbClr val="595959"/>
              </a:buClr>
              <a:buSzPts val="1200"/>
              <a:buChar char="-"/>
            </a:pPr>
            <a:r>
              <a:rPr lang="en-US" sz="1200">
                <a:solidFill>
                  <a:srgbClr val="595959"/>
                </a:solidFill>
              </a:rPr>
              <a:t>problem with default envoy metrics (extensibility, granularity, reliance on the controlplane)</a:t>
            </a:r>
            <a:endParaRPr sz="1200">
              <a:solidFill>
                <a:srgbClr val="595959"/>
              </a:solidFill>
            </a:endParaRPr>
          </a:p>
          <a:p>
            <a:pPr indent="-304800" lvl="0" marL="457200" rtl="0" algn="l">
              <a:lnSpc>
                <a:spcPct val="90000"/>
              </a:lnSpc>
              <a:spcBef>
                <a:spcPts val="0"/>
              </a:spcBef>
              <a:spcAft>
                <a:spcPts val="0"/>
              </a:spcAft>
              <a:buClr>
                <a:srgbClr val="595959"/>
              </a:buClr>
              <a:buSzPts val="1200"/>
              <a:buChar char="-"/>
            </a:pPr>
            <a:r>
              <a:rPr lang="en-US" sz="1200">
                <a:solidFill>
                  <a:srgbClr val="595959"/>
                </a:solidFill>
              </a:rPr>
              <a:t>how:</a:t>
            </a:r>
            <a:endParaRPr sz="1200">
              <a:solidFill>
                <a:srgbClr val="595959"/>
              </a:solidFill>
            </a:endParaRPr>
          </a:p>
          <a:p>
            <a:pPr indent="-304800" lvl="1" marL="914400" rtl="0" algn="l">
              <a:lnSpc>
                <a:spcPct val="90000"/>
              </a:lnSpc>
              <a:spcBef>
                <a:spcPts val="0"/>
              </a:spcBef>
              <a:spcAft>
                <a:spcPts val="0"/>
              </a:spcAft>
              <a:buClr>
                <a:srgbClr val="595959"/>
              </a:buClr>
              <a:buSzPts val="1200"/>
              <a:buChar char="-"/>
            </a:pPr>
            <a:r>
              <a:rPr lang="en-US" sz="1200">
                <a:solidFill>
                  <a:srgbClr val="595959"/>
                </a:solidFill>
              </a:rPr>
              <a:t>generic WASM filter framework for configurability</a:t>
            </a:r>
            <a:endParaRPr sz="1200">
              <a:solidFill>
                <a:srgbClr val="595959"/>
              </a:solidFill>
            </a:endParaRPr>
          </a:p>
          <a:p>
            <a:pPr indent="-304800" lvl="1" marL="914400" rtl="0" algn="l">
              <a:lnSpc>
                <a:spcPct val="90000"/>
              </a:lnSpc>
              <a:spcBef>
                <a:spcPts val="0"/>
              </a:spcBef>
              <a:spcAft>
                <a:spcPts val="0"/>
              </a:spcAft>
              <a:buClr>
                <a:srgbClr val="595959"/>
              </a:buClr>
              <a:buSzPts val="1200"/>
              <a:buChar char="-"/>
            </a:pPr>
            <a:r>
              <a:rPr lang="en-US" sz="1200">
                <a:solidFill>
                  <a:srgbClr val="595959"/>
                </a:solidFill>
              </a:rPr>
              <a:t>metadata exchange filter</a:t>
            </a:r>
            <a:endParaRPr sz="1200">
              <a:solidFill>
                <a:srgbClr val="595959"/>
              </a:solidFill>
            </a:endParaRPr>
          </a:p>
          <a:p>
            <a:pPr indent="-304800" lvl="2" marL="1371600" rtl="0" algn="l">
              <a:lnSpc>
                <a:spcPct val="90000"/>
              </a:lnSpc>
              <a:spcBef>
                <a:spcPts val="0"/>
              </a:spcBef>
              <a:spcAft>
                <a:spcPts val="0"/>
              </a:spcAft>
              <a:buClr>
                <a:srgbClr val="595959"/>
              </a:buClr>
              <a:buSzPts val="1200"/>
              <a:buChar char="-"/>
            </a:pPr>
            <a:r>
              <a:rPr lang="en-US" sz="1200">
                <a:solidFill>
                  <a:srgbClr val="595959"/>
                </a:solidFill>
              </a:rPr>
              <a:t>HTTP + node metadata first</a:t>
            </a:r>
            <a:endParaRPr sz="1200">
              <a:solidFill>
                <a:srgbClr val="595959"/>
              </a:solidFill>
            </a:endParaRPr>
          </a:p>
          <a:p>
            <a:pPr indent="-304800" lvl="2" marL="1371600" rtl="0" algn="l">
              <a:lnSpc>
                <a:spcPct val="90000"/>
              </a:lnSpc>
              <a:spcBef>
                <a:spcPts val="0"/>
              </a:spcBef>
              <a:spcAft>
                <a:spcPts val="0"/>
              </a:spcAft>
              <a:buClr>
                <a:srgbClr val="595959"/>
              </a:buClr>
              <a:buSzPts val="1200"/>
              <a:buChar char="-"/>
            </a:pPr>
            <a:r>
              <a:rPr lang="en-US" sz="1200">
                <a:solidFill>
                  <a:srgbClr val="595959"/>
                </a:solidFill>
              </a:rPr>
              <a:t>TCP per-connection, ALPN, TLS</a:t>
            </a:r>
            <a:endParaRPr sz="1200">
              <a:solidFill>
                <a:srgbClr val="595959"/>
              </a:solidFill>
            </a:endParaRPr>
          </a:p>
          <a:p>
            <a:pPr indent="-304800" lvl="1" marL="914400" rtl="0" algn="l">
              <a:lnSpc>
                <a:spcPct val="90000"/>
              </a:lnSpc>
              <a:spcBef>
                <a:spcPts val="0"/>
              </a:spcBef>
              <a:spcAft>
                <a:spcPts val="0"/>
              </a:spcAft>
              <a:buClr>
                <a:srgbClr val="595959"/>
              </a:buClr>
              <a:buSzPts val="1200"/>
              <a:buChar char="-"/>
            </a:pPr>
            <a:r>
              <a:rPr lang="en-US" sz="1200">
                <a:solidFill>
                  <a:srgbClr val="595959"/>
                </a:solidFill>
              </a:rPr>
              <a:t>stats filter</a:t>
            </a:r>
            <a:endParaRPr sz="1200">
              <a:solidFill>
                <a:srgbClr val="595959"/>
              </a:solidFill>
            </a:endParaRPr>
          </a:p>
          <a:p>
            <a:pPr indent="-304800" lvl="2" marL="1371600" rtl="0" algn="l">
              <a:lnSpc>
                <a:spcPct val="90000"/>
              </a:lnSpc>
              <a:spcBef>
                <a:spcPts val="0"/>
              </a:spcBef>
              <a:spcAft>
                <a:spcPts val="0"/>
              </a:spcAft>
              <a:buClr>
                <a:srgbClr val="595959"/>
              </a:buClr>
              <a:buSzPts val="1200"/>
              <a:buChar char="-"/>
            </a:pPr>
            <a:r>
              <a:rPr lang="en-US" sz="1200">
                <a:solidFill>
                  <a:srgbClr val="595959"/>
                </a:solidFill>
              </a:rPr>
              <a:t>associated computed properties with measurements</a:t>
            </a:r>
            <a:endParaRPr sz="1200">
              <a:solidFill>
                <a:srgbClr val="595959"/>
              </a:solidFill>
            </a:endParaRPr>
          </a:p>
          <a:p>
            <a:pPr indent="-304800" lvl="1" marL="914400" rtl="0" algn="l">
              <a:lnSpc>
                <a:spcPct val="90000"/>
              </a:lnSpc>
              <a:spcBef>
                <a:spcPts val="0"/>
              </a:spcBef>
              <a:spcAft>
                <a:spcPts val="0"/>
              </a:spcAft>
              <a:buClr>
                <a:srgbClr val="595959"/>
              </a:buClr>
              <a:buSzPts val="1200"/>
              <a:buChar char="-"/>
            </a:pPr>
            <a:r>
              <a:rPr lang="en-US" sz="1200">
                <a:solidFill>
                  <a:srgbClr val="595959"/>
                </a:solidFill>
              </a:rPr>
              <a:t>WASM runtime / ABI</a:t>
            </a:r>
            <a:endParaRPr sz="1200">
              <a:solidFill>
                <a:srgbClr val="595959"/>
              </a:solidFill>
            </a:endParaRPr>
          </a:p>
          <a:p>
            <a:pPr indent="-304800" lvl="0" marL="457200" rtl="0" algn="l">
              <a:lnSpc>
                <a:spcPct val="90000"/>
              </a:lnSpc>
              <a:spcBef>
                <a:spcPts val="0"/>
              </a:spcBef>
              <a:spcAft>
                <a:spcPts val="0"/>
              </a:spcAft>
              <a:buClr>
                <a:srgbClr val="595959"/>
              </a:buClr>
              <a:buSzPts val="1200"/>
              <a:buChar char="-"/>
            </a:pPr>
            <a:r>
              <a:rPr lang="en-US" sz="1200">
                <a:solidFill>
                  <a:srgbClr val="595959"/>
                </a:solidFill>
              </a:rPr>
              <a:t>evaluation: performance overhead, scale tests</a:t>
            </a:r>
            <a:endParaRPr sz="1200">
              <a:solidFill>
                <a:srgbClr val="595959"/>
              </a:solidFill>
            </a:endParaRPr>
          </a:p>
          <a:p>
            <a:pPr indent="0" lvl="0" marL="0" rtl="0" algn="l">
              <a:spcBef>
                <a:spcPts val="0"/>
              </a:spcBef>
              <a:spcAft>
                <a:spcPts val="0"/>
              </a:spcAft>
              <a:buNone/>
            </a:pPr>
            <a:r>
              <a:t/>
            </a:r>
            <a:endParaRPr/>
          </a:p>
        </p:txBody>
      </p:sp>
      <p:sp>
        <p:nvSpPr>
          <p:cNvPr id="83" name="Google Shape;83;g65b5e488a6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0ae4ff275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0ae4ff27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Moving from a monolith to a mesh means we really want to know what is happening on the network links.</a:t>
            </a:r>
            <a:endParaRPr/>
          </a:p>
          <a:p>
            <a:pPr indent="0" lvl="0" marL="0" rtl="0" algn="l">
              <a:spcBef>
                <a:spcPts val="0"/>
              </a:spcBef>
              <a:spcAft>
                <a:spcPts val="0"/>
              </a:spcAft>
              <a:buNone/>
            </a:pPr>
            <a:r>
              <a:rPr lang="en-US"/>
              <a:t>2. Who is calling whom is the obvious question that everyone will want to ask...</a:t>
            </a:r>
            <a:endParaRPr/>
          </a:p>
          <a:p>
            <a:pPr indent="0" lvl="0" marL="0" rtl="0" algn="l">
              <a:spcBef>
                <a:spcPts val="0"/>
              </a:spcBef>
              <a:spcAft>
                <a:spcPts val="0"/>
              </a:spcAft>
              <a:buNone/>
            </a:pPr>
            <a:r>
              <a:rPr lang="en-US"/>
              <a:t>3. Give examples of granularity.  workload - workload   (k8s deployment / k8s deployment), workload instance etc.</a:t>
            </a:r>
            <a:endParaRPr/>
          </a:p>
          <a:p>
            <a:pPr indent="0" lvl="0" marL="0" rtl="0" algn="l">
              <a:spcBef>
                <a:spcPts val="0"/>
              </a:spcBef>
              <a:spcAft>
                <a:spcPts val="0"/>
              </a:spcAft>
              <a:buNone/>
            </a:pPr>
            <a:r>
              <a:rPr lang="en-US"/>
              <a:t>3. The dynamic granularity:</a:t>
            </a:r>
            <a:endParaRPr/>
          </a:p>
          <a:p>
            <a:pPr indent="457200" lvl="0" marL="0" rtl="0" algn="l">
              <a:spcBef>
                <a:spcPts val="0"/>
              </a:spcBef>
              <a:spcAft>
                <a:spcPts val="0"/>
              </a:spcAft>
              <a:buNone/>
            </a:pPr>
            <a:r>
              <a:rPr lang="en-US"/>
              <a:t>Switch from workload-to-workload to instance-to-instance.</a:t>
            </a:r>
            <a:endParaRPr/>
          </a:p>
          <a:p>
            <a:pPr indent="45720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 Envoy stats: performant, but rigid.</a:t>
            </a:r>
            <a:endParaRPr/>
          </a:p>
          <a:p>
            <a:pPr indent="45720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40434c469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40434c46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hlinkClick r:id="rId2"/>
              </a:rPr>
              <a:t>https://pixabay.com/photos/auto-racing-nascar-car-sport-583517/</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40434c469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40434c46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hlinkClick r:id="rId2"/>
              </a:rPr>
              <a:t>https://pixabay.com/photos/car-racing-barcelona-formula-1-1404060/</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40434c469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40434c46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hlinkClick r:id="rId2"/>
              </a:rPr>
              <a:t>https://snapshot.raintank.io/dashboard/snapshot/pRuXZcLgLzahyFkg0cs9700gkrukFWPQ</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0ae4ff27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0ae4ff2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Basic principle:</a:t>
            </a:r>
            <a:endParaRPr/>
          </a:p>
          <a:p>
            <a:pPr indent="-298450" lvl="0" marL="457200" rtl="0" algn="l">
              <a:spcBef>
                <a:spcPts val="0"/>
              </a:spcBef>
              <a:spcAft>
                <a:spcPts val="0"/>
              </a:spcAft>
              <a:buSzPts val="1100"/>
              <a:buChar char="-"/>
            </a:pPr>
            <a:r>
              <a:rPr lang="en-US"/>
              <a:t>proxy starts with a metadata in its bootstrap</a:t>
            </a:r>
            <a:endParaRPr/>
          </a:p>
          <a:p>
            <a:pPr indent="-298450" lvl="0" marL="457200" rtl="0" algn="l">
              <a:spcBef>
                <a:spcPts val="0"/>
              </a:spcBef>
              <a:spcAft>
                <a:spcPts val="0"/>
              </a:spcAft>
              <a:buSzPts val="1100"/>
              <a:buChar char="-"/>
            </a:pPr>
            <a:r>
              <a:rPr lang="en-US"/>
              <a:t>proxy sends the metadata to peer proxies</a:t>
            </a:r>
            <a:endParaRPr/>
          </a:p>
          <a:p>
            <a:pPr indent="-298450" lvl="0" marL="457200" rtl="0" algn="l">
              <a:spcBef>
                <a:spcPts val="0"/>
              </a:spcBef>
              <a:spcAft>
                <a:spcPts val="0"/>
              </a:spcAft>
              <a:buSzPts val="1100"/>
              <a:buChar char="-"/>
            </a:pPr>
            <a:r>
              <a:rPr lang="en-US"/>
              <a:t>proxy receives the metadata from peer proxies</a:t>
            </a:r>
            <a:endParaRPr/>
          </a:p>
          <a:p>
            <a:pPr indent="0" lvl="0" marL="0" rtl="0" algn="l">
              <a:spcBef>
                <a:spcPts val="0"/>
              </a:spcBef>
              <a:spcAft>
                <a:spcPts val="0"/>
              </a:spcAft>
              <a:buNone/>
            </a:pPr>
            <a:r>
              <a:rPr lang="en-US"/>
              <a:t>Requires designator:</a:t>
            </a:r>
            <a:endParaRPr/>
          </a:p>
          <a:p>
            <a:pPr indent="-298450" lvl="0" marL="457200" rtl="0" algn="l">
              <a:spcBef>
                <a:spcPts val="0"/>
              </a:spcBef>
              <a:spcAft>
                <a:spcPts val="0"/>
              </a:spcAft>
              <a:buSzPts val="1100"/>
              <a:buChar char="-"/>
            </a:pPr>
            <a:r>
              <a:rPr lang="en-US"/>
              <a:t>outbound/inbound</a:t>
            </a:r>
            <a:endParaRPr/>
          </a:p>
          <a:p>
            <a:pPr indent="0" lvl="0" marL="0" rtl="0" algn="l">
              <a:spcBef>
                <a:spcPts val="0"/>
              </a:spcBef>
              <a:spcAft>
                <a:spcPts val="0"/>
              </a:spcAft>
              <a:buNone/>
            </a:pPr>
            <a:r>
              <a:rPr lang="en-US"/>
              <a:t>Benefits:</a:t>
            </a:r>
            <a:endParaRPr/>
          </a:p>
          <a:p>
            <a:pPr indent="-298450" lvl="0" marL="457200" rtl="0" algn="l">
              <a:spcBef>
                <a:spcPts val="0"/>
              </a:spcBef>
              <a:spcAft>
                <a:spcPts val="0"/>
              </a:spcAft>
              <a:buSzPts val="1100"/>
              <a:buChar char="-"/>
            </a:pPr>
            <a:r>
              <a:rPr lang="en-US"/>
              <a:t>self-sufficient, does not require Control Plane coordination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0ae4ff275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0ae4ff27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bg>
      <p:bgPr>
        <a:blipFill>
          <a:blip r:embed="rId2">
            <a:alphaModFix/>
          </a:blip>
          <a:stretch>
            <a:fillRect/>
          </a:stretch>
        </a:blipFill>
      </p:bgPr>
    </p:bg>
    <p:spTree>
      <p:nvGrpSpPr>
        <p:cNvPr id="1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2" name="Shape 52"/>
        <p:cNvGrpSpPr/>
        <p:nvPr/>
      </p:nvGrpSpPr>
      <p:grpSpPr>
        <a:xfrm>
          <a:off x="0" y="0"/>
          <a:ext cx="0" cy="0"/>
          <a:chOff x="0" y="0"/>
          <a:chExt cx="0" cy="0"/>
        </a:xfrm>
      </p:grpSpPr>
      <p:sp>
        <p:nvSpPr>
          <p:cNvPr id="53" name="Google Shape;53;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5" name="Google Shape;55;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6" name="Google Shape;5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59" name="Shape 59"/>
        <p:cNvGrpSpPr/>
        <p:nvPr/>
      </p:nvGrpSpPr>
      <p:grpSpPr>
        <a:xfrm>
          <a:off x="0" y="0"/>
          <a:ext cx="0" cy="0"/>
          <a:chOff x="0" y="0"/>
          <a:chExt cx="0" cy="0"/>
        </a:xfrm>
      </p:grpSpPr>
      <p:sp>
        <p:nvSpPr>
          <p:cNvPr id="60" name="Google Shape;6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65" name="Shape 65"/>
        <p:cNvGrpSpPr/>
        <p:nvPr/>
      </p:nvGrpSpPr>
      <p:grpSpPr>
        <a:xfrm>
          <a:off x="0" y="0"/>
          <a:ext cx="0" cy="0"/>
          <a:chOff x="0" y="0"/>
          <a:chExt cx="0" cy="0"/>
        </a:xfrm>
      </p:grpSpPr>
      <p:sp>
        <p:nvSpPr>
          <p:cNvPr id="66" name="Google Shape;66;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bg>
      <p:bgPr>
        <a:blipFill>
          <a:blip r:embed="rId2">
            <a:alphaModFix/>
          </a:blip>
          <a:stretch>
            <a:fillRect/>
          </a:stretch>
        </a:blipFill>
      </p:bgPr>
    </p:bg>
    <p:spTree>
      <p:nvGrpSpPr>
        <p:cNvPr id="12" name="Shape 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bg>
      <p:bgPr>
        <a:blipFill>
          <a:blip r:embed="rId2">
            <a:alphaModFix/>
          </a:blip>
          <a:stretch>
            <a:fillRect/>
          </a:stretch>
        </a:blipFill>
      </p:bgPr>
    </p:bg>
    <p:spTree>
      <p:nvGrpSpPr>
        <p:cNvPr id="13"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7" name="Google Shape;1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0" name="Shape 20"/>
        <p:cNvGrpSpPr/>
        <p:nvPr/>
      </p:nvGrpSpPr>
      <p:grpSpPr>
        <a:xfrm>
          <a:off x="0" y="0"/>
          <a:ext cx="0" cy="0"/>
          <a:chOff x="0" y="0"/>
          <a:chExt cx="0" cy="0"/>
        </a:xfrm>
      </p:grpSpPr>
      <p:sp>
        <p:nvSpPr>
          <p:cNvPr id="21" name="Google Shape;2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7" name="Shape 27"/>
        <p:cNvGrpSpPr/>
        <p:nvPr/>
      </p:nvGrpSpPr>
      <p:grpSpPr>
        <a:xfrm>
          <a:off x="0" y="0"/>
          <a:ext cx="0" cy="0"/>
          <a:chOff x="0" y="0"/>
          <a:chExt cx="0" cy="0"/>
        </a:xfrm>
      </p:grpSpPr>
      <p:sp>
        <p:nvSpPr>
          <p:cNvPr id="28" name="Google Shape;2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0" name="Google Shape;3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2" name="Google Shape;3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1" name="Shape 41"/>
        <p:cNvGrpSpPr/>
        <p:nvPr/>
      </p:nvGrpSpPr>
      <p:grpSpPr>
        <a:xfrm>
          <a:off x="0" y="0"/>
          <a:ext cx="0" cy="0"/>
          <a:chOff x="0" y="0"/>
          <a:chExt cx="0" cy="0"/>
        </a:xfrm>
      </p:grpSpPr>
      <p:sp>
        <p:nvSpPr>
          <p:cNvPr id="42" name="Google Shape;4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5" name="Shape 45"/>
        <p:cNvGrpSpPr/>
        <p:nvPr/>
      </p:nvGrpSpPr>
      <p:grpSpPr>
        <a:xfrm>
          <a:off x="0" y="0"/>
          <a:ext cx="0" cy="0"/>
          <a:chOff x="0" y="0"/>
          <a:chExt cx="0" cy="0"/>
        </a:xfrm>
      </p:grpSpPr>
      <p:sp>
        <p:nvSpPr>
          <p:cNvPr id="46" name="Google Shape;4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8" name="Google Shape;48;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9" name="Google Shape;4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3"/>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HTTP Exchange (cont.)</a:t>
            </a:r>
            <a:endParaRPr/>
          </a:p>
        </p:txBody>
      </p:sp>
      <p:sp>
        <p:nvSpPr>
          <p:cNvPr id="139" name="Google Shape;139;p23"/>
          <p:cNvSpPr txBox="1"/>
          <p:nvPr/>
        </p:nvSpPr>
        <p:spPr>
          <a:xfrm>
            <a:off x="591450" y="1703925"/>
            <a:ext cx="9716700" cy="49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2400">
                <a:latin typeface="Calibri"/>
                <a:ea typeface="Calibri"/>
                <a:cs typeface="Calibri"/>
                <a:sym typeface="Calibri"/>
              </a:rPr>
              <a:t>Performance optimizations:</a:t>
            </a:r>
            <a:endParaRPr i="1"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381000" lvl="0" marL="457200" rtl="0" algn="l">
              <a:spcBef>
                <a:spcPts val="0"/>
              </a:spcBef>
              <a:spcAft>
                <a:spcPts val="0"/>
              </a:spcAft>
              <a:buSzPts val="2400"/>
              <a:buFont typeface="Calibri"/>
              <a:buAutoNum type="arabicPeriod"/>
            </a:pPr>
            <a:r>
              <a:rPr b="1" lang="en-US" sz="2400">
                <a:latin typeface="Calibri"/>
                <a:ea typeface="Calibri"/>
                <a:cs typeface="Calibri"/>
                <a:sym typeface="Calibri"/>
              </a:rPr>
              <a:t>HTTP/2 upgrade</a:t>
            </a:r>
            <a:r>
              <a:rPr lang="en-US" sz="2400">
                <a:latin typeface="Calibri"/>
                <a:ea typeface="Calibri"/>
                <a:cs typeface="Calibri"/>
                <a:sym typeface="Calibri"/>
              </a:rPr>
              <a:t> between sidecars for binary encoding</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381000" lvl="0" marL="457200" rtl="0" algn="l">
              <a:spcBef>
                <a:spcPts val="0"/>
              </a:spcBef>
              <a:spcAft>
                <a:spcPts val="0"/>
              </a:spcAft>
              <a:buSzPts val="2400"/>
              <a:buFont typeface="Calibri"/>
              <a:buAutoNum type="arabicPeriod"/>
            </a:pPr>
            <a:r>
              <a:rPr b="1" lang="en-US" sz="2400">
                <a:latin typeface="Calibri"/>
                <a:ea typeface="Calibri"/>
                <a:cs typeface="Calibri"/>
                <a:sym typeface="Calibri"/>
              </a:rPr>
              <a:t>HTTP/2 METADATA</a:t>
            </a:r>
            <a:r>
              <a:rPr lang="en-US" sz="2400">
                <a:latin typeface="Calibri"/>
                <a:ea typeface="Calibri"/>
                <a:cs typeface="Calibri"/>
                <a:sym typeface="Calibri"/>
              </a:rPr>
              <a:t> frames (type=0x4D), per-stream and per-connection (limited proxy support)</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381000" lvl="0" marL="457200" rtl="0" algn="l">
              <a:spcBef>
                <a:spcPts val="0"/>
              </a:spcBef>
              <a:spcAft>
                <a:spcPts val="0"/>
              </a:spcAft>
              <a:buSzPts val="2400"/>
              <a:buFont typeface="Calibri"/>
              <a:buAutoNum type="arabicPeriod"/>
            </a:pPr>
            <a:r>
              <a:rPr lang="en-US" sz="2400">
                <a:latin typeface="Calibri"/>
                <a:ea typeface="Calibri"/>
                <a:cs typeface="Calibri"/>
                <a:sym typeface="Calibri"/>
              </a:rPr>
              <a:t>HTTP tunnelling (</a:t>
            </a:r>
            <a:r>
              <a:rPr b="1" lang="en-US" sz="2400">
                <a:latin typeface="Calibri"/>
                <a:ea typeface="Calibri"/>
                <a:cs typeface="Calibri"/>
                <a:sym typeface="Calibri"/>
              </a:rPr>
              <a:t>HTTP CONNECT</a:t>
            </a:r>
            <a:r>
              <a:rPr lang="en-US" sz="2400">
                <a:latin typeface="Calibri"/>
                <a:ea typeface="Calibri"/>
                <a:cs typeface="Calibri"/>
                <a:sym typeface="Calibri"/>
              </a:rPr>
              <a:t> method)</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381000" lvl="0" marL="457200" rtl="0" algn="l">
              <a:spcBef>
                <a:spcPts val="0"/>
              </a:spcBef>
              <a:spcAft>
                <a:spcPts val="0"/>
              </a:spcAft>
              <a:buSzPts val="2400"/>
              <a:buFont typeface="Calibri"/>
              <a:buAutoNum type="arabicPeriod"/>
            </a:pPr>
            <a:r>
              <a:rPr b="1" lang="en-US" sz="2400">
                <a:latin typeface="Calibri"/>
                <a:ea typeface="Calibri"/>
                <a:cs typeface="Calibri"/>
                <a:sym typeface="Calibri"/>
              </a:rPr>
              <a:t>gRPC</a:t>
            </a:r>
            <a:r>
              <a:rPr lang="en-US" sz="2400">
                <a:latin typeface="Calibri"/>
                <a:ea typeface="Calibri"/>
                <a:cs typeface="Calibri"/>
                <a:sym typeface="Calibri"/>
              </a:rPr>
              <a:t> tunnelling (bi-di tunnel stream)</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381000" lvl="0" marL="457200" rtl="0" algn="l">
              <a:spcBef>
                <a:spcPts val="0"/>
              </a:spcBef>
              <a:spcAft>
                <a:spcPts val="0"/>
              </a:spcAft>
              <a:buSzPts val="2400"/>
              <a:buFont typeface="Calibri"/>
              <a:buAutoNum type="arabicPeriod"/>
            </a:pPr>
            <a:r>
              <a:rPr b="1" lang="en-US" sz="2400">
                <a:latin typeface="Calibri"/>
                <a:ea typeface="Calibri"/>
                <a:cs typeface="Calibri"/>
                <a:sym typeface="Calibri"/>
              </a:rPr>
              <a:t>Caching</a:t>
            </a:r>
            <a:r>
              <a:rPr lang="en-US" sz="2400">
                <a:latin typeface="Calibri"/>
                <a:ea typeface="Calibri"/>
                <a:cs typeface="Calibri"/>
                <a:sym typeface="Calibri"/>
              </a:rPr>
              <a:t> and </a:t>
            </a:r>
            <a:r>
              <a:rPr b="1" lang="en-US" sz="2400">
                <a:latin typeface="Calibri"/>
                <a:ea typeface="Calibri"/>
                <a:cs typeface="Calibri"/>
                <a:sym typeface="Calibri"/>
              </a:rPr>
              <a:t>side-lookups</a:t>
            </a:r>
            <a:r>
              <a:rPr lang="en-US" sz="2400">
                <a:latin typeface="Calibri"/>
                <a:ea typeface="Calibri"/>
                <a:cs typeface="Calibri"/>
                <a:sym typeface="Calibri"/>
              </a:rPr>
              <a:t>: split KEY vs PAYLOAD, exchange keys only between extensions and maintain caches from KEY-&gt;PAYLOAD</a:t>
            </a:r>
            <a:endParaRPr sz="24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4"/>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TCP Exchange w/prior knowledge</a:t>
            </a:r>
            <a:endParaRPr/>
          </a:p>
        </p:txBody>
      </p:sp>
      <p:grpSp>
        <p:nvGrpSpPr>
          <p:cNvPr id="145" name="Google Shape;145;p24"/>
          <p:cNvGrpSpPr/>
          <p:nvPr/>
        </p:nvGrpSpPr>
        <p:grpSpPr>
          <a:xfrm>
            <a:off x="621922" y="2051920"/>
            <a:ext cx="2628124" cy="2017283"/>
            <a:chOff x="403675" y="3462250"/>
            <a:chExt cx="2379900" cy="1060500"/>
          </a:xfrm>
        </p:grpSpPr>
        <p:sp>
          <p:nvSpPr>
            <p:cNvPr id="146" name="Google Shape;146;p24"/>
            <p:cNvSpPr/>
            <p:nvPr/>
          </p:nvSpPr>
          <p:spPr>
            <a:xfrm>
              <a:off x="403675" y="3462250"/>
              <a:ext cx="2379900" cy="1060500"/>
            </a:xfrm>
            <a:prstGeom prst="rect">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txBox="1"/>
            <p:nvPr/>
          </p:nvSpPr>
          <p:spPr>
            <a:xfrm>
              <a:off x="579785" y="3584979"/>
              <a:ext cx="1970100" cy="764400"/>
            </a:xfrm>
            <a:prstGeom prst="rect">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Roboto Mono"/>
                <a:ea typeface="Roboto Mono"/>
                <a:cs typeface="Roboto Mono"/>
                <a:sym typeface="Roboto Mono"/>
              </a:endParaRPr>
            </a:p>
            <a:p>
              <a:pPr indent="0" lvl="0" marL="0" rtl="0" algn="ctr">
                <a:spcBef>
                  <a:spcPts val="0"/>
                </a:spcBef>
                <a:spcAft>
                  <a:spcPts val="0"/>
                </a:spcAft>
                <a:buNone/>
              </a:pPr>
              <a:r>
                <a:t/>
              </a:r>
              <a:endParaRPr sz="1800">
                <a:latin typeface="Roboto Mono"/>
                <a:ea typeface="Roboto Mono"/>
                <a:cs typeface="Roboto Mono"/>
                <a:sym typeface="Roboto Mono"/>
              </a:endParaRPr>
            </a:p>
            <a:p>
              <a:pPr indent="0" lvl="0" marL="0" rtl="0" algn="ctr">
                <a:spcBef>
                  <a:spcPts val="0"/>
                </a:spcBef>
                <a:spcAft>
                  <a:spcPts val="0"/>
                </a:spcAft>
                <a:buNone/>
              </a:pPr>
              <a:r>
                <a:rPr lang="en-US" sz="1800">
                  <a:latin typeface="Roboto Mono"/>
                  <a:ea typeface="Roboto Mono"/>
                  <a:cs typeface="Roboto Mono"/>
                  <a:sym typeface="Roboto Mono"/>
                </a:rPr>
                <a:t>Client sidecar</a:t>
              </a:r>
              <a:endParaRPr sz="1800">
                <a:latin typeface="Roboto Mono"/>
                <a:ea typeface="Roboto Mono"/>
                <a:cs typeface="Roboto Mono"/>
                <a:sym typeface="Roboto Mono"/>
              </a:endParaRPr>
            </a:p>
          </p:txBody>
        </p:sp>
      </p:grpSp>
      <p:grpSp>
        <p:nvGrpSpPr>
          <p:cNvPr id="148" name="Google Shape;148;p24"/>
          <p:cNvGrpSpPr/>
          <p:nvPr/>
        </p:nvGrpSpPr>
        <p:grpSpPr>
          <a:xfrm>
            <a:off x="9042908" y="2048683"/>
            <a:ext cx="2492945" cy="2017283"/>
            <a:chOff x="6081000" y="2154575"/>
            <a:chExt cx="2379900" cy="1060500"/>
          </a:xfrm>
        </p:grpSpPr>
        <p:sp>
          <p:nvSpPr>
            <p:cNvPr id="149" name="Google Shape;149;p24"/>
            <p:cNvSpPr/>
            <p:nvPr/>
          </p:nvSpPr>
          <p:spPr>
            <a:xfrm>
              <a:off x="6081000" y="2154575"/>
              <a:ext cx="2379900" cy="1060500"/>
            </a:xfrm>
            <a:prstGeom prst="rect">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4"/>
            <p:cNvSpPr txBox="1"/>
            <p:nvPr/>
          </p:nvSpPr>
          <p:spPr>
            <a:xfrm>
              <a:off x="6268009" y="2272776"/>
              <a:ext cx="2009700" cy="768900"/>
            </a:xfrm>
            <a:prstGeom prst="rect">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Roboto Mono"/>
                <a:ea typeface="Roboto Mono"/>
                <a:cs typeface="Roboto Mono"/>
                <a:sym typeface="Roboto Mono"/>
              </a:endParaRPr>
            </a:p>
            <a:p>
              <a:pPr indent="0" lvl="0" marL="0" rtl="0" algn="ctr">
                <a:spcBef>
                  <a:spcPts val="0"/>
                </a:spcBef>
                <a:spcAft>
                  <a:spcPts val="0"/>
                </a:spcAft>
                <a:buNone/>
              </a:pPr>
              <a:r>
                <a:t/>
              </a:r>
              <a:endParaRPr sz="1800">
                <a:latin typeface="Roboto Mono"/>
                <a:ea typeface="Roboto Mono"/>
                <a:cs typeface="Roboto Mono"/>
                <a:sym typeface="Roboto Mono"/>
              </a:endParaRPr>
            </a:p>
            <a:p>
              <a:pPr indent="0" lvl="0" marL="0" rtl="0" algn="ctr">
                <a:spcBef>
                  <a:spcPts val="0"/>
                </a:spcBef>
                <a:spcAft>
                  <a:spcPts val="0"/>
                </a:spcAft>
                <a:buNone/>
              </a:pPr>
              <a:r>
                <a:rPr lang="en-US" sz="1800">
                  <a:latin typeface="Roboto Mono"/>
                  <a:ea typeface="Roboto Mono"/>
                  <a:cs typeface="Roboto Mono"/>
                  <a:sym typeface="Roboto Mono"/>
                </a:rPr>
                <a:t>Server sidecar</a:t>
              </a:r>
              <a:endParaRPr sz="1800">
                <a:latin typeface="Roboto Mono"/>
                <a:ea typeface="Roboto Mono"/>
                <a:cs typeface="Roboto Mono"/>
                <a:sym typeface="Roboto Mono"/>
              </a:endParaRPr>
            </a:p>
          </p:txBody>
        </p:sp>
      </p:grpSp>
      <p:cxnSp>
        <p:nvCxnSpPr>
          <p:cNvPr id="151" name="Google Shape;151;p24"/>
          <p:cNvCxnSpPr>
            <a:stCxn id="152" idx="3"/>
            <a:endCxn id="153" idx="1"/>
          </p:cNvCxnSpPr>
          <p:nvPr/>
        </p:nvCxnSpPr>
        <p:spPr>
          <a:xfrm>
            <a:off x="2975225" y="2584175"/>
            <a:ext cx="6241200" cy="0"/>
          </a:xfrm>
          <a:prstGeom prst="straightConnector1">
            <a:avLst/>
          </a:prstGeom>
          <a:noFill/>
          <a:ln cap="flat" cmpd="sng" w="38100">
            <a:solidFill>
              <a:schemeClr val="dk2"/>
            </a:solidFill>
            <a:prstDash val="solid"/>
            <a:round/>
            <a:headEnd len="med" w="med" type="triangle"/>
            <a:tailEnd len="med" w="med" type="triangle"/>
          </a:ln>
        </p:spPr>
      </p:cxnSp>
      <p:sp>
        <p:nvSpPr>
          <p:cNvPr id="154" name="Google Shape;154;p24"/>
          <p:cNvSpPr/>
          <p:nvPr/>
        </p:nvSpPr>
        <p:spPr>
          <a:xfrm>
            <a:off x="5410488" y="1573175"/>
            <a:ext cx="1178700" cy="4788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600">
                <a:latin typeface="Roboto Mono"/>
                <a:ea typeface="Roboto Mono"/>
                <a:cs typeface="Roboto Mono"/>
                <a:sym typeface="Roboto Mono"/>
              </a:rPr>
              <a:t>Metadata</a:t>
            </a:r>
            <a:endParaRPr sz="1600">
              <a:latin typeface="Roboto Mono"/>
              <a:ea typeface="Roboto Mono"/>
              <a:cs typeface="Roboto Mono"/>
              <a:sym typeface="Roboto Mono"/>
            </a:endParaRPr>
          </a:p>
        </p:txBody>
      </p:sp>
      <p:sp>
        <p:nvSpPr>
          <p:cNvPr id="155" name="Google Shape;155;p24"/>
          <p:cNvSpPr txBox="1"/>
          <p:nvPr/>
        </p:nvSpPr>
        <p:spPr>
          <a:xfrm>
            <a:off x="5049350" y="2480488"/>
            <a:ext cx="1590600" cy="5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2400">
                <a:latin typeface="Calibri"/>
                <a:ea typeface="Calibri"/>
                <a:cs typeface="Calibri"/>
                <a:sym typeface="Calibri"/>
              </a:rPr>
              <a:t>TCP stream</a:t>
            </a:r>
            <a:endParaRPr i="1" sz="2400">
              <a:latin typeface="Calibri"/>
              <a:ea typeface="Calibri"/>
              <a:cs typeface="Calibri"/>
              <a:sym typeface="Calibri"/>
            </a:endParaRPr>
          </a:p>
        </p:txBody>
      </p:sp>
      <p:sp>
        <p:nvSpPr>
          <p:cNvPr id="156" name="Google Shape;156;p24"/>
          <p:cNvSpPr/>
          <p:nvPr/>
        </p:nvSpPr>
        <p:spPr>
          <a:xfrm>
            <a:off x="6589204" y="1573175"/>
            <a:ext cx="1284600" cy="478800"/>
          </a:xfrm>
          <a:prstGeom prst="foldedCorner">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600">
                <a:latin typeface="Roboto Mono"/>
                <a:ea typeface="Roboto Mono"/>
                <a:cs typeface="Roboto Mono"/>
                <a:sym typeface="Roboto Mono"/>
              </a:rPr>
              <a:t>BinHeader</a:t>
            </a:r>
            <a:endParaRPr sz="1600">
              <a:latin typeface="Roboto Mono"/>
              <a:ea typeface="Roboto Mono"/>
              <a:cs typeface="Roboto Mono"/>
              <a:sym typeface="Roboto Mono"/>
            </a:endParaRPr>
          </a:p>
        </p:txBody>
      </p:sp>
      <p:sp>
        <p:nvSpPr>
          <p:cNvPr id="157" name="Google Shape;157;p24"/>
          <p:cNvSpPr/>
          <p:nvPr/>
        </p:nvSpPr>
        <p:spPr>
          <a:xfrm>
            <a:off x="3544963" y="1573175"/>
            <a:ext cx="1865400" cy="478800"/>
          </a:xfrm>
          <a:prstGeom prst="foldedCorner">
            <a:avLst>
              <a:gd fmla="val 16667" name="adj"/>
            </a:avLst>
          </a:prstGeom>
          <a:no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a:latin typeface="Roboto Mono"/>
                <a:ea typeface="Roboto Mono"/>
                <a:cs typeface="Roboto Mono"/>
                <a:sym typeface="Roboto Mono"/>
              </a:rPr>
              <a:t>...</a:t>
            </a:r>
            <a:endParaRPr b="1" sz="1600">
              <a:latin typeface="Roboto Mono"/>
              <a:ea typeface="Roboto Mono"/>
              <a:cs typeface="Roboto Mono"/>
              <a:sym typeface="Roboto Mono"/>
            </a:endParaRPr>
          </a:p>
        </p:txBody>
      </p:sp>
      <p:cxnSp>
        <p:nvCxnSpPr>
          <p:cNvPr id="158" name="Google Shape;158;p24"/>
          <p:cNvCxnSpPr>
            <a:stCxn id="156" idx="3"/>
          </p:cNvCxnSpPr>
          <p:nvPr/>
        </p:nvCxnSpPr>
        <p:spPr>
          <a:xfrm flipH="1" rot="10800000">
            <a:off x="7873804" y="1811675"/>
            <a:ext cx="682200" cy="900"/>
          </a:xfrm>
          <a:prstGeom prst="straightConnector1">
            <a:avLst/>
          </a:prstGeom>
          <a:noFill/>
          <a:ln cap="flat" cmpd="sng" w="38100">
            <a:solidFill>
              <a:schemeClr val="dk2"/>
            </a:solidFill>
            <a:prstDash val="solid"/>
            <a:round/>
            <a:headEnd len="med" w="med" type="none"/>
            <a:tailEnd len="med" w="med" type="triangle"/>
          </a:ln>
        </p:spPr>
      </p:cxnSp>
      <p:sp>
        <p:nvSpPr>
          <p:cNvPr id="159" name="Google Shape;159;p24"/>
          <p:cNvSpPr/>
          <p:nvPr/>
        </p:nvSpPr>
        <p:spPr>
          <a:xfrm flipH="1">
            <a:off x="5461125" y="3284275"/>
            <a:ext cx="1178700" cy="4788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600">
                <a:latin typeface="Roboto Mono"/>
                <a:ea typeface="Roboto Mono"/>
                <a:cs typeface="Roboto Mono"/>
                <a:sym typeface="Roboto Mono"/>
              </a:rPr>
              <a:t>Metadata</a:t>
            </a:r>
            <a:endParaRPr sz="1600">
              <a:latin typeface="Roboto Mono"/>
              <a:ea typeface="Roboto Mono"/>
              <a:cs typeface="Roboto Mono"/>
              <a:sym typeface="Roboto Mono"/>
            </a:endParaRPr>
          </a:p>
        </p:txBody>
      </p:sp>
      <p:sp>
        <p:nvSpPr>
          <p:cNvPr id="160" name="Google Shape;160;p24"/>
          <p:cNvSpPr/>
          <p:nvPr/>
        </p:nvSpPr>
        <p:spPr>
          <a:xfrm flipH="1">
            <a:off x="4176525" y="3284275"/>
            <a:ext cx="1284600" cy="478800"/>
          </a:xfrm>
          <a:prstGeom prst="foldedCorner">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600">
                <a:latin typeface="Roboto Mono"/>
                <a:ea typeface="Roboto Mono"/>
                <a:cs typeface="Roboto Mono"/>
                <a:sym typeface="Roboto Mono"/>
              </a:rPr>
              <a:t>Bin</a:t>
            </a:r>
            <a:r>
              <a:rPr lang="en-US" sz="1600">
                <a:latin typeface="Roboto Mono"/>
                <a:ea typeface="Roboto Mono"/>
                <a:cs typeface="Roboto Mono"/>
                <a:sym typeface="Roboto Mono"/>
              </a:rPr>
              <a:t>Header</a:t>
            </a:r>
            <a:endParaRPr sz="1600">
              <a:latin typeface="Roboto Mono"/>
              <a:ea typeface="Roboto Mono"/>
              <a:cs typeface="Roboto Mono"/>
              <a:sym typeface="Roboto Mono"/>
            </a:endParaRPr>
          </a:p>
        </p:txBody>
      </p:sp>
      <p:sp>
        <p:nvSpPr>
          <p:cNvPr id="161" name="Google Shape;161;p24"/>
          <p:cNvSpPr/>
          <p:nvPr/>
        </p:nvSpPr>
        <p:spPr>
          <a:xfrm flipH="1">
            <a:off x="6639950" y="3284275"/>
            <a:ext cx="1865400" cy="478800"/>
          </a:xfrm>
          <a:prstGeom prst="foldedCorner">
            <a:avLst>
              <a:gd fmla="val 16667" name="adj"/>
            </a:avLst>
          </a:prstGeom>
          <a:no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a:latin typeface="Roboto Mono"/>
                <a:ea typeface="Roboto Mono"/>
                <a:cs typeface="Roboto Mono"/>
                <a:sym typeface="Roboto Mono"/>
              </a:rPr>
              <a:t>...</a:t>
            </a:r>
            <a:endParaRPr b="1" sz="1600">
              <a:latin typeface="Roboto Mono"/>
              <a:ea typeface="Roboto Mono"/>
              <a:cs typeface="Roboto Mono"/>
              <a:sym typeface="Roboto Mono"/>
            </a:endParaRPr>
          </a:p>
        </p:txBody>
      </p:sp>
      <p:cxnSp>
        <p:nvCxnSpPr>
          <p:cNvPr id="162" name="Google Shape;162;p24"/>
          <p:cNvCxnSpPr>
            <a:stCxn id="160" idx="3"/>
          </p:cNvCxnSpPr>
          <p:nvPr/>
        </p:nvCxnSpPr>
        <p:spPr>
          <a:xfrm rot="10800000">
            <a:off x="3395325" y="3513175"/>
            <a:ext cx="781200" cy="10500"/>
          </a:xfrm>
          <a:prstGeom prst="straightConnector1">
            <a:avLst/>
          </a:prstGeom>
          <a:noFill/>
          <a:ln cap="flat" cmpd="sng" w="38100">
            <a:solidFill>
              <a:schemeClr val="dk2"/>
            </a:solidFill>
            <a:prstDash val="solid"/>
            <a:round/>
            <a:headEnd len="med" w="med" type="none"/>
            <a:tailEnd len="med" w="med" type="triangle"/>
          </a:ln>
        </p:spPr>
      </p:cxnSp>
      <p:sp>
        <p:nvSpPr>
          <p:cNvPr id="152" name="Google Shape;152;p24"/>
          <p:cNvSpPr txBox="1"/>
          <p:nvPr/>
        </p:nvSpPr>
        <p:spPr>
          <a:xfrm>
            <a:off x="870125" y="2285375"/>
            <a:ext cx="2105100" cy="5976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TCP upstream extension</a:t>
            </a:r>
            <a:endParaRPr sz="1800">
              <a:latin typeface="Roboto Mono"/>
              <a:ea typeface="Roboto Mono"/>
              <a:cs typeface="Roboto Mono"/>
              <a:sym typeface="Roboto Mono"/>
            </a:endParaRPr>
          </a:p>
        </p:txBody>
      </p:sp>
      <p:sp>
        <p:nvSpPr>
          <p:cNvPr id="153" name="Google Shape;153;p24"/>
          <p:cNvSpPr txBox="1"/>
          <p:nvPr/>
        </p:nvSpPr>
        <p:spPr>
          <a:xfrm>
            <a:off x="9216375" y="2285375"/>
            <a:ext cx="2105100" cy="5976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TCP downstream extension</a:t>
            </a:r>
            <a:endParaRPr sz="1800">
              <a:latin typeface="Roboto Mono"/>
              <a:ea typeface="Roboto Mono"/>
              <a:cs typeface="Roboto Mono"/>
              <a:sym typeface="Roboto Mono"/>
            </a:endParaRPr>
          </a:p>
        </p:txBody>
      </p:sp>
      <p:sp>
        <p:nvSpPr>
          <p:cNvPr id="163" name="Google Shape;163;p24"/>
          <p:cNvSpPr txBox="1"/>
          <p:nvPr/>
        </p:nvSpPr>
        <p:spPr>
          <a:xfrm>
            <a:off x="940625" y="4617600"/>
            <a:ext cx="9782400" cy="20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Calibri"/>
                <a:ea typeface="Calibri"/>
                <a:cs typeface="Calibri"/>
                <a:sym typeface="Calibri"/>
              </a:rPr>
              <a:t>Source of prior knowledge:</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control-plane supplies EDS metadata bit indicating presence of Envoy sidecar on the other side</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peer-to-peer negotiated using TLS extensions</a:t>
            </a:r>
            <a:endParaRPr sz="24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5"/>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TCP Exchange w/ ALPN</a:t>
            </a:r>
            <a:endParaRPr/>
          </a:p>
        </p:txBody>
      </p:sp>
      <p:grpSp>
        <p:nvGrpSpPr>
          <p:cNvPr id="169" name="Google Shape;169;p25"/>
          <p:cNvGrpSpPr/>
          <p:nvPr/>
        </p:nvGrpSpPr>
        <p:grpSpPr>
          <a:xfrm>
            <a:off x="460764" y="1301235"/>
            <a:ext cx="2783531" cy="3372178"/>
            <a:chOff x="403675" y="3462250"/>
            <a:chExt cx="2379900" cy="1060500"/>
          </a:xfrm>
        </p:grpSpPr>
        <p:sp>
          <p:nvSpPr>
            <p:cNvPr id="170" name="Google Shape;170;p25"/>
            <p:cNvSpPr/>
            <p:nvPr/>
          </p:nvSpPr>
          <p:spPr>
            <a:xfrm>
              <a:off x="403675" y="3462250"/>
              <a:ext cx="2379900" cy="1060500"/>
            </a:xfrm>
            <a:prstGeom prst="rect">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5"/>
            <p:cNvSpPr txBox="1"/>
            <p:nvPr/>
          </p:nvSpPr>
          <p:spPr>
            <a:xfrm>
              <a:off x="579788" y="3569759"/>
              <a:ext cx="2027700" cy="779700"/>
            </a:xfrm>
            <a:prstGeom prst="rect">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Roboto Mono"/>
                <a:ea typeface="Roboto Mono"/>
                <a:cs typeface="Roboto Mono"/>
                <a:sym typeface="Roboto Mono"/>
              </a:endParaRPr>
            </a:p>
            <a:p>
              <a:pPr indent="0" lvl="0" marL="0" rtl="0" algn="ctr">
                <a:spcBef>
                  <a:spcPts val="0"/>
                </a:spcBef>
                <a:spcAft>
                  <a:spcPts val="0"/>
                </a:spcAft>
                <a:buNone/>
              </a:pPr>
              <a:r>
                <a:t/>
              </a:r>
              <a:endParaRPr sz="1800">
                <a:latin typeface="Roboto Mono"/>
                <a:ea typeface="Roboto Mono"/>
                <a:cs typeface="Roboto Mono"/>
                <a:sym typeface="Roboto Mono"/>
              </a:endParaRPr>
            </a:p>
            <a:p>
              <a:pPr indent="0" lvl="0" marL="0" rtl="0" algn="ctr">
                <a:spcBef>
                  <a:spcPts val="0"/>
                </a:spcBef>
                <a:spcAft>
                  <a:spcPts val="0"/>
                </a:spcAft>
                <a:buNone/>
              </a:pPr>
              <a:r>
                <a:rPr lang="en-US" sz="1800">
                  <a:latin typeface="Roboto Mono"/>
                  <a:ea typeface="Roboto Mono"/>
                  <a:cs typeface="Roboto Mono"/>
                  <a:sym typeface="Roboto Mono"/>
                </a:rPr>
                <a:t>Client sidecar</a:t>
              </a:r>
              <a:endParaRPr sz="1800">
                <a:latin typeface="Roboto Mono"/>
                <a:ea typeface="Roboto Mono"/>
                <a:cs typeface="Roboto Mono"/>
                <a:sym typeface="Roboto Mono"/>
              </a:endParaRPr>
            </a:p>
          </p:txBody>
        </p:sp>
      </p:grpSp>
      <p:grpSp>
        <p:nvGrpSpPr>
          <p:cNvPr id="172" name="Google Shape;172;p25"/>
          <p:cNvGrpSpPr/>
          <p:nvPr/>
        </p:nvGrpSpPr>
        <p:grpSpPr>
          <a:xfrm>
            <a:off x="8941760" y="1313958"/>
            <a:ext cx="2841363" cy="3300064"/>
            <a:chOff x="6081000" y="2154575"/>
            <a:chExt cx="2379900" cy="1060500"/>
          </a:xfrm>
        </p:grpSpPr>
        <p:sp>
          <p:nvSpPr>
            <p:cNvPr id="173" name="Google Shape;173;p25"/>
            <p:cNvSpPr/>
            <p:nvPr/>
          </p:nvSpPr>
          <p:spPr>
            <a:xfrm>
              <a:off x="6081000" y="2154575"/>
              <a:ext cx="2379900" cy="1060500"/>
            </a:xfrm>
            <a:prstGeom prst="rect">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5"/>
            <p:cNvSpPr txBox="1"/>
            <p:nvPr/>
          </p:nvSpPr>
          <p:spPr>
            <a:xfrm>
              <a:off x="6250013" y="2272776"/>
              <a:ext cx="2027700" cy="768900"/>
            </a:xfrm>
            <a:prstGeom prst="rect">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Roboto Mono"/>
                <a:ea typeface="Roboto Mono"/>
                <a:cs typeface="Roboto Mono"/>
                <a:sym typeface="Roboto Mono"/>
              </a:endParaRPr>
            </a:p>
            <a:p>
              <a:pPr indent="0" lvl="0" marL="0" rtl="0" algn="ctr">
                <a:spcBef>
                  <a:spcPts val="0"/>
                </a:spcBef>
                <a:spcAft>
                  <a:spcPts val="0"/>
                </a:spcAft>
                <a:buNone/>
              </a:pPr>
              <a:r>
                <a:t/>
              </a:r>
              <a:endParaRPr sz="1800">
                <a:latin typeface="Roboto Mono"/>
                <a:ea typeface="Roboto Mono"/>
                <a:cs typeface="Roboto Mono"/>
                <a:sym typeface="Roboto Mono"/>
              </a:endParaRPr>
            </a:p>
            <a:p>
              <a:pPr indent="0" lvl="0" marL="0" rtl="0" algn="ctr">
                <a:spcBef>
                  <a:spcPts val="0"/>
                </a:spcBef>
                <a:spcAft>
                  <a:spcPts val="0"/>
                </a:spcAft>
                <a:buNone/>
              </a:pPr>
              <a:r>
                <a:rPr lang="en-US" sz="1800">
                  <a:latin typeface="Roboto Mono"/>
                  <a:ea typeface="Roboto Mono"/>
                  <a:cs typeface="Roboto Mono"/>
                  <a:sym typeface="Roboto Mono"/>
                </a:rPr>
                <a:t>Server sidecar</a:t>
              </a:r>
              <a:endParaRPr sz="1800">
                <a:latin typeface="Roboto Mono"/>
                <a:ea typeface="Roboto Mono"/>
                <a:cs typeface="Roboto Mono"/>
                <a:sym typeface="Roboto Mono"/>
              </a:endParaRPr>
            </a:p>
          </p:txBody>
        </p:sp>
      </p:grpSp>
      <p:grpSp>
        <p:nvGrpSpPr>
          <p:cNvPr id="175" name="Google Shape;175;p25"/>
          <p:cNvGrpSpPr/>
          <p:nvPr/>
        </p:nvGrpSpPr>
        <p:grpSpPr>
          <a:xfrm>
            <a:off x="3250213" y="3231263"/>
            <a:ext cx="5691600" cy="597600"/>
            <a:chOff x="3250275" y="2480488"/>
            <a:chExt cx="5691600" cy="597600"/>
          </a:xfrm>
        </p:grpSpPr>
        <p:cxnSp>
          <p:nvCxnSpPr>
            <p:cNvPr id="176" name="Google Shape;176;p25"/>
            <p:cNvCxnSpPr/>
            <p:nvPr/>
          </p:nvCxnSpPr>
          <p:spPr>
            <a:xfrm>
              <a:off x="3250275" y="2584175"/>
              <a:ext cx="5691600" cy="0"/>
            </a:xfrm>
            <a:prstGeom prst="straightConnector1">
              <a:avLst/>
            </a:prstGeom>
            <a:noFill/>
            <a:ln cap="flat" cmpd="sng" w="38100">
              <a:solidFill>
                <a:schemeClr val="dk2"/>
              </a:solidFill>
              <a:prstDash val="solid"/>
              <a:round/>
              <a:headEnd len="med" w="med" type="triangle"/>
              <a:tailEnd len="med" w="med" type="triangle"/>
            </a:ln>
          </p:spPr>
        </p:cxnSp>
        <p:sp>
          <p:nvSpPr>
            <p:cNvPr id="177" name="Google Shape;177;p25"/>
            <p:cNvSpPr txBox="1"/>
            <p:nvPr/>
          </p:nvSpPr>
          <p:spPr>
            <a:xfrm>
              <a:off x="5049350" y="2480488"/>
              <a:ext cx="1590600" cy="5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2400">
                  <a:latin typeface="Calibri"/>
                  <a:ea typeface="Calibri"/>
                  <a:cs typeface="Calibri"/>
                  <a:sym typeface="Calibri"/>
                </a:rPr>
                <a:t>TCP stream</a:t>
              </a:r>
              <a:endParaRPr i="1" sz="2400">
                <a:latin typeface="Calibri"/>
                <a:ea typeface="Calibri"/>
                <a:cs typeface="Calibri"/>
                <a:sym typeface="Calibri"/>
              </a:endParaRPr>
            </a:p>
          </p:txBody>
        </p:sp>
      </p:grpSp>
      <p:grpSp>
        <p:nvGrpSpPr>
          <p:cNvPr id="178" name="Google Shape;178;p25"/>
          <p:cNvGrpSpPr/>
          <p:nvPr/>
        </p:nvGrpSpPr>
        <p:grpSpPr>
          <a:xfrm>
            <a:off x="3472500" y="3961400"/>
            <a:ext cx="4998125" cy="784800"/>
            <a:chOff x="3507225" y="3284275"/>
            <a:chExt cx="4998125" cy="784800"/>
          </a:xfrm>
        </p:grpSpPr>
        <p:sp>
          <p:nvSpPr>
            <p:cNvPr id="179" name="Google Shape;179;p25"/>
            <p:cNvSpPr/>
            <p:nvPr/>
          </p:nvSpPr>
          <p:spPr>
            <a:xfrm flipH="1">
              <a:off x="5461125" y="3284275"/>
              <a:ext cx="1178700" cy="7848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600">
                  <a:latin typeface="Roboto Mono"/>
                  <a:ea typeface="Roboto Mono"/>
                  <a:cs typeface="Roboto Mono"/>
                  <a:sym typeface="Roboto Mono"/>
                </a:rPr>
                <a:t>Metadata</a:t>
              </a:r>
              <a:endParaRPr sz="1600">
                <a:latin typeface="Roboto Mono"/>
                <a:ea typeface="Roboto Mono"/>
                <a:cs typeface="Roboto Mono"/>
                <a:sym typeface="Roboto Mono"/>
              </a:endParaRPr>
            </a:p>
          </p:txBody>
        </p:sp>
        <p:sp>
          <p:nvSpPr>
            <p:cNvPr id="180" name="Google Shape;180;p25"/>
            <p:cNvSpPr/>
            <p:nvPr/>
          </p:nvSpPr>
          <p:spPr>
            <a:xfrm flipH="1">
              <a:off x="3993225" y="3284275"/>
              <a:ext cx="1467900" cy="784800"/>
            </a:xfrm>
            <a:prstGeom prst="foldedCorner">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600">
                  <a:latin typeface="Roboto Mono"/>
                  <a:ea typeface="Roboto Mono"/>
                  <a:cs typeface="Roboto Mono"/>
                  <a:sym typeface="Roboto Mono"/>
                </a:rPr>
                <a:t>MetadataExchangeInitialHeader</a:t>
              </a:r>
              <a:r>
                <a:rPr lang="en-US" sz="1100">
                  <a:solidFill>
                    <a:schemeClr val="dk1"/>
                  </a:solidFill>
                  <a:highlight>
                    <a:srgbClr val="FFFFFF"/>
                  </a:highlight>
                  <a:latin typeface="Courier New"/>
                  <a:ea typeface="Courier New"/>
                  <a:cs typeface="Courier New"/>
                  <a:sym typeface="Courier New"/>
                </a:rPr>
                <a:t> </a:t>
              </a:r>
              <a:endParaRPr sz="1600">
                <a:latin typeface="Roboto Mono"/>
                <a:ea typeface="Roboto Mono"/>
                <a:cs typeface="Roboto Mono"/>
                <a:sym typeface="Roboto Mono"/>
              </a:endParaRPr>
            </a:p>
          </p:txBody>
        </p:sp>
        <p:sp>
          <p:nvSpPr>
            <p:cNvPr id="181" name="Google Shape;181;p25"/>
            <p:cNvSpPr/>
            <p:nvPr/>
          </p:nvSpPr>
          <p:spPr>
            <a:xfrm flipH="1">
              <a:off x="6639950" y="3284275"/>
              <a:ext cx="1865400" cy="784800"/>
            </a:xfrm>
            <a:prstGeom prst="foldedCorner">
              <a:avLst>
                <a:gd fmla="val 16667" name="adj"/>
              </a:avLst>
            </a:prstGeom>
            <a:no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a:latin typeface="Roboto Mono"/>
                  <a:ea typeface="Roboto Mono"/>
                  <a:cs typeface="Roboto Mono"/>
                  <a:sym typeface="Roboto Mono"/>
                </a:rPr>
                <a:t>...</a:t>
              </a:r>
              <a:endParaRPr b="1" sz="1600">
                <a:latin typeface="Roboto Mono"/>
                <a:ea typeface="Roboto Mono"/>
                <a:cs typeface="Roboto Mono"/>
                <a:sym typeface="Roboto Mono"/>
              </a:endParaRPr>
            </a:p>
          </p:txBody>
        </p:sp>
        <p:cxnSp>
          <p:nvCxnSpPr>
            <p:cNvPr id="182" name="Google Shape;182;p25"/>
            <p:cNvCxnSpPr/>
            <p:nvPr/>
          </p:nvCxnSpPr>
          <p:spPr>
            <a:xfrm flipH="1">
              <a:off x="3507225" y="3676675"/>
              <a:ext cx="486000" cy="21300"/>
            </a:xfrm>
            <a:prstGeom prst="straightConnector1">
              <a:avLst/>
            </a:prstGeom>
            <a:noFill/>
            <a:ln cap="flat" cmpd="sng" w="38100">
              <a:solidFill>
                <a:schemeClr val="dk2"/>
              </a:solidFill>
              <a:prstDash val="solid"/>
              <a:round/>
              <a:headEnd len="med" w="med" type="none"/>
              <a:tailEnd len="med" w="med" type="triangle"/>
            </a:ln>
          </p:spPr>
        </p:cxnSp>
      </p:grpSp>
      <p:sp>
        <p:nvSpPr>
          <p:cNvPr id="183" name="Google Shape;183;p25"/>
          <p:cNvSpPr txBox="1"/>
          <p:nvPr/>
        </p:nvSpPr>
        <p:spPr>
          <a:xfrm>
            <a:off x="662588" y="2134250"/>
            <a:ext cx="2379900" cy="784800"/>
          </a:xfrm>
          <a:prstGeom prst="rect">
            <a:avLst/>
          </a:prstGeom>
          <a:solidFill>
            <a:srgbClr val="FFF2CC"/>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TCP upstream extension</a:t>
            </a:r>
            <a:endParaRPr sz="1800">
              <a:latin typeface="Roboto Mono"/>
              <a:ea typeface="Roboto Mono"/>
              <a:cs typeface="Roboto Mono"/>
              <a:sym typeface="Roboto Mono"/>
            </a:endParaRPr>
          </a:p>
          <a:p>
            <a:pPr indent="0" lvl="0" marL="0" rtl="0" algn="ctr">
              <a:spcBef>
                <a:spcPts val="0"/>
              </a:spcBef>
              <a:spcAft>
                <a:spcPts val="0"/>
              </a:spcAft>
              <a:buNone/>
            </a:pPr>
            <a:r>
              <a:rPr lang="en-US" sz="1000">
                <a:latin typeface="Roboto Mono"/>
                <a:ea typeface="Roboto Mono"/>
                <a:cs typeface="Roboto Mono"/>
                <a:sym typeface="Roboto Mono"/>
              </a:rPr>
              <a:t>(verifies ALPN)</a:t>
            </a:r>
            <a:endParaRPr sz="1000">
              <a:latin typeface="Roboto Mono"/>
              <a:ea typeface="Roboto Mono"/>
              <a:cs typeface="Roboto Mono"/>
              <a:sym typeface="Roboto Mono"/>
            </a:endParaRPr>
          </a:p>
        </p:txBody>
      </p:sp>
      <p:sp>
        <p:nvSpPr>
          <p:cNvPr id="184" name="Google Shape;184;p25"/>
          <p:cNvSpPr txBox="1"/>
          <p:nvPr/>
        </p:nvSpPr>
        <p:spPr>
          <a:xfrm>
            <a:off x="9172488" y="2170250"/>
            <a:ext cx="2379900" cy="712800"/>
          </a:xfrm>
          <a:prstGeom prst="rect">
            <a:avLst/>
          </a:prstGeom>
          <a:solidFill>
            <a:srgbClr val="FFF2CC"/>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TCP downstream extension</a:t>
            </a:r>
            <a:endParaRPr sz="1800">
              <a:latin typeface="Roboto Mono"/>
              <a:ea typeface="Roboto Mono"/>
              <a:cs typeface="Roboto Mono"/>
              <a:sym typeface="Roboto Mono"/>
            </a:endParaRPr>
          </a:p>
          <a:p>
            <a:pPr indent="0" lvl="0" marL="0" rtl="0" algn="ctr">
              <a:spcBef>
                <a:spcPts val="0"/>
              </a:spcBef>
              <a:spcAft>
                <a:spcPts val="0"/>
              </a:spcAft>
              <a:buNone/>
            </a:pPr>
            <a:r>
              <a:rPr lang="en-US" sz="1000">
                <a:solidFill>
                  <a:schemeClr val="dk1"/>
                </a:solidFill>
                <a:latin typeface="Roboto Mono"/>
                <a:ea typeface="Roboto Mono"/>
                <a:cs typeface="Roboto Mono"/>
                <a:sym typeface="Roboto Mono"/>
              </a:rPr>
              <a:t>(verifies ALPN)</a:t>
            </a:r>
            <a:endParaRPr sz="1800">
              <a:latin typeface="Roboto Mono"/>
              <a:ea typeface="Roboto Mono"/>
              <a:cs typeface="Roboto Mono"/>
              <a:sym typeface="Roboto Mono"/>
            </a:endParaRPr>
          </a:p>
        </p:txBody>
      </p:sp>
      <p:grpSp>
        <p:nvGrpSpPr>
          <p:cNvPr id="185" name="Google Shape;185;p25"/>
          <p:cNvGrpSpPr/>
          <p:nvPr/>
        </p:nvGrpSpPr>
        <p:grpSpPr>
          <a:xfrm>
            <a:off x="3466050" y="2405050"/>
            <a:ext cx="5011013" cy="795438"/>
            <a:chOff x="3544975" y="1562538"/>
            <a:chExt cx="5011013" cy="795438"/>
          </a:xfrm>
        </p:grpSpPr>
        <p:sp>
          <p:nvSpPr>
            <p:cNvPr id="186" name="Google Shape;186;p25"/>
            <p:cNvSpPr/>
            <p:nvPr/>
          </p:nvSpPr>
          <p:spPr>
            <a:xfrm>
              <a:off x="5410500" y="1573175"/>
              <a:ext cx="1178700" cy="7848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600">
                  <a:latin typeface="Roboto Mono"/>
                  <a:ea typeface="Roboto Mono"/>
                  <a:cs typeface="Roboto Mono"/>
                  <a:sym typeface="Roboto Mono"/>
                </a:rPr>
                <a:t>Metadata</a:t>
              </a:r>
              <a:endParaRPr sz="1600">
                <a:latin typeface="Roboto Mono"/>
                <a:ea typeface="Roboto Mono"/>
                <a:cs typeface="Roboto Mono"/>
                <a:sym typeface="Roboto Mono"/>
              </a:endParaRPr>
            </a:p>
          </p:txBody>
        </p:sp>
        <p:sp>
          <p:nvSpPr>
            <p:cNvPr id="187" name="Google Shape;187;p25"/>
            <p:cNvSpPr/>
            <p:nvPr/>
          </p:nvSpPr>
          <p:spPr>
            <a:xfrm>
              <a:off x="3544975" y="1573175"/>
              <a:ext cx="1865400" cy="754800"/>
            </a:xfrm>
            <a:prstGeom prst="foldedCorner">
              <a:avLst>
                <a:gd fmla="val 16667" name="adj"/>
              </a:avLst>
            </a:prstGeom>
            <a:no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a:latin typeface="Roboto Mono"/>
                  <a:ea typeface="Roboto Mono"/>
                  <a:cs typeface="Roboto Mono"/>
                  <a:sym typeface="Roboto Mono"/>
                </a:rPr>
                <a:t>...</a:t>
              </a:r>
              <a:endParaRPr b="1" sz="1600">
                <a:latin typeface="Roboto Mono"/>
                <a:ea typeface="Roboto Mono"/>
                <a:cs typeface="Roboto Mono"/>
                <a:sym typeface="Roboto Mono"/>
              </a:endParaRPr>
            </a:p>
          </p:txBody>
        </p:sp>
        <p:cxnSp>
          <p:nvCxnSpPr>
            <p:cNvPr id="188" name="Google Shape;188;p25"/>
            <p:cNvCxnSpPr/>
            <p:nvPr/>
          </p:nvCxnSpPr>
          <p:spPr>
            <a:xfrm flipH="1" rot="10800000">
              <a:off x="7563888" y="1811675"/>
              <a:ext cx="992100" cy="900"/>
            </a:xfrm>
            <a:prstGeom prst="straightConnector1">
              <a:avLst/>
            </a:prstGeom>
            <a:noFill/>
            <a:ln cap="flat" cmpd="sng" w="38100">
              <a:solidFill>
                <a:schemeClr val="dk2"/>
              </a:solidFill>
              <a:prstDash val="solid"/>
              <a:round/>
              <a:headEnd len="med" w="med" type="none"/>
              <a:tailEnd len="med" w="med" type="triangle"/>
            </a:ln>
          </p:spPr>
        </p:cxnSp>
        <p:sp>
          <p:nvSpPr>
            <p:cNvPr id="189" name="Google Shape;189;p25"/>
            <p:cNvSpPr/>
            <p:nvPr/>
          </p:nvSpPr>
          <p:spPr>
            <a:xfrm flipH="1">
              <a:off x="6589325" y="1562538"/>
              <a:ext cx="1467900" cy="784800"/>
            </a:xfrm>
            <a:prstGeom prst="foldedCorner">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600">
                  <a:latin typeface="Roboto Mono"/>
                  <a:ea typeface="Roboto Mono"/>
                  <a:cs typeface="Roboto Mono"/>
                  <a:sym typeface="Roboto Mono"/>
                </a:rPr>
                <a:t>MetadataExchangeInitialHeader</a:t>
              </a:r>
              <a:r>
                <a:rPr lang="en-US" sz="1100">
                  <a:solidFill>
                    <a:schemeClr val="dk1"/>
                  </a:solidFill>
                  <a:highlight>
                    <a:srgbClr val="FFFFFF"/>
                  </a:highlight>
                  <a:latin typeface="Courier New"/>
                  <a:ea typeface="Courier New"/>
                  <a:cs typeface="Courier New"/>
                  <a:sym typeface="Courier New"/>
                </a:rPr>
                <a:t> </a:t>
              </a:r>
              <a:endParaRPr sz="1600">
                <a:latin typeface="Roboto Mono"/>
                <a:ea typeface="Roboto Mono"/>
                <a:cs typeface="Roboto Mono"/>
                <a:sym typeface="Roboto Mono"/>
              </a:endParaRPr>
            </a:p>
          </p:txBody>
        </p:sp>
      </p:grpSp>
      <p:sp>
        <p:nvSpPr>
          <p:cNvPr id="190" name="Google Shape;190;p25"/>
          <p:cNvSpPr txBox="1"/>
          <p:nvPr/>
        </p:nvSpPr>
        <p:spPr>
          <a:xfrm>
            <a:off x="559650" y="4878725"/>
            <a:ext cx="9457800" cy="178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800">
                <a:latin typeface="Roboto Mono"/>
                <a:ea typeface="Roboto Mono"/>
                <a:cs typeface="Roboto Mono"/>
                <a:sym typeface="Roboto Mono"/>
              </a:rPr>
              <a:t> </a:t>
            </a:r>
            <a:endParaRPr sz="1800">
              <a:latin typeface="Roboto Mono"/>
              <a:ea typeface="Roboto Mono"/>
              <a:cs typeface="Roboto Mono"/>
              <a:sym typeface="Roboto Mono"/>
            </a:endParaRPr>
          </a:p>
          <a:p>
            <a:pPr indent="0" lvl="0" marL="0" rtl="0" algn="l">
              <a:lnSpc>
                <a:spcPct val="115000"/>
              </a:lnSpc>
              <a:spcBef>
                <a:spcPts val="0"/>
              </a:spcBef>
              <a:spcAft>
                <a:spcPts val="0"/>
              </a:spcAft>
              <a:buNone/>
            </a:pPr>
            <a:r>
              <a:rPr lang="en-US" sz="1800">
                <a:latin typeface="Roboto Mono"/>
                <a:ea typeface="Roboto Mono"/>
                <a:cs typeface="Roboto Mono"/>
                <a:sym typeface="Roboto Mono"/>
              </a:rPr>
              <a:t>            </a:t>
            </a:r>
            <a:r>
              <a:rPr b="1" lang="en-US" sz="1800">
                <a:latin typeface="Roboto Mono"/>
                <a:ea typeface="Roboto Mono"/>
                <a:cs typeface="Roboto Mono"/>
                <a:sym typeface="Roboto Mono"/>
              </a:rPr>
              <a:t>MetadataExchange Initial Header Format</a:t>
            </a:r>
            <a:endParaRPr b="1" sz="1800">
              <a:latin typeface="Roboto Mono"/>
              <a:ea typeface="Roboto Mono"/>
              <a:cs typeface="Roboto Mono"/>
              <a:sym typeface="Roboto Mono"/>
            </a:endParaRPr>
          </a:p>
          <a:p>
            <a:pPr indent="0" lvl="0" marL="0" rtl="0" algn="l">
              <a:lnSpc>
                <a:spcPct val="115000"/>
              </a:lnSpc>
              <a:spcBef>
                <a:spcPts val="0"/>
              </a:spcBef>
              <a:spcAft>
                <a:spcPts val="0"/>
              </a:spcAft>
              <a:buNone/>
            </a:pPr>
            <a:r>
              <a:rPr lang="en-US" sz="1800">
                <a:latin typeface="Roboto Mono"/>
                <a:ea typeface="Roboto Mono"/>
                <a:cs typeface="Roboto Mono"/>
                <a:sym typeface="Roboto Mono"/>
              </a:rPr>
              <a:t>+---------------------------------------------------------------+</a:t>
            </a:r>
            <a:endParaRPr sz="1800">
              <a:latin typeface="Roboto Mono"/>
              <a:ea typeface="Roboto Mono"/>
              <a:cs typeface="Roboto Mono"/>
              <a:sym typeface="Roboto Mono"/>
            </a:endParaRPr>
          </a:p>
          <a:p>
            <a:pPr indent="0" lvl="0" marL="0" rtl="0" algn="l">
              <a:lnSpc>
                <a:spcPct val="115000"/>
              </a:lnSpc>
              <a:spcBef>
                <a:spcPts val="0"/>
              </a:spcBef>
              <a:spcAft>
                <a:spcPts val="0"/>
              </a:spcAft>
              <a:buNone/>
            </a:pPr>
            <a:r>
              <a:rPr lang="en-US" sz="1800">
                <a:latin typeface="Roboto Mono"/>
                <a:ea typeface="Roboto Mono"/>
                <a:cs typeface="Roboto Mono"/>
                <a:sym typeface="Roboto Mono"/>
              </a:rPr>
              <a:t>                           Magic(32)                      </a:t>
            </a:r>
            <a:endParaRPr sz="1800">
              <a:latin typeface="Roboto Mono"/>
              <a:ea typeface="Roboto Mono"/>
              <a:cs typeface="Roboto Mono"/>
              <a:sym typeface="Roboto Mono"/>
            </a:endParaRPr>
          </a:p>
          <a:p>
            <a:pPr indent="0" lvl="0" marL="0" rtl="0" algn="l">
              <a:lnSpc>
                <a:spcPct val="115000"/>
              </a:lnSpc>
              <a:spcBef>
                <a:spcPts val="0"/>
              </a:spcBef>
              <a:spcAft>
                <a:spcPts val="0"/>
              </a:spcAft>
              <a:buNone/>
            </a:pPr>
            <a:r>
              <a:rPr lang="en-US" sz="1800">
                <a:latin typeface="Roboto Mono"/>
                <a:ea typeface="Roboto Mono"/>
                <a:cs typeface="Roboto Mono"/>
                <a:sym typeface="Roboto Mono"/>
              </a:rPr>
              <a:t>+---------------------------------------------------------------+</a:t>
            </a:r>
            <a:endParaRPr sz="1800">
              <a:latin typeface="Roboto Mono"/>
              <a:ea typeface="Roboto Mono"/>
              <a:cs typeface="Roboto Mono"/>
              <a:sym typeface="Roboto Mono"/>
            </a:endParaRPr>
          </a:p>
          <a:p>
            <a:pPr indent="0" lvl="0" marL="0" rtl="0" algn="l">
              <a:lnSpc>
                <a:spcPct val="115000"/>
              </a:lnSpc>
              <a:spcBef>
                <a:spcPts val="0"/>
              </a:spcBef>
              <a:spcAft>
                <a:spcPts val="0"/>
              </a:spcAft>
              <a:buNone/>
            </a:pPr>
            <a:r>
              <a:rPr lang="en-US" sz="1800">
                <a:latin typeface="Roboto Mono"/>
                <a:ea typeface="Roboto Mono"/>
                <a:cs typeface="Roboto Mono"/>
                <a:sym typeface="Roboto Mono"/>
              </a:rPr>
              <a:t>                          DataSize(32)                      </a:t>
            </a:r>
            <a:endParaRPr sz="1800">
              <a:latin typeface="Roboto Mono"/>
              <a:ea typeface="Roboto Mono"/>
              <a:cs typeface="Roboto Mono"/>
              <a:sym typeface="Roboto Mono"/>
            </a:endParaRPr>
          </a:p>
        </p:txBody>
      </p:sp>
      <p:grpSp>
        <p:nvGrpSpPr>
          <p:cNvPr id="191" name="Google Shape;191;p25"/>
          <p:cNvGrpSpPr/>
          <p:nvPr/>
        </p:nvGrpSpPr>
        <p:grpSpPr>
          <a:xfrm>
            <a:off x="3326700" y="1366650"/>
            <a:ext cx="5641700" cy="407050"/>
            <a:chOff x="3326700" y="1366650"/>
            <a:chExt cx="5641700" cy="407050"/>
          </a:xfrm>
        </p:grpSpPr>
        <p:cxnSp>
          <p:nvCxnSpPr>
            <p:cNvPr id="192" name="Google Shape;192;p25"/>
            <p:cNvCxnSpPr/>
            <p:nvPr/>
          </p:nvCxnSpPr>
          <p:spPr>
            <a:xfrm>
              <a:off x="3326700" y="1756300"/>
              <a:ext cx="5538600" cy="17400"/>
            </a:xfrm>
            <a:prstGeom prst="straightConnector1">
              <a:avLst/>
            </a:prstGeom>
            <a:noFill/>
            <a:ln cap="flat" cmpd="sng" w="38100">
              <a:solidFill>
                <a:schemeClr val="dk2"/>
              </a:solidFill>
              <a:prstDash val="solid"/>
              <a:round/>
              <a:headEnd len="med" w="med" type="none"/>
              <a:tailEnd len="med" w="med" type="triangle"/>
            </a:ln>
          </p:spPr>
        </p:cxnSp>
        <p:sp>
          <p:nvSpPr>
            <p:cNvPr id="193" name="Google Shape;193;p25"/>
            <p:cNvSpPr txBox="1"/>
            <p:nvPr/>
          </p:nvSpPr>
          <p:spPr>
            <a:xfrm>
              <a:off x="3429800" y="1366650"/>
              <a:ext cx="5538600" cy="2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800">
                  <a:latin typeface="Calibri"/>
                  <a:ea typeface="Calibri"/>
                  <a:cs typeface="Calibri"/>
                  <a:sym typeface="Calibri"/>
                </a:rPr>
                <a:t>TLS Client  Hello(Alpn with Istio2 as supported  protocol)</a:t>
              </a:r>
              <a:endParaRPr i="1" sz="1800">
                <a:latin typeface="Calibri"/>
                <a:ea typeface="Calibri"/>
                <a:cs typeface="Calibri"/>
                <a:sym typeface="Calibri"/>
              </a:endParaRPr>
            </a:p>
          </p:txBody>
        </p:sp>
      </p:grpSp>
      <p:grpSp>
        <p:nvGrpSpPr>
          <p:cNvPr id="194" name="Google Shape;194;p25"/>
          <p:cNvGrpSpPr/>
          <p:nvPr/>
        </p:nvGrpSpPr>
        <p:grpSpPr>
          <a:xfrm>
            <a:off x="3326700" y="1885850"/>
            <a:ext cx="5641700" cy="399525"/>
            <a:chOff x="3326700" y="1885850"/>
            <a:chExt cx="5641700" cy="399525"/>
          </a:xfrm>
        </p:grpSpPr>
        <p:sp>
          <p:nvSpPr>
            <p:cNvPr id="195" name="Google Shape;195;p25"/>
            <p:cNvSpPr txBox="1"/>
            <p:nvPr/>
          </p:nvSpPr>
          <p:spPr>
            <a:xfrm>
              <a:off x="3429800" y="1885850"/>
              <a:ext cx="5538600" cy="2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800">
                  <a:latin typeface="Calibri"/>
                  <a:ea typeface="Calibri"/>
                  <a:cs typeface="Calibri"/>
                  <a:sym typeface="Calibri"/>
                </a:rPr>
                <a:t>TLS Server</a:t>
              </a:r>
              <a:r>
                <a:rPr i="1" lang="en-US" sz="1800">
                  <a:latin typeface="Calibri"/>
                  <a:ea typeface="Calibri"/>
                  <a:cs typeface="Calibri"/>
                  <a:sym typeface="Calibri"/>
                </a:rPr>
                <a:t>  Hello(Alpn with Istio2 as selected  protocol)</a:t>
              </a:r>
              <a:endParaRPr i="1" sz="1800">
                <a:latin typeface="Calibri"/>
                <a:ea typeface="Calibri"/>
                <a:cs typeface="Calibri"/>
                <a:sym typeface="Calibri"/>
              </a:endParaRPr>
            </a:p>
          </p:txBody>
        </p:sp>
        <p:cxnSp>
          <p:nvCxnSpPr>
            <p:cNvPr id="196" name="Google Shape;196;p25"/>
            <p:cNvCxnSpPr/>
            <p:nvPr/>
          </p:nvCxnSpPr>
          <p:spPr>
            <a:xfrm rot="10800000">
              <a:off x="3326700" y="2285375"/>
              <a:ext cx="5538600" cy="0"/>
            </a:xfrm>
            <a:prstGeom prst="straightConnector1">
              <a:avLst/>
            </a:prstGeom>
            <a:noFill/>
            <a:ln cap="flat" cmpd="sng" w="38100">
              <a:solidFill>
                <a:schemeClr val="dk2"/>
              </a:solidFill>
              <a:prstDash val="solid"/>
              <a:round/>
              <a:headEnd len="med" w="med" type="none"/>
              <a:tailEnd len="med" w="med" type="triangle"/>
            </a:ln>
          </p:spPr>
        </p:cxn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6"/>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Stats extension using Wasm API</a:t>
            </a:r>
            <a:endParaRPr/>
          </a:p>
        </p:txBody>
      </p:sp>
      <p:sp>
        <p:nvSpPr>
          <p:cNvPr id="202" name="Google Shape;202;p26"/>
          <p:cNvSpPr txBox="1"/>
          <p:nvPr/>
        </p:nvSpPr>
        <p:spPr>
          <a:xfrm>
            <a:off x="649875" y="1556300"/>
            <a:ext cx="9782400" cy="45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Mono"/>
              <a:ea typeface="Roboto Mono"/>
              <a:cs typeface="Roboto Mono"/>
              <a:sym typeface="Roboto Mono"/>
            </a:endParaRPr>
          </a:p>
          <a:p>
            <a:pPr indent="0" lvl="0" marL="0" rtl="0" algn="l">
              <a:spcBef>
                <a:spcPts val="0"/>
              </a:spcBef>
              <a:spcAft>
                <a:spcPts val="0"/>
              </a:spcAft>
              <a:buNone/>
            </a:pPr>
            <a:r>
              <a:rPr i="1" lang="en-US" sz="1800">
                <a:latin typeface="Roboto Mono"/>
                <a:ea typeface="Roboto Mono"/>
                <a:cs typeface="Roboto Mono"/>
                <a:sym typeface="Roboto Mono"/>
              </a:rPr>
              <a:t>// Allocate a dimensioned stats metric</a:t>
            </a:r>
            <a:endParaRPr i="1" sz="1800">
              <a:latin typeface="Roboto Mono"/>
              <a:ea typeface="Roboto Mono"/>
              <a:cs typeface="Roboto Mono"/>
              <a:sym typeface="Roboto Mono"/>
            </a:endParaRPr>
          </a:p>
          <a:p>
            <a:pPr indent="0" lvl="0" marL="0" rtl="0" algn="l">
              <a:spcBef>
                <a:spcPts val="0"/>
              </a:spcBef>
              <a:spcAft>
                <a:spcPts val="0"/>
              </a:spcAft>
              <a:buNone/>
            </a:pPr>
            <a:r>
              <a:rPr b="1" lang="en-US" sz="1800">
                <a:latin typeface="Roboto Mono"/>
                <a:ea typeface="Roboto Mono"/>
                <a:cs typeface="Roboto Mono"/>
                <a:sym typeface="Roboto Mono"/>
              </a:rPr>
              <a:t>Metric</a:t>
            </a:r>
            <a:r>
              <a:rPr lang="en-US" sz="1800">
                <a:latin typeface="Roboto Mono"/>
                <a:ea typeface="Roboto Mono"/>
                <a:cs typeface="Roboto Mono"/>
                <a:sym typeface="Roboto Mono"/>
              </a:rPr>
              <a:t> </a:t>
            </a:r>
            <a:r>
              <a:rPr i="1" lang="en-US" sz="1800">
                <a:latin typeface="Roboto Mono"/>
                <a:ea typeface="Roboto Mono"/>
                <a:cs typeface="Roboto Mono"/>
                <a:sym typeface="Roboto Mono"/>
              </a:rPr>
              <a:t>requests_total</a:t>
            </a:r>
            <a:r>
              <a:rPr lang="en-US" sz="1800">
                <a:latin typeface="Roboto Mono"/>
                <a:ea typeface="Roboto Mono"/>
                <a:cs typeface="Roboto Mono"/>
                <a:sym typeface="Roboto Mono"/>
              </a:rPr>
              <a:t>(</a:t>
            </a:r>
            <a:r>
              <a:rPr b="1" lang="en-US" sz="1800">
                <a:latin typeface="Roboto Mono"/>
                <a:ea typeface="Roboto Mono"/>
                <a:cs typeface="Roboto Mono"/>
                <a:sym typeface="Roboto Mono"/>
              </a:rPr>
              <a:t>MetricType</a:t>
            </a:r>
            <a:r>
              <a:rPr lang="en-US" sz="1800">
                <a:latin typeface="Roboto Mono"/>
                <a:ea typeface="Roboto Mono"/>
                <a:cs typeface="Roboto Mono"/>
                <a:sym typeface="Roboto Mono"/>
              </a:rPr>
              <a:t>::</a:t>
            </a:r>
            <a:r>
              <a:rPr i="1" lang="en-US" sz="1800">
                <a:latin typeface="Roboto Mono"/>
                <a:ea typeface="Roboto Mono"/>
                <a:cs typeface="Roboto Mono"/>
                <a:sym typeface="Roboto Mono"/>
              </a:rPr>
              <a:t>Counter</a:t>
            </a:r>
            <a:r>
              <a:rPr lang="en-US" sz="1800">
                <a:latin typeface="Roboto Mono"/>
                <a:ea typeface="Roboto Mono"/>
                <a:cs typeface="Roboto Mono"/>
                <a:sym typeface="Roboto Mono"/>
              </a:rPr>
              <a:t>, </a:t>
            </a:r>
            <a:endParaRPr sz="1800">
              <a:latin typeface="Roboto Mono"/>
              <a:ea typeface="Roboto Mono"/>
              <a:cs typeface="Roboto Mono"/>
              <a:sym typeface="Roboto Mono"/>
            </a:endParaRPr>
          </a:p>
          <a:p>
            <a:pPr indent="0" lvl="0" marL="0" rtl="0" algn="l">
              <a:spcBef>
                <a:spcPts val="0"/>
              </a:spcBef>
              <a:spcAft>
                <a:spcPts val="0"/>
              </a:spcAft>
              <a:buNone/>
            </a:pPr>
            <a:r>
              <a:rPr lang="en-US" sz="1800">
                <a:latin typeface="Roboto Mono"/>
                <a:ea typeface="Roboto Mono"/>
                <a:cs typeface="Roboto Mono"/>
                <a:sym typeface="Roboto Mono"/>
              </a:rPr>
              <a:t>    		{{“</a:t>
            </a:r>
            <a:r>
              <a:rPr i="1" lang="en-US" sz="1800">
                <a:latin typeface="Roboto Mono"/>
                <a:ea typeface="Roboto Mono"/>
                <a:cs typeface="Roboto Mono"/>
                <a:sym typeface="Roboto Mono"/>
              </a:rPr>
              <a:t>source_workload</a:t>
            </a:r>
            <a:r>
              <a:rPr lang="en-US" sz="1800">
                <a:latin typeface="Roboto Mono"/>
                <a:ea typeface="Roboto Mono"/>
                <a:cs typeface="Roboto Mono"/>
                <a:sym typeface="Roboto Mono"/>
              </a:rPr>
              <a:t>”,</a:t>
            </a:r>
            <a:r>
              <a:rPr b="1" lang="en-US" sz="1800">
                <a:latin typeface="Roboto Mono"/>
                <a:ea typeface="Roboto Mono"/>
                <a:cs typeface="Roboto Mono"/>
                <a:sym typeface="Roboto Mono"/>
              </a:rPr>
              <a:t>TagType</a:t>
            </a:r>
            <a:r>
              <a:rPr lang="en-US" sz="1800">
                <a:latin typeface="Roboto Mono"/>
                <a:ea typeface="Roboto Mono"/>
                <a:cs typeface="Roboto Mono"/>
                <a:sym typeface="Roboto Mono"/>
              </a:rPr>
              <a:t>::</a:t>
            </a:r>
            <a:r>
              <a:rPr i="1" lang="en-US" sz="1800">
                <a:latin typeface="Roboto Mono"/>
                <a:ea typeface="Roboto Mono"/>
                <a:cs typeface="Roboto Mono"/>
                <a:sym typeface="Roboto Mono"/>
              </a:rPr>
              <a:t>String</a:t>
            </a:r>
            <a:r>
              <a:rPr lang="en-US" sz="1800">
                <a:latin typeface="Roboto Mono"/>
                <a:ea typeface="Roboto Mono"/>
                <a:cs typeface="Roboto Mono"/>
                <a:sym typeface="Roboto Mono"/>
              </a:rPr>
              <a:t>},</a:t>
            </a:r>
            <a:endParaRPr sz="1800">
              <a:latin typeface="Roboto Mono"/>
              <a:ea typeface="Roboto Mono"/>
              <a:cs typeface="Roboto Mono"/>
              <a:sym typeface="Roboto Mono"/>
            </a:endParaRPr>
          </a:p>
          <a:p>
            <a:pPr indent="0" lvl="0" marL="0" rtl="0" algn="l">
              <a:spcBef>
                <a:spcPts val="0"/>
              </a:spcBef>
              <a:spcAft>
                <a:spcPts val="0"/>
              </a:spcAft>
              <a:buNone/>
            </a:pPr>
            <a:r>
              <a:rPr lang="en-US" sz="1800">
                <a:latin typeface="Roboto Mono"/>
                <a:ea typeface="Roboto Mono"/>
                <a:cs typeface="Roboto Mono"/>
                <a:sym typeface="Roboto Mono"/>
              </a:rPr>
              <a:t>           {“</a:t>
            </a:r>
            <a:r>
              <a:rPr i="1" lang="en-US" sz="1800">
                <a:latin typeface="Roboto Mono"/>
                <a:ea typeface="Roboto Mono"/>
                <a:cs typeface="Roboto Mono"/>
                <a:sym typeface="Roboto Mono"/>
              </a:rPr>
              <a:t>destination_service</a:t>
            </a:r>
            <a:r>
              <a:rPr lang="en-US" sz="1800">
                <a:latin typeface="Roboto Mono"/>
                <a:ea typeface="Roboto Mono"/>
                <a:cs typeface="Roboto Mono"/>
                <a:sym typeface="Roboto Mono"/>
              </a:rPr>
              <a:t>”, </a:t>
            </a:r>
            <a:r>
              <a:rPr b="1" lang="en-US" sz="1800">
                <a:latin typeface="Roboto Mono"/>
                <a:ea typeface="Roboto Mono"/>
                <a:cs typeface="Roboto Mono"/>
                <a:sym typeface="Roboto Mono"/>
              </a:rPr>
              <a:t>TagType</a:t>
            </a:r>
            <a:r>
              <a:rPr lang="en-US" sz="1800">
                <a:latin typeface="Roboto Mono"/>
                <a:ea typeface="Roboto Mono"/>
                <a:cs typeface="Roboto Mono"/>
                <a:sym typeface="Roboto Mono"/>
              </a:rPr>
              <a:t>::</a:t>
            </a:r>
            <a:r>
              <a:rPr i="1" lang="en-US" sz="1800">
                <a:latin typeface="Roboto Mono"/>
                <a:ea typeface="Roboto Mono"/>
                <a:cs typeface="Roboto Mono"/>
                <a:sym typeface="Roboto Mono"/>
              </a:rPr>
              <a:t>String</a:t>
            </a:r>
            <a:r>
              <a:rPr lang="en-US" sz="1800">
                <a:latin typeface="Roboto Mono"/>
                <a:ea typeface="Roboto Mono"/>
                <a:cs typeface="Roboto Mono"/>
                <a:sym typeface="Roboto Mono"/>
              </a:rPr>
              <a:t>}, ...});</a:t>
            </a:r>
            <a:endParaRPr sz="1800">
              <a:latin typeface="Roboto Mono"/>
              <a:ea typeface="Roboto Mono"/>
              <a:cs typeface="Roboto Mono"/>
              <a:sym typeface="Roboto Mono"/>
            </a:endParaRPr>
          </a:p>
          <a:p>
            <a:pPr indent="0" lvl="0" marL="0" rtl="0" algn="l">
              <a:spcBef>
                <a:spcPts val="0"/>
              </a:spcBef>
              <a:spcAft>
                <a:spcPts val="0"/>
              </a:spcAft>
              <a:buNone/>
            </a:pPr>
            <a:r>
              <a:t/>
            </a:r>
            <a:endParaRPr sz="1800">
              <a:latin typeface="Roboto Mono"/>
              <a:ea typeface="Roboto Mono"/>
              <a:cs typeface="Roboto Mono"/>
              <a:sym typeface="Roboto Mono"/>
            </a:endParaRPr>
          </a:p>
          <a:p>
            <a:pPr indent="0" lvl="0" marL="0" rtl="0" algn="l">
              <a:spcBef>
                <a:spcPts val="0"/>
              </a:spcBef>
              <a:spcAft>
                <a:spcPts val="0"/>
              </a:spcAft>
              <a:buNone/>
            </a:pPr>
            <a:r>
              <a:rPr i="1" lang="en-US" sz="1800">
                <a:latin typeface="Roboto Mono"/>
                <a:ea typeface="Roboto Mono"/>
                <a:cs typeface="Roboto Mono"/>
                <a:sym typeface="Roboto Mono"/>
              </a:rPr>
              <a:t>// Populate dimension labels computed from node metadata</a:t>
            </a:r>
            <a:endParaRPr i="1" sz="1800">
              <a:latin typeface="Roboto Mono"/>
              <a:ea typeface="Roboto Mono"/>
              <a:cs typeface="Roboto Mono"/>
              <a:sym typeface="Roboto Mono"/>
            </a:endParaRPr>
          </a:p>
          <a:p>
            <a:pPr indent="0" lvl="0" marL="0" rtl="0" algn="l">
              <a:spcBef>
                <a:spcPts val="0"/>
              </a:spcBef>
              <a:spcAft>
                <a:spcPts val="0"/>
              </a:spcAft>
              <a:buNone/>
            </a:pPr>
            <a:r>
              <a:rPr b="1" lang="en-US" sz="1800">
                <a:latin typeface="Roboto Mono"/>
                <a:ea typeface="Roboto Mono"/>
                <a:cs typeface="Roboto Mono"/>
                <a:sym typeface="Roboto Mono"/>
              </a:rPr>
              <a:t>vector</a:t>
            </a:r>
            <a:r>
              <a:rPr lang="en-US" sz="1800">
                <a:latin typeface="Roboto Mono"/>
                <a:ea typeface="Roboto Mono"/>
                <a:cs typeface="Roboto Mono"/>
                <a:sym typeface="Roboto Mono"/>
              </a:rPr>
              <a:t>&lt;</a:t>
            </a:r>
            <a:r>
              <a:rPr b="1" lang="en-US" sz="1800">
                <a:latin typeface="Roboto Mono"/>
                <a:ea typeface="Roboto Mono"/>
                <a:cs typeface="Roboto Mono"/>
                <a:sym typeface="Roboto Mono"/>
              </a:rPr>
              <a:t>string</a:t>
            </a:r>
            <a:r>
              <a:rPr lang="en-US" sz="1800">
                <a:latin typeface="Roboto Mono"/>
                <a:ea typeface="Roboto Mono"/>
                <a:cs typeface="Roboto Mono"/>
                <a:sym typeface="Roboto Mono"/>
              </a:rPr>
              <a:t>&gt; </a:t>
            </a:r>
            <a:r>
              <a:rPr i="1" lang="en-US" sz="1800">
                <a:latin typeface="Roboto Mono"/>
                <a:ea typeface="Roboto Mono"/>
                <a:cs typeface="Roboto Mono"/>
                <a:sym typeface="Roboto Mono"/>
              </a:rPr>
              <a:t>values</a:t>
            </a:r>
            <a:r>
              <a:rPr lang="en-US" sz="1800">
                <a:latin typeface="Roboto Mono"/>
                <a:ea typeface="Roboto Mono"/>
                <a:cs typeface="Roboto Mono"/>
                <a:sym typeface="Roboto Mono"/>
              </a:rPr>
              <a:t> = {“</a:t>
            </a:r>
            <a:r>
              <a:rPr i="1" lang="en-US" sz="1800">
                <a:latin typeface="Roboto Mono"/>
                <a:ea typeface="Roboto Mono"/>
                <a:cs typeface="Roboto Mono"/>
                <a:sym typeface="Roboto Mono"/>
              </a:rPr>
              <a:t>pod-1ac5e</a:t>
            </a:r>
            <a:r>
              <a:rPr lang="en-US" sz="1800">
                <a:latin typeface="Roboto Mono"/>
                <a:ea typeface="Roboto Mono"/>
                <a:cs typeface="Roboto Mono"/>
                <a:sym typeface="Roboto Mono"/>
              </a:rPr>
              <a:t>”, “</a:t>
            </a:r>
            <a:r>
              <a:rPr i="1" lang="en-US" sz="1800">
                <a:latin typeface="Roboto Mono"/>
                <a:ea typeface="Roboto Mono"/>
                <a:cs typeface="Roboto Mono"/>
                <a:sym typeface="Roboto Mono"/>
              </a:rPr>
              <a:t>ratings</a:t>
            </a:r>
            <a:r>
              <a:rPr lang="en-US" sz="1800">
                <a:latin typeface="Roboto Mono"/>
                <a:ea typeface="Roboto Mono"/>
                <a:cs typeface="Roboto Mono"/>
                <a:sym typeface="Roboto Mono"/>
              </a:rPr>
              <a:t>”, …};</a:t>
            </a:r>
            <a:endParaRPr sz="1800">
              <a:latin typeface="Roboto Mono"/>
              <a:ea typeface="Roboto Mono"/>
              <a:cs typeface="Roboto Mono"/>
              <a:sym typeface="Roboto Mono"/>
            </a:endParaRPr>
          </a:p>
          <a:p>
            <a:pPr indent="0" lvl="0" marL="0" rtl="0" algn="l">
              <a:spcBef>
                <a:spcPts val="0"/>
              </a:spcBef>
              <a:spcAft>
                <a:spcPts val="0"/>
              </a:spcAft>
              <a:buNone/>
            </a:pPr>
            <a:r>
              <a:t/>
            </a:r>
            <a:endParaRPr sz="1800">
              <a:latin typeface="Roboto Mono"/>
              <a:ea typeface="Roboto Mono"/>
              <a:cs typeface="Roboto Mono"/>
              <a:sym typeface="Roboto Mono"/>
            </a:endParaRPr>
          </a:p>
          <a:p>
            <a:pPr indent="0" lvl="0" marL="0" rtl="0" algn="l">
              <a:spcBef>
                <a:spcPts val="0"/>
              </a:spcBef>
              <a:spcAft>
                <a:spcPts val="0"/>
              </a:spcAft>
              <a:buNone/>
            </a:pPr>
            <a:r>
              <a:rPr i="1" lang="en-US" sz="1800">
                <a:latin typeface="Roboto Mono"/>
                <a:ea typeface="Roboto Mono"/>
                <a:cs typeface="Roboto Mono"/>
                <a:sym typeface="Roboto Mono"/>
              </a:rPr>
              <a:t>// Resolve a stats metric ID</a:t>
            </a:r>
            <a:endParaRPr i="1" sz="1800">
              <a:latin typeface="Roboto Mono"/>
              <a:ea typeface="Roboto Mono"/>
              <a:cs typeface="Roboto Mono"/>
              <a:sym typeface="Roboto Mono"/>
            </a:endParaRPr>
          </a:p>
          <a:p>
            <a:pPr indent="0" lvl="0" marL="0" rtl="0" algn="l">
              <a:spcBef>
                <a:spcPts val="0"/>
              </a:spcBef>
              <a:spcAft>
                <a:spcPts val="0"/>
              </a:spcAft>
              <a:buNone/>
            </a:pPr>
            <a:r>
              <a:rPr b="1" lang="en-US" sz="1800">
                <a:latin typeface="Roboto Mono"/>
                <a:ea typeface="Roboto Mono"/>
                <a:cs typeface="Roboto Mono"/>
                <a:sym typeface="Roboto Mono"/>
              </a:rPr>
              <a:t>auto</a:t>
            </a:r>
            <a:r>
              <a:rPr lang="en-US" sz="1800">
                <a:latin typeface="Roboto Mono"/>
                <a:ea typeface="Roboto Mono"/>
                <a:cs typeface="Roboto Mono"/>
                <a:sym typeface="Roboto Mono"/>
              </a:rPr>
              <a:t> </a:t>
            </a:r>
            <a:r>
              <a:rPr i="1" lang="en-US" sz="1800">
                <a:latin typeface="Roboto Mono"/>
                <a:ea typeface="Roboto Mono"/>
                <a:cs typeface="Roboto Mono"/>
                <a:sym typeface="Roboto Mono"/>
              </a:rPr>
              <a:t>metric_id</a:t>
            </a:r>
            <a:r>
              <a:rPr lang="en-US" sz="1800">
                <a:latin typeface="Roboto Mono"/>
                <a:ea typeface="Roboto Mono"/>
                <a:cs typeface="Roboto Mono"/>
                <a:sym typeface="Roboto Mono"/>
              </a:rPr>
              <a:t> = </a:t>
            </a:r>
            <a:r>
              <a:rPr i="1" lang="en-US" sz="1800">
                <a:latin typeface="Roboto Mono"/>
                <a:ea typeface="Roboto Mono"/>
                <a:cs typeface="Roboto Mono"/>
                <a:sym typeface="Roboto Mono"/>
              </a:rPr>
              <a:t>requests_total</a:t>
            </a:r>
            <a:r>
              <a:rPr lang="en-US" sz="1800">
                <a:latin typeface="Roboto Mono"/>
                <a:ea typeface="Roboto Mono"/>
                <a:cs typeface="Roboto Mono"/>
                <a:sym typeface="Roboto Mono"/>
              </a:rPr>
              <a:t>.</a:t>
            </a:r>
            <a:r>
              <a:rPr b="1" lang="en-US" sz="1800">
                <a:latin typeface="Roboto Mono"/>
                <a:ea typeface="Roboto Mono"/>
                <a:cs typeface="Roboto Mono"/>
                <a:sym typeface="Roboto Mono"/>
              </a:rPr>
              <a:t>resolveWithFields</a:t>
            </a:r>
            <a:r>
              <a:rPr lang="en-US" sz="1800">
                <a:latin typeface="Roboto Mono"/>
                <a:ea typeface="Roboto Mono"/>
                <a:cs typeface="Roboto Mono"/>
                <a:sym typeface="Roboto Mono"/>
              </a:rPr>
              <a:t>(</a:t>
            </a:r>
            <a:r>
              <a:rPr i="1" lang="en-US" sz="1800">
                <a:latin typeface="Roboto Mono"/>
                <a:ea typeface="Roboto Mono"/>
                <a:cs typeface="Roboto Mono"/>
                <a:sym typeface="Roboto Mono"/>
              </a:rPr>
              <a:t>values</a:t>
            </a:r>
            <a:r>
              <a:rPr lang="en-US" sz="1800">
                <a:latin typeface="Roboto Mono"/>
                <a:ea typeface="Roboto Mono"/>
                <a:cs typeface="Roboto Mono"/>
                <a:sym typeface="Roboto Mono"/>
              </a:rPr>
              <a:t>);</a:t>
            </a:r>
            <a:endParaRPr sz="1800">
              <a:latin typeface="Roboto Mono"/>
              <a:ea typeface="Roboto Mono"/>
              <a:cs typeface="Roboto Mono"/>
              <a:sym typeface="Roboto Mono"/>
            </a:endParaRPr>
          </a:p>
          <a:p>
            <a:pPr indent="0" lvl="0" marL="0" rtl="0" algn="l">
              <a:spcBef>
                <a:spcPts val="0"/>
              </a:spcBef>
              <a:spcAft>
                <a:spcPts val="0"/>
              </a:spcAft>
              <a:buNone/>
            </a:pPr>
            <a:r>
              <a:t/>
            </a:r>
            <a:endParaRPr sz="1800">
              <a:latin typeface="Roboto Mono"/>
              <a:ea typeface="Roboto Mono"/>
              <a:cs typeface="Roboto Mono"/>
              <a:sym typeface="Roboto Mono"/>
            </a:endParaRPr>
          </a:p>
          <a:p>
            <a:pPr indent="0" lvl="0" marL="0" rtl="0" algn="l">
              <a:spcBef>
                <a:spcPts val="0"/>
              </a:spcBef>
              <a:spcAft>
                <a:spcPts val="0"/>
              </a:spcAft>
              <a:buNone/>
            </a:pPr>
            <a:r>
              <a:rPr i="1" lang="en-US" sz="1800">
                <a:latin typeface="Roboto Mono"/>
                <a:ea typeface="Roboto Mono"/>
                <a:cs typeface="Roboto Mono"/>
                <a:sym typeface="Roboto Mono"/>
              </a:rPr>
              <a:t>// Emit value</a:t>
            </a:r>
            <a:endParaRPr i="1" sz="1800">
              <a:latin typeface="Roboto Mono"/>
              <a:ea typeface="Roboto Mono"/>
              <a:cs typeface="Roboto Mono"/>
              <a:sym typeface="Roboto Mono"/>
            </a:endParaRPr>
          </a:p>
          <a:p>
            <a:pPr indent="0" lvl="0" marL="0" rtl="0" algn="l">
              <a:spcBef>
                <a:spcPts val="0"/>
              </a:spcBef>
              <a:spcAft>
                <a:spcPts val="0"/>
              </a:spcAft>
              <a:buNone/>
            </a:pPr>
            <a:r>
              <a:rPr b="1" lang="en-US" sz="1800">
                <a:latin typeface="Roboto Mono"/>
                <a:ea typeface="Roboto Mono"/>
                <a:cs typeface="Roboto Mono"/>
                <a:sym typeface="Roboto Mono"/>
              </a:rPr>
              <a:t>recordMetric</a:t>
            </a:r>
            <a:r>
              <a:rPr lang="en-US" sz="1800">
                <a:latin typeface="Roboto Mono"/>
                <a:ea typeface="Roboto Mono"/>
                <a:cs typeface="Roboto Mono"/>
                <a:sym typeface="Roboto Mono"/>
              </a:rPr>
              <a:t>(</a:t>
            </a:r>
            <a:r>
              <a:rPr i="1" lang="en-US" sz="1800">
                <a:latin typeface="Roboto Mono"/>
                <a:ea typeface="Roboto Mono"/>
                <a:cs typeface="Roboto Mono"/>
                <a:sym typeface="Roboto Mono"/>
              </a:rPr>
              <a:t>metric_id</a:t>
            </a:r>
            <a:r>
              <a:rPr lang="en-US" sz="1800">
                <a:latin typeface="Roboto Mono"/>
                <a:ea typeface="Roboto Mono"/>
                <a:cs typeface="Roboto Mono"/>
                <a:sym typeface="Roboto Mono"/>
              </a:rPr>
              <a:t>, 1)</a:t>
            </a:r>
            <a:endParaRPr sz="1800">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7"/>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Internal Envoy Wasm context API</a:t>
            </a:r>
            <a:endParaRPr/>
          </a:p>
        </p:txBody>
      </p:sp>
      <p:sp>
        <p:nvSpPr>
          <p:cNvPr id="208" name="Google Shape;208;p27"/>
          <p:cNvSpPr/>
          <p:nvPr/>
        </p:nvSpPr>
        <p:spPr>
          <a:xfrm>
            <a:off x="6821825" y="1780525"/>
            <a:ext cx="3721200" cy="4002300"/>
          </a:xfrm>
          <a:prstGeom prst="rect">
            <a:avLst/>
          </a:prstGeom>
          <a:solidFill>
            <a:srgbClr val="FFFFFF"/>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i="1" lang="en-US" sz="2400">
                <a:latin typeface="Roboto Mono"/>
                <a:ea typeface="Roboto Mono"/>
                <a:cs typeface="Roboto Mono"/>
                <a:sym typeface="Roboto Mono"/>
              </a:rPr>
              <a:t>Envoy in-process</a:t>
            </a:r>
            <a:endParaRPr i="1" sz="2400">
              <a:latin typeface="Roboto Mono"/>
              <a:ea typeface="Roboto Mono"/>
              <a:cs typeface="Roboto Mono"/>
              <a:sym typeface="Roboto Mono"/>
            </a:endParaRPr>
          </a:p>
          <a:p>
            <a:pPr indent="0" lvl="0" marL="0" rtl="0" algn="ctr">
              <a:spcBef>
                <a:spcPts val="0"/>
              </a:spcBef>
              <a:spcAft>
                <a:spcPts val="0"/>
              </a:spcAft>
              <a:buNone/>
            </a:pPr>
            <a:r>
              <a:rPr i="1" lang="en-US" sz="2400">
                <a:latin typeface="Roboto Mono"/>
                <a:ea typeface="Roboto Mono"/>
                <a:cs typeface="Roboto Mono"/>
                <a:sym typeface="Roboto Mono"/>
              </a:rPr>
              <a:t>request context</a:t>
            </a:r>
            <a:endParaRPr i="1" sz="2400">
              <a:latin typeface="Roboto Mono"/>
              <a:ea typeface="Roboto Mono"/>
              <a:cs typeface="Roboto Mono"/>
              <a:sym typeface="Roboto Mono"/>
            </a:endParaRPr>
          </a:p>
        </p:txBody>
      </p:sp>
      <p:graphicFrame>
        <p:nvGraphicFramePr>
          <p:cNvPr id="209" name="Google Shape;209;p27"/>
          <p:cNvGraphicFramePr/>
          <p:nvPr/>
        </p:nvGraphicFramePr>
        <p:xfrm>
          <a:off x="6819650" y="2857325"/>
          <a:ext cx="3000000" cy="3000000"/>
        </p:xfrm>
        <a:graphic>
          <a:graphicData uri="http://schemas.openxmlformats.org/drawingml/2006/table">
            <a:tbl>
              <a:tblPr>
                <a:noFill/>
                <a:tableStyleId>{22BE164F-E7FB-4FD7-919F-B4F6C089041A}</a:tableStyleId>
              </a:tblPr>
              <a:tblGrid>
                <a:gridCol w="1821400"/>
                <a:gridCol w="1901975"/>
              </a:tblGrid>
              <a:tr h="712350">
                <a:tc>
                  <a:txBody>
                    <a:bodyPr/>
                    <a:lstStyle/>
                    <a:p>
                      <a:pPr indent="0" lvl="0" marL="0" rtl="0" algn="l">
                        <a:spcBef>
                          <a:spcPts val="0"/>
                        </a:spcBef>
                        <a:spcAft>
                          <a:spcPts val="0"/>
                        </a:spcAft>
                        <a:buNone/>
                      </a:pPr>
                      <a:r>
                        <a:rPr lang="en-US" sz="1800">
                          <a:latin typeface="Roboto Mono"/>
                          <a:ea typeface="Roboto Mono"/>
                          <a:cs typeface="Roboto Mono"/>
                          <a:sym typeface="Roboto Mono"/>
                        </a:rPr>
                        <a:t>upstream</a:t>
                      </a:r>
                      <a:endParaRPr sz="1800">
                        <a:latin typeface="Roboto Mono"/>
                        <a:ea typeface="Roboto Mono"/>
                        <a:cs typeface="Roboto Mono"/>
                        <a:sym typeface="Roboto Mono"/>
                      </a:endParaRPr>
                    </a:p>
                    <a:p>
                      <a:pPr indent="0" lvl="0" marL="0" rtl="0" algn="l">
                        <a:spcBef>
                          <a:spcPts val="0"/>
                        </a:spcBef>
                        <a:spcAft>
                          <a:spcPts val="0"/>
                        </a:spcAft>
                        <a:buNone/>
                      </a:pPr>
                      <a:r>
                        <a:rPr lang="en-US" sz="1800">
                          <a:latin typeface="Roboto Mono"/>
                          <a:ea typeface="Roboto Mono"/>
                          <a:cs typeface="Roboto Mono"/>
                          <a:sym typeface="Roboto Mono"/>
                        </a:rPr>
                        <a:t>metadata</a:t>
                      </a:r>
                      <a:endParaRPr sz="1800">
                        <a:latin typeface="Roboto Mono"/>
                        <a:ea typeface="Roboto Mono"/>
                        <a:cs typeface="Roboto Mono"/>
                        <a:sym typeface="Roboto Mon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Roboto Mono"/>
                          <a:ea typeface="Roboto Mono"/>
                          <a:cs typeface="Roboto Mono"/>
                          <a:sym typeface="Roboto Mono"/>
                        </a:rPr>
                        <a:t>&lt;proto bytes&gt;</a:t>
                      </a:r>
                      <a:endParaRPr sz="1800">
                        <a:latin typeface="Roboto Mono"/>
                        <a:ea typeface="Roboto Mono"/>
                        <a:cs typeface="Roboto Mono"/>
                        <a:sym typeface="Roboto Mon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712350">
                <a:tc>
                  <a:txBody>
                    <a:bodyPr/>
                    <a:lstStyle/>
                    <a:p>
                      <a:pPr indent="0" lvl="0" marL="0" rtl="0" algn="l">
                        <a:spcBef>
                          <a:spcPts val="0"/>
                        </a:spcBef>
                        <a:spcAft>
                          <a:spcPts val="0"/>
                        </a:spcAft>
                        <a:buNone/>
                      </a:pPr>
                      <a:r>
                        <a:rPr lang="en-US" sz="1800">
                          <a:latin typeface="Roboto Mono"/>
                          <a:ea typeface="Roboto Mono"/>
                          <a:cs typeface="Roboto Mono"/>
                          <a:sym typeface="Roboto Mono"/>
                        </a:rPr>
                        <a:t>downstream</a:t>
                      </a:r>
                      <a:endParaRPr sz="1800">
                        <a:latin typeface="Roboto Mono"/>
                        <a:ea typeface="Roboto Mono"/>
                        <a:cs typeface="Roboto Mono"/>
                        <a:sym typeface="Roboto Mono"/>
                      </a:endParaRPr>
                    </a:p>
                    <a:p>
                      <a:pPr indent="0" lvl="0" marL="0" rtl="0" algn="l">
                        <a:spcBef>
                          <a:spcPts val="0"/>
                        </a:spcBef>
                        <a:spcAft>
                          <a:spcPts val="0"/>
                        </a:spcAft>
                        <a:buNone/>
                      </a:pPr>
                      <a:r>
                        <a:rPr lang="en-US" sz="1800">
                          <a:latin typeface="Roboto Mono"/>
                          <a:ea typeface="Roboto Mono"/>
                          <a:cs typeface="Roboto Mono"/>
                          <a:sym typeface="Roboto Mono"/>
                        </a:rPr>
                        <a:t>metadata</a:t>
                      </a:r>
                      <a:endParaRPr sz="1800">
                        <a:latin typeface="Roboto Mono"/>
                        <a:ea typeface="Roboto Mono"/>
                        <a:cs typeface="Roboto Mono"/>
                        <a:sym typeface="Roboto Mon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Roboto Mono"/>
                          <a:ea typeface="Roboto Mono"/>
                          <a:cs typeface="Roboto Mono"/>
                          <a:sym typeface="Roboto Mono"/>
                        </a:rPr>
                        <a:t>&lt;proto bytes&gt;</a:t>
                      </a:r>
                      <a:endParaRPr sz="1800">
                        <a:latin typeface="Roboto Mono"/>
                        <a:ea typeface="Roboto Mono"/>
                        <a:cs typeface="Roboto Mono"/>
                        <a:sym typeface="Roboto Mon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712350">
                <a:tc>
                  <a:txBody>
                    <a:bodyPr/>
                    <a:lstStyle/>
                    <a:p>
                      <a:pPr indent="0" lvl="0" marL="0" rtl="0" algn="l">
                        <a:spcBef>
                          <a:spcPts val="0"/>
                        </a:spcBef>
                        <a:spcAft>
                          <a:spcPts val="0"/>
                        </a:spcAft>
                        <a:buNone/>
                      </a:pPr>
                      <a:r>
                        <a:rPr lang="en-US" sz="1800">
                          <a:latin typeface="Roboto Mono"/>
                          <a:ea typeface="Roboto Mono"/>
                          <a:cs typeface="Roboto Mono"/>
                          <a:sym typeface="Roboto Mono"/>
                        </a:rPr>
                        <a:t>node metadata</a:t>
                      </a:r>
                      <a:endParaRPr sz="1800">
                        <a:latin typeface="Roboto Mono"/>
                        <a:ea typeface="Roboto Mono"/>
                        <a:cs typeface="Roboto Mono"/>
                        <a:sym typeface="Roboto Mon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Roboto Mono"/>
                          <a:ea typeface="Roboto Mono"/>
                          <a:cs typeface="Roboto Mono"/>
                          <a:sym typeface="Roboto Mono"/>
                        </a:rPr>
                        <a:t>&lt;proto</a:t>
                      </a:r>
                      <a:endParaRPr sz="1800">
                        <a:latin typeface="Roboto Mono"/>
                        <a:ea typeface="Roboto Mono"/>
                        <a:cs typeface="Roboto Mono"/>
                        <a:sym typeface="Roboto Mono"/>
                      </a:endParaRPr>
                    </a:p>
                    <a:p>
                      <a:pPr indent="0" lvl="0" marL="0" rtl="0" algn="l">
                        <a:spcBef>
                          <a:spcPts val="0"/>
                        </a:spcBef>
                        <a:spcAft>
                          <a:spcPts val="0"/>
                        </a:spcAft>
                        <a:buNone/>
                      </a:pPr>
                      <a:r>
                        <a:rPr lang="en-US" sz="1800">
                          <a:latin typeface="Roboto Mono"/>
                          <a:ea typeface="Roboto Mono"/>
                          <a:cs typeface="Roboto Mono"/>
                          <a:sym typeface="Roboto Mono"/>
                        </a:rPr>
                        <a:t>bytes&gt;</a:t>
                      </a:r>
                      <a:endParaRPr sz="1800">
                        <a:latin typeface="Roboto Mono"/>
                        <a:ea typeface="Roboto Mono"/>
                        <a:cs typeface="Roboto Mono"/>
                        <a:sym typeface="Roboto Mon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719600">
                <a:tc>
                  <a:txBody>
                    <a:bodyPr/>
                    <a:lstStyle/>
                    <a:p>
                      <a:pPr indent="0" lvl="0" marL="0" rtl="0" algn="l">
                        <a:spcBef>
                          <a:spcPts val="0"/>
                        </a:spcBef>
                        <a:spcAft>
                          <a:spcPts val="0"/>
                        </a:spcAft>
                        <a:buNone/>
                      </a:pPr>
                      <a:r>
                        <a:rPr lang="en-US" sz="1800">
                          <a:latin typeface="Roboto Mono"/>
                          <a:ea typeface="Roboto Mono"/>
                          <a:cs typeface="Roboto Mono"/>
                          <a:sym typeface="Roboto Mono"/>
                        </a:rPr>
                        <a:t>request.</a:t>
                      </a:r>
                      <a:endParaRPr sz="1800">
                        <a:latin typeface="Roboto Mono"/>
                        <a:ea typeface="Roboto Mono"/>
                        <a:cs typeface="Roboto Mono"/>
                        <a:sym typeface="Roboto Mono"/>
                      </a:endParaRPr>
                    </a:p>
                    <a:p>
                      <a:pPr indent="0" lvl="0" marL="0" rtl="0" algn="l">
                        <a:spcBef>
                          <a:spcPts val="0"/>
                        </a:spcBef>
                        <a:spcAft>
                          <a:spcPts val="0"/>
                        </a:spcAft>
                        <a:buNone/>
                      </a:pPr>
                      <a:r>
                        <a:rPr lang="en-US" sz="1800">
                          <a:latin typeface="Roboto Mono"/>
                          <a:ea typeface="Roboto Mono"/>
                          <a:cs typeface="Roboto Mono"/>
                          <a:sym typeface="Roboto Mono"/>
                        </a:rPr>
                        <a:t>headers</a:t>
                      </a:r>
                      <a:endParaRPr sz="1800">
                        <a:latin typeface="Roboto Mono"/>
                        <a:ea typeface="Roboto Mono"/>
                        <a:cs typeface="Roboto Mono"/>
                        <a:sym typeface="Roboto Mon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800">
                          <a:latin typeface="Roboto Mono"/>
                          <a:ea typeface="Roboto Mono"/>
                          <a:cs typeface="Roboto Mono"/>
                          <a:sym typeface="Roboto Mono"/>
                        </a:rPr>
                        <a:t>string map</a:t>
                      </a:r>
                      <a:endParaRPr sz="1800">
                        <a:latin typeface="Roboto Mono"/>
                        <a:ea typeface="Roboto Mono"/>
                        <a:cs typeface="Roboto Mono"/>
                        <a:sym typeface="Roboto Mon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210" name="Google Shape;210;p27"/>
          <p:cNvSpPr/>
          <p:nvPr/>
        </p:nvSpPr>
        <p:spPr>
          <a:xfrm>
            <a:off x="982750" y="3358588"/>
            <a:ext cx="3437400" cy="10260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Metadata exchange Wasm/C++ extension</a:t>
            </a:r>
            <a:endParaRPr sz="1800">
              <a:latin typeface="Roboto Mono"/>
              <a:ea typeface="Roboto Mono"/>
              <a:cs typeface="Roboto Mono"/>
              <a:sym typeface="Roboto Mono"/>
            </a:endParaRPr>
          </a:p>
        </p:txBody>
      </p:sp>
      <p:sp>
        <p:nvSpPr>
          <p:cNvPr id="211" name="Google Shape;211;p27"/>
          <p:cNvSpPr/>
          <p:nvPr/>
        </p:nvSpPr>
        <p:spPr>
          <a:xfrm>
            <a:off x="982750" y="4949613"/>
            <a:ext cx="3437400" cy="10260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Stats</a:t>
            </a:r>
            <a:r>
              <a:rPr lang="en-US" sz="1800">
                <a:latin typeface="Roboto Mono"/>
                <a:ea typeface="Roboto Mono"/>
                <a:cs typeface="Roboto Mono"/>
                <a:sym typeface="Roboto Mono"/>
              </a:rPr>
              <a:t> </a:t>
            </a:r>
            <a:endParaRPr sz="1800">
              <a:latin typeface="Roboto Mono"/>
              <a:ea typeface="Roboto Mono"/>
              <a:cs typeface="Roboto Mono"/>
              <a:sym typeface="Roboto Mono"/>
            </a:endParaRPr>
          </a:p>
          <a:p>
            <a:pPr indent="0" lvl="0" marL="0" rtl="0" algn="ctr">
              <a:spcBef>
                <a:spcPts val="0"/>
              </a:spcBef>
              <a:spcAft>
                <a:spcPts val="0"/>
              </a:spcAft>
              <a:buNone/>
            </a:pPr>
            <a:r>
              <a:rPr lang="en-US" sz="1800">
                <a:latin typeface="Roboto Mono"/>
                <a:ea typeface="Roboto Mono"/>
                <a:cs typeface="Roboto Mono"/>
                <a:sym typeface="Roboto Mono"/>
              </a:rPr>
              <a:t>Wasm/C++ extension</a:t>
            </a:r>
            <a:endParaRPr sz="1800">
              <a:latin typeface="Roboto Mono"/>
              <a:ea typeface="Roboto Mono"/>
              <a:cs typeface="Roboto Mono"/>
              <a:sym typeface="Roboto Mono"/>
            </a:endParaRPr>
          </a:p>
        </p:txBody>
      </p:sp>
      <p:cxnSp>
        <p:nvCxnSpPr>
          <p:cNvPr id="212" name="Google Shape;212;p27"/>
          <p:cNvCxnSpPr>
            <a:endCxn id="211" idx="3"/>
          </p:cNvCxnSpPr>
          <p:nvPr/>
        </p:nvCxnSpPr>
        <p:spPr>
          <a:xfrm flipH="1">
            <a:off x="4420150" y="4705413"/>
            <a:ext cx="2387400" cy="757200"/>
          </a:xfrm>
          <a:prstGeom prst="curvedConnector3">
            <a:avLst>
              <a:gd fmla="val 50000" name="adj1"/>
            </a:avLst>
          </a:prstGeom>
          <a:noFill/>
          <a:ln cap="flat" cmpd="sng" w="38100">
            <a:solidFill>
              <a:schemeClr val="dk2"/>
            </a:solidFill>
            <a:prstDash val="solid"/>
            <a:round/>
            <a:headEnd len="med" w="med" type="none"/>
            <a:tailEnd len="med" w="med" type="triangle"/>
          </a:ln>
        </p:spPr>
      </p:cxnSp>
      <p:cxnSp>
        <p:nvCxnSpPr>
          <p:cNvPr id="213" name="Google Shape;213;p27"/>
          <p:cNvCxnSpPr>
            <a:endCxn id="210" idx="3"/>
          </p:cNvCxnSpPr>
          <p:nvPr/>
        </p:nvCxnSpPr>
        <p:spPr>
          <a:xfrm rot="10800000">
            <a:off x="4420150" y="3871588"/>
            <a:ext cx="2387400" cy="833700"/>
          </a:xfrm>
          <a:prstGeom prst="curvedConnector3">
            <a:avLst>
              <a:gd fmla="val 50000" name="adj1"/>
            </a:avLst>
          </a:prstGeom>
          <a:noFill/>
          <a:ln cap="flat" cmpd="sng" w="38100">
            <a:solidFill>
              <a:schemeClr val="dk2"/>
            </a:solidFill>
            <a:prstDash val="solid"/>
            <a:round/>
            <a:headEnd len="med" w="med" type="none"/>
            <a:tailEnd len="med" w="med" type="triangle"/>
          </a:ln>
        </p:spPr>
      </p:cxnSp>
      <p:cxnSp>
        <p:nvCxnSpPr>
          <p:cNvPr id="214" name="Google Shape;214;p27"/>
          <p:cNvCxnSpPr>
            <a:endCxn id="211" idx="3"/>
          </p:cNvCxnSpPr>
          <p:nvPr/>
        </p:nvCxnSpPr>
        <p:spPr>
          <a:xfrm flipH="1">
            <a:off x="4420150" y="3915513"/>
            <a:ext cx="2353800" cy="1547100"/>
          </a:xfrm>
          <a:prstGeom prst="curvedConnector3">
            <a:avLst>
              <a:gd fmla="val 50000" name="adj1"/>
            </a:avLst>
          </a:prstGeom>
          <a:noFill/>
          <a:ln cap="flat" cmpd="sng" w="38100">
            <a:solidFill>
              <a:schemeClr val="dk2"/>
            </a:solidFill>
            <a:prstDash val="solid"/>
            <a:round/>
            <a:headEnd len="med" w="med" type="none"/>
            <a:tailEnd len="med" w="med" type="triangle"/>
          </a:ln>
        </p:spPr>
      </p:cxnSp>
      <p:cxnSp>
        <p:nvCxnSpPr>
          <p:cNvPr id="215" name="Google Shape;215;p27"/>
          <p:cNvCxnSpPr>
            <a:endCxn id="211" idx="3"/>
          </p:cNvCxnSpPr>
          <p:nvPr/>
        </p:nvCxnSpPr>
        <p:spPr>
          <a:xfrm flipH="1">
            <a:off x="4420150" y="3231213"/>
            <a:ext cx="2352300" cy="2231400"/>
          </a:xfrm>
          <a:prstGeom prst="curvedConnector3">
            <a:avLst>
              <a:gd fmla="val 50000" name="adj1"/>
            </a:avLst>
          </a:prstGeom>
          <a:noFill/>
          <a:ln cap="flat" cmpd="sng" w="38100">
            <a:solidFill>
              <a:schemeClr val="dk2"/>
            </a:solidFill>
            <a:prstDash val="solid"/>
            <a:round/>
            <a:headEnd len="med" w="med" type="none"/>
            <a:tailEnd len="med" w="med" type="triangle"/>
          </a:ln>
        </p:spPr>
      </p:cxnSp>
      <p:cxnSp>
        <p:nvCxnSpPr>
          <p:cNvPr id="216" name="Google Shape;216;p27"/>
          <p:cNvCxnSpPr>
            <a:endCxn id="210" idx="3"/>
          </p:cNvCxnSpPr>
          <p:nvPr/>
        </p:nvCxnSpPr>
        <p:spPr>
          <a:xfrm flipH="1">
            <a:off x="4420150" y="3243088"/>
            <a:ext cx="2370600" cy="628500"/>
          </a:xfrm>
          <a:prstGeom prst="curvedConnector3">
            <a:avLst>
              <a:gd fmla="val 50000" name="adj1"/>
            </a:avLst>
          </a:prstGeom>
          <a:noFill/>
          <a:ln cap="flat" cmpd="sng" w="38100">
            <a:solidFill>
              <a:srgbClr val="980000"/>
            </a:solidFill>
            <a:prstDash val="solid"/>
            <a:round/>
            <a:headEnd len="med" w="med" type="triangle"/>
            <a:tailEnd len="med" w="med" type="none"/>
          </a:ln>
        </p:spPr>
      </p:cxnSp>
      <p:cxnSp>
        <p:nvCxnSpPr>
          <p:cNvPr id="217" name="Google Shape;217;p27"/>
          <p:cNvCxnSpPr>
            <a:endCxn id="210" idx="3"/>
          </p:cNvCxnSpPr>
          <p:nvPr/>
        </p:nvCxnSpPr>
        <p:spPr>
          <a:xfrm rot="10800000">
            <a:off x="4420150" y="3871588"/>
            <a:ext cx="2337000" cy="60600"/>
          </a:xfrm>
          <a:prstGeom prst="curvedConnector3">
            <a:avLst>
              <a:gd fmla="val 50000" name="adj1"/>
            </a:avLst>
          </a:prstGeom>
          <a:noFill/>
          <a:ln cap="flat" cmpd="sng" w="38100">
            <a:solidFill>
              <a:srgbClr val="980000"/>
            </a:solidFill>
            <a:prstDash val="solid"/>
            <a:round/>
            <a:headEnd len="med" w="med" type="triangle"/>
            <a:tailEnd len="med" w="med" type="none"/>
          </a:ln>
        </p:spPr>
      </p:cxnSp>
      <p:cxnSp>
        <p:nvCxnSpPr>
          <p:cNvPr id="218" name="Google Shape;218;p27"/>
          <p:cNvCxnSpPr>
            <a:endCxn id="211" idx="3"/>
          </p:cNvCxnSpPr>
          <p:nvPr/>
        </p:nvCxnSpPr>
        <p:spPr>
          <a:xfrm flipH="1">
            <a:off x="4420150" y="5461713"/>
            <a:ext cx="2353800" cy="900"/>
          </a:xfrm>
          <a:prstGeom prst="curvedConnector3">
            <a:avLst>
              <a:gd fmla="val 50000" name="adj1"/>
            </a:avLst>
          </a:prstGeom>
          <a:noFill/>
          <a:ln cap="flat" cmpd="sng" w="38100">
            <a:solidFill>
              <a:schemeClr val="dk2"/>
            </a:solidFill>
            <a:prstDash val="solid"/>
            <a:round/>
            <a:headEnd len="med" w="med" type="none"/>
            <a:tailEnd len="med" w="med" type="triangle"/>
          </a:ln>
        </p:spPr>
      </p:cxnSp>
      <p:sp>
        <p:nvSpPr>
          <p:cNvPr id="219" name="Google Shape;219;p27"/>
          <p:cNvSpPr txBox="1"/>
          <p:nvPr/>
        </p:nvSpPr>
        <p:spPr>
          <a:xfrm>
            <a:off x="521075" y="1664075"/>
            <a:ext cx="6152100" cy="11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Roboto Mono"/>
                <a:ea typeface="Roboto Mono"/>
                <a:cs typeface="Roboto Mono"/>
                <a:sym typeface="Roboto Mono"/>
              </a:rPr>
              <a:t>auto</a:t>
            </a:r>
            <a:r>
              <a:rPr lang="en-US" sz="1800">
                <a:latin typeface="Roboto Mono"/>
                <a:ea typeface="Roboto Mono"/>
                <a:cs typeface="Roboto Mono"/>
                <a:sym typeface="Roboto Mono"/>
              </a:rPr>
              <a:t> bytes = </a:t>
            </a:r>
            <a:r>
              <a:rPr b="1" lang="en-US" sz="1800">
                <a:latin typeface="Roboto Mono"/>
                <a:ea typeface="Roboto Mono"/>
                <a:cs typeface="Roboto Mono"/>
                <a:sym typeface="Roboto Mono"/>
              </a:rPr>
              <a:t>getProperty</a:t>
            </a:r>
            <a:r>
              <a:rPr lang="en-US" sz="1800">
                <a:latin typeface="Roboto Mono"/>
                <a:ea typeface="Roboto Mono"/>
                <a:cs typeface="Roboto Mono"/>
                <a:sym typeface="Roboto Mono"/>
              </a:rPr>
              <a:t>({</a:t>
            </a:r>
            <a:endParaRPr sz="1800">
              <a:latin typeface="Roboto Mono"/>
              <a:ea typeface="Roboto Mono"/>
              <a:cs typeface="Roboto Mono"/>
              <a:sym typeface="Roboto Mono"/>
            </a:endParaRPr>
          </a:p>
          <a:p>
            <a:pPr indent="0" lvl="0" marL="0" rtl="0" algn="l">
              <a:spcBef>
                <a:spcPts val="0"/>
              </a:spcBef>
              <a:spcAft>
                <a:spcPts val="0"/>
              </a:spcAft>
              <a:buNone/>
            </a:pPr>
            <a:r>
              <a:rPr lang="en-US" sz="1800">
                <a:latin typeface="Roboto Mono"/>
                <a:ea typeface="Roboto Mono"/>
                <a:cs typeface="Roboto Mono"/>
                <a:sym typeface="Roboto Mono"/>
              </a:rPr>
              <a:t>   “</a:t>
            </a:r>
            <a:r>
              <a:rPr i="1" lang="en-US" sz="1800">
                <a:latin typeface="Roboto Mono"/>
                <a:ea typeface="Roboto Mono"/>
                <a:cs typeface="Roboto Mono"/>
                <a:sym typeface="Roboto Mono"/>
              </a:rPr>
              <a:t>filter_state</a:t>
            </a:r>
            <a:r>
              <a:rPr lang="en-US" sz="1800">
                <a:latin typeface="Roboto Mono"/>
                <a:ea typeface="Roboto Mono"/>
                <a:cs typeface="Roboto Mono"/>
                <a:sym typeface="Roboto Mono"/>
              </a:rPr>
              <a:t>”, </a:t>
            </a:r>
            <a:endParaRPr sz="1800">
              <a:latin typeface="Roboto Mono"/>
              <a:ea typeface="Roboto Mono"/>
              <a:cs typeface="Roboto Mono"/>
              <a:sym typeface="Roboto Mono"/>
            </a:endParaRPr>
          </a:p>
          <a:p>
            <a:pPr indent="0" lvl="0" marL="0" rtl="0" algn="l">
              <a:spcBef>
                <a:spcPts val="0"/>
              </a:spcBef>
              <a:spcAft>
                <a:spcPts val="0"/>
              </a:spcAft>
              <a:buNone/>
            </a:pPr>
            <a:r>
              <a:rPr lang="en-US" sz="1800">
                <a:latin typeface="Roboto Mono"/>
                <a:ea typeface="Roboto Mono"/>
                <a:cs typeface="Roboto Mono"/>
                <a:sym typeface="Roboto Mono"/>
              </a:rPr>
              <a:t>   “</a:t>
            </a:r>
            <a:r>
              <a:rPr i="1" lang="en-US" sz="1800">
                <a:latin typeface="Roboto Mono"/>
                <a:ea typeface="Roboto Mono"/>
                <a:cs typeface="Roboto Mono"/>
                <a:sym typeface="Roboto Mono"/>
              </a:rPr>
              <a:t>envoy.wasm.metadata_exchange.upstream</a:t>
            </a:r>
            <a:r>
              <a:rPr lang="en-US" sz="1800">
                <a:latin typeface="Roboto Mono"/>
                <a:ea typeface="Roboto Mono"/>
                <a:cs typeface="Roboto Mono"/>
                <a:sym typeface="Roboto Mono"/>
              </a:rPr>
              <a:t>”})</a:t>
            </a:r>
            <a:endParaRPr sz="1800">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8"/>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Stats extension (cont.)</a:t>
            </a:r>
            <a:endParaRPr/>
          </a:p>
        </p:txBody>
      </p:sp>
      <p:sp>
        <p:nvSpPr>
          <p:cNvPr id="225" name="Google Shape;225;p28"/>
          <p:cNvSpPr txBox="1"/>
          <p:nvPr/>
        </p:nvSpPr>
        <p:spPr>
          <a:xfrm>
            <a:off x="591450" y="1703925"/>
            <a:ext cx="9716700" cy="43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2400">
                <a:latin typeface="Calibri"/>
                <a:ea typeface="Calibri"/>
                <a:cs typeface="Calibri"/>
                <a:sym typeface="Calibri"/>
              </a:rPr>
              <a:t>Gotchas:</a:t>
            </a:r>
            <a:endParaRPr i="1" sz="2400">
              <a:latin typeface="Calibri"/>
              <a:ea typeface="Calibri"/>
              <a:cs typeface="Calibri"/>
              <a:sym typeface="Calibri"/>
            </a:endParaRPr>
          </a:p>
          <a:p>
            <a:pPr indent="0" lvl="0" marL="0" rtl="0" algn="l">
              <a:spcBef>
                <a:spcPts val="0"/>
              </a:spcBef>
              <a:spcAft>
                <a:spcPts val="0"/>
              </a:spcAft>
              <a:buNone/>
            </a:pPr>
            <a:r>
              <a:t/>
            </a:r>
            <a:endParaRPr i="1"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Envoy stats subsystem is statsd-style and linearizes all dimensions into a single string:</a:t>
            </a:r>
            <a:endParaRPr sz="2400">
              <a:latin typeface="Calibri"/>
              <a:ea typeface="Calibri"/>
              <a:cs typeface="Calibri"/>
              <a:sym typeface="Calibri"/>
            </a:endParaRPr>
          </a:p>
          <a:p>
            <a:pPr indent="-381000" lvl="1" marL="914400" rtl="0" algn="l">
              <a:spcBef>
                <a:spcPts val="0"/>
              </a:spcBef>
              <a:spcAft>
                <a:spcPts val="0"/>
              </a:spcAft>
              <a:buSzPts val="2400"/>
              <a:buFont typeface="Calibri"/>
              <a:buChar char="○"/>
            </a:pPr>
            <a:r>
              <a:rPr lang="en-US" sz="2400">
                <a:latin typeface="Calibri"/>
                <a:ea typeface="Calibri"/>
                <a:cs typeface="Calibri"/>
                <a:sym typeface="Calibri"/>
              </a:rPr>
              <a:t>requires parsing and rewriting on export</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Envoy stats are hierarchically scoped to xDS resources, which does not map well to Wasm VMs lifecycles</a:t>
            </a:r>
            <a:endParaRPr sz="2400">
              <a:latin typeface="Calibri"/>
              <a:ea typeface="Calibri"/>
              <a:cs typeface="Calibri"/>
              <a:sym typeface="Calibri"/>
            </a:endParaRPr>
          </a:p>
          <a:p>
            <a:pPr indent="-381000" lvl="1" marL="914400" rtl="0" algn="l">
              <a:spcBef>
                <a:spcPts val="0"/>
              </a:spcBef>
              <a:spcAft>
                <a:spcPts val="0"/>
              </a:spcAft>
              <a:buSzPts val="2400"/>
              <a:buFont typeface="Calibri"/>
              <a:buChar char="○"/>
            </a:pPr>
            <a:r>
              <a:rPr lang="en-US" sz="2400">
                <a:latin typeface="Calibri"/>
                <a:ea typeface="Calibri"/>
                <a:cs typeface="Calibri"/>
                <a:sym typeface="Calibri"/>
              </a:rPr>
              <a:t>lame duck stats scope for draining listeners</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0" lvl="0" marL="457200" rtl="0" algn="l">
              <a:spcBef>
                <a:spcPts val="0"/>
              </a:spcBef>
              <a:spcAft>
                <a:spcPts val="0"/>
              </a:spcAft>
              <a:buNone/>
            </a:pPr>
            <a:r>
              <a:t/>
            </a:r>
            <a:endParaRPr sz="24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9"/>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xDS configuration</a:t>
            </a:r>
            <a:endParaRPr/>
          </a:p>
        </p:txBody>
      </p:sp>
      <p:sp>
        <p:nvSpPr>
          <p:cNvPr id="231" name="Google Shape;231;p29"/>
          <p:cNvSpPr txBox="1"/>
          <p:nvPr/>
        </p:nvSpPr>
        <p:spPr>
          <a:xfrm>
            <a:off x="591450" y="1401325"/>
            <a:ext cx="9716700" cy="51819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i="1" lang="en-US" sz="2400">
                <a:latin typeface="Calibri"/>
                <a:ea typeface="Calibri"/>
                <a:cs typeface="Calibri"/>
                <a:sym typeface="Calibri"/>
              </a:rPr>
              <a:t>Activated in Istio using xDS patching configuration a.k.a EnvoyFilter:</a:t>
            </a:r>
            <a:endParaRPr i="1"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Roboto Mono"/>
                <a:ea typeface="Roboto Mono"/>
                <a:cs typeface="Roboto Mono"/>
                <a:sym typeface="Roboto Mono"/>
              </a:rPr>
              <a:t>apiVersion: networking.istio.io/v1alpha3</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a:latin typeface="Roboto Mono"/>
                <a:ea typeface="Roboto Mono"/>
                <a:cs typeface="Roboto Mono"/>
                <a:sym typeface="Roboto Mono"/>
              </a:rPr>
              <a:t>kind: </a:t>
            </a:r>
            <a:r>
              <a:rPr b="1" lang="en-US">
                <a:latin typeface="Roboto Mono"/>
                <a:ea typeface="Roboto Mono"/>
                <a:cs typeface="Roboto Mono"/>
                <a:sym typeface="Roboto Mono"/>
              </a:rPr>
              <a:t>EnvoyFilter</a:t>
            </a:r>
            <a:endParaRPr b="1">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a:latin typeface="Roboto Mono"/>
                <a:ea typeface="Roboto Mono"/>
                <a:cs typeface="Roboto Mono"/>
                <a:sym typeface="Roboto Mono"/>
              </a:rPr>
              <a:t>metadata:</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a:latin typeface="Roboto Mono"/>
                <a:ea typeface="Roboto Mono"/>
                <a:cs typeface="Roboto Mono"/>
                <a:sym typeface="Roboto Mono"/>
              </a:rPr>
              <a:t>  name: metadata-exchange</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a:latin typeface="Roboto Mono"/>
                <a:ea typeface="Roboto Mono"/>
                <a:cs typeface="Roboto Mono"/>
                <a:sym typeface="Roboto Mono"/>
              </a:rPr>
              <a:t>spec:</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a:latin typeface="Roboto Mono"/>
                <a:ea typeface="Roboto Mono"/>
                <a:cs typeface="Roboto Mono"/>
                <a:sym typeface="Roboto Mono"/>
              </a:rPr>
              <a:t>  configPatches:</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a:latin typeface="Roboto Mono"/>
                <a:ea typeface="Roboto Mono"/>
                <a:cs typeface="Roboto Mono"/>
                <a:sym typeface="Roboto Mono"/>
              </a:rPr>
              <a:t>    - applyTo: HTTP_FILTER</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a:latin typeface="Roboto Mono"/>
                <a:ea typeface="Roboto Mono"/>
                <a:cs typeface="Roboto Mono"/>
                <a:sym typeface="Roboto Mono"/>
              </a:rPr>
              <a:t>      match:</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a:latin typeface="Roboto Mono"/>
                <a:ea typeface="Roboto Mono"/>
                <a:cs typeface="Roboto Mono"/>
                <a:sym typeface="Roboto Mono"/>
              </a:rPr>
              <a:t>        context: ANY # inbound, outbound, and gateway</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a:latin typeface="Roboto Mono"/>
                <a:ea typeface="Roboto Mono"/>
                <a:cs typeface="Roboto Mono"/>
                <a:sym typeface="Roboto Mono"/>
              </a:rPr>
              <a:t>        listener:</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a:latin typeface="Roboto Mono"/>
                <a:ea typeface="Roboto Mono"/>
                <a:cs typeface="Roboto Mono"/>
                <a:sym typeface="Roboto Mono"/>
              </a:rPr>
              <a:t>          filterChain:</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a:latin typeface="Roboto Mono"/>
                <a:ea typeface="Roboto Mono"/>
                <a:cs typeface="Roboto Mono"/>
                <a:sym typeface="Roboto Mono"/>
              </a:rPr>
              <a:t>            filter:</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a:latin typeface="Roboto Mono"/>
                <a:ea typeface="Roboto Mono"/>
                <a:cs typeface="Roboto Mono"/>
                <a:sym typeface="Roboto Mono"/>
              </a:rPr>
              <a:t>              name: "envoy.http_connection_manager"</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a:latin typeface="Roboto Mono"/>
                <a:ea typeface="Roboto Mono"/>
                <a:cs typeface="Roboto Mono"/>
                <a:sym typeface="Roboto Mono"/>
              </a:rPr>
              <a:t>      patch:</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a:latin typeface="Roboto Mono"/>
                <a:ea typeface="Roboto Mono"/>
                <a:cs typeface="Roboto Mono"/>
                <a:sym typeface="Roboto Mono"/>
              </a:rPr>
              <a:t>        operation: INSERT_BEFORE</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a:latin typeface="Roboto Mono"/>
                <a:ea typeface="Roboto Mono"/>
                <a:cs typeface="Roboto Mono"/>
                <a:sym typeface="Roboto Mono"/>
              </a:rPr>
              <a:t>        value:</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a:latin typeface="Roboto Mono"/>
                <a:ea typeface="Roboto Mono"/>
                <a:cs typeface="Roboto Mono"/>
                <a:sym typeface="Roboto Mono"/>
              </a:rPr>
              <a:t>          </a:t>
            </a:r>
            <a:r>
              <a:rPr b="1" lang="en-US">
                <a:latin typeface="Roboto Mono"/>
                <a:ea typeface="Roboto Mono"/>
                <a:cs typeface="Roboto Mono"/>
                <a:sym typeface="Roboto Mono"/>
              </a:rPr>
              <a:t>name: envoy.filters.http.wasm</a:t>
            </a:r>
            <a:endParaRPr b="1">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en-US">
                <a:latin typeface="Roboto Mono"/>
                <a:ea typeface="Roboto Mono"/>
                <a:cs typeface="Roboto Mono"/>
                <a:sym typeface="Roboto Mono"/>
              </a:rPr>
              <a:t>          config:</a:t>
            </a:r>
            <a:endParaRPr b="1">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en-US">
                <a:latin typeface="Roboto Mono"/>
                <a:ea typeface="Roboto Mono"/>
                <a:cs typeface="Roboto Mono"/>
                <a:sym typeface="Roboto Mono"/>
              </a:rPr>
              <a:t>            config:</a:t>
            </a:r>
            <a:endParaRPr b="1">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en-US">
                <a:latin typeface="Roboto Mono"/>
                <a:ea typeface="Roboto Mono"/>
                <a:cs typeface="Roboto Mono"/>
                <a:sym typeface="Roboto Mono"/>
              </a:rPr>
              <a:t>              vm_config:</a:t>
            </a:r>
            <a:endParaRPr b="1">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en-US">
                <a:latin typeface="Roboto Mono"/>
                <a:ea typeface="Roboto Mono"/>
                <a:cs typeface="Roboto Mono"/>
                <a:sym typeface="Roboto Mono"/>
              </a:rPr>
              <a:t>                runtime: </a:t>
            </a:r>
            <a:r>
              <a:rPr b="1" lang="en-US">
                <a:solidFill>
                  <a:srgbClr val="980000"/>
                </a:solidFill>
                <a:latin typeface="Roboto Mono"/>
                <a:ea typeface="Roboto Mono"/>
                <a:cs typeface="Roboto Mono"/>
                <a:sym typeface="Roboto Mono"/>
              </a:rPr>
              <a:t>envoy.wasm.runtime.null</a:t>
            </a:r>
            <a:endParaRPr b="1">
              <a:solidFill>
                <a:srgbClr val="980000"/>
              </a:solidFill>
              <a:latin typeface="Roboto Mono"/>
              <a:ea typeface="Roboto Mono"/>
              <a:cs typeface="Roboto Mono"/>
              <a:sym typeface="Roboto Mono"/>
            </a:endParaRPr>
          </a:p>
          <a:p>
            <a:pPr indent="0" lvl="0" marL="0" rtl="0" algn="l">
              <a:spcBef>
                <a:spcPts val="0"/>
              </a:spcBef>
              <a:spcAft>
                <a:spcPts val="0"/>
              </a:spcAft>
              <a:buNone/>
            </a:pPr>
            <a:r>
              <a:rPr b="1" lang="en-US">
                <a:latin typeface="Roboto Mono"/>
                <a:ea typeface="Roboto Mono"/>
                <a:cs typeface="Roboto Mono"/>
                <a:sym typeface="Roboto Mono"/>
              </a:rPr>
              <a:t>                code: { inline_string: envoy.wasm.metadata_exchange }</a:t>
            </a:r>
            <a:endParaRPr b="1" sz="24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0"/>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Evolution of Istio telemetry</a:t>
            </a:r>
            <a:endParaRPr/>
          </a:p>
        </p:txBody>
      </p:sp>
      <p:grpSp>
        <p:nvGrpSpPr>
          <p:cNvPr id="237" name="Google Shape;237;p30"/>
          <p:cNvGrpSpPr/>
          <p:nvPr/>
        </p:nvGrpSpPr>
        <p:grpSpPr>
          <a:xfrm>
            <a:off x="504525" y="1742725"/>
            <a:ext cx="2530200" cy="1118100"/>
            <a:chOff x="870250" y="1301225"/>
            <a:chExt cx="2530200" cy="1118100"/>
          </a:xfrm>
        </p:grpSpPr>
        <p:sp>
          <p:nvSpPr>
            <p:cNvPr id="238" name="Google Shape;238;p30"/>
            <p:cNvSpPr/>
            <p:nvPr/>
          </p:nvSpPr>
          <p:spPr>
            <a:xfrm>
              <a:off x="870250" y="1301225"/>
              <a:ext cx="2530200" cy="1118100"/>
            </a:xfrm>
            <a:prstGeom prst="rect">
              <a:avLst/>
            </a:prstGeom>
            <a:solidFill>
              <a:srgbClr val="FFFFFF"/>
            </a:solidFill>
            <a:ln cap="flat" cmpd="sng" w="38100">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US" sz="2400">
                  <a:latin typeface="Roboto Mono"/>
                  <a:ea typeface="Roboto Mono"/>
                  <a:cs typeface="Roboto Mono"/>
                  <a:sym typeface="Roboto Mono"/>
                </a:rPr>
                <a:t>Envoy</a:t>
              </a:r>
              <a:endParaRPr sz="2400">
                <a:latin typeface="Roboto Mono"/>
                <a:ea typeface="Roboto Mono"/>
                <a:cs typeface="Roboto Mono"/>
                <a:sym typeface="Roboto Mono"/>
              </a:endParaRPr>
            </a:p>
          </p:txBody>
        </p:sp>
        <p:sp>
          <p:nvSpPr>
            <p:cNvPr id="239" name="Google Shape;239;p30"/>
            <p:cNvSpPr/>
            <p:nvPr/>
          </p:nvSpPr>
          <p:spPr>
            <a:xfrm>
              <a:off x="870250" y="1301225"/>
              <a:ext cx="2530200" cy="563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Mixer</a:t>
              </a:r>
              <a:r>
                <a:rPr lang="en-US" sz="1800">
                  <a:latin typeface="Roboto Mono"/>
                  <a:ea typeface="Roboto Mono"/>
                  <a:cs typeface="Roboto Mono"/>
                  <a:sym typeface="Roboto Mono"/>
                </a:rPr>
                <a:t> extension</a:t>
              </a:r>
              <a:endParaRPr sz="1800">
                <a:latin typeface="Roboto Mono"/>
                <a:ea typeface="Roboto Mono"/>
                <a:cs typeface="Roboto Mono"/>
                <a:sym typeface="Roboto Mono"/>
              </a:endParaRPr>
            </a:p>
          </p:txBody>
        </p:sp>
      </p:grpSp>
      <p:grpSp>
        <p:nvGrpSpPr>
          <p:cNvPr id="240" name="Google Shape;240;p30"/>
          <p:cNvGrpSpPr/>
          <p:nvPr/>
        </p:nvGrpSpPr>
        <p:grpSpPr>
          <a:xfrm>
            <a:off x="656925" y="1895125"/>
            <a:ext cx="2530200" cy="1118100"/>
            <a:chOff x="870250" y="1301225"/>
            <a:chExt cx="2530200" cy="1118100"/>
          </a:xfrm>
        </p:grpSpPr>
        <p:sp>
          <p:nvSpPr>
            <p:cNvPr id="241" name="Google Shape;241;p30"/>
            <p:cNvSpPr/>
            <p:nvPr/>
          </p:nvSpPr>
          <p:spPr>
            <a:xfrm>
              <a:off x="870250" y="1301225"/>
              <a:ext cx="2530200" cy="1118100"/>
            </a:xfrm>
            <a:prstGeom prst="rect">
              <a:avLst/>
            </a:prstGeom>
            <a:solidFill>
              <a:srgbClr val="FFFFFF"/>
            </a:solidFill>
            <a:ln cap="flat" cmpd="sng" w="38100">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US" sz="2400">
                  <a:latin typeface="Roboto Mono"/>
                  <a:ea typeface="Roboto Mono"/>
                  <a:cs typeface="Roboto Mono"/>
                  <a:sym typeface="Roboto Mono"/>
                </a:rPr>
                <a:t>Envoy</a:t>
              </a:r>
              <a:endParaRPr sz="2400">
                <a:latin typeface="Roboto Mono"/>
                <a:ea typeface="Roboto Mono"/>
                <a:cs typeface="Roboto Mono"/>
                <a:sym typeface="Roboto Mono"/>
              </a:endParaRPr>
            </a:p>
          </p:txBody>
        </p:sp>
        <p:sp>
          <p:nvSpPr>
            <p:cNvPr id="242" name="Google Shape;242;p30"/>
            <p:cNvSpPr/>
            <p:nvPr/>
          </p:nvSpPr>
          <p:spPr>
            <a:xfrm>
              <a:off x="870250" y="1301225"/>
              <a:ext cx="2530200" cy="563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Mixer extension</a:t>
              </a:r>
              <a:endParaRPr sz="1800">
                <a:latin typeface="Roboto Mono"/>
                <a:ea typeface="Roboto Mono"/>
                <a:cs typeface="Roboto Mono"/>
                <a:sym typeface="Roboto Mono"/>
              </a:endParaRPr>
            </a:p>
          </p:txBody>
        </p:sp>
      </p:grpSp>
      <p:grpSp>
        <p:nvGrpSpPr>
          <p:cNvPr id="243" name="Google Shape;243;p30"/>
          <p:cNvGrpSpPr/>
          <p:nvPr/>
        </p:nvGrpSpPr>
        <p:grpSpPr>
          <a:xfrm>
            <a:off x="809325" y="2047525"/>
            <a:ext cx="2530200" cy="1118100"/>
            <a:chOff x="870250" y="1301225"/>
            <a:chExt cx="2530200" cy="1118100"/>
          </a:xfrm>
        </p:grpSpPr>
        <p:sp>
          <p:nvSpPr>
            <p:cNvPr id="244" name="Google Shape;244;p30"/>
            <p:cNvSpPr/>
            <p:nvPr/>
          </p:nvSpPr>
          <p:spPr>
            <a:xfrm>
              <a:off x="870250" y="1301225"/>
              <a:ext cx="2530200" cy="1118100"/>
            </a:xfrm>
            <a:prstGeom prst="rect">
              <a:avLst/>
            </a:prstGeom>
            <a:solidFill>
              <a:srgbClr val="FFFFFF"/>
            </a:solidFill>
            <a:ln cap="flat" cmpd="sng" w="38100">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US" sz="2400">
                  <a:latin typeface="Roboto Mono"/>
                  <a:ea typeface="Roboto Mono"/>
                  <a:cs typeface="Roboto Mono"/>
                  <a:sym typeface="Roboto Mono"/>
                </a:rPr>
                <a:t>Envoy</a:t>
              </a:r>
              <a:endParaRPr sz="2400">
                <a:latin typeface="Roboto Mono"/>
                <a:ea typeface="Roboto Mono"/>
                <a:cs typeface="Roboto Mono"/>
                <a:sym typeface="Roboto Mono"/>
              </a:endParaRPr>
            </a:p>
          </p:txBody>
        </p:sp>
        <p:sp>
          <p:nvSpPr>
            <p:cNvPr id="245" name="Google Shape;245;p30"/>
            <p:cNvSpPr/>
            <p:nvPr/>
          </p:nvSpPr>
          <p:spPr>
            <a:xfrm>
              <a:off x="870250" y="1301225"/>
              <a:ext cx="2530200" cy="563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Mixer extension</a:t>
              </a:r>
              <a:endParaRPr sz="1800">
                <a:latin typeface="Roboto Mono"/>
                <a:ea typeface="Roboto Mono"/>
                <a:cs typeface="Roboto Mono"/>
                <a:sym typeface="Roboto Mono"/>
              </a:endParaRPr>
            </a:p>
          </p:txBody>
        </p:sp>
      </p:grpSp>
      <p:grpSp>
        <p:nvGrpSpPr>
          <p:cNvPr id="246" name="Google Shape;246;p30"/>
          <p:cNvGrpSpPr/>
          <p:nvPr/>
        </p:nvGrpSpPr>
        <p:grpSpPr>
          <a:xfrm>
            <a:off x="961725" y="2199925"/>
            <a:ext cx="2530200" cy="1118100"/>
            <a:chOff x="870250" y="1301225"/>
            <a:chExt cx="2530200" cy="1118100"/>
          </a:xfrm>
        </p:grpSpPr>
        <p:sp>
          <p:nvSpPr>
            <p:cNvPr id="247" name="Google Shape;247;p30"/>
            <p:cNvSpPr/>
            <p:nvPr/>
          </p:nvSpPr>
          <p:spPr>
            <a:xfrm>
              <a:off x="870250" y="1301225"/>
              <a:ext cx="2530200" cy="1118100"/>
            </a:xfrm>
            <a:prstGeom prst="rect">
              <a:avLst/>
            </a:prstGeom>
            <a:solidFill>
              <a:srgbClr val="FFFFFF"/>
            </a:solidFill>
            <a:ln cap="flat" cmpd="sng" w="38100">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US" sz="2400">
                  <a:latin typeface="Roboto Mono"/>
                  <a:ea typeface="Roboto Mono"/>
                  <a:cs typeface="Roboto Mono"/>
                  <a:sym typeface="Roboto Mono"/>
                </a:rPr>
                <a:t>Envoy</a:t>
              </a:r>
              <a:endParaRPr sz="2400">
                <a:latin typeface="Roboto Mono"/>
                <a:ea typeface="Roboto Mono"/>
                <a:cs typeface="Roboto Mono"/>
                <a:sym typeface="Roboto Mono"/>
              </a:endParaRPr>
            </a:p>
          </p:txBody>
        </p:sp>
        <p:sp>
          <p:nvSpPr>
            <p:cNvPr id="248" name="Google Shape;248;p30"/>
            <p:cNvSpPr/>
            <p:nvPr/>
          </p:nvSpPr>
          <p:spPr>
            <a:xfrm>
              <a:off x="870250" y="1301225"/>
              <a:ext cx="2530200" cy="563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Istio</a:t>
              </a:r>
              <a:r>
                <a:rPr lang="en-US" sz="1800">
                  <a:latin typeface="Roboto Mono"/>
                  <a:ea typeface="Roboto Mono"/>
                  <a:cs typeface="Roboto Mono"/>
                  <a:sym typeface="Roboto Mono"/>
                </a:rPr>
                <a:t> extension</a:t>
              </a:r>
              <a:endParaRPr sz="1800">
                <a:latin typeface="Roboto Mono"/>
                <a:ea typeface="Roboto Mono"/>
                <a:cs typeface="Roboto Mono"/>
                <a:sym typeface="Roboto Mono"/>
              </a:endParaRPr>
            </a:p>
          </p:txBody>
        </p:sp>
      </p:grpSp>
      <p:grpSp>
        <p:nvGrpSpPr>
          <p:cNvPr id="249" name="Google Shape;249;p30"/>
          <p:cNvGrpSpPr/>
          <p:nvPr/>
        </p:nvGrpSpPr>
        <p:grpSpPr>
          <a:xfrm>
            <a:off x="504525" y="4109400"/>
            <a:ext cx="2530200" cy="1118100"/>
            <a:chOff x="870250" y="1301225"/>
            <a:chExt cx="2530200" cy="1118100"/>
          </a:xfrm>
        </p:grpSpPr>
        <p:sp>
          <p:nvSpPr>
            <p:cNvPr id="250" name="Google Shape;250;p30"/>
            <p:cNvSpPr/>
            <p:nvPr/>
          </p:nvSpPr>
          <p:spPr>
            <a:xfrm>
              <a:off x="870250" y="1301225"/>
              <a:ext cx="2530200" cy="1118100"/>
            </a:xfrm>
            <a:prstGeom prst="rect">
              <a:avLst/>
            </a:prstGeom>
            <a:solidFill>
              <a:srgbClr val="FFFFFF"/>
            </a:solidFill>
            <a:ln cap="flat" cmpd="sng" w="38100">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US" sz="2400">
                  <a:latin typeface="Roboto Mono"/>
                  <a:ea typeface="Roboto Mono"/>
                  <a:cs typeface="Roboto Mono"/>
                  <a:sym typeface="Roboto Mono"/>
                </a:rPr>
                <a:t>Envoy</a:t>
              </a:r>
              <a:endParaRPr sz="2400">
                <a:latin typeface="Roboto Mono"/>
                <a:ea typeface="Roboto Mono"/>
                <a:cs typeface="Roboto Mono"/>
                <a:sym typeface="Roboto Mono"/>
              </a:endParaRPr>
            </a:p>
          </p:txBody>
        </p:sp>
        <p:sp>
          <p:nvSpPr>
            <p:cNvPr id="251" name="Google Shape;251;p30"/>
            <p:cNvSpPr/>
            <p:nvPr/>
          </p:nvSpPr>
          <p:spPr>
            <a:xfrm>
              <a:off x="870250" y="1301225"/>
              <a:ext cx="2530200" cy="563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Stats extension</a:t>
              </a:r>
              <a:endParaRPr sz="1800">
                <a:latin typeface="Roboto Mono"/>
                <a:ea typeface="Roboto Mono"/>
                <a:cs typeface="Roboto Mono"/>
                <a:sym typeface="Roboto Mono"/>
              </a:endParaRPr>
            </a:p>
          </p:txBody>
        </p:sp>
      </p:grpSp>
      <p:grpSp>
        <p:nvGrpSpPr>
          <p:cNvPr id="252" name="Google Shape;252;p30"/>
          <p:cNvGrpSpPr/>
          <p:nvPr/>
        </p:nvGrpSpPr>
        <p:grpSpPr>
          <a:xfrm>
            <a:off x="656925" y="4261800"/>
            <a:ext cx="2530200" cy="1118100"/>
            <a:chOff x="870250" y="1301225"/>
            <a:chExt cx="2530200" cy="1118100"/>
          </a:xfrm>
        </p:grpSpPr>
        <p:sp>
          <p:nvSpPr>
            <p:cNvPr id="253" name="Google Shape;253;p30"/>
            <p:cNvSpPr/>
            <p:nvPr/>
          </p:nvSpPr>
          <p:spPr>
            <a:xfrm>
              <a:off x="870250" y="1301225"/>
              <a:ext cx="2530200" cy="1118100"/>
            </a:xfrm>
            <a:prstGeom prst="rect">
              <a:avLst/>
            </a:prstGeom>
            <a:solidFill>
              <a:srgbClr val="FFFFFF"/>
            </a:solidFill>
            <a:ln cap="flat" cmpd="sng" w="38100">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US" sz="2400">
                  <a:latin typeface="Roboto Mono"/>
                  <a:ea typeface="Roboto Mono"/>
                  <a:cs typeface="Roboto Mono"/>
                  <a:sym typeface="Roboto Mono"/>
                </a:rPr>
                <a:t>Envoy</a:t>
              </a:r>
              <a:endParaRPr sz="2400">
                <a:latin typeface="Roboto Mono"/>
                <a:ea typeface="Roboto Mono"/>
                <a:cs typeface="Roboto Mono"/>
                <a:sym typeface="Roboto Mono"/>
              </a:endParaRPr>
            </a:p>
          </p:txBody>
        </p:sp>
        <p:sp>
          <p:nvSpPr>
            <p:cNvPr id="254" name="Google Shape;254;p30"/>
            <p:cNvSpPr/>
            <p:nvPr/>
          </p:nvSpPr>
          <p:spPr>
            <a:xfrm>
              <a:off x="870250" y="1301225"/>
              <a:ext cx="2530200" cy="563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Stats extension</a:t>
              </a:r>
              <a:endParaRPr sz="1800">
                <a:latin typeface="Roboto Mono"/>
                <a:ea typeface="Roboto Mono"/>
                <a:cs typeface="Roboto Mono"/>
                <a:sym typeface="Roboto Mono"/>
              </a:endParaRPr>
            </a:p>
          </p:txBody>
        </p:sp>
      </p:grpSp>
      <p:grpSp>
        <p:nvGrpSpPr>
          <p:cNvPr id="255" name="Google Shape;255;p30"/>
          <p:cNvGrpSpPr/>
          <p:nvPr/>
        </p:nvGrpSpPr>
        <p:grpSpPr>
          <a:xfrm>
            <a:off x="809325" y="4414200"/>
            <a:ext cx="2530200" cy="1118100"/>
            <a:chOff x="870250" y="1301225"/>
            <a:chExt cx="2530200" cy="1118100"/>
          </a:xfrm>
        </p:grpSpPr>
        <p:sp>
          <p:nvSpPr>
            <p:cNvPr id="256" name="Google Shape;256;p30"/>
            <p:cNvSpPr/>
            <p:nvPr/>
          </p:nvSpPr>
          <p:spPr>
            <a:xfrm>
              <a:off x="870250" y="1301225"/>
              <a:ext cx="2530200" cy="1118100"/>
            </a:xfrm>
            <a:prstGeom prst="rect">
              <a:avLst/>
            </a:prstGeom>
            <a:solidFill>
              <a:srgbClr val="FFFFFF"/>
            </a:solidFill>
            <a:ln cap="flat" cmpd="sng" w="38100">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US" sz="2400">
                  <a:latin typeface="Roboto Mono"/>
                  <a:ea typeface="Roboto Mono"/>
                  <a:cs typeface="Roboto Mono"/>
                  <a:sym typeface="Roboto Mono"/>
                </a:rPr>
                <a:t>Envoy</a:t>
              </a:r>
              <a:endParaRPr sz="2400">
                <a:latin typeface="Roboto Mono"/>
                <a:ea typeface="Roboto Mono"/>
                <a:cs typeface="Roboto Mono"/>
                <a:sym typeface="Roboto Mono"/>
              </a:endParaRPr>
            </a:p>
          </p:txBody>
        </p:sp>
        <p:sp>
          <p:nvSpPr>
            <p:cNvPr id="257" name="Google Shape;257;p30"/>
            <p:cNvSpPr/>
            <p:nvPr/>
          </p:nvSpPr>
          <p:spPr>
            <a:xfrm>
              <a:off x="870250" y="1301225"/>
              <a:ext cx="2530200" cy="563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Stats extension</a:t>
              </a:r>
              <a:endParaRPr sz="1800">
                <a:latin typeface="Roboto Mono"/>
                <a:ea typeface="Roboto Mono"/>
                <a:cs typeface="Roboto Mono"/>
                <a:sym typeface="Roboto Mono"/>
              </a:endParaRPr>
            </a:p>
          </p:txBody>
        </p:sp>
      </p:grpSp>
      <p:grpSp>
        <p:nvGrpSpPr>
          <p:cNvPr id="258" name="Google Shape;258;p30"/>
          <p:cNvGrpSpPr/>
          <p:nvPr/>
        </p:nvGrpSpPr>
        <p:grpSpPr>
          <a:xfrm>
            <a:off x="961725" y="4566600"/>
            <a:ext cx="2530200" cy="1118100"/>
            <a:chOff x="870250" y="1301225"/>
            <a:chExt cx="2530200" cy="1118100"/>
          </a:xfrm>
        </p:grpSpPr>
        <p:sp>
          <p:nvSpPr>
            <p:cNvPr id="259" name="Google Shape;259;p30"/>
            <p:cNvSpPr/>
            <p:nvPr/>
          </p:nvSpPr>
          <p:spPr>
            <a:xfrm>
              <a:off x="870250" y="1301225"/>
              <a:ext cx="2530200" cy="1118100"/>
            </a:xfrm>
            <a:prstGeom prst="rect">
              <a:avLst/>
            </a:prstGeom>
            <a:solidFill>
              <a:srgbClr val="FFFFFF"/>
            </a:solidFill>
            <a:ln cap="flat" cmpd="sng" w="38100">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US" sz="2400">
                  <a:latin typeface="Roboto Mono"/>
                  <a:ea typeface="Roboto Mono"/>
                  <a:cs typeface="Roboto Mono"/>
                  <a:sym typeface="Roboto Mono"/>
                </a:rPr>
                <a:t>Envoy</a:t>
              </a:r>
              <a:endParaRPr sz="2400">
                <a:latin typeface="Roboto Mono"/>
                <a:ea typeface="Roboto Mono"/>
                <a:cs typeface="Roboto Mono"/>
                <a:sym typeface="Roboto Mono"/>
              </a:endParaRPr>
            </a:p>
          </p:txBody>
        </p:sp>
        <p:sp>
          <p:nvSpPr>
            <p:cNvPr id="260" name="Google Shape;260;p30"/>
            <p:cNvSpPr/>
            <p:nvPr/>
          </p:nvSpPr>
          <p:spPr>
            <a:xfrm>
              <a:off x="870250" y="1301225"/>
              <a:ext cx="2530200" cy="563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Stats extension</a:t>
              </a:r>
              <a:endParaRPr sz="1800">
                <a:latin typeface="Roboto Mono"/>
                <a:ea typeface="Roboto Mono"/>
                <a:cs typeface="Roboto Mono"/>
                <a:sym typeface="Roboto Mono"/>
              </a:endParaRPr>
            </a:p>
          </p:txBody>
        </p:sp>
      </p:grpSp>
      <p:sp>
        <p:nvSpPr>
          <p:cNvPr id="261" name="Google Shape;261;p30"/>
          <p:cNvSpPr/>
          <p:nvPr/>
        </p:nvSpPr>
        <p:spPr>
          <a:xfrm>
            <a:off x="9177625" y="1742725"/>
            <a:ext cx="2056800" cy="3942000"/>
          </a:xfrm>
          <a:prstGeom prst="rect">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Prometheus</a:t>
            </a:r>
            <a:endParaRPr sz="2400"/>
          </a:p>
        </p:txBody>
      </p:sp>
      <p:cxnSp>
        <p:nvCxnSpPr>
          <p:cNvPr id="262" name="Google Shape;262;p30"/>
          <p:cNvCxnSpPr>
            <a:endCxn id="260" idx="3"/>
          </p:cNvCxnSpPr>
          <p:nvPr/>
        </p:nvCxnSpPr>
        <p:spPr>
          <a:xfrm flipH="1">
            <a:off x="3491925" y="4829250"/>
            <a:ext cx="5685600" cy="18900"/>
          </a:xfrm>
          <a:prstGeom prst="straightConnector1">
            <a:avLst/>
          </a:prstGeom>
          <a:noFill/>
          <a:ln cap="flat" cmpd="sng" w="38100">
            <a:solidFill>
              <a:schemeClr val="dk2"/>
            </a:solidFill>
            <a:prstDash val="lgDash"/>
            <a:round/>
            <a:headEnd len="med" w="med" type="none"/>
            <a:tailEnd len="med" w="med" type="triangle"/>
          </a:ln>
        </p:spPr>
      </p:cxnSp>
      <p:grpSp>
        <p:nvGrpSpPr>
          <p:cNvPr id="263" name="Google Shape;263;p30"/>
          <p:cNvGrpSpPr/>
          <p:nvPr/>
        </p:nvGrpSpPr>
        <p:grpSpPr>
          <a:xfrm>
            <a:off x="4711200" y="1742725"/>
            <a:ext cx="2530200" cy="1118100"/>
            <a:chOff x="870250" y="1301225"/>
            <a:chExt cx="2530200" cy="1118100"/>
          </a:xfrm>
        </p:grpSpPr>
        <p:sp>
          <p:nvSpPr>
            <p:cNvPr id="264" name="Google Shape;264;p30"/>
            <p:cNvSpPr/>
            <p:nvPr/>
          </p:nvSpPr>
          <p:spPr>
            <a:xfrm>
              <a:off x="870250" y="1301225"/>
              <a:ext cx="2530200" cy="1118100"/>
            </a:xfrm>
            <a:prstGeom prst="rect">
              <a:avLst/>
            </a:prstGeom>
            <a:solidFill>
              <a:srgbClr val="FFF2CC"/>
            </a:solidFill>
            <a:ln cap="flat" cmpd="sng" w="38100">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Istio telemetry</a:t>
              </a:r>
              <a:endParaRPr sz="1800">
                <a:latin typeface="Roboto Mono"/>
                <a:ea typeface="Roboto Mono"/>
                <a:cs typeface="Roboto Mono"/>
                <a:sym typeface="Roboto Mono"/>
              </a:endParaRPr>
            </a:p>
          </p:txBody>
        </p:sp>
        <p:sp>
          <p:nvSpPr>
            <p:cNvPr id="265" name="Google Shape;265;p30"/>
            <p:cNvSpPr/>
            <p:nvPr/>
          </p:nvSpPr>
          <p:spPr>
            <a:xfrm>
              <a:off x="870250" y="1301225"/>
              <a:ext cx="2530200" cy="563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Stats extension</a:t>
              </a:r>
              <a:endParaRPr sz="1800">
                <a:latin typeface="Roboto Mono"/>
                <a:ea typeface="Roboto Mono"/>
                <a:cs typeface="Roboto Mono"/>
                <a:sym typeface="Roboto Mono"/>
              </a:endParaRPr>
            </a:p>
          </p:txBody>
        </p:sp>
      </p:grpSp>
      <p:grpSp>
        <p:nvGrpSpPr>
          <p:cNvPr id="266" name="Google Shape;266;p30"/>
          <p:cNvGrpSpPr/>
          <p:nvPr/>
        </p:nvGrpSpPr>
        <p:grpSpPr>
          <a:xfrm>
            <a:off x="4863600" y="1895125"/>
            <a:ext cx="2530200" cy="1118100"/>
            <a:chOff x="870250" y="1301225"/>
            <a:chExt cx="2530200" cy="1118100"/>
          </a:xfrm>
        </p:grpSpPr>
        <p:sp>
          <p:nvSpPr>
            <p:cNvPr id="267" name="Google Shape;267;p30"/>
            <p:cNvSpPr/>
            <p:nvPr/>
          </p:nvSpPr>
          <p:spPr>
            <a:xfrm>
              <a:off x="870250" y="1301225"/>
              <a:ext cx="2530200" cy="1118100"/>
            </a:xfrm>
            <a:prstGeom prst="rect">
              <a:avLst/>
            </a:prstGeom>
            <a:solidFill>
              <a:srgbClr val="FFF2CC"/>
            </a:solidFill>
            <a:ln cap="flat" cmpd="sng" w="38100">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Istio telemetry</a:t>
              </a:r>
              <a:endParaRPr sz="1800">
                <a:latin typeface="Roboto Mono"/>
                <a:ea typeface="Roboto Mono"/>
                <a:cs typeface="Roboto Mono"/>
                <a:sym typeface="Roboto Mono"/>
              </a:endParaRPr>
            </a:p>
          </p:txBody>
        </p:sp>
        <p:sp>
          <p:nvSpPr>
            <p:cNvPr id="268" name="Google Shape;268;p30"/>
            <p:cNvSpPr/>
            <p:nvPr/>
          </p:nvSpPr>
          <p:spPr>
            <a:xfrm>
              <a:off x="870250" y="1301225"/>
              <a:ext cx="2530200" cy="563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Stats extension</a:t>
              </a:r>
              <a:endParaRPr sz="1800">
                <a:latin typeface="Roboto Mono"/>
                <a:ea typeface="Roboto Mono"/>
                <a:cs typeface="Roboto Mono"/>
                <a:sym typeface="Roboto Mono"/>
              </a:endParaRPr>
            </a:p>
          </p:txBody>
        </p:sp>
      </p:grpSp>
      <p:grpSp>
        <p:nvGrpSpPr>
          <p:cNvPr id="269" name="Google Shape;269;p30"/>
          <p:cNvGrpSpPr/>
          <p:nvPr/>
        </p:nvGrpSpPr>
        <p:grpSpPr>
          <a:xfrm>
            <a:off x="5016000" y="2047525"/>
            <a:ext cx="2530200" cy="1118100"/>
            <a:chOff x="870250" y="1301225"/>
            <a:chExt cx="2530200" cy="1118100"/>
          </a:xfrm>
        </p:grpSpPr>
        <p:sp>
          <p:nvSpPr>
            <p:cNvPr id="270" name="Google Shape;270;p30"/>
            <p:cNvSpPr/>
            <p:nvPr/>
          </p:nvSpPr>
          <p:spPr>
            <a:xfrm>
              <a:off x="870250" y="1301225"/>
              <a:ext cx="2530200" cy="1118100"/>
            </a:xfrm>
            <a:prstGeom prst="rect">
              <a:avLst/>
            </a:prstGeom>
            <a:solidFill>
              <a:srgbClr val="FFF2CC"/>
            </a:solidFill>
            <a:ln cap="flat" cmpd="sng" w="38100">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Istio telemetry</a:t>
              </a:r>
              <a:endParaRPr sz="1800">
                <a:latin typeface="Roboto Mono"/>
                <a:ea typeface="Roboto Mono"/>
                <a:cs typeface="Roboto Mono"/>
                <a:sym typeface="Roboto Mono"/>
              </a:endParaRPr>
            </a:p>
          </p:txBody>
        </p:sp>
        <p:sp>
          <p:nvSpPr>
            <p:cNvPr id="271" name="Google Shape;271;p30"/>
            <p:cNvSpPr/>
            <p:nvPr/>
          </p:nvSpPr>
          <p:spPr>
            <a:xfrm>
              <a:off x="870250" y="1301225"/>
              <a:ext cx="2530200" cy="563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Stats extension</a:t>
              </a:r>
              <a:endParaRPr sz="1800">
                <a:latin typeface="Roboto Mono"/>
                <a:ea typeface="Roboto Mono"/>
                <a:cs typeface="Roboto Mono"/>
                <a:sym typeface="Roboto Mono"/>
              </a:endParaRPr>
            </a:p>
          </p:txBody>
        </p:sp>
      </p:grpSp>
      <p:grpSp>
        <p:nvGrpSpPr>
          <p:cNvPr id="272" name="Google Shape;272;p30"/>
          <p:cNvGrpSpPr/>
          <p:nvPr/>
        </p:nvGrpSpPr>
        <p:grpSpPr>
          <a:xfrm>
            <a:off x="5168400" y="2199925"/>
            <a:ext cx="2530200" cy="1118100"/>
            <a:chOff x="870250" y="1301225"/>
            <a:chExt cx="2530200" cy="1118100"/>
          </a:xfrm>
        </p:grpSpPr>
        <p:sp>
          <p:nvSpPr>
            <p:cNvPr id="273" name="Google Shape;273;p30"/>
            <p:cNvSpPr/>
            <p:nvPr/>
          </p:nvSpPr>
          <p:spPr>
            <a:xfrm>
              <a:off x="870250" y="1301225"/>
              <a:ext cx="2530200" cy="1118100"/>
            </a:xfrm>
            <a:prstGeom prst="rect">
              <a:avLst/>
            </a:prstGeom>
            <a:solidFill>
              <a:srgbClr val="FFF2CC"/>
            </a:solidFill>
            <a:ln cap="flat" cmpd="sng" w="38100">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Istio telemetry</a:t>
              </a:r>
              <a:endParaRPr sz="1800">
                <a:latin typeface="Roboto Mono"/>
                <a:ea typeface="Roboto Mono"/>
                <a:cs typeface="Roboto Mono"/>
                <a:sym typeface="Roboto Mono"/>
              </a:endParaRPr>
            </a:p>
          </p:txBody>
        </p:sp>
        <p:sp>
          <p:nvSpPr>
            <p:cNvPr id="274" name="Google Shape;274;p30"/>
            <p:cNvSpPr/>
            <p:nvPr/>
          </p:nvSpPr>
          <p:spPr>
            <a:xfrm>
              <a:off x="870250" y="1301225"/>
              <a:ext cx="2530200" cy="563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Stats extension</a:t>
              </a:r>
              <a:endParaRPr sz="1800">
                <a:latin typeface="Roboto Mono"/>
                <a:ea typeface="Roboto Mono"/>
                <a:cs typeface="Roboto Mono"/>
                <a:sym typeface="Roboto Mono"/>
              </a:endParaRPr>
            </a:p>
          </p:txBody>
        </p:sp>
      </p:grpSp>
      <p:cxnSp>
        <p:nvCxnSpPr>
          <p:cNvPr id="275" name="Google Shape;275;p30"/>
          <p:cNvCxnSpPr>
            <a:endCxn id="274" idx="3"/>
          </p:cNvCxnSpPr>
          <p:nvPr/>
        </p:nvCxnSpPr>
        <p:spPr>
          <a:xfrm flipH="1">
            <a:off x="7698600" y="2462575"/>
            <a:ext cx="1479000" cy="18900"/>
          </a:xfrm>
          <a:prstGeom prst="straightConnector1">
            <a:avLst/>
          </a:prstGeom>
          <a:noFill/>
          <a:ln cap="flat" cmpd="sng" w="38100">
            <a:solidFill>
              <a:schemeClr val="dk2"/>
            </a:solidFill>
            <a:prstDash val="dash"/>
            <a:round/>
            <a:headEnd len="med" w="med" type="none"/>
            <a:tailEnd len="med" w="med" type="triangle"/>
          </a:ln>
        </p:spPr>
      </p:cxnSp>
      <p:cxnSp>
        <p:nvCxnSpPr>
          <p:cNvPr id="276" name="Google Shape;276;p30"/>
          <p:cNvCxnSpPr>
            <a:endCxn id="248" idx="3"/>
          </p:cNvCxnSpPr>
          <p:nvPr/>
        </p:nvCxnSpPr>
        <p:spPr>
          <a:xfrm flipH="1">
            <a:off x="3491925" y="2462575"/>
            <a:ext cx="1272900" cy="18900"/>
          </a:xfrm>
          <a:prstGeom prst="straightConnector1">
            <a:avLst/>
          </a:prstGeom>
          <a:noFill/>
          <a:ln cap="flat" cmpd="sng" w="38100">
            <a:solidFill>
              <a:schemeClr val="dk2"/>
            </a:solidFill>
            <a:prstDash val="solid"/>
            <a:round/>
            <a:headEnd len="med" w="med" type="triangl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1"/>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vCPU Performance</a:t>
            </a:r>
            <a:endParaRPr/>
          </a:p>
        </p:txBody>
      </p:sp>
      <p:pic>
        <p:nvPicPr>
          <p:cNvPr id="282" name="Google Shape;282;p31"/>
          <p:cNvPicPr preferRelativeResize="0"/>
          <p:nvPr/>
        </p:nvPicPr>
        <p:blipFill>
          <a:blip r:embed="rId3">
            <a:alphaModFix/>
          </a:blip>
          <a:stretch>
            <a:fillRect/>
          </a:stretch>
        </p:blipFill>
        <p:spPr>
          <a:xfrm>
            <a:off x="152400" y="1478100"/>
            <a:ext cx="11140924" cy="5227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nvSpPr>
        <p:spPr>
          <a:xfrm>
            <a:off x="559904" y="3734034"/>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3600"/>
              <a:buFont typeface="Arial"/>
              <a:buNone/>
            </a:pPr>
            <a:r>
              <a:rPr i="1" lang="en-US" sz="3600">
                <a:solidFill>
                  <a:srgbClr val="0C0C0C"/>
                </a:solidFill>
              </a:rPr>
              <a:t>{kuat,gargnupur,mjog}@google.com</a:t>
            </a:r>
            <a:endParaRPr/>
          </a:p>
        </p:txBody>
      </p:sp>
      <p:sp>
        <p:nvSpPr>
          <p:cNvPr id="80" name="Google Shape;80;p15"/>
          <p:cNvSpPr txBox="1"/>
          <p:nvPr/>
        </p:nvSpPr>
        <p:spPr>
          <a:xfrm>
            <a:off x="559904" y="2103437"/>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8000"/>
              <a:buFont typeface="Arial"/>
              <a:buNone/>
            </a:pPr>
            <a:r>
              <a:rPr b="1" lang="en-US" sz="6000">
                <a:solidFill>
                  <a:srgbClr val="0C0C0C"/>
                </a:solidFill>
              </a:rPr>
              <a:t>Fine Grained</a:t>
            </a:r>
            <a:r>
              <a:rPr lang="en-US" sz="6000">
                <a:solidFill>
                  <a:srgbClr val="0C0C0C"/>
                </a:solidFill>
              </a:rPr>
              <a:t> Mesh</a:t>
            </a:r>
            <a:endParaRPr sz="6000">
              <a:solidFill>
                <a:srgbClr val="0C0C0C"/>
              </a:solidFill>
            </a:endParaRPr>
          </a:p>
          <a:p>
            <a:pPr indent="0" lvl="0" marL="0" marR="0" rtl="0" algn="l">
              <a:lnSpc>
                <a:spcPct val="90000"/>
              </a:lnSpc>
              <a:spcBef>
                <a:spcPts val="0"/>
              </a:spcBef>
              <a:spcAft>
                <a:spcPts val="0"/>
              </a:spcAft>
              <a:buClr>
                <a:srgbClr val="0C0C0C"/>
              </a:buClr>
              <a:buSzPts val="8000"/>
              <a:buFont typeface="Arial"/>
              <a:buNone/>
            </a:pPr>
            <a:r>
              <a:rPr b="1" lang="en-US" sz="6000">
                <a:solidFill>
                  <a:srgbClr val="0C0C0C"/>
                </a:solidFill>
              </a:rPr>
              <a:t>Metrics</a:t>
            </a:r>
            <a:r>
              <a:rPr lang="en-US" sz="6000">
                <a:solidFill>
                  <a:srgbClr val="0C0C0C"/>
                </a:solidFill>
              </a:rPr>
              <a:t> for Better Visibility with </a:t>
            </a:r>
            <a:r>
              <a:rPr b="1" lang="en-US" sz="6000">
                <a:solidFill>
                  <a:srgbClr val="0C0C0C"/>
                </a:solidFill>
              </a:rPr>
              <a:t>Native Performance</a:t>
            </a:r>
            <a:endParaRPr b="1"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Outline</a:t>
            </a:r>
            <a:endParaRPr/>
          </a:p>
        </p:txBody>
      </p:sp>
      <p:sp>
        <p:nvSpPr>
          <p:cNvPr id="86" name="Google Shape;86;p16"/>
          <p:cNvSpPr txBox="1"/>
          <p:nvPr/>
        </p:nvSpPr>
        <p:spPr>
          <a:xfrm>
            <a:off x="520150" y="1420773"/>
            <a:ext cx="10515600" cy="4540500"/>
          </a:xfrm>
          <a:prstGeom prst="rect">
            <a:avLst/>
          </a:prstGeom>
          <a:noFill/>
          <a:ln>
            <a:noFill/>
          </a:ln>
        </p:spPr>
        <p:txBody>
          <a:bodyPr anchorCtr="0" anchor="ctr" bIns="45700" lIns="91425" spcFirstLastPara="1" rIns="91425" wrap="square" tIns="45700">
            <a:noAutofit/>
          </a:bodyPr>
          <a:lstStyle/>
          <a:p>
            <a:pPr indent="-419100" lvl="0" marL="457200" marR="0" rtl="0" algn="l">
              <a:lnSpc>
                <a:spcPct val="90000"/>
              </a:lnSpc>
              <a:spcBef>
                <a:spcPts val="0"/>
              </a:spcBef>
              <a:spcAft>
                <a:spcPts val="0"/>
              </a:spcAft>
              <a:buClr>
                <a:srgbClr val="595959"/>
              </a:buClr>
              <a:buSzPts val="3000"/>
              <a:buChar char="-"/>
            </a:pPr>
            <a:r>
              <a:rPr lang="en-US" sz="3000">
                <a:solidFill>
                  <a:srgbClr val="595959"/>
                </a:solidFill>
              </a:rPr>
              <a:t>Why ?</a:t>
            </a:r>
            <a:endParaRPr sz="3000">
              <a:solidFill>
                <a:srgbClr val="595959"/>
              </a:solidFill>
            </a:endParaRPr>
          </a:p>
          <a:p>
            <a:pPr indent="-419100" lvl="0" marL="457200" marR="0" rtl="0" algn="l">
              <a:lnSpc>
                <a:spcPct val="90000"/>
              </a:lnSpc>
              <a:spcBef>
                <a:spcPts val="0"/>
              </a:spcBef>
              <a:spcAft>
                <a:spcPts val="0"/>
              </a:spcAft>
              <a:buClr>
                <a:srgbClr val="595959"/>
              </a:buClr>
              <a:buSzPts val="3000"/>
              <a:buChar char="-"/>
            </a:pPr>
            <a:r>
              <a:rPr lang="en-US" sz="3000">
                <a:solidFill>
                  <a:srgbClr val="595959"/>
                </a:solidFill>
              </a:rPr>
              <a:t>What ?</a:t>
            </a:r>
            <a:endParaRPr sz="3000">
              <a:solidFill>
                <a:srgbClr val="595959"/>
              </a:solidFill>
            </a:endParaRPr>
          </a:p>
          <a:p>
            <a:pPr indent="-419100" lvl="0" marL="457200" marR="0" rtl="0" algn="l">
              <a:lnSpc>
                <a:spcPct val="90000"/>
              </a:lnSpc>
              <a:spcBef>
                <a:spcPts val="0"/>
              </a:spcBef>
              <a:spcAft>
                <a:spcPts val="0"/>
              </a:spcAft>
              <a:buClr>
                <a:srgbClr val="595959"/>
              </a:buClr>
              <a:buSzPts val="3000"/>
              <a:buChar char="-"/>
            </a:pPr>
            <a:r>
              <a:rPr lang="en-US" sz="3000">
                <a:solidFill>
                  <a:srgbClr val="595959"/>
                </a:solidFill>
              </a:rPr>
              <a:t>How ?</a:t>
            </a:r>
            <a:endParaRPr sz="3000">
              <a:solidFill>
                <a:srgbClr val="595959"/>
              </a:solidFill>
            </a:endParaRPr>
          </a:p>
          <a:p>
            <a:pPr indent="-419100" lvl="0" marL="457200" marR="0" rtl="0" algn="l">
              <a:lnSpc>
                <a:spcPct val="90000"/>
              </a:lnSpc>
              <a:spcBef>
                <a:spcPts val="0"/>
              </a:spcBef>
              <a:spcAft>
                <a:spcPts val="0"/>
              </a:spcAft>
              <a:buClr>
                <a:srgbClr val="595959"/>
              </a:buClr>
              <a:buSzPts val="3000"/>
              <a:buChar char="-"/>
            </a:pPr>
            <a:r>
              <a:rPr lang="en-US" sz="3000">
                <a:solidFill>
                  <a:srgbClr val="595959"/>
                </a:solidFill>
              </a:rPr>
              <a:t>E</a:t>
            </a:r>
            <a:r>
              <a:rPr lang="en-US" sz="3000">
                <a:solidFill>
                  <a:srgbClr val="595959"/>
                </a:solidFill>
              </a:rPr>
              <a:t>valuation</a:t>
            </a:r>
            <a:endParaRPr sz="3000">
              <a:solidFill>
                <a:srgbClr val="59595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Envoy basic stats</a:t>
            </a:r>
            <a:endParaRPr/>
          </a:p>
        </p:txBody>
      </p:sp>
      <p:sp>
        <p:nvSpPr>
          <p:cNvPr id="92" name="Google Shape;92;p17"/>
          <p:cNvSpPr txBox="1"/>
          <p:nvPr/>
        </p:nvSpPr>
        <p:spPr>
          <a:xfrm>
            <a:off x="520150" y="1344573"/>
            <a:ext cx="10515600" cy="4540500"/>
          </a:xfrm>
          <a:prstGeom prst="rect">
            <a:avLst/>
          </a:prstGeom>
          <a:noFill/>
          <a:ln>
            <a:noFill/>
          </a:ln>
        </p:spPr>
        <p:txBody>
          <a:bodyPr anchorCtr="0" anchor="ctr" bIns="45700" lIns="91425" spcFirstLastPara="1" rIns="91425" wrap="square" tIns="45700">
            <a:noAutofit/>
          </a:bodyPr>
          <a:lstStyle/>
          <a:p>
            <a:pPr indent="-381000" lvl="0" marL="457200" marR="0" rtl="0" algn="l">
              <a:lnSpc>
                <a:spcPct val="90000"/>
              </a:lnSpc>
              <a:spcBef>
                <a:spcPts val="0"/>
              </a:spcBef>
              <a:spcAft>
                <a:spcPts val="0"/>
              </a:spcAft>
              <a:buClr>
                <a:srgbClr val="595959"/>
              </a:buClr>
              <a:buSzPts val="2400"/>
              <a:buChar char="-"/>
            </a:pPr>
            <a:r>
              <a:rPr lang="en-US" sz="2400">
                <a:solidFill>
                  <a:srgbClr val="595959"/>
                </a:solidFill>
              </a:rPr>
              <a:t>Inter sidecar telemetry is a cornerstone of a service mesh.</a:t>
            </a:r>
            <a:endParaRPr sz="2400">
              <a:solidFill>
                <a:srgbClr val="595959"/>
              </a:solidFill>
            </a:endParaRPr>
          </a:p>
          <a:p>
            <a:pPr indent="-381000" lvl="1" marL="914400" marR="0" rtl="0" algn="l">
              <a:lnSpc>
                <a:spcPct val="90000"/>
              </a:lnSpc>
              <a:spcBef>
                <a:spcPts val="0"/>
              </a:spcBef>
              <a:spcAft>
                <a:spcPts val="0"/>
              </a:spcAft>
              <a:buClr>
                <a:srgbClr val="595959"/>
              </a:buClr>
              <a:buSzPts val="2400"/>
              <a:buChar char="-"/>
            </a:pPr>
            <a:r>
              <a:rPr lang="en-US" sz="2400">
                <a:solidFill>
                  <a:srgbClr val="595959"/>
                </a:solidFill>
              </a:rPr>
              <a:t>who is calling whom?</a:t>
            </a:r>
            <a:endParaRPr sz="2400">
              <a:solidFill>
                <a:srgbClr val="595959"/>
              </a:solidFill>
            </a:endParaRPr>
          </a:p>
          <a:p>
            <a:pPr indent="-381000" lvl="0" marL="457200" marR="0" rtl="0" algn="l">
              <a:lnSpc>
                <a:spcPct val="90000"/>
              </a:lnSpc>
              <a:spcBef>
                <a:spcPts val="0"/>
              </a:spcBef>
              <a:spcAft>
                <a:spcPts val="0"/>
              </a:spcAft>
              <a:buClr>
                <a:srgbClr val="595959"/>
              </a:buClr>
              <a:buSzPts val="2400"/>
              <a:buChar char="-"/>
            </a:pPr>
            <a:r>
              <a:rPr lang="en-US" sz="2400">
                <a:solidFill>
                  <a:srgbClr val="595959"/>
                </a:solidFill>
              </a:rPr>
              <a:t>Envoy native stats</a:t>
            </a:r>
            <a:endParaRPr sz="2400">
              <a:solidFill>
                <a:srgbClr val="595959"/>
              </a:solidFill>
            </a:endParaRPr>
          </a:p>
          <a:p>
            <a:pPr indent="-381000" lvl="1" marL="914400" marR="0" rtl="0" algn="l">
              <a:lnSpc>
                <a:spcPct val="90000"/>
              </a:lnSpc>
              <a:spcBef>
                <a:spcPts val="0"/>
              </a:spcBef>
              <a:spcAft>
                <a:spcPts val="0"/>
              </a:spcAft>
              <a:buClr>
                <a:srgbClr val="595959"/>
              </a:buClr>
              <a:buSzPts val="2400"/>
              <a:buChar char="-"/>
            </a:pPr>
            <a:r>
              <a:rPr lang="en-US" sz="2400">
                <a:solidFill>
                  <a:srgbClr val="595959"/>
                </a:solidFill>
              </a:rPr>
              <a:t>Cluster Stats: client side view; but not very configurable.</a:t>
            </a:r>
            <a:endParaRPr sz="2400">
              <a:solidFill>
                <a:srgbClr val="595959"/>
              </a:solidFill>
            </a:endParaRPr>
          </a:p>
          <a:p>
            <a:pPr indent="-381000" lvl="1" marL="914400" marR="0" rtl="0" algn="l">
              <a:lnSpc>
                <a:spcPct val="90000"/>
              </a:lnSpc>
              <a:spcBef>
                <a:spcPts val="0"/>
              </a:spcBef>
              <a:spcAft>
                <a:spcPts val="0"/>
              </a:spcAft>
              <a:buClr>
                <a:srgbClr val="595959"/>
              </a:buClr>
              <a:buSzPts val="2400"/>
              <a:buFont typeface="Courier New"/>
              <a:buChar char="-"/>
            </a:pPr>
            <a:r>
              <a:rPr lang="en-US" sz="2400">
                <a:solidFill>
                  <a:srgbClr val="595959"/>
                </a:solidFill>
                <a:latin typeface="Courier New"/>
                <a:ea typeface="Courier New"/>
                <a:cs typeface="Courier New"/>
                <a:sym typeface="Courier New"/>
              </a:rPr>
              <a:t>upstream_rq{response_code_class="2xx",cluster_name="outbound|8080||svc00-0-1.service-graph00.svc.cluster.local"} 116987</a:t>
            </a:r>
            <a:endParaRPr sz="2400">
              <a:solidFill>
                <a:srgbClr val="595959"/>
              </a:solidFill>
              <a:latin typeface="Courier New"/>
              <a:ea typeface="Courier New"/>
              <a:cs typeface="Courier New"/>
              <a:sym typeface="Courier New"/>
            </a:endParaRPr>
          </a:p>
          <a:p>
            <a:pPr indent="-381000" lvl="1" marL="914400" marR="0" rtl="0" algn="l">
              <a:lnSpc>
                <a:spcPct val="90000"/>
              </a:lnSpc>
              <a:spcBef>
                <a:spcPts val="0"/>
              </a:spcBef>
              <a:spcAft>
                <a:spcPts val="0"/>
              </a:spcAft>
              <a:buClr>
                <a:srgbClr val="595959"/>
              </a:buClr>
              <a:buSzPts val="2400"/>
              <a:buChar char="-"/>
            </a:pPr>
            <a:r>
              <a:rPr lang="en-US" sz="2400">
                <a:solidFill>
                  <a:srgbClr val="595959"/>
                </a:solidFill>
              </a:rPr>
              <a:t>Can rely on cluster naming convention to encode additional information.</a:t>
            </a:r>
            <a:endParaRPr sz="2400">
              <a:solidFill>
                <a:srgbClr val="595959"/>
              </a:solidFill>
            </a:endParaRPr>
          </a:p>
          <a:p>
            <a:pPr indent="-381000" lvl="1" marL="914400" marR="0" rtl="0" algn="l">
              <a:lnSpc>
                <a:spcPct val="90000"/>
              </a:lnSpc>
              <a:spcBef>
                <a:spcPts val="0"/>
              </a:spcBef>
              <a:spcAft>
                <a:spcPts val="0"/>
              </a:spcAft>
              <a:buClr>
                <a:srgbClr val="595959"/>
              </a:buClr>
              <a:buSzPts val="2400"/>
              <a:buChar char="-"/>
            </a:pPr>
            <a:r>
              <a:rPr lang="en-US" sz="2400">
                <a:solidFill>
                  <a:srgbClr val="595959"/>
                </a:solidFill>
              </a:rPr>
              <a:t>Downstream Stats: server side view. Missing source information. Envoy does not know who sent the request beyond source IP.</a:t>
            </a:r>
            <a:endParaRPr sz="2400">
              <a:solidFill>
                <a:srgbClr val="595959"/>
              </a:solidFill>
            </a:endParaRPr>
          </a:p>
          <a:p>
            <a:pPr indent="0" lvl="0" marL="1371600" marR="0" rtl="0" algn="l">
              <a:lnSpc>
                <a:spcPct val="90000"/>
              </a:lnSpc>
              <a:spcBef>
                <a:spcPts val="0"/>
              </a:spcBef>
              <a:spcAft>
                <a:spcPts val="0"/>
              </a:spcAft>
              <a:buNone/>
            </a:pPr>
            <a:r>
              <a:rPr lang="en-US" sz="2400">
                <a:solidFill>
                  <a:srgbClr val="595959"/>
                </a:solidFill>
              </a:rPr>
              <a:t> </a:t>
            </a:r>
            <a:endParaRPr sz="2400">
              <a:solidFill>
                <a:srgbClr val="59595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Envoy Stats</a:t>
            </a:r>
            <a:endParaRPr/>
          </a:p>
        </p:txBody>
      </p:sp>
      <p:pic>
        <p:nvPicPr>
          <p:cNvPr id="98" name="Google Shape;98;p18"/>
          <p:cNvPicPr preferRelativeResize="0"/>
          <p:nvPr/>
        </p:nvPicPr>
        <p:blipFill>
          <a:blip r:embed="rId3">
            <a:alphaModFix/>
          </a:blip>
          <a:stretch>
            <a:fillRect/>
          </a:stretch>
        </p:blipFill>
        <p:spPr>
          <a:xfrm>
            <a:off x="152400" y="1478100"/>
            <a:ext cx="6770198" cy="4495851"/>
          </a:xfrm>
          <a:prstGeom prst="rect">
            <a:avLst/>
          </a:prstGeom>
          <a:noFill/>
          <a:ln>
            <a:noFill/>
          </a:ln>
        </p:spPr>
      </p:pic>
      <p:sp>
        <p:nvSpPr>
          <p:cNvPr id="99" name="Google Shape;99;p18"/>
          <p:cNvSpPr txBox="1"/>
          <p:nvPr/>
        </p:nvSpPr>
        <p:spPr>
          <a:xfrm>
            <a:off x="6997150" y="1344575"/>
            <a:ext cx="4940100" cy="4540500"/>
          </a:xfrm>
          <a:prstGeom prst="rect">
            <a:avLst/>
          </a:prstGeom>
          <a:noFill/>
          <a:ln>
            <a:noFill/>
          </a:ln>
        </p:spPr>
        <p:txBody>
          <a:bodyPr anchorCtr="0" anchor="ctr" bIns="45700" lIns="91425" spcFirstLastPara="1" rIns="91425" wrap="square" tIns="45700">
            <a:noAutofit/>
          </a:bodyPr>
          <a:lstStyle/>
          <a:p>
            <a:pPr indent="-381000" lvl="0" marL="457200" marR="0" rtl="0" algn="l">
              <a:lnSpc>
                <a:spcPct val="90000"/>
              </a:lnSpc>
              <a:spcBef>
                <a:spcPts val="0"/>
              </a:spcBef>
              <a:spcAft>
                <a:spcPts val="0"/>
              </a:spcAft>
              <a:buClr>
                <a:srgbClr val="595959"/>
              </a:buClr>
              <a:buSzPts val="2400"/>
              <a:buChar char="-"/>
            </a:pPr>
            <a:r>
              <a:rPr lang="en-US" sz="2400">
                <a:solidFill>
                  <a:srgbClr val="595959"/>
                </a:solidFill>
              </a:rPr>
              <a:t>Very fast</a:t>
            </a:r>
            <a:r>
              <a:rPr lang="en-US" sz="2400">
                <a:solidFill>
                  <a:srgbClr val="595959"/>
                </a:solidFill>
              </a:rPr>
              <a:t>.</a:t>
            </a:r>
            <a:endParaRPr sz="2400">
              <a:solidFill>
                <a:srgbClr val="595959"/>
              </a:solidFill>
            </a:endParaRPr>
          </a:p>
          <a:p>
            <a:pPr indent="-381000" lvl="0" marL="457200" marR="0" rtl="0" algn="l">
              <a:lnSpc>
                <a:spcPct val="90000"/>
              </a:lnSpc>
              <a:spcBef>
                <a:spcPts val="0"/>
              </a:spcBef>
              <a:spcAft>
                <a:spcPts val="0"/>
              </a:spcAft>
              <a:buClr>
                <a:srgbClr val="595959"/>
              </a:buClr>
              <a:buSzPts val="2400"/>
              <a:buChar char="-"/>
            </a:pPr>
            <a:r>
              <a:rPr lang="en-US" sz="2400">
                <a:solidFill>
                  <a:srgbClr val="595959"/>
                </a:solidFill>
              </a:rPr>
              <a:t>Purpose built</a:t>
            </a:r>
            <a:endParaRPr sz="2400">
              <a:solidFill>
                <a:srgbClr val="595959"/>
              </a:solidFill>
            </a:endParaRPr>
          </a:p>
          <a:p>
            <a:pPr indent="-381000" lvl="0" marL="457200" marR="0" rtl="0" algn="l">
              <a:lnSpc>
                <a:spcPct val="90000"/>
              </a:lnSpc>
              <a:spcBef>
                <a:spcPts val="0"/>
              </a:spcBef>
              <a:spcAft>
                <a:spcPts val="0"/>
              </a:spcAft>
              <a:buClr>
                <a:srgbClr val="595959"/>
              </a:buClr>
              <a:buSzPts val="2400"/>
              <a:buChar char="-"/>
            </a:pPr>
            <a:r>
              <a:rPr lang="en-US" sz="2400">
                <a:solidFill>
                  <a:srgbClr val="595959"/>
                </a:solidFill>
              </a:rPr>
              <a:t>.</a:t>
            </a:r>
            <a:endParaRPr sz="2400">
              <a:solidFill>
                <a:srgbClr val="595959"/>
              </a:solidFill>
            </a:endParaRPr>
          </a:p>
          <a:p>
            <a:pPr indent="-381000" lvl="0" marL="457200" marR="0" rtl="0" algn="l">
              <a:lnSpc>
                <a:spcPct val="90000"/>
              </a:lnSpc>
              <a:spcBef>
                <a:spcPts val="0"/>
              </a:spcBef>
              <a:spcAft>
                <a:spcPts val="0"/>
              </a:spcAft>
              <a:buClr>
                <a:srgbClr val="595959"/>
              </a:buClr>
              <a:buSzPts val="2400"/>
              <a:buChar char="-"/>
            </a:pPr>
            <a:r>
              <a:rPr lang="en-US" sz="2400">
                <a:solidFill>
                  <a:srgbClr val="595959"/>
                </a:solidFill>
              </a:rPr>
              <a:t>Only turns left</a:t>
            </a:r>
            <a:endParaRPr sz="2400">
              <a:solidFill>
                <a:srgbClr val="595959"/>
              </a:solidFill>
            </a:endParaRPr>
          </a:p>
          <a:p>
            <a:pPr indent="0" lvl="0" marL="1371600" marR="0" rtl="0" algn="l">
              <a:lnSpc>
                <a:spcPct val="90000"/>
              </a:lnSpc>
              <a:spcBef>
                <a:spcPts val="0"/>
              </a:spcBef>
              <a:spcAft>
                <a:spcPts val="0"/>
              </a:spcAft>
              <a:buNone/>
            </a:pPr>
            <a:r>
              <a:rPr lang="en-US" sz="2400">
                <a:solidFill>
                  <a:srgbClr val="595959"/>
                </a:solidFill>
              </a:rPr>
              <a:t> </a:t>
            </a:r>
            <a:endParaRPr sz="2400">
              <a:solidFill>
                <a:srgbClr val="59595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Envoy Stats Wishlist</a:t>
            </a:r>
            <a:endParaRPr/>
          </a:p>
        </p:txBody>
      </p:sp>
      <p:sp>
        <p:nvSpPr>
          <p:cNvPr id="105" name="Google Shape;105;p19"/>
          <p:cNvSpPr txBox="1"/>
          <p:nvPr/>
        </p:nvSpPr>
        <p:spPr>
          <a:xfrm>
            <a:off x="6997150" y="1344575"/>
            <a:ext cx="4940100" cy="4540500"/>
          </a:xfrm>
          <a:prstGeom prst="rect">
            <a:avLst/>
          </a:prstGeom>
          <a:noFill/>
          <a:ln>
            <a:noFill/>
          </a:ln>
        </p:spPr>
        <p:txBody>
          <a:bodyPr anchorCtr="0" anchor="ctr" bIns="45700" lIns="91425" spcFirstLastPara="1" rIns="91425" wrap="square" tIns="45700">
            <a:noAutofit/>
          </a:bodyPr>
          <a:lstStyle/>
          <a:p>
            <a:pPr indent="-381000" lvl="0" marL="457200" marR="0" rtl="0" algn="l">
              <a:lnSpc>
                <a:spcPct val="90000"/>
              </a:lnSpc>
              <a:spcBef>
                <a:spcPts val="0"/>
              </a:spcBef>
              <a:spcAft>
                <a:spcPts val="0"/>
              </a:spcAft>
              <a:buClr>
                <a:srgbClr val="595959"/>
              </a:buClr>
              <a:buSzPts val="2400"/>
              <a:buChar char="-"/>
            </a:pPr>
            <a:r>
              <a:rPr lang="en-US" sz="2400">
                <a:solidFill>
                  <a:srgbClr val="595959"/>
                </a:solidFill>
              </a:rPr>
              <a:t>Peer aware - Metric dimensions based on Peer.</a:t>
            </a:r>
            <a:endParaRPr sz="2400">
              <a:solidFill>
                <a:srgbClr val="595959"/>
              </a:solidFill>
            </a:endParaRPr>
          </a:p>
          <a:p>
            <a:pPr indent="-381000" lvl="0" marL="457200" rtl="0" algn="l">
              <a:lnSpc>
                <a:spcPct val="90000"/>
              </a:lnSpc>
              <a:spcBef>
                <a:spcPts val="0"/>
              </a:spcBef>
              <a:spcAft>
                <a:spcPts val="0"/>
              </a:spcAft>
              <a:buClr>
                <a:srgbClr val="595959"/>
              </a:buClr>
              <a:buSzPts val="2400"/>
              <a:buChar char="-"/>
            </a:pPr>
            <a:r>
              <a:rPr lang="en-US" sz="2400">
                <a:solidFill>
                  <a:srgbClr val="595959"/>
                </a:solidFill>
              </a:rPr>
              <a:t>Configurable - Metric dimensions based on traffic.</a:t>
            </a:r>
            <a:endParaRPr sz="2400">
              <a:solidFill>
                <a:srgbClr val="595959"/>
              </a:solidFill>
            </a:endParaRPr>
          </a:p>
          <a:p>
            <a:pPr indent="-381000" lvl="0" marL="457200" marR="0" rtl="0" algn="l">
              <a:lnSpc>
                <a:spcPct val="90000"/>
              </a:lnSpc>
              <a:spcBef>
                <a:spcPts val="0"/>
              </a:spcBef>
              <a:spcAft>
                <a:spcPts val="0"/>
              </a:spcAft>
              <a:buClr>
                <a:srgbClr val="595959"/>
              </a:buClr>
              <a:buSzPts val="2400"/>
              <a:buChar char="-"/>
            </a:pPr>
            <a:r>
              <a:rPr lang="en-US" sz="2400">
                <a:solidFill>
                  <a:srgbClr val="595959"/>
                </a:solidFill>
              </a:rPr>
              <a:t>Control plane agnostic.</a:t>
            </a:r>
            <a:endParaRPr sz="2400">
              <a:solidFill>
                <a:srgbClr val="595959"/>
              </a:solidFill>
            </a:endParaRPr>
          </a:p>
          <a:p>
            <a:pPr indent="-381000" lvl="0" marL="457200" marR="0" rtl="0" algn="l">
              <a:lnSpc>
                <a:spcPct val="90000"/>
              </a:lnSpc>
              <a:spcBef>
                <a:spcPts val="0"/>
              </a:spcBef>
              <a:spcAft>
                <a:spcPts val="0"/>
              </a:spcAft>
              <a:buClr>
                <a:srgbClr val="595959"/>
              </a:buClr>
              <a:buSzPts val="2400"/>
              <a:buChar char="-"/>
            </a:pPr>
            <a:r>
              <a:rPr lang="en-US" sz="2400">
                <a:solidFill>
                  <a:srgbClr val="595959"/>
                </a:solidFill>
              </a:rPr>
              <a:t>Performant</a:t>
            </a:r>
            <a:endParaRPr sz="2400">
              <a:solidFill>
                <a:srgbClr val="595959"/>
              </a:solidFill>
            </a:endParaRPr>
          </a:p>
          <a:p>
            <a:pPr indent="0" lvl="0" marL="1371600" marR="0" rtl="0" algn="l">
              <a:lnSpc>
                <a:spcPct val="90000"/>
              </a:lnSpc>
              <a:spcBef>
                <a:spcPts val="0"/>
              </a:spcBef>
              <a:spcAft>
                <a:spcPts val="0"/>
              </a:spcAft>
              <a:buNone/>
            </a:pPr>
            <a:r>
              <a:rPr lang="en-US" sz="2400">
                <a:solidFill>
                  <a:srgbClr val="595959"/>
                </a:solidFill>
              </a:rPr>
              <a:t> </a:t>
            </a:r>
            <a:endParaRPr sz="2400">
              <a:solidFill>
                <a:srgbClr val="595959"/>
              </a:solidFill>
            </a:endParaRPr>
          </a:p>
        </p:txBody>
      </p:sp>
      <p:pic>
        <p:nvPicPr>
          <p:cNvPr id="106" name="Google Shape;106;p19"/>
          <p:cNvPicPr preferRelativeResize="0"/>
          <p:nvPr/>
        </p:nvPicPr>
        <p:blipFill>
          <a:blip r:embed="rId3">
            <a:alphaModFix/>
          </a:blip>
          <a:stretch>
            <a:fillRect/>
          </a:stretch>
        </p:blipFill>
        <p:spPr>
          <a:xfrm>
            <a:off x="152400" y="1478100"/>
            <a:ext cx="6692352" cy="446156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Peer Aware - HTTP Header exchange</a:t>
            </a:r>
            <a:endParaRPr/>
          </a:p>
        </p:txBody>
      </p:sp>
      <p:sp>
        <p:nvSpPr>
          <p:cNvPr id="112" name="Google Shape;112;p20"/>
          <p:cNvSpPr txBox="1"/>
          <p:nvPr/>
        </p:nvSpPr>
        <p:spPr>
          <a:xfrm>
            <a:off x="783900" y="2098225"/>
            <a:ext cx="9420900" cy="44802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US" sz="2400"/>
              <a:t>Simplest exchange protocol</a:t>
            </a:r>
            <a:endParaRPr sz="2400"/>
          </a:p>
          <a:p>
            <a:pPr indent="-381000" lvl="0" marL="457200" rtl="0" algn="l">
              <a:spcBef>
                <a:spcPts val="0"/>
              </a:spcBef>
              <a:spcAft>
                <a:spcPts val="0"/>
              </a:spcAft>
              <a:buSzPts val="2400"/>
              <a:buChar char="-"/>
            </a:pPr>
            <a:r>
              <a:rPr lang="en-US" sz="2400"/>
              <a:t>Fully stateless</a:t>
            </a:r>
            <a:endParaRPr sz="2400"/>
          </a:p>
          <a:p>
            <a:pPr indent="-381000" lvl="0" marL="457200" rtl="0" algn="l">
              <a:spcBef>
                <a:spcPts val="0"/>
              </a:spcBef>
              <a:spcAft>
                <a:spcPts val="0"/>
              </a:spcAft>
              <a:buSzPts val="2400"/>
              <a:buChar char="-"/>
            </a:pPr>
            <a:r>
              <a:rPr lang="en-US" sz="2400"/>
              <a:t>Inefficient ? In most cases exchanging the same metadata over and over.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Peer-to-Peer Metadata Exchange</a:t>
            </a:r>
            <a:endParaRPr/>
          </a:p>
        </p:txBody>
      </p:sp>
      <p:sp>
        <p:nvSpPr>
          <p:cNvPr id="118" name="Google Shape;118;p21"/>
          <p:cNvSpPr/>
          <p:nvPr/>
        </p:nvSpPr>
        <p:spPr>
          <a:xfrm>
            <a:off x="2432325" y="2188200"/>
            <a:ext cx="2379900" cy="3238800"/>
          </a:xfrm>
          <a:prstGeom prst="rect">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1"/>
          <p:cNvSpPr txBox="1"/>
          <p:nvPr/>
        </p:nvSpPr>
        <p:spPr>
          <a:xfrm>
            <a:off x="2608425" y="2399425"/>
            <a:ext cx="2027700" cy="675900"/>
          </a:xfrm>
          <a:prstGeom prst="rect">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Client Envoy sidecar</a:t>
            </a:r>
            <a:endParaRPr sz="1800">
              <a:latin typeface="Roboto Mono"/>
              <a:ea typeface="Roboto Mono"/>
              <a:cs typeface="Roboto Mono"/>
              <a:sym typeface="Roboto Mono"/>
            </a:endParaRPr>
          </a:p>
        </p:txBody>
      </p:sp>
      <p:sp>
        <p:nvSpPr>
          <p:cNvPr id="120" name="Google Shape;120;p21"/>
          <p:cNvSpPr/>
          <p:nvPr/>
        </p:nvSpPr>
        <p:spPr>
          <a:xfrm>
            <a:off x="7379775" y="2188200"/>
            <a:ext cx="2379900" cy="3238800"/>
          </a:xfrm>
          <a:prstGeom prst="rect">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1"/>
          <p:cNvSpPr txBox="1"/>
          <p:nvPr/>
        </p:nvSpPr>
        <p:spPr>
          <a:xfrm>
            <a:off x="7548775" y="2399425"/>
            <a:ext cx="2027700" cy="675900"/>
          </a:xfrm>
          <a:prstGeom prst="rect">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Roboto Mono"/>
                <a:ea typeface="Roboto Mono"/>
                <a:cs typeface="Roboto Mono"/>
                <a:sym typeface="Roboto Mono"/>
              </a:rPr>
              <a:t>Server Envoy</a:t>
            </a:r>
            <a:r>
              <a:rPr lang="en-US" sz="1800">
                <a:latin typeface="Roboto Mono"/>
                <a:ea typeface="Roboto Mono"/>
                <a:cs typeface="Roboto Mono"/>
                <a:sym typeface="Roboto Mono"/>
              </a:rPr>
              <a:t> sidecar</a:t>
            </a:r>
            <a:endParaRPr sz="1800">
              <a:latin typeface="Roboto Mono"/>
              <a:ea typeface="Roboto Mono"/>
              <a:cs typeface="Roboto Mono"/>
              <a:sym typeface="Roboto Mono"/>
            </a:endParaRPr>
          </a:p>
        </p:txBody>
      </p:sp>
      <p:cxnSp>
        <p:nvCxnSpPr>
          <p:cNvPr id="122" name="Google Shape;122;p21"/>
          <p:cNvCxnSpPr>
            <a:stCxn id="119" idx="3"/>
            <a:endCxn id="121" idx="1"/>
          </p:cNvCxnSpPr>
          <p:nvPr/>
        </p:nvCxnSpPr>
        <p:spPr>
          <a:xfrm>
            <a:off x="4636125" y="2737375"/>
            <a:ext cx="2912700" cy="0"/>
          </a:xfrm>
          <a:prstGeom prst="straightConnector1">
            <a:avLst/>
          </a:prstGeom>
          <a:noFill/>
          <a:ln cap="flat" cmpd="sng" w="38100">
            <a:solidFill>
              <a:schemeClr val="dk2"/>
            </a:solidFill>
            <a:prstDash val="solid"/>
            <a:round/>
            <a:headEnd len="med" w="med" type="none"/>
            <a:tailEnd len="med" w="med" type="triangle"/>
          </a:ln>
        </p:spPr>
      </p:cxnSp>
      <p:sp>
        <p:nvSpPr>
          <p:cNvPr id="123" name="Google Shape;123;p21"/>
          <p:cNvSpPr/>
          <p:nvPr/>
        </p:nvSpPr>
        <p:spPr>
          <a:xfrm>
            <a:off x="7548825" y="3441500"/>
            <a:ext cx="2027700" cy="17883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600">
                <a:latin typeface="Roboto Mono"/>
                <a:ea typeface="Roboto Mono"/>
                <a:cs typeface="Roboto Mono"/>
                <a:sym typeface="Roboto Mono"/>
              </a:rPr>
              <a:t>{</a:t>
            </a:r>
            <a:endParaRPr sz="1600">
              <a:latin typeface="Roboto Mono"/>
              <a:ea typeface="Roboto Mono"/>
              <a:cs typeface="Roboto Mono"/>
              <a:sym typeface="Roboto Mono"/>
            </a:endParaRPr>
          </a:p>
          <a:p>
            <a:pPr indent="0" lvl="0" marL="0" rtl="0" algn="l">
              <a:spcBef>
                <a:spcPts val="0"/>
              </a:spcBef>
              <a:spcAft>
                <a:spcPts val="0"/>
              </a:spcAft>
              <a:buNone/>
            </a:pPr>
            <a:r>
              <a:rPr lang="en-US" sz="1600">
                <a:latin typeface="Roboto Mono"/>
                <a:ea typeface="Roboto Mono"/>
                <a:cs typeface="Roboto Mono"/>
                <a:sym typeface="Roboto Mono"/>
              </a:rPr>
              <a:t> POD_NAME: *,</a:t>
            </a:r>
            <a:endParaRPr sz="1600">
              <a:latin typeface="Roboto Mono"/>
              <a:ea typeface="Roboto Mono"/>
              <a:cs typeface="Roboto Mono"/>
              <a:sym typeface="Roboto Mono"/>
            </a:endParaRPr>
          </a:p>
          <a:p>
            <a:pPr indent="0" lvl="0" marL="0" rtl="0" algn="l">
              <a:spcBef>
                <a:spcPts val="0"/>
              </a:spcBef>
              <a:spcAft>
                <a:spcPts val="0"/>
              </a:spcAft>
              <a:buNone/>
            </a:pPr>
            <a:r>
              <a:rPr lang="en-US" sz="1600">
                <a:latin typeface="Roboto Mono"/>
                <a:ea typeface="Roboto Mono"/>
                <a:cs typeface="Roboto Mono"/>
                <a:sym typeface="Roboto Mono"/>
              </a:rPr>
              <a:t> NAMESPACE: *,</a:t>
            </a:r>
            <a:endParaRPr sz="1600">
              <a:latin typeface="Roboto Mono"/>
              <a:ea typeface="Roboto Mono"/>
              <a:cs typeface="Roboto Mono"/>
              <a:sym typeface="Roboto Mono"/>
            </a:endParaRPr>
          </a:p>
          <a:p>
            <a:pPr indent="0" lvl="0" marL="0" rtl="0" algn="l">
              <a:spcBef>
                <a:spcPts val="0"/>
              </a:spcBef>
              <a:spcAft>
                <a:spcPts val="0"/>
              </a:spcAft>
              <a:buNone/>
            </a:pPr>
            <a:r>
              <a:rPr lang="en-US" sz="1600">
                <a:latin typeface="Roboto Mono"/>
                <a:ea typeface="Roboto Mono"/>
                <a:cs typeface="Roboto Mono"/>
                <a:sym typeface="Roboto Mono"/>
              </a:rPr>
              <a:t> LABELS: *</a:t>
            </a:r>
            <a:endParaRPr sz="1600">
              <a:latin typeface="Roboto Mono"/>
              <a:ea typeface="Roboto Mono"/>
              <a:cs typeface="Roboto Mono"/>
              <a:sym typeface="Roboto Mono"/>
            </a:endParaRPr>
          </a:p>
          <a:p>
            <a:pPr indent="0" lvl="0" marL="0" rtl="0" algn="l">
              <a:spcBef>
                <a:spcPts val="0"/>
              </a:spcBef>
              <a:spcAft>
                <a:spcPts val="0"/>
              </a:spcAft>
              <a:buNone/>
            </a:pPr>
            <a:r>
              <a:rPr lang="en-US" sz="1600">
                <a:latin typeface="Roboto Mono"/>
                <a:ea typeface="Roboto Mono"/>
                <a:cs typeface="Roboto Mono"/>
                <a:sym typeface="Roboto Mono"/>
              </a:rPr>
              <a:t>}</a:t>
            </a:r>
            <a:endParaRPr sz="1600">
              <a:latin typeface="Roboto Mono"/>
              <a:ea typeface="Roboto Mono"/>
              <a:cs typeface="Roboto Mono"/>
              <a:sym typeface="Roboto Mono"/>
            </a:endParaRPr>
          </a:p>
        </p:txBody>
      </p:sp>
      <p:sp>
        <p:nvSpPr>
          <p:cNvPr id="124" name="Google Shape;124;p21"/>
          <p:cNvSpPr/>
          <p:nvPr/>
        </p:nvSpPr>
        <p:spPr>
          <a:xfrm>
            <a:off x="2608425" y="3441500"/>
            <a:ext cx="2027700" cy="17883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600">
                <a:latin typeface="Roboto Mono"/>
                <a:ea typeface="Roboto Mono"/>
                <a:cs typeface="Roboto Mono"/>
                <a:sym typeface="Roboto Mono"/>
              </a:rPr>
              <a:t>{</a:t>
            </a:r>
            <a:endParaRPr sz="1600">
              <a:latin typeface="Roboto Mono"/>
              <a:ea typeface="Roboto Mono"/>
              <a:cs typeface="Roboto Mono"/>
              <a:sym typeface="Roboto Mono"/>
            </a:endParaRPr>
          </a:p>
          <a:p>
            <a:pPr indent="0" lvl="0" marL="0" rtl="0" algn="l">
              <a:spcBef>
                <a:spcPts val="0"/>
              </a:spcBef>
              <a:spcAft>
                <a:spcPts val="0"/>
              </a:spcAft>
              <a:buNone/>
            </a:pPr>
            <a:r>
              <a:rPr lang="en-US" sz="1600">
                <a:latin typeface="Roboto Mono"/>
                <a:ea typeface="Roboto Mono"/>
                <a:cs typeface="Roboto Mono"/>
                <a:sym typeface="Roboto Mono"/>
              </a:rPr>
              <a:t> POD_NAME: *,</a:t>
            </a:r>
            <a:endParaRPr sz="1600">
              <a:latin typeface="Roboto Mono"/>
              <a:ea typeface="Roboto Mono"/>
              <a:cs typeface="Roboto Mono"/>
              <a:sym typeface="Roboto Mono"/>
            </a:endParaRPr>
          </a:p>
          <a:p>
            <a:pPr indent="0" lvl="0" marL="0" rtl="0" algn="l">
              <a:spcBef>
                <a:spcPts val="0"/>
              </a:spcBef>
              <a:spcAft>
                <a:spcPts val="0"/>
              </a:spcAft>
              <a:buNone/>
            </a:pPr>
            <a:r>
              <a:rPr lang="en-US" sz="1600">
                <a:latin typeface="Roboto Mono"/>
                <a:ea typeface="Roboto Mono"/>
                <a:cs typeface="Roboto Mono"/>
                <a:sym typeface="Roboto Mono"/>
              </a:rPr>
              <a:t> NAMESPACE: *,</a:t>
            </a:r>
            <a:endParaRPr sz="1600">
              <a:latin typeface="Roboto Mono"/>
              <a:ea typeface="Roboto Mono"/>
              <a:cs typeface="Roboto Mono"/>
              <a:sym typeface="Roboto Mono"/>
            </a:endParaRPr>
          </a:p>
          <a:p>
            <a:pPr indent="0" lvl="0" marL="0" rtl="0" algn="l">
              <a:spcBef>
                <a:spcPts val="0"/>
              </a:spcBef>
              <a:spcAft>
                <a:spcPts val="0"/>
              </a:spcAft>
              <a:buNone/>
            </a:pPr>
            <a:r>
              <a:rPr lang="en-US" sz="1600">
                <a:latin typeface="Roboto Mono"/>
                <a:ea typeface="Roboto Mono"/>
                <a:cs typeface="Roboto Mono"/>
                <a:sym typeface="Roboto Mono"/>
              </a:rPr>
              <a:t> LABELS: *</a:t>
            </a:r>
            <a:endParaRPr sz="1600">
              <a:latin typeface="Roboto Mono"/>
              <a:ea typeface="Roboto Mono"/>
              <a:cs typeface="Roboto Mono"/>
              <a:sym typeface="Roboto Mono"/>
            </a:endParaRPr>
          </a:p>
          <a:p>
            <a:pPr indent="0" lvl="0" marL="0" rtl="0" algn="l">
              <a:spcBef>
                <a:spcPts val="0"/>
              </a:spcBef>
              <a:spcAft>
                <a:spcPts val="0"/>
              </a:spcAft>
              <a:buNone/>
            </a:pPr>
            <a:r>
              <a:rPr lang="en-US" sz="1600">
                <a:latin typeface="Roboto Mono"/>
                <a:ea typeface="Roboto Mono"/>
                <a:cs typeface="Roboto Mono"/>
                <a:sym typeface="Roboto Mono"/>
              </a:rPr>
              <a:t>}</a:t>
            </a:r>
            <a:endParaRPr sz="1600">
              <a:latin typeface="Roboto Mono"/>
              <a:ea typeface="Roboto Mono"/>
              <a:cs typeface="Roboto Mono"/>
              <a:sym typeface="Roboto Mono"/>
            </a:endParaRPr>
          </a:p>
        </p:txBody>
      </p:sp>
      <p:sp>
        <p:nvSpPr>
          <p:cNvPr id="125" name="Google Shape;125;p21"/>
          <p:cNvSpPr/>
          <p:nvPr/>
        </p:nvSpPr>
        <p:spPr>
          <a:xfrm>
            <a:off x="4960050" y="2188200"/>
            <a:ext cx="549300" cy="4788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Roboto Mono"/>
              <a:ea typeface="Roboto Mono"/>
              <a:cs typeface="Roboto Mono"/>
              <a:sym typeface="Roboto Mono"/>
            </a:endParaRPr>
          </a:p>
        </p:txBody>
      </p:sp>
      <p:sp>
        <p:nvSpPr>
          <p:cNvPr id="126" name="Google Shape;126;p21"/>
          <p:cNvSpPr/>
          <p:nvPr/>
        </p:nvSpPr>
        <p:spPr>
          <a:xfrm>
            <a:off x="6685600" y="2188200"/>
            <a:ext cx="549300" cy="4788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Roboto Mono"/>
              <a:ea typeface="Roboto Mono"/>
              <a:cs typeface="Roboto Mono"/>
              <a:sym typeface="Roboto Mono"/>
            </a:endParaRPr>
          </a:p>
        </p:txBody>
      </p:sp>
      <p:cxnSp>
        <p:nvCxnSpPr>
          <p:cNvPr id="127" name="Google Shape;127;p21"/>
          <p:cNvCxnSpPr>
            <a:stCxn id="125" idx="3"/>
            <a:endCxn id="126" idx="1"/>
          </p:cNvCxnSpPr>
          <p:nvPr/>
        </p:nvCxnSpPr>
        <p:spPr>
          <a:xfrm>
            <a:off x="5509350" y="2427600"/>
            <a:ext cx="1176300" cy="0"/>
          </a:xfrm>
          <a:prstGeom prst="straightConnector1">
            <a:avLst/>
          </a:prstGeom>
          <a:noFill/>
          <a:ln cap="flat" cmpd="sng" w="38100">
            <a:solidFill>
              <a:schemeClr val="dk2"/>
            </a:solidFill>
            <a:prstDash val="solid"/>
            <a:round/>
            <a:headEnd len="med" w="med" type="triangl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2"/>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HTTP Exchange</a:t>
            </a:r>
            <a:endParaRPr/>
          </a:p>
        </p:txBody>
      </p:sp>
      <p:sp>
        <p:nvSpPr>
          <p:cNvPr id="133" name="Google Shape;133;p22"/>
          <p:cNvSpPr txBox="1"/>
          <p:nvPr/>
        </p:nvSpPr>
        <p:spPr>
          <a:xfrm>
            <a:off x="783900" y="2098225"/>
            <a:ext cx="9420900" cy="44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Roboto Mono"/>
                <a:ea typeface="Roboto Mono"/>
                <a:cs typeface="Roboto Mono"/>
                <a:sym typeface="Roboto Mono"/>
              </a:rPr>
              <a:t>GET / HTTP/1.1</a:t>
            </a:r>
            <a:endParaRPr sz="2400">
              <a:latin typeface="Roboto Mono"/>
              <a:ea typeface="Roboto Mono"/>
              <a:cs typeface="Roboto Mono"/>
              <a:sym typeface="Roboto Mono"/>
            </a:endParaRPr>
          </a:p>
          <a:p>
            <a:pPr indent="0" lvl="0" marL="0" rtl="0" algn="l">
              <a:spcBef>
                <a:spcPts val="0"/>
              </a:spcBef>
              <a:spcAft>
                <a:spcPts val="0"/>
              </a:spcAft>
              <a:buNone/>
            </a:pPr>
            <a:r>
              <a:rPr lang="en-US" sz="2400">
                <a:latin typeface="Roboto Mono"/>
                <a:ea typeface="Roboto Mono"/>
                <a:cs typeface="Roboto Mono"/>
                <a:sym typeface="Roboto Mono"/>
              </a:rPr>
              <a:t>Host: …</a:t>
            </a:r>
            <a:endParaRPr sz="2400">
              <a:latin typeface="Roboto Mono"/>
              <a:ea typeface="Roboto Mono"/>
              <a:cs typeface="Roboto Mono"/>
              <a:sym typeface="Roboto Mono"/>
            </a:endParaRPr>
          </a:p>
          <a:p>
            <a:pPr indent="0" lvl="0" marL="0" rtl="0" algn="l">
              <a:spcBef>
                <a:spcPts val="0"/>
              </a:spcBef>
              <a:spcAft>
                <a:spcPts val="0"/>
              </a:spcAft>
              <a:buNone/>
            </a:pPr>
            <a:r>
              <a:rPr lang="en-US" sz="2400">
                <a:latin typeface="Roboto Mono"/>
                <a:ea typeface="Roboto Mono"/>
                <a:cs typeface="Roboto Mono"/>
                <a:sym typeface="Roboto Mono"/>
              </a:rPr>
              <a:t>X-Peer-Metadata: &lt;</a:t>
            </a:r>
            <a:r>
              <a:rPr b="1" lang="en-US" sz="2400">
                <a:latin typeface="Roboto Mono"/>
                <a:ea typeface="Roboto Mono"/>
                <a:cs typeface="Roboto Mono"/>
                <a:sym typeface="Roboto Mono"/>
              </a:rPr>
              <a:t>base-64 protobuf message</a:t>
            </a:r>
            <a:r>
              <a:rPr lang="en-US" sz="2400">
                <a:latin typeface="Roboto Mono"/>
                <a:ea typeface="Roboto Mono"/>
                <a:cs typeface="Roboto Mono"/>
                <a:sym typeface="Roboto Mono"/>
              </a:rPr>
              <a:t>&gt;</a:t>
            </a:r>
            <a:endParaRPr sz="24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2400">
                <a:solidFill>
                  <a:schemeClr val="dk1"/>
                </a:solidFill>
                <a:latin typeface="Roboto Mono"/>
                <a:ea typeface="Roboto Mono"/>
                <a:cs typeface="Roboto Mono"/>
                <a:sym typeface="Roboto Mono"/>
              </a:rPr>
              <a:t>X-Peer-Metadata-Id: &lt;</a:t>
            </a:r>
            <a:r>
              <a:rPr b="1" lang="en-US" sz="2400">
                <a:solidFill>
                  <a:schemeClr val="dk1"/>
                </a:solidFill>
                <a:latin typeface="Roboto Mono"/>
                <a:ea typeface="Roboto Mono"/>
                <a:cs typeface="Roboto Mono"/>
                <a:sym typeface="Roboto Mono"/>
              </a:rPr>
              <a:t>string id</a:t>
            </a:r>
            <a:r>
              <a:rPr lang="en-US" sz="2400">
                <a:solidFill>
                  <a:schemeClr val="dk1"/>
                </a:solidFill>
                <a:latin typeface="Roboto Mono"/>
                <a:ea typeface="Roboto Mono"/>
                <a:cs typeface="Roboto Mono"/>
                <a:sym typeface="Roboto Mono"/>
              </a:rPr>
              <a:t>&gt;</a:t>
            </a:r>
            <a:endParaRPr sz="24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2400">
              <a:latin typeface="Roboto Mono"/>
              <a:ea typeface="Roboto Mono"/>
              <a:cs typeface="Roboto Mono"/>
              <a:sym typeface="Roboto Mono"/>
            </a:endParaRPr>
          </a:p>
          <a:p>
            <a:pPr indent="0" lvl="0" marL="0" rtl="0" algn="l">
              <a:spcBef>
                <a:spcPts val="0"/>
              </a:spcBef>
              <a:spcAft>
                <a:spcPts val="0"/>
              </a:spcAft>
              <a:buNone/>
            </a:pPr>
            <a:r>
              <a:t/>
            </a:r>
            <a:endParaRPr sz="2400">
              <a:latin typeface="Roboto Mono"/>
              <a:ea typeface="Roboto Mono"/>
              <a:cs typeface="Roboto Mono"/>
              <a:sym typeface="Roboto Mono"/>
            </a:endParaRPr>
          </a:p>
          <a:p>
            <a:pPr indent="0" lvl="0" marL="0" rtl="0" algn="l">
              <a:spcBef>
                <a:spcPts val="0"/>
              </a:spcBef>
              <a:spcAft>
                <a:spcPts val="0"/>
              </a:spcAft>
              <a:buNone/>
            </a:pPr>
            <a:r>
              <a:rPr lang="en-US" sz="2400">
                <a:latin typeface="Roboto Mono"/>
                <a:ea typeface="Roboto Mono"/>
                <a:cs typeface="Roboto Mono"/>
                <a:sym typeface="Roboto Mono"/>
              </a:rPr>
              <a:t>...</a:t>
            </a:r>
            <a:endParaRPr sz="2400">
              <a:latin typeface="Roboto Mono"/>
              <a:ea typeface="Roboto Mono"/>
              <a:cs typeface="Roboto Mono"/>
              <a:sym typeface="Roboto Mono"/>
            </a:endParaRPr>
          </a:p>
          <a:p>
            <a:pPr indent="0" lvl="0" marL="0" rtl="0" algn="l">
              <a:spcBef>
                <a:spcPts val="0"/>
              </a:spcBef>
              <a:spcAft>
                <a:spcPts val="0"/>
              </a:spcAft>
              <a:buNone/>
            </a:pPr>
            <a:r>
              <a:t/>
            </a:r>
            <a:endParaRPr sz="2400">
              <a:latin typeface="Roboto Mono"/>
              <a:ea typeface="Roboto Mono"/>
              <a:cs typeface="Roboto Mono"/>
              <a:sym typeface="Roboto Mono"/>
            </a:endParaRPr>
          </a:p>
          <a:p>
            <a:pPr indent="0" lvl="0" marL="0" rtl="0" algn="l">
              <a:spcBef>
                <a:spcPts val="0"/>
              </a:spcBef>
              <a:spcAft>
                <a:spcPts val="0"/>
              </a:spcAft>
              <a:buNone/>
            </a:pPr>
            <a:r>
              <a:rPr lang="en-US" sz="2400">
                <a:latin typeface="Roboto Mono"/>
                <a:ea typeface="Roboto Mono"/>
                <a:cs typeface="Roboto Mono"/>
                <a:sym typeface="Roboto Mono"/>
              </a:rPr>
              <a:t>HTTP/1.1 200 OK</a:t>
            </a:r>
            <a:endParaRPr sz="2400">
              <a:latin typeface="Roboto Mono"/>
              <a:ea typeface="Roboto Mono"/>
              <a:cs typeface="Roboto Mono"/>
              <a:sym typeface="Roboto Mono"/>
            </a:endParaRPr>
          </a:p>
          <a:p>
            <a:pPr indent="0" lvl="0" marL="0" rtl="0" algn="l">
              <a:spcBef>
                <a:spcPts val="0"/>
              </a:spcBef>
              <a:spcAft>
                <a:spcPts val="0"/>
              </a:spcAft>
              <a:buNone/>
            </a:pPr>
            <a:r>
              <a:rPr lang="en-US" sz="2400">
                <a:latin typeface="Roboto Mono"/>
                <a:ea typeface="Roboto Mono"/>
                <a:cs typeface="Roboto Mono"/>
                <a:sym typeface="Roboto Mono"/>
              </a:rPr>
              <a:t>X-Peer-Metadata: &lt;</a:t>
            </a:r>
            <a:r>
              <a:rPr b="1" lang="en-US" sz="2400">
                <a:latin typeface="Roboto Mono"/>
                <a:ea typeface="Roboto Mono"/>
                <a:cs typeface="Roboto Mono"/>
                <a:sym typeface="Roboto Mono"/>
              </a:rPr>
              <a:t>base-64 protobuf message</a:t>
            </a:r>
            <a:r>
              <a:rPr lang="en-US" sz="2400">
                <a:latin typeface="Roboto Mono"/>
                <a:ea typeface="Roboto Mono"/>
                <a:cs typeface="Roboto Mono"/>
                <a:sym typeface="Roboto Mono"/>
              </a:rPr>
              <a:t>&gt;</a:t>
            </a:r>
            <a:endParaRPr sz="24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2400">
                <a:solidFill>
                  <a:schemeClr val="dk1"/>
                </a:solidFill>
                <a:latin typeface="Roboto Mono"/>
                <a:ea typeface="Roboto Mono"/>
                <a:cs typeface="Roboto Mono"/>
                <a:sym typeface="Roboto Mono"/>
              </a:rPr>
              <a:t>X-Peer-Metadata-Id: &lt;</a:t>
            </a:r>
            <a:r>
              <a:rPr b="1" lang="en-US" sz="2400">
                <a:solidFill>
                  <a:schemeClr val="dk1"/>
                </a:solidFill>
                <a:latin typeface="Roboto Mono"/>
                <a:ea typeface="Roboto Mono"/>
                <a:cs typeface="Roboto Mono"/>
                <a:sym typeface="Roboto Mono"/>
              </a:rPr>
              <a:t>string id</a:t>
            </a:r>
            <a:r>
              <a:rPr lang="en-US" sz="2400">
                <a:solidFill>
                  <a:schemeClr val="dk1"/>
                </a:solidFill>
                <a:latin typeface="Roboto Mono"/>
                <a:ea typeface="Roboto Mono"/>
                <a:cs typeface="Roboto Mono"/>
                <a:sym typeface="Roboto Mono"/>
              </a:rPr>
              <a:t>&gt;</a:t>
            </a:r>
            <a:endParaRPr sz="24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2400">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