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0ac5937c7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70ac5937c7_2_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0ac5937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0ac5937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0cce55c3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0cce55c3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0ac5937c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0ac5937c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0cce55c3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0cce55c3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0cce55c3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0cce55c3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0cce55c3c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0cce55c3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6af59b95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af59b95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af59b95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af59b95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af59b957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af59b957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6af59b957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af59b957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0ac5937c7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70ac5937c7_2_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0ac5937c7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70ac5937c7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0cce55c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cce55c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0cce55c3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0cce55c3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0ac5937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0ac5937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af59b957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af59b957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0cce55c3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0cce55c3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0cce55c3c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0cce55c3c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56"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bg>
      <p:bgPr>
        <a:blipFill>
          <a:blip r:embed="rId2">
            <a:alphaModFix/>
          </a:blip>
          <a:stretch>
            <a:fillRect/>
          </a:stretch>
        </a:blipFill>
      </p:bgPr>
    </p:bg>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blipFill>
          <a:blip r:embed="rId2">
            <a:alphaModFix/>
          </a:blip>
          <a:stretch>
            <a:fillRect/>
          </a:stretch>
        </a:blipFill>
      </p:bgPr>
    </p:bg>
    <p:spTree>
      <p:nvGrpSpPr>
        <p:cNvPr id="58" name="Shape 5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9" name="Shape 59"/>
        <p:cNvGrpSpPr/>
        <p:nvPr/>
      </p:nvGrpSpPr>
      <p:grpSpPr>
        <a:xfrm>
          <a:off x="0" y="0"/>
          <a:ext cx="0" cy="0"/>
          <a:chOff x="0" y="0"/>
          <a:chExt cx="0" cy="0"/>
        </a:xfrm>
      </p:grpSpPr>
      <p:sp>
        <p:nvSpPr>
          <p:cNvPr id="60" name="Google Shape;60;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62" name="Google Shape;62;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5" name="Shape 65"/>
        <p:cNvGrpSpPr/>
        <p:nvPr/>
      </p:nvGrpSpPr>
      <p:grpSpPr>
        <a:xfrm>
          <a:off x="0" y="0"/>
          <a:ext cx="0" cy="0"/>
          <a:chOff x="0" y="0"/>
          <a:chExt cx="0" cy="0"/>
        </a:xfrm>
      </p:grpSpPr>
      <p:sp>
        <p:nvSpPr>
          <p:cNvPr id="66" name="Google Shape;66;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2" name="Shape 72"/>
        <p:cNvGrpSpPr/>
        <p:nvPr/>
      </p:nvGrpSpPr>
      <p:grpSpPr>
        <a:xfrm>
          <a:off x="0" y="0"/>
          <a:ext cx="0" cy="0"/>
          <a:chOff x="0" y="0"/>
          <a:chExt cx="0" cy="0"/>
        </a:xfrm>
      </p:grpSpPr>
      <p:sp>
        <p:nvSpPr>
          <p:cNvPr id="73" name="Google Shape;73;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5" name="Google Shape;75;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6" name="Google Shape;76;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7" name="Google Shape;77;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6" name="Shape 86"/>
        <p:cNvGrpSpPr/>
        <p:nvPr/>
      </p:nvGrpSpPr>
      <p:grpSpPr>
        <a:xfrm>
          <a:off x="0" y="0"/>
          <a:ext cx="0" cy="0"/>
          <a:chOff x="0" y="0"/>
          <a:chExt cx="0" cy="0"/>
        </a:xfrm>
      </p:grpSpPr>
      <p:sp>
        <p:nvSpPr>
          <p:cNvPr id="87" name="Google Shape;87;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0" name="Shape 90"/>
        <p:cNvGrpSpPr/>
        <p:nvPr/>
      </p:nvGrpSpPr>
      <p:grpSpPr>
        <a:xfrm>
          <a:off x="0" y="0"/>
          <a:ext cx="0" cy="0"/>
          <a:chOff x="0" y="0"/>
          <a:chExt cx="0" cy="0"/>
        </a:xfrm>
      </p:grpSpPr>
      <p:sp>
        <p:nvSpPr>
          <p:cNvPr id="91" name="Google Shape;91;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93" name="Google Shape;93;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94" name="Google Shape;94;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7" name="Shape 97"/>
        <p:cNvGrpSpPr/>
        <p:nvPr/>
      </p:nvGrpSpPr>
      <p:grpSpPr>
        <a:xfrm>
          <a:off x="0" y="0"/>
          <a:ext cx="0" cy="0"/>
          <a:chOff x="0" y="0"/>
          <a:chExt cx="0" cy="0"/>
        </a:xfrm>
      </p:grpSpPr>
      <p:sp>
        <p:nvSpPr>
          <p:cNvPr id="98" name="Google Shape;98;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9" name="Google Shape;99;p23"/>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0" name="Google Shape;100;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1" name="Google Shape;101;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4" name="Shape 104"/>
        <p:cNvGrpSpPr/>
        <p:nvPr/>
      </p:nvGrpSpPr>
      <p:grpSpPr>
        <a:xfrm>
          <a:off x="0" y="0"/>
          <a:ext cx="0" cy="0"/>
          <a:chOff x="0" y="0"/>
          <a:chExt cx="0" cy="0"/>
        </a:xfrm>
      </p:grpSpPr>
      <p:sp>
        <p:nvSpPr>
          <p:cNvPr id="105" name="Google Shape;105;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7" name="Google Shape;107;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0" name="Shape 110"/>
        <p:cNvGrpSpPr/>
        <p:nvPr/>
      </p:nvGrpSpPr>
      <p:grpSpPr>
        <a:xfrm>
          <a:off x="0" y="0"/>
          <a:ext cx="0" cy="0"/>
          <a:chOff x="0" y="0"/>
          <a:chExt cx="0" cy="0"/>
        </a:xfrm>
      </p:grpSpPr>
      <p:sp>
        <p:nvSpPr>
          <p:cNvPr id="111" name="Google Shape;111;p25"/>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25"/>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3" name="Google Shape;113;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5.png"/><Relationship Id="rId8"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5.png"/><Relationship Id="rId8"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kubernetes.io/blog/2019/09/18/kubernetes-1-16-release-announcement/" TargetMode="External"/><Relationship Id="rId4" Type="http://schemas.openxmlformats.org/officeDocument/2006/relationships/hyperlink" Target="https://kubernetes.io/docs/reference/using-api/api-concepts/#server-side-appl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github.com/kubernetes/enhancements/blob/master/keps/sig-api-machinery/20190226-network-proxy.md#graduation-criteria" TargetMode="External"/><Relationship Id="rId4" Type="http://schemas.openxmlformats.org/officeDocument/2006/relationships/hyperlink" Target="https://groups.google.com/forum/?utm_medium=email&amp;utm_source=footer#!msg/kubernetes-sig-architecture/9bwwDLhR_dY/lSf50R8zDwAJ" TargetMode="External"/><Relationship Id="rId9" Type="http://schemas.openxmlformats.org/officeDocument/2006/relationships/hyperlink" Target="https://github.com/kubernetes/enhancements/pulls?q=is%3Aopen+is%3Apr+label%3Asig%2Fapi-machinery" TargetMode="External"/><Relationship Id="rId5" Type="http://schemas.openxmlformats.org/officeDocument/2006/relationships/hyperlink" Target="https://github.com/kubernetes/enhancements/blob/master/keps/sig-api-machinery/20190228-priority-and-fairness.md" TargetMode="External"/><Relationship Id="rId6" Type="http://schemas.openxmlformats.org/officeDocument/2006/relationships/hyperlink" Target="https://github.com/kubernetes/kubernetes/pull/83671" TargetMode="External"/><Relationship Id="rId7" Type="http://schemas.openxmlformats.org/officeDocument/2006/relationships/hyperlink" Target="https://github.com/kubernetes/kubernetes/pull/83665" TargetMode="External"/><Relationship Id="rId8" Type="http://schemas.openxmlformats.org/officeDocument/2006/relationships/hyperlink" Target="https://github.com/kubernetes/enhancements/pull/126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0" Type="http://schemas.openxmlformats.org/officeDocument/2006/relationships/hyperlink" Target="https://groups.google.com/forum/#!forum/kubernetes-sig-api-machinery" TargetMode="External"/><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github.com/deads2k" TargetMode="External"/><Relationship Id="rId4" Type="http://schemas.openxmlformats.org/officeDocument/2006/relationships/hyperlink" Target="https://github.com/lavalamp" TargetMode="External"/><Relationship Id="rId9" Type="http://schemas.openxmlformats.org/officeDocument/2006/relationships/hyperlink" Target="https://www.youtube.com/playlist?list=PL69nYSiGNLP21oW3hbLyjjj4XhrwKxH2R" TargetMode="External"/><Relationship Id="rId5" Type="http://schemas.openxmlformats.org/officeDocument/2006/relationships/hyperlink" Target="https://github.com/fedebongio" TargetMode="External"/><Relationship Id="rId6" Type="http://schemas.openxmlformats.org/officeDocument/2006/relationships/hyperlink" Target="https://github.com/kubernetes/community/tree/master/sig-api-machinery" TargetMode="External"/><Relationship Id="rId7" Type="http://schemas.openxmlformats.org/officeDocument/2006/relationships/hyperlink" Target="https://github.com/kubernetes/community/blob/master/sig-api-machinery/charter.md" TargetMode="External"/><Relationship Id="rId8" Type="http://schemas.openxmlformats.org/officeDocument/2006/relationships/hyperlink" Target="https://kubernetes.slack.com/messages/sig-api-machine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github.com/kubernetes/community/blob/master/sig-api-machinery/charter.m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github.com/kubernetes/community/blob/master/sig-api-machinery/charter.md" TargetMode="Externa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nvSpPr>
        <p:spPr>
          <a:xfrm>
            <a:off x="0" y="0"/>
            <a:ext cx="7199400" cy="726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rgbClr val="595959"/>
                </a:solidFill>
              </a:rPr>
              <a:t>Did you know?</a:t>
            </a:r>
            <a:endParaRPr sz="4000">
              <a:solidFill>
                <a:srgbClr val="595959"/>
              </a:solidFill>
            </a:endParaRPr>
          </a:p>
        </p:txBody>
      </p:sp>
      <p:sp>
        <p:nvSpPr>
          <p:cNvPr id="231" name="Google Shape;231;p35"/>
          <p:cNvSpPr txBox="1"/>
          <p:nvPr/>
        </p:nvSpPr>
        <p:spPr>
          <a:xfrm>
            <a:off x="428025" y="2478825"/>
            <a:ext cx="7871100" cy="18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...about </a:t>
            </a:r>
            <a:r>
              <a:rPr b="1" lang="en" sz="2400">
                <a:solidFill>
                  <a:schemeClr val="dk1"/>
                </a:solidFill>
              </a:rPr>
              <a:t>25%</a:t>
            </a:r>
            <a:r>
              <a:rPr lang="en" sz="2400">
                <a:solidFill>
                  <a:schemeClr val="dk1"/>
                </a:solidFill>
              </a:rPr>
              <a:t> of the Kubernetes code base (!) belongs to API Machinery?</a:t>
            </a:r>
            <a:endParaRPr sz="2400">
              <a:solidFill>
                <a:schemeClr val="dk1"/>
              </a:solidFill>
            </a:endParaRPr>
          </a:p>
        </p:txBody>
      </p:sp>
      <p:pic>
        <p:nvPicPr>
          <p:cNvPr id="232" name="Google Shape;232;p35"/>
          <p:cNvPicPr preferRelativeResize="0"/>
          <p:nvPr/>
        </p:nvPicPr>
        <p:blipFill>
          <a:blip r:embed="rId3">
            <a:alphaModFix/>
          </a:blip>
          <a:stretch>
            <a:fillRect/>
          </a:stretch>
        </p:blipFill>
        <p:spPr>
          <a:xfrm>
            <a:off x="1146300" y="1100422"/>
            <a:ext cx="1835350" cy="1378400"/>
          </a:xfrm>
          <a:prstGeom prst="rect">
            <a:avLst/>
          </a:prstGeom>
          <a:noFill/>
          <a:ln>
            <a:noFill/>
          </a:ln>
        </p:spPr>
      </p:pic>
      <p:pic>
        <p:nvPicPr>
          <p:cNvPr id="233" name="Google Shape;233;p35"/>
          <p:cNvPicPr preferRelativeResize="0"/>
          <p:nvPr/>
        </p:nvPicPr>
        <p:blipFill>
          <a:blip r:embed="rId4">
            <a:alphaModFix/>
          </a:blip>
          <a:stretch>
            <a:fillRect/>
          </a:stretch>
        </p:blipFill>
        <p:spPr>
          <a:xfrm>
            <a:off x="6144750" y="3177275"/>
            <a:ext cx="1439000" cy="172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nvSpPr>
        <p:spPr>
          <a:xfrm>
            <a:off x="0" y="0"/>
            <a:ext cx="7006200" cy="850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chemeClr val="dk1"/>
                </a:solidFill>
              </a:rPr>
              <a:t>What do we not own</a:t>
            </a:r>
            <a:r>
              <a:rPr lang="en" sz="4000">
                <a:solidFill>
                  <a:srgbClr val="595959"/>
                </a:solidFill>
              </a:rPr>
              <a:t>?</a:t>
            </a:r>
            <a:endParaRPr sz="4000">
              <a:solidFill>
                <a:schemeClr val="dk1"/>
              </a:solidFill>
            </a:endParaRPr>
          </a:p>
        </p:txBody>
      </p:sp>
      <p:pic>
        <p:nvPicPr>
          <p:cNvPr id="239" name="Google Shape;239;p36"/>
          <p:cNvPicPr preferRelativeResize="0"/>
          <p:nvPr/>
        </p:nvPicPr>
        <p:blipFill>
          <a:blip r:embed="rId3">
            <a:alphaModFix/>
          </a:blip>
          <a:stretch>
            <a:fillRect/>
          </a:stretch>
        </p:blipFill>
        <p:spPr>
          <a:xfrm>
            <a:off x="1079025" y="1096838"/>
            <a:ext cx="6686550" cy="3762375"/>
          </a:xfrm>
          <a:prstGeom prst="rect">
            <a:avLst/>
          </a:prstGeom>
          <a:noFill/>
          <a:ln>
            <a:noFill/>
          </a:ln>
        </p:spPr>
      </p:pic>
      <p:sp>
        <p:nvSpPr>
          <p:cNvPr id="240" name="Google Shape;240;p36"/>
          <p:cNvSpPr txBox="1"/>
          <p:nvPr/>
        </p:nvSpPr>
        <p:spPr>
          <a:xfrm>
            <a:off x="3895700" y="1187950"/>
            <a:ext cx="3903000" cy="319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3000">
                <a:solidFill>
                  <a:srgbClr val="EFEFEF"/>
                </a:solidFill>
                <a:latin typeface="Calibri"/>
                <a:ea typeface="Calibri"/>
                <a:cs typeface="Calibri"/>
                <a:sym typeface="Calibri"/>
              </a:rPr>
              <a:t>Easy! The other 75% of the k8s/k8s code, and everything built on top of our APIs and extension mechanisms! </a:t>
            </a:r>
            <a:endParaRPr sz="3000">
              <a:solidFill>
                <a:srgbClr val="EFEFE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nvSpPr>
        <p:spPr>
          <a:xfrm>
            <a:off x="642900" y="1946050"/>
            <a:ext cx="7858200" cy="3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So with that said, we are not the owners of: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All the individual Kubernetes APIs (each API is owned by it</a:t>
            </a:r>
            <a:r>
              <a:rPr lang="en" sz="1600"/>
              <a:t>'s own SIG or WG)</a:t>
            </a:r>
            <a:endParaRPr sz="1600"/>
          </a:p>
          <a:p>
            <a:pPr indent="-330200" lvl="0" marL="457200" rtl="0" algn="l">
              <a:spcBef>
                <a:spcPts val="0"/>
              </a:spcBef>
              <a:spcAft>
                <a:spcPts val="0"/>
              </a:spcAft>
              <a:buSzPts val="1600"/>
              <a:buChar char="●"/>
            </a:pPr>
            <a:r>
              <a:rPr lang="en" sz="1600">
                <a:solidFill>
                  <a:schemeClr val="dk1"/>
                </a:solidFill>
              </a:rPr>
              <a:t>We don’t own most controllers (each Controller has a concrete owner which is not us)</a:t>
            </a:r>
            <a:endParaRPr sz="1600">
              <a:solidFill>
                <a:schemeClr val="dk1"/>
              </a:solidFill>
            </a:endParaRPr>
          </a:p>
          <a:p>
            <a:pPr indent="-330200" lvl="0" marL="457200" rtl="0" algn="l">
              <a:spcBef>
                <a:spcPts val="0"/>
              </a:spcBef>
              <a:spcAft>
                <a:spcPts val="0"/>
              </a:spcAft>
              <a:buSzPts val="1600"/>
              <a:buChar char="●"/>
            </a:pPr>
            <a:r>
              <a:rPr lang="en" sz="1600">
                <a:solidFill>
                  <a:schemeClr val="dk1"/>
                </a:solidFill>
              </a:rPr>
              <a:t>We usually don’t own the operational characteristics of your cluster (support questions) </a:t>
            </a:r>
            <a:endParaRPr sz="1600">
              <a:solidFill>
                <a:schemeClr val="dk1"/>
              </a:solidFill>
            </a:endParaRPr>
          </a:p>
          <a:p>
            <a:pPr indent="-330200" lvl="0" marL="457200" rtl="0" algn="l">
              <a:spcBef>
                <a:spcPts val="0"/>
              </a:spcBef>
              <a:spcAft>
                <a:spcPts val="0"/>
              </a:spcAft>
              <a:buSzPts val="1600"/>
              <a:buChar char="●"/>
            </a:pPr>
            <a:r>
              <a:rPr lang="en" sz="1600">
                <a:solidFill>
                  <a:schemeClr val="dk1"/>
                </a:solidFill>
              </a:rPr>
              <a:t>We don’t own your particular API review :)</a:t>
            </a:r>
            <a:endParaRPr sz="1600">
              <a:solidFill>
                <a:schemeClr val="dk1"/>
              </a:solidFill>
            </a:endParaRPr>
          </a:p>
          <a:p>
            <a:pPr indent="-330200" lvl="1" marL="914400" rtl="0" algn="l">
              <a:spcBef>
                <a:spcPts val="0"/>
              </a:spcBef>
              <a:spcAft>
                <a:spcPts val="0"/>
              </a:spcAft>
              <a:buSzPts val="1600"/>
              <a:buChar char="○"/>
            </a:pPr>
            <a:r>
              <a:rPr lang="en" sz="1600">
                <a:solidFill>
                  <a:schemeClr val="dk1"/>
                </a:solidFill>
              </a:rPr>
              <a:t>...unless you’re trying to set up a pattern for everyone.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“downward facing” extension mechanisms and frameworks</a:t>
            </a:r>
            <a:endParaRPr sz="16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6" name="Google Shape;246;p37"/>
          <p:cNvSpPr txBox="1"/>
          <p:nvPr/>
        </p:nvSpPr>
        <p:spPr>
          <a:xfrm>
            <a:off x="0" y="0"/>
            <a:ext cx="7029600" cy="867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rPr lang="en" sz="4000">
                <a:solidFill>
                  <a:schemeClr val="dk1"/>
                </a:solidFill>
              </a:rPr>
              <a:t>What do we not own</a:t>
            </a:r>
            <a:r>
              <a:rPr lang="en" sz="4000">
                <a:solidFill>
                  <a:srgbClr val="595959"/>
                </a:solidFill>
              </a:rPr>
              <a:t>?</a:t>
            </a:r>
            <a:endParaRPr sz="4000"/>
          </a:p>
        </p:txBody>
      </p:sp>
      <p:sp>
        <p:nvSpPr>
          <p:cNvPr id="247" name="Google Shape;247;p37"/>
          <p:cNvSpPr txBox="1"/>
          <p:nvPr/>
        </p:nvSpPr>
        <p:spPr>
          <a:xfrm>
            <a:off x="695125" y="1150650"/>
            <a:ext cx="80307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Calibri"/>
                <a:ea typeface="Calibri"/>
                <a:cs typeface="Calibri"/>
                <a:sym typeface="Calibri"/>
              </a:rPr>
              <a:t>API Machinery = the generic machinery ("technical stack") used by the different Kubernetes APIs to be exposed and actuated, and the mechanisms to publish, process and extend them.  </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p:nvPr/>
        </p:nvSpPr>
        <p:spPr>
          <a:xfrm>
            <a:off x="1961450" y="1189300"/>
            <a:ext cx="5369400" cy="3584100"/>
          </a:xfrm>
          <a:prstGeom prst="ellipse">
            <a:avLst/>
          </a:prstGeom>
          <a:noFill/>
          <a:ln cap="flat" cmpd="sng" w="2857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3" name="Google Shape;253;p38"/>
          <p:cNvSpPr/>
          <p:nvPr/>
        </p:nvSpPr>
        <p:spPr>
          <a:xfrm>
            <a:off x="3023250" y="1471975"/>
            <a:ext cx="3097500" cy="1717200"/>
          </a:xfrm>
          <a:prstGeom prst="ellipse">
            <a:avLst/>
          </a:prstGeom>
          <a:noFill/>
          <a:ln cap="flat" cmpd="sng" w="2857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254" name="Google Shape;254;p38"/>
          <p:cNvSpPr txBox="1"/>
          <p:nvPr/>
        </p:nvSpPr>
        <p:spPr>
          <a:xfrm>
            <a:off x="0" y="0"/>
            <a:ext cx="6801600" cy="76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400">
                <a:solidFill>
                  <a:schemeClr val="dk1"/>
                </a:solidFill>
              </a:rPr>
              <a:t>Why it's so central and important (and hard)?</a:t>
            </a:r>
            <a:endParaRPr sz="2400">
              <a:solidFill>
                <a:schemeClr val="dk1"/>
              </a:solidFill>
            </a:endParaRPr>
          </a:p>
        </p:txBody>
      </p:sp>
      <p:pic>
        <p:nvPicPr>
          <p:cNvPr id="255" name="Google Shape;255;p38"/>
          <p:cNvPicPr preferRelativeResize="0"/>
          <p:nvPr/>
        </p:nvPicPr>
        <p:blipFill>
          <a:blip r:embed="rId3">
            <a:alphaModFix/>
          </a:blip>
          <a:stretch>
            <a:fillRect/>
          </a:stretch>
        </p:blipFill>
        <p:spPr>
          <a:xfrm>
            <a:off x="4220327" y="2045261"/>
            <a:ext cx="655025" cy="655025"/>
          </a:xfrm>
          <a:prstGeom prst="rect">
            <a:avLst/>
          </a:prstGeom>
          <a:noFill/>
          <a:ln>
            <a:noFill/>
          </a:ln>
        </p:spPr>
      </p:pic>
      <p:pic>
        <p:nvPicPr>
          <p:cNvPr id="256" name="Google Shape;256;p38"/>
          <p:cNvPicPr preferRelativeResize="0"/>
          <p:nvPr/>
        </p:nvPicPr>
        <p:blipFill>
          <a:blip r:embed="rId4">
            <a:alphaModFix/>
          </a:blip>
          <a:stretch>
            <a:fillRect/>
          </a:stretch>
        </p:blipFill>
        <p:spPr>
          <a:xfrm>
            <a:off x="3636025" y="1661225"/>
            <a:ext cx="505625" cy="505625"/>
          </a:xfrm>
          <a:prstGeom prst="rect">
            <a:avLst/>
          </a:prstGeom>
          <a:noFill/>
          <a:ln>
            <a:noFill/>
          </a:ln>
        </p:spPr>
      </p:pic>
      <p:pic>
        <p:nvPicPr>
          <p:cNvPr id="257" name="Google Shape;257;p38"/>
          <p:cNvPicPr preferRelativeResize="0"/>
          <p:nvPr/>
        </p:nvPicPr>
        <p:blipFill>
          <a:blip r:embed="rId5">
            <a:alphaModFix/>
          </a:blip>
          <a:stretch>
            <a:fillRect/>
          </a:stretch>
        </p:blipFill>
        <p:spPr>
          <a:xfrm>
            <a:off x="4295026" y="1458912"/>
            <a:ext cx="505625" cy="505625"/>
          </a:xfrm>
          <a:prstGeom prst="rect">
            <a:avLst/>
          </a:prstGeom>
          <a:noFill/>
          <a:ln>
            <a:noFill/>
          </a:ln>
        </p:spPr>
      </p:pic>
      <p:pic>
        <p:nvPicPr>
          <p:cNvPr id="258" name="Google Shape;258;p38"/>
          <p:cNvPicPr preferRelativeResize="0"/>
          <p:nvPr/>
        </p:nvPicPr>
        <p:blipFill>
          <a:blip r:embed="rId6">
            <a:alphaModFix/>
          </a:blip>
          <a:stretch>
            <a:fillRect/>
          </a:stretch>
        </p:blipFill>
        <p:spPr>
          <a:xfrm>
            <a:off x="4961151" y="1634650"/>
            <a:ext cx="505625" cy="505625"/>
          </a:xfrm>
          <a:prstGeom prst="rect">
            <a:avLst/>
          </a:prstGeom>
          <a:noFill/>
          <a:ln>
            <a:noFill/>
          </a:ln>
        </p:spPr>
      </p:pic>
      <p:pic>
        <p:nvPicPr>
          <p:cNvPr descr="master-128.png" id="259" name="Google Shape;259;p38"/>
          <p:cNvPicPr preferRelativeResize="0"/>
          <p:nvPr/>
        </p:nvPicPr>
        <p:blipFill>
          <a:blip r:embed="rId7">
            <a:alphaModFix/>
          </a:blip>
          <a:stretch>
            <a:fillRect/>
          </a:stretch>
        </p:blipFill>
        <p:spPr>
          <a:xfrm>
            <a:off x="3771500" y="2591551"/>
            <a:ext cx="404625" cy="404625"/>
          </a:xfrm>
          <a:prstGeom prst="rect">
            <a:avLst/>
          </a:prstGeom>
          <a:noFill/>
          <a:ln>
            <a:noFill/>
          </a:ln>
        </p:spPr>
      </p:pic>
      <p:pic>
        <p:nvPicPr>
          <p:cNvPr descr="master-128.png" id="260" name="Google Shape;260;p38"/>
          <p:cNvPicPr preferRelativeResize="0"/>
          <p:nvPr/>
        </p:nvPicPr>
        <p:blipFill>
          <a:blip r:embed="rId7">
            <a:alphaModFix/>
          </a:blip>
          <a:stretch>
            <a:fillRect/>
          </a:stretch>
        </p:blipFill>
        <p:spPr>
          <a:xfrm>
            <a:off x="4919550" y="2591551"/>
            <a:ext cx="404625" cy="404625"/>
          </a:xfrm>
          <a:prstGeom prst="rect">
            <a:avLst/>
          </a:prstGeom>
          <a:noFill/>
          <a:ln>
            <a:noFill/>
          </a:ln>
        </p:spPr>
      </p:pic>
      <p:pic>
        <p:nvPicPr>
          <p:cNvPr descr="master-128.png" id="261" name="Google Shape;261;p38"/>
          <p:cNvPicPr preferRelativeResize="0"/>
          <p:nvPr/>
        </p:nvPicPr>
        <p:blipFill>
          <a:blip r:embed="rId7">
            <a:alphaModFix/>
          </a:blip>
          <a:stretch>
            <a:fillRect/>
          </a:stretch>
        </p:blipFill>
        <p:spPr>
          <a:xfrm>
            <a:off x="3587325" y="3189101"/>
            <a:ext cx="404625" cy="404625"/>
          </a:xfrm>
          <a:prstGeom prst="rect">
            <a:avLst/>
          </a:prstGeom>
          <a:noFill/>
          <a:ln>
            <a:noFill/>
          </a:ln>
        </p:spPr>
      </p:pic>
      <p:pic>
        <p:nvPicPr>
          <p:cNvPr descr="master-128.png" id="262" name="Google Shape;262;p38"/>
          <p:cNvPicPr preferRelativeResize="0"/>
          <p:nvPr/>
        </p:nvPicPr>
        <p:blipFill>
          <a:blip r:embed="rId7">
            <a:alphaModFix/>
          </a:blip>
          <a:stretch>
            <a:fillRect/>
          </a:stretch>
        </p:blipFill>
        <p:spPr>
          <a:xfrm>
            <a:off x="5200125" y="3189101"/>
            <a:ext cx="404625" cy="404625"/>
          </a:xfrm>
          <a:prstGeom prst="rect">
            <a:avLst/>
          </a:prstGeom>
          <a:noFill/>
          <a:ln>
            <a:noFill/>
          </a:ln>
        </p:spPr>
      </p:pic>
      <p:sp>
        <p:nvSpPr>
          <p:cNvPr id="263" name="Google Shape;263;p38"/>
          <p:cNvSpPr txBox="1"/>
          <p:nvPr/>
        </p:nvSpPr>
        <p:spPr>
          <a:xfrm>
            <a:off x="2874675" y="800125"/>
            <a:ext cx="36417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Calibri"/>
                <a:ea typeface="Calibri"/>
                <a:cs typeface="Calibri"/>
                <a:sym typeface="Calibri"/>
              </a:rPr>
              <a:t>Kubernetes Cluster</a:t>
            </a:r>
            <a:endParaRPr sz="2000">
              <a:latin typeface="Calibri"/>
              <a:ea typeface="Calibri"/>
              <a:cs typeface="Calibri"/>
              <a:sym typeface="Calibri"/>
            </a:endParaRPr>
          </a:p>
        </p:txBody>
      </p:sp>
      <p:sp>
        <p:nvSpPr>
          <p:cNvPr id="264" name="Google Shape;264;p38"/>
          <p:cNvSpPr txBox="1"/>
          <p:nvPr/>
        </p:nvSpPr>
        <p:spPr>
          <a:xfrm>
            <a:off x="3229188" y="1103825"/>
            <a:ext cx="2574900" cy="4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Calibri"/>
                <a:ea typeface="Calibri"/>
                <a:cs typeface="Calibri"/>
                <a:sym typeface="Calibri"/>
              </a:rPr>
              <a:t>Master</a:t>
            </a:r>
            <a:endParaRPr sz="2000">
              <a:latin typeface="Calibri"/>
              <a:ea typeface="Calibri"/>
              <a:cs typeface="Calibri"/>
              <a:sym typeface="Calibri"/>
            </a:endParaRPr>
          </a:p>
        </p:txBody>
      </p:sp>
      <p:pic>
        <p:nvPicPr>
          <p:cNvPr id="265" name="Google Shape;265;p38"/>
          <p:cNvPicPr preferRelativeResize="0"/>
          <p:nvPr/>
        </p:nvPicPr>
        <p:blipFill>
          <a:blip r:embed="rId8">
            <a:alphaModFix/>
          </a:blip>
          <a:stretch>
            <a:fillRect/>
          </a:stretch>
        </p:blipFill>
        <p:spPr>
          <a:xfrm>
            <a:off x="2445425" y="3161075"/>
            <a:ext cx="765900" cy="765900"/>
          </a:xfrm>
          <a:prstGeom prst="rect">
            <a:avLst/>
          </a:prstGeom>
          <a:noFill/>
          <a:ln>
            <a:noFill/>
          </a:ln>
        </p:spPr>
      </p:pic>
      <p:pic>
        <p:nvPicPr>
          <p:cNvPr id="266" name="Google Shape;266;p38"/>
          <p:cNvPicPr preferRelativeResize="0"/>
          <p:nvPr/>
        </p:nvPicPr>
        <p:blipFill>
          <a:blip r:embed="rId8">
            <a:alphaModFix/>
          </a:blip>
          <a:stretch>
            <a:fillRect/>
          </a:stretch>
        </p:blipFill>
        <p:spPr>
          <a:xfrm>
            <a:off x="4189250" y="3812375"/>
            <a:ext cx="715450" cy="715450"/>
          </a:xfrm>
          <a:prstGeom prst="rect">
            <a:avLst/>
          </a:prstGeom>
          <a:noFill/>
          <a:ln>
            <a:noFill/>
          </a:ln>
        </p:spPr>
      </p:pic>
      <p:pic>
        <p:nvPicPr>
          <p:cNvPr id="267" name="Google Shape;267;p38"/>
          <p:cNvPicPr preferRelativeResize="0"/>
          <p:nvPr/>
        </p:nvPicPr>
        <p:blipFill>
          <a:blip r:embed="rId8">
            <a:alphaModFix/>
          </a:blip>
          <a:stretch>
            <a:fillRect/>
          </a:stretch>
        </p:blipFill>
        <p:spPr>
          <a:xfrm>
            <a:off x="6191301" y="3216513"/>
            <a:ext cx="655025" cy="655025"/>
          </a:xfrm>
          <a:prstGeom prst="rect">
            <a:avLst/>
          </a:prstGeom>
          <a:noFill/>
          <a:ln>
            <a:noFill/>
          </a:ln>
        </p:spPr>
      </p:pic>
      <p:pic>
        <p:nvPicPr>
          <p:cNvPr id="268" name="Google Shape;268;p38"/>
          <p:cNvPicPr preferRelativeResize="0"/>
          <p:nvPr/>
        </p:nvPicPr>
        <p:blipFill>
          <a:blip r:embed="rId9">
            <a:alphaModFix/>
          </a:blip>
          <a:stretch>
            <a:fillRect/>
          </a:stretch>
        </p:blipFill>
        <p:spPr>
          <a:xfrm>
            <a:off x="7582498" y="1323178"/>
            <a:ext cx="715450" cy="715450"/>
          </a:xfrm>
          <a:prstGeom prst="rect">
            <a:avLst/>
          </a:prstGeom>
          <a:noFill/>
          <a:ln>
            <a:noFill/>
          </a:ln>
        </p:spPr>
      </p:pic>
      <p:pic>
        <p:nvPicPr>
          <p:cNvPr id="269" name="Google Shape;269;p38"/>
          <p:cNvPicPr preferRelativeResize="0"/>
          <p:nvPr/>
        </p:nvPicPr>
        <p:blipFill>
          <a:blip r:embed="rId9">
            <a:alphaModFix/>
          </a:blip>
          <a:stretch>
            <a:fillRect/>
          </a:stretch>
        </p:blipFill>
        <p:spPr>
          <a:xfrm>
            <a:off x="7650098" y="3707178"/>
            <a:ext cx="715450" cy="715450"/>
          </a:xfrm>
          <a:prstGeom prst="rect">
            <a:avLst/>
          </a:prstGeom>
          <a:noFill/>
          <a:ln>
            <a:noFill/>
          </a:ln>
        </p:spPr>
      </p:pic>
      <p:pic>
        <p:nvPicPr>
          <p:cNvPr id="270" name="Google Shape;270;p38"/>
          <p:cNvPicPr preferRelativeResize="0"/>
          <p:nvPr/>
        </p:nvPicPr>
        <p:blipFill>
          <a:blip r:embed="rId9">
            <a:alphaModFix/>
          </a:blip>
          <a:stretch>
            <a:fillRect/>
          </a:stretch>
        </p:blipFill>
        <p:spPr>
          <a:xfrm>
            <a:off x="613023" y="1261078"/>
            <a:ext cx="715450" cy="715450"/>
          </a:xfrm>
          <a:prstGeom prst="rect">
            <a:avLst/>
          </a:prstGeom>
          <a:noFill/>
          <a:ln>
            <a:noFill/>
          </a:ln>
        </p:spPr>
      </p:pic>
      <p:pic>
        <p:nvPicPr>
          <p:cNvPr id="271" name="Google Shape;271;p38"/>
          <p:cNvPicPr preferRelativeResize="0"/>
          <p:nvPr/>
        </p:nvPicPr>
        <p:blipFill>
          <a:blip r:embed="rId9">
            <a:alphaModFix/>
          </a:blip>
          <a:stretch>
            <a:fillRect/>
          </a:stretch>
        </p:blipFill>
        <p:spPr>
          <a:xfrm>
            <a:off x="730148" y="3812378"/>
            <a:ext cx="715450" cy="715450"/>
          </a:xfrm>
          <a:prstGeom prst="rect">
            <a:avLst/>
          </a:prstGeom>
          <a:noFill/>
          <a:ln>
            <a:noFill/>
          </a:ln>
        </p:spPr>
      </p:pic>
      <p:sp>
        <p:nvSpPr>
          <p:cNvPr id="272" name="Google Shape;272;p38"/>
          <p:cNvSpPr txBox="1"/>
          <p:nvPr/>
        </p:nvSpPr>
        <p:spPr>
          <a:xfrm>
            <a:off x="4141650" y="2845833"/>
            <a:ext cx="1268700" cy="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Extensions</a:t>
            </a:r>
            <a:endParaRPr b="1" sz="16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9"/>
          <p:cNvSpPr/>
          <p:nvPr/>
        </p:nvSpPr>
        <p:spPr>
          <a:xfrm>
            <a:off x="1961450" y="1189300"/>
            <a:ext cx="5369400" cy="3584100"/>
          </a:xfrm>
          <a:prstGeom prst="ellipse">
            <a:avLst/>
          </a:prstGeom>
          <a:noFill/>
          <a:ln cap="flat" cmpd="sng" w="2857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8" name="Google Shape;278;p39"/>
          <p:cNvSpPr/>
          <p:nvPr/>
        </p:nvSpPr>
        <p:spPr>
          <a:xfrm>
            <a:off x="3023250" y="1471975"/>
            <a:ext cx="3097500" cy="1717200"/>
          </a:xfrm>
          <a:prstGeom prst="ellipse">
            <a:avLst/>
          </a:prstGeom>
          <a:noFill/>
          <a:ln cap="flat" cmpd="sng" w="2857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279" name="Google Shape;279;p39"/>
          <p:cNvSpPr txBox="1"/>
          <p:nvPr/>
        </p:nvSpPr>
        <p:spPr>
          <a:xfrm>
            <a:off x="0" y="0"/>
            <a:ext cx="6801600" cy="76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400">
                <a:solidFill>
                  <a:schemeClr val="dk1"/>
                </a:solidFill>
              </a:rPr>
              <a:t>Why it's so central and important (and hard)?</a:t>
            </a:r>
            <a:endParaRPr sz="2400">
              <a:solidFill>
                <a:schemeClr val="dk1"/>
              </a:solidFill>
            </a:endParaRPr>
          </a:p>
        </p:txBody>
      </p:sp>
      <p:pic>
        <p:nvPicPr>
          <p:cNvPr id="280" name="Google Shape;280;p39"/>
          <p:cNvPicPr preferRelativeResize="0"/>
          <p:nvPr/>
        </p:nvPicPr>
        <p:blipFill>
          <a:blip r:embed="rId3">
            <a:alphaModFix/>
          </a:blip>
          <a:stretch>
            <a:fillRect/>
          </a:stretch>
        </p:blipFill>
        <p:spPr>
          <a:xfrm>
            <a:off x="4220327" y="2045261"/>
            <a:ext cx="655025" cy="655025"/>
          </a:xfrm>
          <a:prstGeom prst="rect">
            <a:avLst/>
          </a:prstGeom>
          <a:noFill/>
          <a:ln>
            <a:noFill/>
          </a:ln>
        </p:spPr>
      </p:pic>
      <p:pic>
        <p:nvPicPr>
          <p:cNvPr id="281" name="Google Shape;281;p39"/>
          <p:cNvPicPr preferRelativeResize="0"/>
          <p:nvPr/>
        </p:nvPicPr>
        <p:blipFill>
          <a:blip r:embed="rId4">
            <a:alphaModFix/>
          </a:blip>
          <a:stretch>
            <a:fillRect/>
          </a:stretch>
        </p:blipFill>
        <p:spPr>
          <a:xfrm>
            <a:off x="3636025" y="1661225"/>
            <a:ext cx="505625" cy="505625"/>
          </a:xfrm>
          <a:prstGeom prst="rect">
            <a:avLst/>
          </a:prstGeom>
          <a:noFill/>
          <a:ln>
            <a:noFill/>
          </a:ln>
        </p:spPr>
      </p:pic>
      <p:pic>
        <p:nvPicPr>
          <p:cNvPr id="282" name="Google Shape;282;p39"/>
          <p:cNvPicPr preferRelativeResize="0"/>
          <p:nvPr/>
        </p:nvPicPr>
        <p:blipFill>
          <a:blip r:embed="rId5">
            <a:alphaModFix/>
          </a:blip>
          <a:stretch>
            <a:fillRect/>
          </a:stretch>
        </p:blipFill>
        <p:spPr>
          <a:xfrm>
            <a:off x="4295026" y="1458912"/>
            <a:ext cx="505625" cy="505625"/>
          </a:xfrm>
          <a:prstGeom prst="rect">
            <a:avLst/>
          </a:prstGeom>
          <a:noFill/>
          <a:ln>
            <a:noFill/>
          </a:ln>
        </p:spPr>
      </p:pic>
      <p:pic>
        <p:nvPicPr>
          <p:cNvPr id="283" name="Google Shape;283;p39"/>
          <p:cNvPicPr preferRelativeResize="0"/>
          <p:nvPr/>
        </p:nvPicPr>
        <p:blipFill>
          <a:blip r:embed="rId6">
            <a:alphaModFix/>
          </a:blip>
          <a:stretch>
            <a:fillRect/>
          </a:stretch>
        </p:blipFill>
        <p:spPr>
          <a:xfrm>
            <a:off x="4961151" y="1634650"/>
            <a:ext cx="505625" cy="505625"/>
          </a:xfrm>
          <a:prstGeom prst="rect">
            <a:avLst/>
          </a:prstGeom>
          <a:noFill/>
          <a:ln>
            <a:noFill/>
          </a:ln>
        </p:spPr>
      </p:pic>
      <p:pic>
        <p:nvPicPr>
          <p:cNvPr descr="master-128.png" id="284" name="Google Shape;284;p39"/>
          <p:cNvPicPr preferRelativeResize="0"/>
          <p:nvPr/>
        </p:nvPicPr>
        <p:blipFill>
          <a:blip r:embed="rId7">
            <a:alphaModFix/>
          </a:blip>
          <a:stretch>
            <a:fillRect/>
          </a:stretch>
        </p:blipFill>
        <p:spPr>
          <a:xfrm>
            <a:off x="3679400" y="2571751"/>
            <a:ext cx="404625" cy="404625"/>
          </a:xfrm>
          <a:prstGeom prst="rect">
            <a:avLst/>
          </a:prstGeom>
          <a:noFill/>
          <a:ln>
            <a:noFill/>
          </a:ln>
        </p:spPr>
      </p:pic>
      <p:pic>
        <p:nvPicPr>
          <p:cNvPr descr="master-128.png" id="285" name="Google Shape;285;p39"/>
          <p:cNvPicPr preferRelativeResize="0"/>
          <p:nvPr/>
        </p:nvPicPr>
        <p:blipFill>
          <a:blip r:embed="rId7">
            <a:alphaModFix/>
          </a:blip>
          <a:stretch>
            <a:fillRect/>
          </a:stretch>
        </p:blipFill>
        <p:spPr>
          <a:xfrm>
            <a:off x="4134525" y="2706926"/>
            <a:ext cx="404625" cy="404625"/>
          </a:xfrm>
          <a:prstGeom prst="rect">
            <a:avLst/>
          </a:prstGeom>
          <a:noFill/>
          <a:ln>
            <a:noFill/>
          </a:ln>
        </p:spPr>
      </p:pic>
      <p:pic>
        <p:nvPicPr>
          <p:cNvPr descr="master-128.png" id="286" name="Google Shape;286;p39"/>
          <p:cNvPicPr preferRelativeResize="0"/>
          <p:nvPr/>
        </p:nvPicPr>
        <p:blipFill>
          <a:blip r:embed="rId7">
            <a:alphaModFix/>
          </a:blip>
          <a:stretch>
            <a:fillRect/>
          </a:stretch>
        </p:blipFill>
        <p:spPr>
          <a:xfrm>
            <a:off x="4710587" y="2657551"/>
            <a:ext cx="404625" cy="404625"/>
          </a:xfrm>
          <a:prstGeom prst="rect">
            <a:avLst/>
          </a:prstGeom>
          <a:noFill/>
          <a:ln>
            <a:noFill/>
          </a:ln>
        </p:spPr>
      </p:pic>
      <p:pic>
        <p:nvPicPr>
          <p:cNvPr descr="master-128.png" id="287" name="Google Shape;287;p39"/>
          <p:cNvPicPr preferRelativeResize="0"/>
          <p:nvPr/>
        </p:nvPicPr>
        <p:blipFill>
          <a:blip r:embed="rId7">
            <a:alphaModFix/>
          </a:blip>
          <a:stretch>
            <a:fillRect/>
          </a:stretch>
        </p:blipFill>
        <p:spPr>
          <a:xfrm>
            <a:off x="5160825" y="2571751"/>
            <a:ext cx="404625" cy="404625"/>
          </a:xfrm>
          <a:prstGeom prst="rect">
            <a:avLst/>
          </a:prstGeom>
          <a:noFill/>
          <a:ln>
            <a:noFill/>
          </a:ln>
        </p:spPr>
      </p:pic>
      <p:pic>
        <p:nvPicPr>
          <p:cNvPr descr="master-128.png" id="288" name="Google Shape;288;p39"/>
          <p:cNvPicPr preferRelativeResize="0"/>
          <p:nvPr/>
        </p:nvPicPr>
        <p:blipFill>
          <a:blip r:embed="rId7">
            <a:alphaModFix/>
          </a:blip>
          <a:stretch>
            <a:fillRect/>
          </a:stretch>
        </p:blipFill>
        <p:spPr>
          <a:xfrm>
            <a:off x="3550050" y="3062176"/>
            <a:ext cx="404625" cy="404625"/>
          </a:xfrm>
          <a:prstGeom prst="rect">
            <a:avLst/>
          </a:prstGeom>
          <a:noFill/>
          <a:ln>
            <a:noFill/>
          </a:ln>
        </p:spPr>
      </p:pic>
      <p:pic>
        <p:nvPicPr>
          <p:cNvPr descr="master-128.png" id="289" name="Google Shape;289;p39"/>
          <p:cNvPicPr preferRelativeResize="0"/>
          <p:nvPr/>
        </p:nvPicPr>
        <p:blipFill>
          <a:blip r:embed="rId7">
            <a:alphaModFix/>
          </a:blip>
          <a:stretch>
            <a:fillRect/>
          </a:stretch>
        </p:blipFill>
        <p:spPr>
          <a:xfrm>
            <a:off x="4066437" y="3169438"/>
            <a:ext cx="404625" cy="404625"/>
          </a:xfrm>
          <a:prstGeom prst="rect">
            <a:avLst/>
          </a:prstGeom>
          <a:noFill/>
          <a:ln>
            <a:noFill/>
          </a:ln>
        </p:spPr>
      </p:pic>
      <p:pic>
        <p:nvPicPr>
          <p:cNvPr descr="master-128.png" id="290" name="Google Shape;290;p39"/>
          <p:cNvPicPr preferRelativeResize="0"/>
          <p:nvPr/>
        </p:nvPicPr>
        <p:blipFill>
          <a:blip r:embed="rId7">
            <a:alphaModFix/>
          </a:blip>
          <a:stretch>
            <a:fillRect/>
          </a:stretch>
        </p:blipFill>
        <p:spPr>
          <a:xfrm>
            <a:off x="4799487" y="3237026"/>
            <a:ext cx="404625" cy="404625"/>
          </a:xfrm>
          <a:prstGeom prst="rect">
            <a:avLst/>
          </a:prstGeom>
          <a:noFill/>
          <a:ln>
            <a:noFill/>
          </a:ln>
        </p:spPr>
      </p:pic>
      <p:pic>
        <p:nvPicPr>
          <p:cNvPr descr="master-128.png" id="291" name="Google Shape;291;p39"/>
          <p:cNvPicPr preferRelativeResize="0"/>
          <p:nvPr/>
        </p:nvPicPr>
        <p:blipFill>
          <a:blip r:embed="rId7">
            <a:alphaModFix/>
          </a:blip>
          <a:stretch>
            <a:fillRect/>
          </a:stretch>
        </p:blipFill>
        <p:spPr>
          <a:xfrm>
            <a:off x="5326150" y="3101726"/>
            <a:ext cx="404625" cy="404625"/>
          </a:xfrm>
          <a:prstGeom prst="rect">
            <a:avLst/>
          </a:prstGeom>
          <a:noFill/>
          <a:ln>
            <a:noFill/>
          </a:ln>
        </p:spPr>
      </p:pic>
      <p:sp>
        <p:nvSpPr>
          <p:cNvPr id="292" name="Google Shape;292;p39"/>
          <p:cNvSpPr txBox="1"/>
          <p:nvPr/>
        </p:nvSpPr>
        <p:spPr>
          <a:xfrm>
            <a:off x="2874675" y="800125"/>
            <a:ext cx="36417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Calibri"/>
                <a:ea typeface="Calibri"/>
                <a:cs typeface="Calibri"/>
                <a:sym typeface="Calibri"/>
              </a:rPr>
              <a:t>Kubernetes Cluster</a:t>
            </a:r>
            <a:endParaRPr sz="2000">
              <a:latin typeface="Calibri"/>
              <a:ea typeface="Calibri"/>
              <a:cs typeface="Calibri"/>
              <a:sym typeface="Calibri"/>
            </a:endParaRPr>
          </a:p>
        </p:txBody>
      </p:sp>
      <p:sp>
        <p:nvSpPr>
          <p:cNvPr id="293" name="Google Shape;293;p39"/>
          <p:cNvSpPr txBox="1"/>
          <p:nvPr/>
        </p:nvSpPr>
        <p:spPr>
          <a:xfrm>
            <a:off x="3229188" y="1103825"/>
            <a:ext cx="2574900" cy="4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Calibri"/>
                <a:ea typeface="Calibri"/>
                <a:cs typeface="Calibri"/>
                <a:sym typeface="Calibri"/>
              </a:rPr>
              <a:t>Master</a:t>
            </a:r>
            <a:endParaRPr sz="2000">
              <a:latin typeface="Calibri"/>
              <a:ea typeface="Calibri"/>
              <a:cs typeface="Calibri"/>
              <a:sym typeface="Calibri"/>
            </a:endParaRPr>
          </a:p>
        </p:txBody>
      </p:sp>
      <p:pic>
        <p:nvPicPr>
          <p:cNvPr id="294" name="Google Shape;294;p39"/>
          <p:cNvPicPr preferRelativeResize="0"/>
          <p:nvPr/>
        </p:nvPicPr>
        <p:blipFill>
          <a:blip r:embed="rId8">
            <a:alphaModFix/>
          </a:blip>
          <a:stretch>
            <a:fillRect/>
          </a:stretch>
        </p:blipFill>
        <p:spPr>
          <a:xfrm>
            <a:off x="2644675" y="3360326"/>
            <a:ext cx="566650" cy="566650"/>
          </a:xfrm>
          <a:prstGeom prst="rect">
            <a:avLst/>
          </a:prstGeom>
          <a:noFill/>
          <a:ln>
            <a:noFill/>
          </a:ln>
        </p:spPr>
      </p:pic>
      <p:pic>
        <p:nvPicPr>
          <p:cNvPr id="295" name="Google Shape;295;p39"/>
          <p:cNvPicPr preferRelativeResize="0"/>
          <p:nvPr/>
        </p:nvPicPr>
        <p:blipFill>
          <a:blip r:embed="rId8">
            <a:alphaModFix/>
          </a:blip>
          <a:stretch>
            <a:fillRect/>
          </a:stretch>
        </p:blipFill>
        <p:spPr>
          <a:xfrm>
            <a:off x="4319185" y="4167699"/>
            <a:ext cx="505625" cy="505625"/>
          </a:xfrm>
          <a:prstGeom prst="rect">
            <a:avLst/>
          </a:prstGeom>
          <a:noFill/>
          <a:ln>
            <a:noFill/>
          </a:ln>
        </p:spPr>
      </p:pic>
      <p:pic>
        <p:nvPicPr>
          <p:cNvPr id="296" name="Google Shape;296;p39"/>
          <p:cNvPicPr preferRelativeResize="0"/>
          <p:nvPr/>
        </p:nvPicPr>
        <p:blipFill>
          <a:blip r:embed="rId8">
            <a:alphaModFix/>
          </a:blip>
          <a:stretch>
            <a:fillRect/>
          </a:stretch>
        </p:blipFill>
        <p:spPr>
          <a:xfrm>
            <a:off x="6032021" y="3707174"/>
            <a:ext cx="505625" cy="505625"/>
          </a:xfrm>
          <a:prstGeom prst="rect">
            <a:avLst/>
          </a:prstGeom>
          <a:noFill/>
          <a:ln>
            <a:noFill/>
          </a:ln>
        </p:spPr>
      </p:pic>
      <p:pic>
        <p:nvPicPr>
          <p:cNvPr id="297" name="Google Shape;297;p39"/>
          <p:cNvPicPr preferRelativeResize="0"/>
          <p:nvPr/>
        </p:nvPicPr>
        <p:blipFill>
          <a:blip r:embed="rId9">
            <a:alphaModFix/>
          </a:blip>
          <a:stretch>
            <a:fillRect/>
          </a:stretch>
        </p:blipFill>
        <p:spPr>
          <a:xfrm>
            <a:off x="7582498" y="1323178"/>
            <a:ext cx="715450" cy="715450"/>
          </a:xfrm>
          <a:prstGeom prst="rect">
            <a:avLst/>
          </a:prstGeom>
          <a:noFill/>
          <a:ln>
            <a:noFill/>
          </a:ln>
        </p:spPr>
      </p:pic>
      <p:pic>
        <p:nvPicPr>
          <p:cNvPr id="298" name="Google Shape;298;p39"/>
          <p:cNvPicPr preferRelativeResize="0"/>
          <p:nvPr/>
        </p:nvPicPr>
        <p:blipFill>
          <a:blip r:embed="rId9">
            <a:alphaModFix/>
          </a:blip>
          <a:stretch>
            <a:fillRect/>
          </a:stretch>
        </p:blipFill>
        <p:spPr>
          <a:xfrm>
            <a:off x="7650098" y="3707178"/>
            <a:ext cx="715450" cy="715450"/>
          </a:xfrm>
          <a:prstGeom prst="rect">
            <a:avLst/>
          </a:prstGeom>
          <a:noFill/>
          <a:ln>
            <a:noFill/>
          </a:ln>
        </p:spPr>
      </p:pic>
      <p:pic>
        <p:nvPicPr>
          <p:cNvPr id="299" name="Google Shape;299;p39"/>
          <p:cNvPicPr preferRelativeResize="0"/>
          <p:nvPr/>
        </p:nvPicPr>
        <p:blipFill>
          <a:blip r:embed="rId9">
            <a:alphaModFix/>
          </a:blip>
          <a:stretch>
            <a:fillRect/>
          </a:stretch>
        </p:blipFill>
        <p:spPr>
          <a:xfrm>
            <a:off x="613023" y="1261078"/>
            <a:ext cx="715450" cy="715450"/>
          </a:xfrm>
          <a:prstGeom prst="rect">
            <a:avLst/>
          </a:prstGeom>
          <a:noFill/>
          <a:ln>
            <a:noFill/>
          </a:ln>
        </p:spPr>
      </p:pic>
      <p:pic>
        <p:nvPicPr>
          <p:cNvPr id="300" name="Google Shape;300;p39"/>
          <p:cNvPicPr preferRelativeResize="0"/>
          <p:nvPr/>
        </p:nvPicPr>
        <p:blipFill>
          <a:blip r:embed="rId9">
            <a:alphaModFix/>
          </a:blip>
          <a:stretch>
            <a:fillRect/>
          </a:stretch>
        </p:blipFill>
        <p:spPr>
          <a:xfrm>
            <a:off x="730148" y="3812378"/>
            <a:ext cx="715450" cy="715450"/>
          </a:xfrm>
          <a:prstGeom prst="rect">
            <a:avLst/>
          </a:prstGeom>
          <a:noFill/>
          <a:ln>
            <a:noFill/>
          </a:ln>
        </p:spPr>
      </p:pic>
      <p:cxnSp>
        <p:nvCxnSpPr>
          <p:cNvPr id="301" name="Google Shape;301;p39"/>
          <p:cNvCxnSpPr/>
          <p:nvPr/>
        </p:nvCxnSpPr>
        <p:spPr>
          <a:xfrm>
            <a:off x="4085175" y="2050075"/>
            <a:ext cx="190500" cy="13410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39"/>
          <p:cNvCxnSpPr/>
          <p:nvPr/>
        </p:nvCxnSpPr>
        <p:spPr>
          <a:xfrm rot="10800000">
            <a:off x="3998450" y="2134650"/>
            <a:ext cx="225900" cy="150300"/>
          </a:xfrm>
          <a:prstGeom prst="straightConnector1">
            <a:avLst/>
          </a:prstGeom>
          <a:noFill/>
          <a:ln cap="flat" cmpd="sng" w="9525">
            <a:solidFill>
              <a:schemeClr val="dk2"/>
            </a:solidFill>
            <a:prstDash val="solid"/>
            <a:round/>
            <a:headEnd len="med" w="med" type="none"/>
            <a:tailEnd len="med" w="med" type="triangle"/>
          </a:ln>
        </p:spPr>
      </p:cxnSp>
      <p:cxnSp>
        <p:nvCxnSpPr>
          <p:cNvPr id="303" name="Google Shape;303;p39"/>
          <p:cNvCxnSpPr/>
          <p:nvPr/>
        </p:nvCxnSpPr>
        <p:spPr>
          <a:xfrm flipH="1" rot="10800000">
            <a:off x="4817275" y="2028925"/>
            <a:ext cx="171000" cy="158400"/>
          </a:xfrm>
          <a:prstGeom prst="straightConnector1">
            <a:avLst/>
          </a:prstGeom>
          <a:noFill/>
          <a:ln cap="flat" cmpd="sng" w="9525">
            <a:solidFill>
              <a:schemeClr val="dk2"/>
            </a:solidFill>
            <a:prstDash val="solid"/>
            <a:round/>
            <a:headEnd len="med" w="med" type="none"/>
            <a:tailEnd len="med" w="med" type="triangle"/>
          </a:ln>
        </p:spPr>
      </p:cxnSp>
      <p:cxnSp>
        <p:nvCxnSpPr>
          <p:cNvPr id="304" name="Google Shape;304;p39"/>
          <p:cNvCxnSpPr/>
          <p:nvPr/>
        </p:nvCxnSpPr>
        <p:spPr>
          <a:xfrm flipH="1">
            <a:off x="4855300" y="2148850"/>
            <a:ext cx="210600" cy="13860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p39"/>
          <p:cNvCxnSpPr/>
          <p:nvPr/>
        </p:nvCxnSpPr>
        <p:spPr>
          <a:xfrm>
            <a:off x="4469600" y="1942050"/>
            <a:ext cx="0" cy="17520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39"/>
          <p:cNvCxnSpPr/>
          <p:nvPr/>
        </p:nvCxnSpPr>
        <p:spPr>
          <a:xfrm flipH="1" rot="10800000">
            <a:off x="4607763" y="1939575"/>
            <a:ext cx="7200" cy="159900"/>
          </a:xfrm>
          <a:prstGeom prst="straightConnector1">
            <a:avLst/>
          </a:prstGeom>
          <a:noFill/>
          <a:ln cap="flat" cmpd="sng" w="9525">
            <a:solidFill>
              <a:schemeClr val="dk2"/>
            </a:solidFill>
            <a:prstDash val="solid"/>
            <a:round/>
            <a:headEnd len="med" w="med" type="none"/>
            <a:tailEnd len="med" w="med" type="triangle"/>
          </a:ln>
        </p:spPr>
      </p:cxnSp>
      <p:sp>
        <p:nvSpPr>
          <p:cNvPr id="307" name="Google Shape;307;p39"/>
          <p:cNvSpPr txBox="1"/>
          <p:nvPr/>
        </p:nvSpPr>
        <p:spPr>
          <a:xfrm>
            <a:off x="4141650" y="2868645"/>
            <a:ext cx="1268700" cy="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Extensions</a:t>
            </a:r>
            <a:endParaRPr b="1" sz="1600">
              <a:latin typeface="Calibri"/>
              <a:ea typeface="Calibri"/>
              <a:cs typeface="Calibri"/>
              <a:sym typeface="Calibri"/>
            </a:endParaRPr>
          </a:p>
        </p:txBody>
      </p:sp>
      <p:sp>
        <p:nvSpPr>
          <p:cNvPr id="308" name="Google Shape;308;p39"/>
          <p:cNvSpPr/>
          <p:nvPr/>
        </p:nvSpPr>
        <p:spPr>
          <a:xfrm>
            <a:off x="3527082" y="2424025"/>
            <a:ext cx="734475" cy="712600"/>
          </a:xfrm>
          <a:custGeom>
            <a:rect b="b" l="l" r="r" t="t"/>
            <a:pathLst>
              <a:path extrusionOk="0" h="28504" w="29379">
                <a:moveTo>
                  <a:pt x="5673" y="28504"/>
                </a:moveTo>
                <a:cubicBezTo>
                  <a:pt x="4920" y="24506"/>
                  <a:pt x="-2794" y="9267"/>
                  <a:pt x="1157" y="4516"/>
                </a:cubicBezTo>
                <a:cubicBezTo>
                  <a:pt x="5108" y="-235"/>
                  <a:pt x="24675" y="753"/>
                  <a:pt x="29379" y="0"/>
                </a:cubicBezTo>
              </a:path>
            </a:pathLst>
          </a:custGeom>
          <a:noFill/>
          <a:ln cap="flat" cmpd="sng" w="9525">
            <a:solidFill>
              <a:schemeClr val="dk2"/>
            </a:solidFill>
            <a:prstDash val="solid"/>
            <a:round/>
            <a:headEnd len="med" w="med" type="triangle"/>
            <a:tailEnd len="med" w="med" type="triangle"/>
          </a:ln>
        </p:spPr>
      </p:sp>
      <p:sp>
        <p:nvSpPr>
          <p:cNvPr id="309" name="Google Shape;309;p39"/>
          <p:cNvSpPr/>
          <p:nvPr/>
        </p:nvSpPr>
        <p:spPr>
          <a:xfrm>
            <a:off x="4035775" y="2522800"/>
            <a:ext cx="261050" cy="183450"/>
          </a:xfrm>
          <a:custGeom>
            <a:rect b="b" l="l" r="r" t="t"/>
            <a:pathLst>
              <a:path extrusionOk="0" h="7338" w="10442">
                <a:moveTo>
                  <a:pt x="0" y="7338"/>
                </a:moveTo>
                <a:cubicBezTo>
                  <a:pt x="1740" y="6115"/>
                  <a:pt x="8702" y="1223"/>
                  <a:pt x="10442" y="0"/>
                </a:cubicBezTo>
              </a:path>
            </a:pathLst>
          </a:custGeom>
          <a:noFill/>
          <a:ln cap="flat" cmpd="sng" w="9525">
            <a:solidFill>
              <a:schemeClr val="dk2"/>
            </a:solidFill>
            <a:prstDash val="solid"/>
            <a:round/>
            <a:headEnd len="med" w="med" type="triangle"/>
            <a:tailEnd len="med" w="med" type="triangle"/>
          </a:ln>
        </p:spPr>
      </p:sp>
      <p:sp>
        <p:nvSpPr>
          <p:cNvPr id="310" name="Google Shape;310;p39"/>
          <p:cNvSpPr/>
          <p:nvPr/>
        </p:nvSpPr>
        <p:spPr>
          <a:xfrm>
            <a:off x="4861275" y="2459300"/>
            <a:ext cx="973675" cy="776125"/>
          </a:xfrm>
          <a:custGeom>
            <a:rect b="b" l="l" r="r" t="t"/>
            <a:pathLst>
              <a:path extrusionOk="0" h="31045" w="38947">
                <a:moveTo>
                  <a:pt x="33867" y="31045"/>
                </a:moveTo>
                <a:cubicBezTo>
                  <a:pt x="34384" y="26765"/>
                  <a:pt x="42616" y="10536"/>
                  <a:pt x="36971" y="5362"/>
                </a:cubicBezTo>
                <a:cubicBezTo>
                  <a:pt x="31327" y="188"/>
                  <a:pt x="6162" y="894"/>
                  <a:pt x="0" y="0"/>
                </a:cubicBezTo>
              </a:path>
            </a:pathLst>
          </a:custGeom>
          <a:noFill/>
          <a:ln cap="flat" cmpd="sng" w="9525">
            <a:solidFill>
              <a:schemeClr val="dk2"/>
            </a:solidFill>
            <a:prstDash val="solid"/>
            <a:round/>
            <a:headEnd len="med" w="med" type="triangle"/>
            <a:tailEnd len="med" w="med" type="triangle"/>
          </a:ln>
        </p:spPr>
      </p:sp>
      <p:sp>
        <p:nvSpPr>
          <p:cNvPr id="311" name="Google Shape;311;p39"/>
          <p:cNvSpPr/>
          <p:nvPr/>
        </p:nvSpPr>
        <p:spPr>
          <a:xfrm>
            <a:off x="4776600" y="2473425"/>
            <a:ext cx="444500" cy="190500"/>
          </a:xfrm>
          <a:custGeom>
            <a:rect b="b" l="l" r="r" t="t"/>
            <a:pathLst>
              <a:path extrusionOk="0" h="7620" w="17780">
                <a:moveTo>
                  <a:pt x="17780" y="7620"/>
                </a:moveTo>
                <a:cubicBezTo>
                  <a:pt x="15287" y="7103"/>
                  <a:pt x="5786" y="5785"/>
                  <a:pt x="2823" y="4515"/>
                </a:cubicBezTo>
                <a:cubicBezTo>
                  <a:pt x="-140" y="3245"/>
                  <a:pt x="471" y="753"/>
                  <a:pt x="0" y="0"/>
                </a:cubicBezTo>
              </a:path>
            </a:pathLst>
          </a:custGeom>
          <a:noFill/>
          <a:ln cap="flat" cmpd="sng" w="9525">
            <a:solidFill>
              <a:schemeClr val="dk2"/>
            </a:solidFill>
            <a:prstDash val="solid"/>
            <a:round/>
            <a:headEnd len="med" w="med" type="stealth"/>
            <a:tailEnd len="med" w="med" type="stealth"/>
          </a:ln>
        </p:spPr>
      </p:sp>
      <p:sp>
        <p:nvSpPr>
          <p:cNvPr id="312" name="Google Shape;312;p39"/>
          <p:cNvSpPr/>
          <p:nvPr/>
        </p:nvSpPr>
        <p:spPr>
          <a:xfrm>
            <a:off x="4076396" y="2551025"/>
            <a:ext cx="298050" cy="726725"/>
          </a:xfrm>
          <a:custGeom>
            <a:rect b="b" l="l" r="r" t="t"/>
            <a:pathLst>
              <a:path extrusionOk="0" h="29069" w="11922">
                <a:moveTo>
                  <a:pt x="3173" y="29069"/>
                </a:moveTo>
                <a:cubicBezTo>
                  <a:pt x="2703" y="26200"/>
                  <a:pt x="-1107" y="16698"/>
                  <a:pt x="351" y="11853"/>
                </a:cubicBezTo>
                <a:cubicBezTo>
                  <a:pt x="1809" y="7008"/>
                  <a:pt x="9994" y="1976"/>
                  <a:pt x="11922" y="0"/>
                </a:cubicBezTo>
              </a:path>
            </a:pathLst>
          </a:custGeom>
          <a:noFill/>
          <a:ln cap="flat" cmpd="sng" w="9525">
            <a:solidFill>
              <a:schemeClr val="dk2"/>
            </a:solidFill>
            <a:prstDash val="solid"/>
            <a:round/>
            <a:headEnd len="med" w="med" type="triangle"/>
            <a:tailEnd len="med" w="med" type="triangle"/>
          </a:ln>
        </p:spPr>
      </p:sp>
      <p:sp>
        <p:nvSpPr>
          <p:cNvPr id="313" name="Google Shape;313;p39"/>
          <p:cNvSpPr/>
          <p:nvPr/>
        </p:nvSpPr>
        <p:spPr>
          <a:xfrm>
            <a:off x="4480275" y="2663925"/>
            <a:ext cx="84675" cy="211650"/>
          </a:xfrm>
          <a:custGeom>
            <a:rect b="b" l="l" r="r" t="t"/>
            <a:pathLst>
              <a:path extrusionOk="0" h="8466" w="3387">
                <a:moveTo>
                  <a:pt x="0" y="8466"/>
                </a:moveTo>
                <a:cubicBezTo>
                  <a:pt x="565" y="7055"/>
                  <a:pt x="2823" y="1411"/>
                  <a:pt x="3387" y="0"/>
                </a:cubicBezTo>
              </a:path>
            </a:pathLst>
          </a:custGeom>
          <a:noFill/>
          <a:ln cap="flat" cmpd="sng" w="9525">
            <a:solidFill>
              <a:schemeClr val="dk2"/>
            </a:solidFill>
            <a:prstDash val="solid"/>
            <a:round/>
            <a:headEnd len="med" w="med" type="triangle"/>
            <a:tailEnd len="med" w="med" type="triangle"/>
          </a:ln>
        </p:spPr>
      </p:sp>
      <p:sp>
        <p:nvSpPr>
          <p:cNvPr id="314" name="Google Shape;314;p39"/>
          <p:cNvSpPr/>
          <p:nvPr/>
        </p:nvSpPr>
        <p:spPr>
          <a:xfrm>
            <a:off x="4636920" y="2678025"/>
            <a:ext cx="174975" cy="155225"/>
          </a:xfrm>
          <a:custGeom>
            <a:rect b="b" l="l" r="r" t="t"/>
            <a:pathLst>
              <a:path extrusionOk="0" h="6209" w="6999">
                <a:moveTo>
                  <a:pt x="6999" y="6209"/>
                </a:moveTo>
                <a:cubicBezTo>
                  <a:pt x="5917" y="5974"/>
                  <a:pt x="1589" y="5833"/>
                  <a:pt x="507" y="4798"/>
                </a:cubicBezTo>
                <a:cubicBezTo>
                  <a:pt x="-575" y="3763"/>
                  <a:pt x="507" y="800"/>
                  <a:pt x="507" y="0"/>
                </a:cubicBezTo>
              </a:path>
            </a:pathLst>
          </a:custGeom>
          <a:noFill/>
          <a:ln cap="flat" cmpd="sng" w="9525">
            <a:solidFill>
              <a:schemeClr val="dk2"/>
            </a:solidFill>
            <a:prstDash val="solid"/>
            <a:round/>
            <a:headEnd len="med" w="med" type="triangle"/>
            <a:tailEnd len="med" w="med" type="triangle"/>
          </a:ln>
        </p:spPr>
      </p:sp>
      <p:sp>
        <p:nvSpPr>
          <p:cNvPr id="315" name="Google Shape;315;p39"/>
          <p:cNvSpPr/>
          <p:nvPr/>
        </p:nvSpPr>
        <p:spPr>
          <a:xfrm>
            <a:off x="4590589" y="2678025"/>
            <a:ext cx="256575" cy="733775"/>
          </a:xfrm>
          <a:custGeom>
            <a:rect b="b" l="l" r="r" t="t"/>
            <a:pathLst>
              <a:path extrusionOk="0" h="29351" w="10263">
                <a:moveTo>
                  <a:pt x="10263" y="29351"/>
                </a:moveTo>
                <a:cubicBezTo>
                  <a:pt x="8664" y="26482"/>
                  <a:pt x="2219" y="17028"/>
                  <a:pt x="667" y="12136"/>
                </a:cubicBezTo>
                <a:cubicBezTo>
                  <a:pt x="-885" y="7244"/>
                  <a:pt x="902" y="2023"/>
                  <a:pt x="949" y="0"/>
                </a:cubicBezTo>
              </a:path>
            </a:pathLst>
          </a:custGeom>
          <a:noFill/>
          <a:ln cap="flat" cmpd="sng" w="9525">
            <a:solidFill>
              <a:schemeClr val="dk2"/>
            </a:solidFill>
            <a:prstDash val="solid"/>
            <a:round/>
            <a:headEnd len="med" w="med" type="triangle"/>
            <a:tailEnd len="med" w="med" type="triangle"/>
          </a:ln>
        </p:spPr>
      </p:sp>
      <p:sp>
        <p:nvSpPr>
          <p:cNvPr id="316" name="Google Shape;316;p39"/>
          <p:cNvSpPr/>
          <p:nvPr/>
        </p:nvSpPr>
        <p:spPr>
          <a:xfrm>
            <a:off x="4776600" y="2572200"/>
            <a:ext cx="627950" cy="635000"/>
          </a:xfrm>
          <a:custGeom>
            <a:rect b="b" l="l" r="r" t="t"/>
            <a:pathLst>
              <a:path extrusionOk="0" h="25400" w="25118">
                <a:moveTo>
                  <a:pt x="25118" y="25400"/>
                </a:moveTo>
                <a:cubicBezTo>
                  <a:pt x="23143" y="22296"/>
                  <a:pt x="17451" y="11006"/>
                  <a:pt x="13265" y="6773"/>
                </a:cubicBezTo>
                <a:cubicBezTo>
                  <a:pt x="9079" y="2540"/>
                  <a:pt x="2211" y="1129"/>
                  <a:pt x="0" y="0"/>
                </a:cubicBezTo>
              </a:path>
            </a:pathLst>
          </a:custGeom>
          <a:noFill/>
          <a:ln cap="flat" cmpd="sng" w="9525">
            <a:solidFill>
              <a:schemeClr val="dk2"/>
            </a:solidFill>
            <a:prstDash val="solid"/>
            <a:round/>
            <a:headEnd len="med" w="med" type="triangle"/>
            <a:tailEnd len="med" w="med" type="triangle"/>
          </a:ln>
        </p:spPr>
      </p:sp>
      <p:sp>
        <p:nvSpPr>
          <p:cNvPr id="317" name="Google Shape;317;p39"/>
          <p:cNvSpPr/>
          <p:nvPr/>
        </p:nvSpPr>
        <p:spPr>
          <a:xfrm>
            <a:off x="2981825" y="2354877"/>
            <a:ext cx="1268704" cy="1056923"/>
          </a:xfrm>
          <a:custGeom>
            <a:rect b="b" l="l" r="r" t="t"/>
            <a:pathLst>
              <a:path extrusionOk="0" h="32011" w="50196">
                <a:moveTo>
                  <a:pt x="0" y="32011"/>
                </a:moveTo>
                <a:cubicBezTo>
                  <a:pt x="1937" y="27693"/>
                  <a:pt x="8731" y="11088"/>
                  <a:pt x="11620" y="6103"/>
                </a:cubicBezTo>
                <a:cubicBezTo>
                  <a:pt x="14509" y="1118"/>
                  <a:pt x="14128" y="3103"/>
                  <a:pt x="17335" y="2103"/>
                </a:cubicBezTo>
                <a:cubicBezTo>
                  <a:pt x="20542" y="1103"/>
                  <a:pt x="25384" y="405"/>
                  <a:pt x="30861" y="103"/>
                </a:cubicBezTo>
                <a:cubicBezTo>
                  <a:pt x="36338" y="-199"/>
                  <a:pt x="46974" y="261"/>
                  <a:pt x="50196" y="293"/>
                </a:cubicBezTo>
              </a:path>
            </a:pathLst>
          </a:custGeom>
          <a:noFill/>
          <a:ln cap="flat" cmpd="sng" w="9525">
            <a:solidFill>
              <a:schemeClr val="dk2"/>
            </a:solidFill>
            <a:prstDash val="solid"/>
            <a:round/>
            <a:headEnd len="med" w="med" type="triangle"/>
            <a:tailEnd len="med" w="med" type="triangle"/>
          </a:ln>
        </p:spPr>
      </p:sp>
      <p:sp>
        <p:nvSpPr>
          <p:cNvPr id="318" name="Google Shape;318;p39"/>
          <p:cNvSpPr/>
          <p:nvPr/>
        </p:nvSpPr>
        <p:spPr>
          <a:xfrm flipH="1">
            <a:off x="4579154" y="2688425"/>
            <a:ext cx="7200" cy="1479252"/>
          </a:xfrm>
          <a:custGeom>
            <a:rect b="b" l="l" r="r" t="t"/>
            <a:pathLst>
              <a:path extrusionOk="0" h="50864" w="969">
                <a:moveTo>
                  <a:pt x="778" y="50864"/>
                </a:moveTo>
                <a:cubicBezTo>
                  <a:pt x="651" y="43720"/>
                  <a:pt x="-16" y="16478"/>
                  <a:pt x="16" y="8001"/>
                </a:cubicBezTo>
                <a:cubicBezTo>
                  <a:pt x="48" y="-476"/>
                  <a:pt x="810" y="1334"/>
                  <a:pt x="969" y="0"/>
                </a:cubicBezTo>
              </a:path>
            </a:pathLst>
          </a:custGeom>
          <a:noFill/>
          <a:ln cap="flat" cmpd="sng" w="9525">
            <a:solidFill>
              <a:schemeClr val="dk2"/>
            </a:solidFill>
            <a:prstDash val="solid"/>
            <a:round/>
            <a:headEnd len="med" w="med" type="triangle"/>
            <a:tailEnd len="med" w="med" type="triangle"/>
          </a:ln>
        </p:spPr>
      </p:sp>
      <p:sp>
        <p:nvSpPr>
          <p:cNvPr id="319" name="Google Shape;319;p39"/>
          <p:cNvSpPr/>
          <p:nvPr/>
        </p:nvSpPr>
        <p:spPr>
          <a:xfrm>
            <a:off x="4843475" y="2326877"/>
            <a:ext cx="1400730" cy="1314767"/>
          </a:xfrm>
          <a:custGeom>
            <a:rect b="b" l="l" r="r" t="t"/>
            <a:pathLst>
              <a:path extrusionOk="0" h="45419" w="56578">
                <a:moveTo>
                  <a:pt x="56578" y="45419"/>
                </a:moveTo>
                <a:cubicBezTo>
                  <a:pt x="52959" y="38513"/>
                  <a:pt x="44291" y="11319"/>
                  <a:pt x="34861" y="3985"/>
                </a:cubicBezTo>
                <a:cubicBezTo>
                  <a:pt x="25431" y="-3349"/>
                  <a:pt x="5810" y="1842"/>
                  <a:pt x="0" y="1413"/>
                </a:cubicBezTo>
              </a:path>
            </a:pathLst>
          </a:custGeom>
          <a:noFill/>
          <a:ln cap="flat" cmpd="sng" w="9525">
            <a:solidFill>
              <a:schemeClr val="dk2"/>
            </a:solidFill>
            <a:prstDash val="solid"/>
            <a:round/>
            <a:headEnd len="med" w="med" type="triangle"/>
            <a:tailEnd len="med" w="med" type="triangle"/>
          </a:ln>
        </p:spPr>
      </p:sp>
      <p:sp>
        <p:nvSpPr>
          <p:cNvPr id="320" name="Google Shape;320;p39"/>
          <p:cNvSpPr/>
          <p:nvPr/>
        </p:nvSpPr>
        <p:spPr>
          <a:xfrm>
            <a:off x="1298225" y="1584425"/>
            <a:ext cx="2998600" cy="719650"/>
          </a:xfrm>
          <a:custGeom>
            <a:rect b="b" l="l" r="r" t="t"/>
            <a:pathLst>
              <a:path extrusionOk="0" h="28786" w="119944">
                <a:moveTo>
                  <a:pt x="0" y="0"/>
                </a:moveTo>
                <a:cubicBezTo>
                  <a:pt x="12606" y="3575"/>
                  <a:pt x="55644" y="16650"/>
                  <a:pt x="75635" y="21448"/>
                </a:cubicBezTo>
                <a:cubicBezTo>
                  <a:pt x="95626" y="26246"/>
                  <a:pt x="112559" y="27563"/>
                  <a:pt x="119944" y="28786"/>
                </a:cubicBezTo>
              </a:path>
            </a:pathLst>
          </a:custGeom>
          <a:noFill/>
          <a:ln cap="flat" cmpd="sng" w="9525">
            <a:solidFill>
              <a:schemeClr val="dk2"/>
            </a:solidFill>
            <a:prstDash val="solid"/>
            <a:round/>
            <a:headEnd len="med" w="med" type="triangle"/>
            <a:tailEnd len="med" w="med" type="triangle"/>
          </a:ln>
        </p:spPr>
      </p:sp>
      <p:sp>
        <p:nvSpPr>
          <p:cNvPr id="321" name="Google Shape;321;p39"/>
          <p:cNvSpPr/>
          <p:nvPr/>
        </p:nvSpPr>
        <p:spPr>
          <a:xfrm>
            <a:off x="1361725" y="2374625"/>
            <a:ext cx="2906875" cy="1587500"/>
          </a:xfrm>
          <a:custGeom>
            <a:rect b="b" l="l" r="r" t="t"/>
            <a:pathLst>
              <a:path extrusionOk="0" h="63500" w="116275">
                <a:moveTo>
                  <a:pt x="0" y="63500"/>
                </a:moveTo>
                <a:cubicBezTo>
                  <a:pt x="10395" y="55033"/>
                  <a:pt x="42992" y="23283"/>
                  <a:pt x="62371" y="12700"/>
                </a:cubicBezTo>
                <a:cubicBezTo>
                  <a:pt x="81750" y="2117"/>
                  <a:pt x="107291" y="2117"/>
                  <a:pt x="116275" y="0"/>
                </a:cubicBezTo>
              </a:path>
            </a:pathLst>
          </a:custGeom>
          <a:noFill/>
          <a:ln cap="flat" cmpd="sng" w="9525">
            <a:solidFill>
              <a:schemeClr val="dk2"/>
            </a:solidFill>
            <a:prstDash val="solid"/>
            <a:round/>
            <a:headEnd len="med" w="med" type="triangle"/>
            <a:tailEnd len="med" w="med" type="triangle"/>
          </a:ln>
        </p:spPr>
      </p:sp>
      <p:sp>
        <p:nvSpPr>
          <p:cNvPr id="322" name="Google Shape;322;p39"/>
          <p:cNvSpPr/>
          <p:nvPr/>
        </p:nvSpPr>
        <p:spPr>
          <a:xfrm>
            <a:off x="4797775" y="1774925"/>
            <a:ext cx="2829275" cy="533500"/>
          </a:xfrm>
          <a:custGeom>
            <a:rect b="b" l="l" r="r" t="t"/>
            <a:pathLst>
              <a:path extrusionOk="0" h="21340" w="113171">
                <a:moveTo>
                  <a:pt x="113171" y="0"/>
                </a:moveTo>
                <a:cubicBezTo>
                  <a:pt x="99436" y="3246"/>
                  <a:pt x="49624" y="16039"/>
                  <a:pt x="30762" y="19473"/>
                </a:cubicBezTo>
                <a:cubicBezTo>
                  <a:pt x="11900" y="22907"/>
                  <a:pt x="5127" y="20414"/>
                  <a:pt x="0" y="20602"/>
                </a:cubicBezTo>
              </a:path>
            </a:pathLst>
          </a:custGeom>
          <a:noFill/>
          <a:ln cap="flat" cmpd="sng" w="9525">
            <a:solidFill>
              <a:schemeClr val="dk2"/>
            </a:solidFill>
            <a:prstDash val="solid"/>
            <a:round/>
            <a:headEnd len="med" w="med" type="triangle"/>
            <a:tailEnd len="med" w="med" type="triangle"/>
          </a:ln>
        </p:spPr>
      </p:sp>
      <p:sp>
        <p:nvSpPr>
          <p:cNvPr id="323" name="Google Shape;323;p39"/>
          <p:cNvSpPr/>
          <p:nvPr/>
        </p:nvSpPr>
        <p:spPr>
          <a:xfrm>
            <a:off x="4826000" y="2376413"/>
            <a:ext cx="2949225" cy="1550425"/>
          </a:xfrm>
          <a:custGeom>
            <a:rect b="b" l="l" r="r" t="t"/>
            <a:pathLst>
              <a:path extrusionOk="0" h="62017" w="117969">
                <a:moveTo>
                  <a:pt x="117969" y="62017"/>
                </a:moveTo>
                <a:cubicBezTo>
                  <a:pt x="105692" y="52563"/>
                  <a:pt x="63971" y="15263"/>
                  <a:pt x="44309" y="5291"/>
                </a:cubicBezTo>
                <a:cubicBezTo>
                  <a:pt x="24648" y="-4681"/>
                  <a:pt x="7385" y="2704"/>
                  <a:pt x="0" y="2186"/>
                </a:cubicBezTo>
              </a:path>
            </a:pathLst>
          </a:custGeom>
          <a:noFill/>
          <a:ln cap="flat" cmpd="sng" w="9525">
            <a:solidFill>
              <a:schemeClr val="dk2"/>
            </a:solidFill>
            <a:prstDash val="solid"/>
            <a:round/>
            <a:headEnd len="med" w="med" type="triangle"/>
            <a:tailEnd len="med" w="med" type="triangle"/>
          </a:ln>
        </p:spPr>
      </p:sp>
      <p:pic>
        <p:nvPicPr>
          <p:cNvPr id="324" name="Google Shape;324;p39"/>
          <p:cNvPicPr preferRelativeResize="0"/>
          <p:nvPr/>
        </p:nvPicPr>
        <p:blipFill>
          <a:blip r:embed="rId8">
            <a:alphaModFix/>
          </a:blip>
          <a:stretch>
            <a:fillRect/>
          </a:stretch>
        </p:blipFill>
        <p:spPr>
          <a:xfrm>
            <a:off x="2797075" y="3506351"/>
            <a:ext cx="566650" cy="566650"/>
          </a:xfrm>
          <a:prstGeom prst="rect">
            <a:avLst/>
          </a:prstGeom>
          <a:noFill/>
          <a:ln>
            <a:noFill/>
          </a:ln>
        </p:spPr>
      </p:pic>
      <p:pic>
        <p:nvPicPr>
          <p:cNvPr id="325" name="Google Shape;325;p39"/>
          <p:cNvPicPr preferRelativeResize="0"/>
          <p:nvPr/>
        </p:nvPicPr>
        <p:blipFill>
          <a:blip r:embed="rId8">
            <a:alphaModFix/>
          </a:blip>
          <a:stretch>
            <a:fillRect/>
          </a:stretch>
        </p:blipFill>
        <p:spPr>
          <a:xfrm>
            <a:off x="2949475" y="3665126"/>
            <a:ext cx="566650" cy="566650"/>
          </a:xfrm>
          <a:prstGeom prst="rect">
            <a:avLst/>
          </a:prstGeom>
          <a:noFill/>
          <a:ln>
            <a:noFill/>
          </a:ln>
        </p:spPr>
      </p:pic>
      <p:pic>
        <p:nvPicPr>
          <p:cNvPr id="326" name="Google Shape;326;p39"/>
          <p:cNvPicPr preferRelativeResize="0"/>
          <p:nvPr/>
        </p:nvPicPr>
        <p:blipFill>
          <a:blip r:embed="rId8">
            <a:alphaModFix/>
          </a:blip>
          <a:stretch>
            <a:fillRect/>
          </a:stretch>
        </p:blipFill>
        <p:spPr>
          <a:xfrm>
            <a:off x="3101875" y="3817526"/>
            <a:ext cx="566650" cy="566650"/>
          </a:xfrm>
          <a:prstGeom prst="rect">
            <a:avLst/>
          </a:prstGeom>
          <a:noFill/>
          <a:ln>
            <a:noFill/>
          </a:ln>
        </p:spPr>
      </p:pic>
      <p:pic>
        <p:nvPicPr>
          <p:cNvPr id="327" name="Google Shape;327;p39"/>
          <p:cNvPicPr preferRelativeResize="0"/>
          <p:nvPr/>
        </p:nvPicPr>
        <p:blipFill>
          <a:blip r:embed="rId8">
            <a:alphaModFix/>
          </a:blip>
          <a:stretch>
            <a:fillRect/>
          </a:stretch>
        </p:blipFill>
        <p:spPr>
          <a:xfrm>
            <a:off x="3254275" y="3969926"/>
            <a:ext cx="566650" cy="566650"/>
          </a:xfrm>
          <a:prstGeom prst="rect">
            <a:avLst/>
          </a:prstGeom>
          <a:noFill/>
          <a:ln>
            <a:noFill/>
          </a:ln>
        </p:spPr>
      </p:pic>
      <p:pic>
        <p:nvPicPr>
          <p:cNvPr id="328" name="Google Shape;328;p39"/>
          <p:cNvPicPr preferRelativeResize="0"/>
          <p:nvPr/>
        </p:nvPicPr>
        <p:blipFill>
          <a:blip r:embed="rId8">
            <a:alphaModFix/>
          </a:blip>
          <a:stretch>
            <a:fillRect/>
          </a:stretch>
        </p:blipFill>
        <p:spPr>
          <a:xfrm>
            <a:off x="3406675" y="4122326"/>
            <a:ext cx="566650" cy="566650"/>
          </a:xfrm>
          <a:prstGeom prst="rect">
            <a:avLst/>
          </a:prstGeom>
          <a:noFill/>
          <a:ln>
            <a:noFill/>
          </a:ln>
        </p:spPr>
      </p:pic>
      <p:pic>
        <p:nvPicPr>
          <p:cNvPr id="329" name="Google Shape;329;p39"/>
          <p:cNvPicPr preferRelativeResize="0"/>
          <p:nvPr/>
        </p:nvPicPr>
        <p:blipFill>
          <a:blip r:embed="rId8">
            <a:alphaModFix/>
          </a:blip>
          <a:stretch>
            <a:fillRect/>
          </a:stretch>
        </p:blipFill>
        <p:spPr>
          <a:xfrm>
            <a:off x="4471585" y="4320099"/>
            <a:ext cx="505625" cy="505625"/>
          </a:xfrm>
          <a:prstGeom prst="rect">
            <a:avLst/>
          </a:prstGeom>
          <a:noFill/>
          <a:ln>
            <a:noFill/>
          </a:ln>
        </p:spPr>
      </p:pic>
      <p:pic>
        <p:nvPicPr>
          <p:cNvPr id="330" name="Google Shape;330;p39"/>
          <p:cNvPicPr preferRelativeResize="0"/>
          <p:nvPr/>
        </p:nvPicPr>
        <p:blipFill>
          <a:blip r:embed="rId8">
            <a:alphaModFix/>
          </a:blip>
          <a:stretch>
            <a:fillRect/>
          </a:stretch>
        </p:blipFill>
        <p:spPr>
          <a:xfrm>
            <a:off x="4623985" y="4472499"/>
            <a:ext cx="505625" cy="505625"/>
          </a:xfrm>
          <a:prstGeom prst="rect">
            <a:avLst/>
          </a:prstGeom>
          <a:noFill/>
          <a:ln>
            <a:noFill/>
          </a:ln>
        </p:spPr>
      </p:pic>
      <p:pic>
        <p:nvPicPr>
          <p:cNvPr id="331" name="Google Shape;331;p39"/>
          <p:cNvPicPr preferRelativeResize="0"/>
          <p:nvPr/>
        </p:nvPicPr>
        <p:blipFill>
          <a:blip r:embed="rId8">
            <a:alphaModFix/>
          </a:blip>
          <a:stretch>
            <a:fillRect/>
          </a:stretch>
        </p:blipFill>
        <p:spPr>
          <a:xfrm>
            <a:off x="4875360" y="4115949"/>
            <a:ext cx="505625" cy="505625"/>
          </a:xfrm>
          <a:prstGeom prst="rect">
            <a:avLst/>
          </a:prstGeom>
          <a:noFill/>
          <a:ln>
            <a:noFill/>
          </a:ln>
        </p:spPr>
      </p:pic>
      <p:pic>
        <p:nvPicPr>
          <p:cNvPr id="332" name="Google Shape;332;p39"/>
          <p:cNvPicPr preferRelativeResize="0"/>
          <p:nvPr/>
        </p:nvPicPr>
        <p:blipFill>
          <a:blip r:embed="rId8">
            <a:alphaModFix/>
          </a:blip>
          <a:stretch>
            <a:fillRect/>
          </a:stretch>
        </p:blipFill>
        <p:spPr>
          <a:xfrm>
            <a:off x="5059835" y="4299649"/>
            <a:ext cx="505625" cy="505625"/>
          </a:xfrm>
          <a:prstGeom prst="rect">
            <a:avLst/>
          </a:prstGeom>
          <a:noFill/>
          <a:ln>
            <a:noFill/>
          </a:ln>
        </p:spPr>
      </p:pic>
      <p:pic>
        <p:nvPicPr>
          <p:cNvPr id="333" name="Google Shape;333;p39"/>
          <p:cNvPicPr preferRelativeResize="0"/>
          <p:nvPr/>
        </p:nvPicPr>
        <p:blipFill>
          <a:blip r:embed="rId8">
            <a:alphaModFix/>
          </a:blip>
          <a:stretch>
            <a:fillRect/>
          </a:stretch>
        </p:blipFill>
        <p:spPr>
          <a:xfrm>
            <a:off x="5328010" y="4162999"/>
            <a:ext cx="505625" cy="505625"/>
          </a:xfrm>
          <a:prstGeom prst="rect">
            <a:avLst/>
          </a:prstGeom>
          <a:noFill/>
          <a:ln>
            <a:noFill/>
          </a:ln>
        </p:spPr>
      </p:pic>
      <p:pic>
        <p:nvPicPr>
          <p:cNvPr id="334" name="Google Shape;334;p39"/>
          <p:cNvPicPr preferRelativeResize="0"/>
          <p:nvPr/>
        </p:nvPicPr>
        <p:blipFill>
          <a:blip r:embed="rId8">
            <a:alphaModFix/>
          </a:blip>
          <a:stretch>
            <a:fillRect/>
          </a:stretch>
        </p:blipFill>
        <p:spPr>
          <a:xfrm>
            <a:off x="6244196" y="3506349"/>
            <a:ext cx="505625" cy="505625"/>
          </a:xfrm>
          <a:prstGeom prst="rect">
            <a:avLst/>
          </a:prstGeom>
          <a:noFill/>
          <a:ln>
            <a:noFill/>
          </a:ln>
        </p:spPr>
      </p:pic>
      <p:pic>
        <p:nvPicPr>
          <p:cNvPr id="335" name="Google Shape;335;p39"/>
          <p:cNvPicPr preferRelativeResize="0"/>
          <p:nvPr/>
        </p:nvPicPr>
        <p:blipFill>
          <a:blip r:embed="rId8">
            <a:alphaModFix/>
          </a:blip>
          <a:stretch>
            <a:fillRect/>
          </a:stretch>
        </p:blipFill>
        <p:spPr>
          <a:xfrm>
            <a:off x="6365046" y="3360324"/>
            <a:ext cx="505625" cy="505625"/>
          </a:xfrm>
          <a:prstGeom prst="rect">
            <a:avLst/>
          </a:prstGeom>
          <a:noFill/>
          <a:ln>
            <a:noFill/>
          </a:ln>
        </p:spPr>
      </p:pic>
      <p:pic>
        <p:nvPicPr>
          <p:cNvPr id="336" name="Google Shape;336;p39"/>
          <p:cNvPicPr preferRelativeResize="0"/>
          <p:nvPr/>
        </p:nvPicPr>
        <p:blipFill>
          <a:blip r:embed="rId8">
            <a:alphaModFix/>
          </a:blip>
          <a:stretch>
            <a:fillRect/>
          </a:stretch>
        </p:blipFill>
        <p:spPr>
          <a:xfrm>
            <a:off x="6585871" y="3175236"/>
            <a:ext cx="505625" cy="505625"/>
          </a:xfrm>
          <a:prstGeom prst="rect">
            <a:avLst/>
          </a:prstGeom>
          <a:noFill/>
          <a:ln>
            <a:noFill/>
          </a:ln>
        </p:spPr>
      </p:pic>
      <p:pic>
        <p:nvPicPr>
          <p:cNvPr id="337" name="Google Shape;337;p39"/>
          <p:cNvPicPr preferRelativeResize="0"/>
          <p:nvPr/>
        </p:nvPicPr>
        <p:blipFill>
          <a:blip r:embed="rId8">
            <a:alphaModFix/>
          </a:blip>
          <a:stretch>
            <a:fillRect/>
          </a:stretch>
        </p:blipFill>
        <p:spPr>
          <a:xfrm>
            <a:off x="6713221" y="3051224"/>
            <a:ext cx="505625" cy="505625"/>
          </a:xfrm>
          <a:prstGeom prst="rect">
            <a:avLst/>
          </a:prstGeom>
          <a:noFill/>
          <a:ln>
            <a:noFill/>
          </a:ln>
        </p:spPr>
      </p:pic>
      <p:pic>
        <p:nvPicPr>
          <p:cNvPr id="338" name="Google Shape;338;p39"/>
          <p:cNvPicPr preferRelativeResize="0"/>
          <p:nvPr/>
        </p:nvPicPr>
        <p:blipFill>
          <a:blip r:embed="rId9">
            <a:alphaModFix/>
          </a:blip>
          <a:stretch>
            <a:fillRect/>
          </a:stretch>
        </p:blipFill>
        <p:spPr>
          <a:xfrm>
            <a:off x="765423" y="1413478"/>
            <a:ext cx="715450" cy="715450"/>
          </a:xfrm>
          <a:prstGeom prst="rect">
            <a:avLst/>
          </a:prstGeom>
          <a:noFill/>
          <a:ln>
            <a:noFill/>
          </a:ln>
        </p:spPr>
      </p:pic>
      <p:pic>
        <p:nvPicPr>
          <p:cNvPr id="339" name="Google Shape;339;p39"/>
          <p:cNvPicPr preferRelativeResize="0"/>
          <p:nvPr/>
        </p:nvPicPr>
        <p:blipFill>
          <a:blip r:embed="rId9">
            <a:alphaModFix/>
          </a:blip>
          <a:stretch>
            <a:fillRect/>
          </a:stretch>
        </p:blipFill>
        <p:spPr>
          <a:xfrm>
            <a:off x="917823" y="1565878"/>
            <a:ext cx="715450" cy="715450"/>
          </a:xfrm>
          <a:prstGeom prst="rect">
            <a:avLst/>
          </a:prstGeom>
          <a:noFill/>
          <a:ln>
            <a:noFill/>
          </a:ln>
        </p:spPr>
      </p:pic>
      <p:pic>
        <p:nvPicPr>
          <p:cNvPr id="340" name="Google Shape;340;p39"/>
          <p:cNvPicPr preferRelativeResize="0"/>
          <p:nvPr/>
        </p:nvPicPr>
        <p:blipFill>
          <a:blip r:embed="rId9">
            <a:alphaModFix/>
          </a:blip>
          <a:stretch>
            <a:fillRect/>
          </a:stretch>
        </p:blipFill>
        <p:spPr>
          <a:xfrm>
            <a:off x="1070223" y="1718278"/>
            <a:ext cx="715450" cy="715450"/>
          </a:xfrm>
          <a:prstGeom prst="rect">
            <a:avLst/>
          </a:prstGeom>
          <a:noFill/>
          <a:ln>
            <a:noFill/>
          </a:ln>
        </p:spPr>
      </p:pic>
      <p:pic>
        <p:nvPicPr>
          <p:cNvPr id="341" name="Google Shape;341;p39"/>
          <p:cNvPicPr preferRelativeResize="0"/>
          <p:nvPr/>
        </p:nvPicPr>
        <p:blipFill>
          <a:blip r:embed="rId9">
            <a:alphaModFix/>
          </a:blip>
          <a:stretch>
            <a:fillRect/>
          </a:stretch>
        </p:blipFill>
        <p:spPr>
          <a:xfrm>
            <a:off x="1222623" y="1870678"/>
            <a:ext cx="715450" cy="715450"/>
          </a:xfrm>
          <a:prstGeom prst="rect">
            <a:avLst/>
          </a:prstGeom>
          <a:noFill/>
          <a:ln>
            <a:noFill/>
          </a:ln>
        </p:spPr>
      </p:pic>
      <p:pic>
        <p:nvPicPr>
          <p:cNvPr id="342" name="Google Shape;342;p39"/>
          <p:cNvPicPr preferRelativeResize="0"/>
          <p:nvPr/>
        </p:nvPicPr>
        <p:blipFill>
          <a:blip r:embed="rId9">
            <a:alphaModFix/>
          </a:blip>
          <a:stretch>
            <a:fillRect/>
          </a:stretch>
        </p:blipFill>
        <p:spPr>
          <a:xfrm>
            <a:off x="882548" y="3964778"/>
            <a:ext cx="715450" cy="715450"/>
          </a:xfrm>
          <a:prstGeom prst="rect">
            <a:avLst/>
          </a:prstGeom>
          <a:noFill/>
          <a:ln>
            <a:noFill/>
          </a:ln>
        </p:spPr>
      </p:pic>
      <p:pic>
        <p:nvPicPr>
          <p:cNvPr id="343" name="Google Shape;343;p39"/>
          <p:cNvPicPr preferRelativeResize="0"/>
          <p:nvPr/>
        </p:nvPicPr>
        <p:blipFill>
          <a:blip r:embed="rId9">
            <a:alphaModFix/>
          </a:blip>
          <a:stretch>
            <a:fillRect/>
          </a:stretch>
        </p:blipFill>
        <p:spPr>
          <a:xfrm>
            <a:off x="1034948" y="4117178"/>
            <a:ext cx="715450" cy="715450"/>
          </a:xfrm>
          <a:prstGeom prst="rect">
            <a:avLst/>
          </a:prstGeom>
          <a:noFill/>
          <a:ln>
            <a:noFill/>
          </a:ln>
        </p:spPr>
      </p:pic>
      <p:pic>
        <p:nvPicPr>
          <p:cNvPr id="344" name="Google Shape;344;p39"/>
          <p:cNvPicPr preferRelativeResize="0"/>
          <p:nvPr/>
        </p:nvPicPr>
        <p:blipFill>
          <a:blip r:embed="rId9">
            <a:alphaModFix/>
          </a:blip>
          <a:stretch>
            <a:fillRect/>
          </a:stretch>
        </p:blipFill>
        <p:spPr>
          <a:xfrm>
            <a:off x="1187348" y="4269578"/>
            <a:ext cx="715450" cy="715450"/>
          </a:xfrm>
          <a:prstGeom prst="rect">
            <a:avLst/>
          </a:prstGeom>
          <a:noFill/>
          <a:ln>
            <a:noFill/>
          </a:ln>
        </p:spPr>
      </p:pic>
      <p:pic>
        <p:nvPicPr>
          <p:cNvPr id="345" name="Google Shape;345;p39"/>
          <p:cNvPicPr preferRelativeResize="0"/>
          <p:nvPr/>
        </p:nvPicPr>
        <p:blipFill>
          <a:blip r:embed="rId9">
            <a:alphaModFix/>
          </a:blip>
          <a:stretch>
            <a:fillRect/>
          </a:stretch>
        </p:blipFill>
        <p:spPr>
          <a:xfrm>
            <a:off x="1339748" y="4421978"/>
            <a:ext cx="715450" cy="715450"/>
          </a:xfrm>
          <a:prstGeom prst="rect">
            <a:avLst/>
          </a:prstGeom>
          <a:noFill/>
          <a:ln>
            <a:noFill/>
          </a:ln>
        </p:spPr>
      </p:pic>
      <p:pic>
        <p:nvPicPr>
          <p:cNvPr id="346" name="Google Shape;346;p39"/>
          <p:cNvPicPr preferRelativeResize="0"/>
          <p:nvPr/>
        </p:nvPicPr>
        <p:blipFill>
          <a:blip r:embed="rId9">
            <a:alphaModFix/>
          </a:blip>
          <a:stretch>
            <a:fillRect/>
          </a:stretch>
        </p:blipFill>
        <p:spPr>
          <a:xfrm>
            <a:off x="7734898" y="1475578"/>
            <a:ext cx="715450" cy="715450"/>
          </a:xfrm>
          <a:prstGeom prst="rect">
            <a:avLst/>
          </a:prstGeom>
          <a:noFill/>
          <a:ln>
            <a:noFill/>
          </a:ln>
        </p:spPr>
      </p:pic>
      <p:pic>
        <p:nvPicPr>
          <p:cNvPr id="347" name="Google Shape;347;p39"/>
          <p:cNvPicPr preferRelativeResize="0"/>
          <p:nvPr/>
        </p:nvPicPr>
        <p:blipFill>
          <a:blip r:embed="rId9">
            <a:alphaModFix/>
          </a:blip>
          <a:stretch>
            <a:fillRect/>
          </a:stretch>
        </p:blipFill>
        <p:spPr>
          <a:xfrm>
            <a:off x="7887298" y="1627978"/>
            <a:ext cx="715450" cy="715450"/>
          </a:xfrm>
          <a:prstGeom prst="rect">
            <a:avLst/>
          </a:prstGeom>
          <a:noFill/>
          <a:ln>
            <a:noFill/>
          </a:ln>
        </p:spPr>
      </p:pic>
      <p:pic>
        <p:nvPicPr>
          <p:cNvPr id="348" name="Google Shape;348;p39"/>
          <p:cNvPicPr preferRelativeResize="0"/>
          <p:nvPr/>
        </p:nvPicPr>
        <p:blipFill>
          <a:blip r:embed="rId9">
            <a:alphaModFix/>
          </a:blip>
          <a:stretch>
            <a:fillRect/>
          </a:stretch>
        </p:blipFill>
        <p:spPr>
          <a:xfrm>
            <a:off x="8039698" y="1780378"/>
            <a:ext cx="715450" cy="715450"/>
          </a:xfrm>
          <a:prstGeom prst="rect">
            <a:avLst/>
          </a:prstGeom>
          <a:noFill/>
          <a:ln>
            <a:noFill/>
          </a:ln>
        </p:spPr>
      </p:pic>
      <p:pic>
        <p:nvPicPr>
          <p:cNvPr id="349" name="Google Shape;349;p39"/>
          <p:cNvPicPr preferRelativeResize="0"/>
          <p:nvPr/>
        </p:nvPicPr>
        <p:blipFill>
          <a:blip r:embed="rId9">
            <a:alphaModFix/>
          </a:blip>
          <a:stretch>
            <a:fillRect/>
          </a:stretch>
        </p:blipFill>
        <p:spPr>
          <a:xfrm>
            <a:off x="8192098" y="1932778"/>
            <a:ext cx="715450" cy="715450"/>
          </a:xfrm>
          <a:prstGeom prst="rect">
            <a:avLst/>
          </a:prstGeom>
          <a:noFill/>
          <a:ln>
            <a:noFill/>
          </a:ln>
        </p:spPr>
      </p:pic>
      <p:pic>
        <p:nvPicPr>
          <p:cNvPr id="350" name="Google Shape;350;p39"/>
          <p:cNvPicPr preferRelativeResize="0"/>
          <p:nvPr/>
        </p:nvPicPr>
        <p:blipFill>
          <a:blip r:embed="rId9">
            <a:alphaModFix/>
          </a:blip>
          <a:stretch>
            <a:fillRect/>
          </a:stretch>
        </p:blipFill>
        <p:spPr>
          <a:xfrm>
            <a:off x="7802498" y="3859578"/>
            <a:ext cx="715450" cy="715450"/>
          </a:xfrm>
          <a:prstGeom prst="rect">
            <a:avLst/>
          </a:prstGeom>
          <a:noFill/>
          <a:ln>
            <a:noFill/>
          </a:ln>
        </p:spPr>
      </p:pic>
      <p:pic>
        <p:nvPicPr>
          <p:cNvPr id="351" name="Google Shape;351;p39"/>
          <p:cNvPicPr preferRelativeResize="0"/>
          <p:nvPr/>
        </p:nvPicPr>
        <p:blipFill>
          <a:blip r:embed="rId9">
            <a:alphaModFix/>
          </a:blip>
          <a:stretch>
            <a:fillRect/>
          </a:stretch>
        </p:blipFill>
        <p:spPr>
          <a:xfrm>
            <a:off x="7954898" y="4011978"/>
            <a:ext cx="715450" cy="715450"/>
          </a:xfrm>
          <a:prstGeom prst="rect">
            <a:avLst/>
          </a:prstGeom>
          <a:noFill/>
          <a:ln>
            <a:noFill/>
          </a:ln>
        </p:spPr>
      </p:pic>
      <p:pic>
        <p:nvPicPr>
          <p:cNvPr id="352" name="Google Shape;352;p39"/>
          <p:cNvPicPr preferRelativeResize="0"/>
          <p:nvPr/>
        </p:nvPicPr>
        <p:blipFill>
          <a:blip r:embed="rId9">
            <a:alphaModFix/>
          </a:blip>
          <a:stretch>
            <a:fillRect/>
          </a:stretch>
        </p:blipFill>
        <p:spPr>
          <a:xfrm>
            <a:off x="8107298" y="4164378"/>
            <a:ext cx="715450" cy="715450"/>
          </a:xfrm>
          <a:prstGeom prst="rect">
            <a:avLst/>
          </a:prstGeom>
          <a:noFill/>
          <a:ln>
            <a:noFill/>
          </a:ln>
        </p:spPr>
      </p:pic>
      <p:pic>
        <p:nvPicPr>
          <p:cNvPr id="353" name="Google Shape;353;p39"/>
          <p:cNvPicPr preferRelativeResize="0"/>
          <p:nvPr/>
        </p:nvPicPr>
        <p:blipFill>
          <a:blip r:embed="rId9">
            <a:alphaModFix/>
          </a:blip>
          <a:stretch>
            <a:fillRect/>
          </a:stretch>
        </p:blipFill>
        <p:spPr>
          <a:xfrm>
            <a:off x="8259698" y="4316778"/>
            <a:ext cx="715450" cy="71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0"/>
          <p:cNvSpPr txBox="1"/>
          <p:nvPr/>
        </p:nvSpPr>
        <p:spPr>
          <a:xfrm>
            <a:off x="0" y="0"/>
            <a:ext cx="7058700" cy="635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400">
                <a:solidFill>
                  <a:schemeClr val="dk1"/>
                </a:solidFill>
              </a:rPr>
              <a:t>Why it's so central and important (and hard)?</a:t>
            </a:r>
            <a:endParaRPr sz="2400">
              <a:solidFill>
                <a:schemeClr val="dk1"/>
              </a:solidFill>
            </a:endParaRPr>
          </a:p>
        </p:txBody>
      </p:sp>
      <p:pic>
        <p:nvPicPr>
          <p:cNvPr id="359" name="Google Shape;359;p40"/>
          <p:cNvPicPr preferRelativeResize="0"/>
          <p:nvPr/>
        </p:nvPicPr>
        <p:blipFill>
          <a:blip r:embed="rId3">
            <a:alphaModFix/>
          </a:blip>
          <a:stretch>
            <a:fillRect/>
          </a:stretch>
        </p:blipFill>
        <p:spPr>
          <a:xfrm>
            <a:off x="804300" y="1290225"/>
            <a:ext cx="7686326" cy="3257675"/>
          </a:xfrm>
          <a:prstGeom prst="rect">
            <a:avLst/>
          </a:prstGeom>
          <a:noFill/>
          <a:ln>
            <a:noFill/>
          </a:ln>
        </p:spPr>
      </p:pic>
      <p:pic>
        <p:nvPicPr>
          <p:cNvPr id="360" name="Google Shape;360;p40"/>
          <p:cNvPicPr preferRelativeResize="0"/>
          <p:nvPr/>
        </p:nvPicPr>
        <p:blipFill>
          <a:blip r:embed="rId4">
            <a:alphaModFix/>
          </a:blip>
          <a:stretch>
            <a:fillRect/>
          </a:stretch>
        </p:blipFill>
        <p:spPr>
          <a:xfrm>
            <a:off x="6599827" y="1704286"/>
            <a:ext cx="655025" cy="655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1000"/>
                                        <p:tgtEl>
                                          <p:spTgt spid="3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1000"/>
                                        <p:tgtEl>
                                          <p:spTgt spid="36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1"/>
          <p:cNvSpPr txBox="1"/>
          <p:nvPr/>
        </p:nvSpPr>
        <p:spPr>
          <a:xfrm>
            <a:off x="0" y="0"/>
            <a:ext cx="7240200" cy="3000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chemeClr val="dk1"/>
                </a:solidFill>
              </a:rPr>
              <a:t>What did we do for you lately?</a:t>
            </a:r>
            <a:endParaRPr sz="4000">
              <a:solidFill>
                <a:schemeClr val="dk1"/>
              </a:solidFill>
            </a:endParaRPr>
          </a:p>
        </p:txBody>
      </p:sp>
      <p:sp>
        <p:nvSpPr>
          <p:cNvPr id="366" name="Google Shape;366;p41"/>
          <p:cNvSpPr txBox="1"/>
          <p:nvPr/>
        </p:nvSpPr>
        <p:spPr>
          <a:xfrm>
            <a:off x="429600" y="1175300"/>
            <a:ext cx="8009100" cy="420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"Extensibility" to GA/Stable in </a:t>
            </a:r>
            <a:r>
              <a:rPr lang="en" sz="1600" u="sng">
                <a:solidFill>
                  <a:schemeClr val="hlink"/>
                </a:solidFill>
                <a:hlinkClick r:id="rId3"/>
              </a:rPr>
              <a:t>1.16</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CRD promoted to GA in 1.16</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Admission Webhooks promoted to GA in 1.16</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"Defaulting" promoted to to Beta - only available in v1</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Server-side apply maturity - yay for beta</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rgbClr val="0097A7"/>
                </a:solidFill>
                <a:hlinkClick r:id="rId4"/>
              </a:rPr>
              <a:t>Please try it and provide feedback</a:t>
            </a:r>
            <a:endParaRPr sz="1600"/>
          </a:p>
          <a:p>
            <a:pPr indent="-330200" lvl="0" marL="457200" rtl="0" algn="l">
              <a:lnSpc>
                <a:spcPct val="115000"/>
              </a:lnSpc>
              <a:spcBef>
                <a:spcPts val="0"/>
              </a:spcBef>
              <a:spcAft>
                <a:spcPts val="0"/>
              </a:spcAft>
              <a:buClr>
                <a:schemeClr val="dk1"/>
              </a:buClr>
              <a:buSzPts val="1600"/>
              <a:buChar char="●"/>
            </a:pPr>
            <a:r>
              <a:rPr lang="en" sz="1600">
                <a:solidFill>
                  <a:schemeClr val="dk1"/>
                </a:solidFill>
              </a:rPr>
              <a:t>(related) Storage Migrator to Beta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(related) Network Proxy to Alpha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t>(related) Better and more stable metrics for the future </a:t>
            </a:r>
            <a:endParaRPr sz="1600"/>
          </a:p>
          <a:p>
            <a:pPr indent="-330200" lvl="0" marL="457200" rtl="0" algn="l">
              <a:lnSpc>
                <a:spcPct val="115000"/>
              </a:lnSpc>
              <a:spcBef>
                <a:spcPts val="0"/>
              </a:spcBef>
              <a:spcAft>
                <a:spcPts val="0"/>
              </a:spcAft>
              <a:buClr>
                <a:schemeClr val="dk1"/>
              </a:buClr>
              <a:buSzPts val="1600"/>
              <a:buChar char="●"/>
            </a:pPr>
            <a:r>
              <a:rPr lang="en" sz="1600"/>
              <a:t>(related) helped build, release and upgrade to </a:t>
            </a:r>
            <a:r>
              <a:rPr b="1" lang="en" sz="1600"/>
              <a:t>etcd 3.4</a:t>
            </a:r>
            <a:endParaRPr b="1" sz="1600"/>
          </a:p>
          <a:p>
            <a:pPr indent="-330200" lvl="0" marL="457200" rtl="0" algn="l">
              <a:lnSpc>
                <a:spcPct val="115000"/>
              </a:lnSpc>
              <a:spcBef>
                <a:spcPts val="0"/>
              </a:spcBef>
              <a:spcAft>
                <a:spcPts val="0"/>
              </a:spcAft>
              <a:buClr>
                <a:schemeClr val="dk1"/>
              </a:buClr>
              <a:buSzPts val="1600"/>
              <a:buChar char="●"/>
            </a:pPr>
            <a:r>
              <a:rPr lang="en" sz="1600"/>
              <a:t>Contributed to increase ~11% addition of conformance tests  </a:t>
            </a:r>
            <a:endParaRPr sz="1600"/>
          </a:p>
          <a:p>
            <a:pPr indent="0" lvl="0" marL="0" rtl="0" algn="l">
              <a:lnSpc>
                <a:spcPct val="115000"/>
              </a:lnSpc>
              <a:spcBef>
                <a:spcPts val="0"/>
              </a:spcBef>
              <a:spcAft>
                <a:spcPts val="0"/>
              </a:spcAft>
              <a:buNone/>
            </a:pPr>
            <a:r>
              <a:t/>
            </a:r>
            <a:endParaRPr sz="1600"/>
          </a:p>
          <a:p>
            <a:pPr indent="0" lvl="0" marL="457200" rtl="0" algn="l">
              <a:lnSpc>
                <a:spcPct val="115000"/>
              </a:lnSpc>
              <a:spcBef>
                <a:spcPts val="0"/>
              </a:spcBef>
              <a:spcAft>
                <a:spcPts val="0"/>
              </a:spcAft>
              <a:buNone/>
            </a:pPr>
            <a:r>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2"/>
          <p:cNvSpPr txBox="1"/>
          <p:nvPr/>
        </p:nvSpPr>
        <p:spPr>
          <a:xfrm>
            <a:off x="304700" y="990675"/>
            <a:ext cx="7116900" cy="3663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API server proxy support / SSH Tunnels deprecation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Trying for beta in 1.18 - see </a:t>
            </a:r>
            <a:r>
              <a:rPr lang="en" sz="1600" u="sng">
                <a:solidFill>
                  <a:srgbClr val="0097A7"/>
                </a:solidFill>
                <a:hlinkClick r:id="rId3"/>
              </a:rPr>
              <a:t>KEP</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Server-side apply</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Looking for feedback for another beta</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Multi-stage beta discussions - see </a:t>
            </a:r>
            <a:r>
              <a:rPr lang="en" sz="1600" u="sng">
                <a:solidFill>
                  <a:srgbClr val="0097A7"/>
                </a:solidFill>
                <a:hlinkClick r:id="rId4"/>
              </a:rPr>
              <a:t>discussion</a:t>
            </a:r>
            <a:r>
              <a:rPr lang="en" sz="1600">
                <a:solidFill>
                  <a:schemeClr val="dk1"/>
                </a:solidFill>
              </a:rPr>
              <a: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u="sng">
                <a:solidFill>
                  <a:srgbClr val="0097A7"/>
                </a:solidFill>
                <a:hlinkClick r:id="rId5"/>
              </a:rPr>
              <a:t>Priority and fairness for API requests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Trying to land as alpha in master this 1.17 release.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API PR </a:t>
            </a:r>
            <a:r>
              <a:rPr lang="en" sz="1600" u="sng">
                <a:solidFill>
                  <a:srgbClr val="0097A7"/>
                </a:solidFill>
                <a:hlinkClick r:id="rId6"/>
              </a:rPr>
              <a:t>83671</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Start of library helpers PR </a:t>
            </a:r>
            <a:r>
              <a:rPr lang="en" sz="1600" u="sng">
                <a:solidFill>
                  <a:srgbClr val="0097A7"/>
                </a:solidFill>
                <a:hlinkClick r:id="rId7"/>
              </a:rPr>
              <a:t>83665</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CRD work continues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rgbClr val="0097A7"/>
                </a:solidFill>
                <a:hlinkClick r:id="rId8"/>
              </a:rPr>
              <a:t>Immutable fields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Binary transport format being investigated - no fixed date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Storage Migrator to GA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u="sng">
                <a:solidFill>
                  <a:srgbClr val="0097A7"/>
                </a:solidFill>
                <a:hlinkClick r:id="rId9"/>
              </a:rPr>
              <a:t>28 Open KEPs tagging API Machinery</a:t>
            </a:r>
            <a:endParaRPr sz="1600">
              <a:solidFill>
                <a:schemeClr val="dk1"/>
              </a:solidFill>
            </a:endParaRPr>
          </a:p>
        </p:txBody>
      </p:sp>
      <p:sp>
        <p:nvSpPr>
          <p:cNvPr id="372" name="Google Shape;372;p42"/>
          <p:cNvSpPr txBox="1"/>
          <p:nvPr/>
        </p:nvSpPr>
        <p:spPr>
          <a:xfrm>
            <a:off x="0" y="0"/>
            <a:ext cx="7029600" cy="867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rPr lang="en" sz="4000">
                <a:solidFill>
                  <a:schemeClr val="dk1"/>
                </a:solidFill>
              </a:rPr>
              <a:t>Roadmap </a:t>
            </a:r>
            <a:endParaRPr sz="4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3"/>
          <p:cNvSpPr txBox="1"/>
          <p:nvPr/>
        </p:nvSpPr>
        <p:spPr>
          <a:xfrm>
            <a:off x="0" y="0"/>
            <a:ext cx="7029600" cy="867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rPr lang="en" sz="3800">
                <a:solidFill>
                  <a:schemeClr val="dk1"/>
                </a:solidFill>
              </a:rPr>
              <a:t>Meetings and Working Groups</a:t>
            </a:r>
            <a:endParaRPr sz="3800"/>
          </a:p>
        </p:txBody>
      </p:sp>
      <p:sp>
        <p:nvSpPr>
          <p:cNvPr id="378" name="Google Shape;378;p43"/>
          <p:cNvSpPr txBox="1"/>
          <p:nvPr/>
        </p:nvSpPr>
        <p:spPr>
          <a:xfrm>
            <a:off x="399000" y="1102700"/>
            <a:ext cx="8574900" cy="38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 sz="2400">
                <a:latin typeface="Calibri"/>
                <a:ea typeface="Calibri"/>
                <a:cs typeface="Calibri"/>
                <a:sym typeface="Calibri"/>
              </a:rPr>
              <a:t>Regular SIG meetings: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SIG Meeting: every 2 weeks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PR and Bug triage: twice every week (Tue - Thu)</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 sz="2400">
                <a:latin typeface="Calibri"/>
                <a:ea typeface="Calibri"/>
                <a:cs typeface="Calibri"/>
                <a:sym typeface="Calibri"/>
              </a:rPr>
              <a:t>Regular Working Group meetings: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Working Group Apply: every 2 weeks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Working Group Kubebuilder and SDK: monthly meeting</a:t>
            </a:r>
            <a:endParaRPr sz="24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4"/>
          <p:cNvSpPr txBox="1"/>
          <p:nvPr/>
        </p:nvSpPr>
        <p:spPr>
          <a:xfrm>
            <a:off x="0" y="1152475"/>
            <a:ext cx="9144000" cy="40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666666"/>
                </a:solidFill>
                <a:latin typeface="Roboto"/>
                <a:ea typeface="Roboto"/>
                <a:cs typeface="Roboto"/>
                <a:sym typeface="Roboto"/>
              </a:rPr>
              <a:t>Chairs/Leads</a:t>
            </a:r>
            <a:endParaRPr b="1" sz="1600">
              <a:solidFill>
                <a:srgbClr val="666666"/>
              </a:solidFill>
              <a:latin typeface="Roboto"/>
              <a:ea typeface="Roboto"/>
              <a:cs typeface="Roboto"/>
              <a:sym typeface="Roboto"/>
            </a:endParaRPr>
          </a:p>
          <a:p>
            <a:pPr indent="-330200" lvl="0" marL="457200" rtl="0" algn="l">
              <a:lnSpc>
                <a:spcPct val="115000"/>
              </a:lnSpc>
              <a:spcBef>
                <a:spcPts val="1600"/>
              </a:spcBef>
              <a:spcAft>
                <a:spcPts val="0"/>
              </a:spcAft>
              <a:buClr>
                <a:srgbClr val="666666"/>
              </a:buClr>
              <a:buSzPts val="1600"/>
              <a:buFont typeface="Roboto"/>
              <a:buChar char="●"/>
            </a:pPr>
            <a:r>
              <a:rPr lang="en" sz="1600" u="sng">
                <a:solidFill>
                  <a:schemeClr val="hlink"/>
                </a:solidFill>
                <a:latin typeface="Roboto"/>
                <a:ea typeface="Roboto"/>
                <a:cs typeface="Roboto"/>
                <a:sym typeface="Roboto"/>
                <a:hlinkClick r:id="rId3"/>
              </a:rPr>
              <a:t>@deads2k</a:t>
            </a:r>
            <a:r>
              <a:rPr lang="en" sz="1600">
                <a:solidFill>
                  <a:srgbClr val="666666"/>
                </a:solidFill>
                <a:latin typeface="Roboto"/>
                <a:ea typeface="Roboto"/>
                <a:cs typeface="Roboto"/>
                <a:sym typeface="Roboto"/>
              </a:rPr>
              <a:t> (Co-Chair and Tech Lead)</a:t>
            </a:r>
            <a:endParaRPr sz="1600">
              <a:solidFill>
                <a:srgbClr val="666666"/>
              </a:solidFill>
              <a:latin typeface="Roboto"/>
              <a:ea typeface="Roboto"/>
              <a:cs typeface="Roboto"/>
              <a:sym typeface="Roboto"/>
            </a:endParaRPr>
          </a:p>
          <a:p>
            <a:pPr indent="-330200" lvl="0" marL="457200" rtl="0" algn="l">
              <a:lnSpc>
                <a:spcPct val="115000"/>
              </a:lnSpc>
              <a:spcBef>
                <a:spcPts val="0"/>
              </a:spcBef>
              <a:spcAft>
                <a:spcPts val="0"/>
              </a:spcAft>
              <a:buClr>
                <a:srgbClr val="666666"/>
              </a:buClr>
              <a:buSzPts val="1600"/>
              <a:buFont typeface="Roboto"/>
              <a:buChar char="●"/>
            </a:pPr>
            <a:r>
              <a:rPr lang="en" sz="1600" u="sng">
                <a:solidFill>
                  <a:schemeClr val="hlink"/>
                </a:solidFill>
                <a:latin typeface="Roboto"/>
                <a:ea typeface="Roboto"/>
                <a:cs typeface="Roboto"/>
                <a:sym typeface="Roboto"/>
                <a:hlinkClick r:id="rId4"/>
              </a:rPr>
              <a:t>@lavalamp</a:t>
            </a:r>
            <a:r>
              <a:rPr lang="en" sz="1600">
                <a:solidFill>
                  <a:srgbClr val="666666"/>
                </a:solidFill>
                <a:latin typeface="Roboto"/>
                <a:ea typeface="Roboto"/>
                <a:cs typeface="Roboto"/>
                <a:sym typeface="Roboto"/>
              </a:rPr>
              <a:t> (Tech Lead and </a:t>
            </a:r>
            <a:r>
              <a:rPr i="1" lang="en" sz="1600">
                <a:solidFill>
                  <a:srgbClr val="666666"/>
                </a:solidFill>
                <a:latin typeface="Roboto"/>
                <a:ea typeface="Roboto"/>
                <a:cs typeface="Roboto"/>
                <a:sym typeface="Roboto"/>
              </a:rPr>
              <a:t>emeritus</a:t>
            </a:r>
            <a:r>
              <a:rPr lang="en" sz="1600">
                <a:solidFill>
                  <a:srgbClr val="666666"/>
                </a:solidFill>
                <a:latin typeface="Roboto"/>
                <a:ea typeface="Roboto"/>
                <a:cs typeface="Roboto"/>
                <a:sym typeface="Roboto"/>
              </a:rPr>
              <a:t> Co-Chair)</a:t>
            </a:r>
            <a:endParaRPr sz="1600">
              <a:solidFill>
                <a:srgbClr val="666666"/>
              </a:solidFill>
              <a:latin typeface="Roboto"/>
              <a:ea typeface="Roboto"/>
              <a:cs typeface="Roboto"/>
              <a:sym typeface="Roboto"/>
            </a:endParaRPr>
          </a:p>
          <a:p>
            <a:pPr indent="-330200" lvl="0" marL="457200" rtl="0" algn="l">
              <a:lnSpc>
                <a:spcPct val="115000"/>
              </a:lnSpc>
              <a:spcBef>
                <a:spcPts val="0"/>
              </a:spcBef>
              <a:spcAft>
                <a:spcPts val="0"/>
              </a:spcAft>
              <a:buClr>
                <a:srgbClr val="666666"/>
              </a:buClr>
              <a:buSzPts val="1600"/>
              <a:buFont typeface="Roboto"/>
              <a:buChar char="●"/>
            </a:pPr>
            <a:r>
              <a:rPr lang="en" sz="1600" u="sng">
                <a:solidFill>
                  <a:schemeClr val="hlink"/>
                </a:solidFill>
                <a:latin typeface="Roboto"/>
                <a:ea typeface="Roboto"/>
                <a:cs typeface="Roboto"/>
                <a:sym typeface="Roboto"/>
                <a:hlinkClick r:id="rId5"/>
              </a:rPr>
              <a:t>@fedebongio</a:t>
            </a:r>
            <a:r>
              <a:rPr lang="en" sz="1600">
                <a:solidFill>
                  <a:srgbClr val="666666"/>
                </a:solidFill>
                <a:latin typeface="Roboto"/>
                <a:ea typeface="Roboto"/>
                <a:cs typeface="Roboto"/>
                <a:sym typeface="Roboto"/>
              </a:rPr>
              <a:t> (Co-Chair)</a:t>
            </a:r>
            <a:endParaRPr sz="1600">
              <a:solidFill>
                <a:srgbClr val="666666"/>
              </a:solidFill>
              <a:latin typeface="Roboto"/>
              <a:ea typeface="Roboto"/>
              <a:cs typeface="Roboto"/>
              <a:sym typeface="Roboto"/>
            </a:endParaRPr>
          </a:p>
          <a:p>
            <a:pPr indent="0" lvl="0" marL="0" rtl="0" algn="l">
              <a:lnSpc>
                <a:spcPct val="115000"/>
              </a:lnSpc>
              <a:spcBef>
                <a:spcPts val="1600"/>
              </a:spcBef>
              <a:spcAft>
                <a:spcPts val="0"/>
              </a:spcAft>
              <a:buNone/>
            </a:pPr>
            <a:r>
              <a:t/>
            </a:r>
            <a:endParaRPr sz="1600">
              <a:solidFill>
                <a:srgbClr val="666666"/>
              </a:solidFill>
              <a:latin typeface="Roboto"/>
              <a:ea typeface="Roboto"/>
              <a:cs typeface="Roboto"/>
              <a:sym typeface="Roboto"/>
            </a:endParaRPr>
          </a:p>
          <a:p>
            <a:pPr indent="0" lvl="0" marL="0" rtl="0" algn="l">
              <a:lnSpc>
                <a:spcPct val="115000"/>
              </a:lnSpc>
              <a:spcBef>
                <a:spcPts val="1600"/>
              </a:spcBef>
              <a:spcAft>
                <a:spcPts val="0"/>
              </a:spcAft>
              <a:buNone/>
            </a:pPr>
            <a:r>
              <a:rPr b="1" lang="en" sz="1600">
                <a:solidFill>
                  <a:srgbClr val="666666"/>
                </a:solidFill>
                <a:latin typeface="Roboto"/>
                <a:ea typeface="Roboto"/>
                <a:cs typeface="Roboto"/>
                <a:sym typeface="Roboto"/>
              </a:rPr>
              <a:t>Useful links</a:t>
            </a:r>
            <a:endParaRPr b="1" sz="1600">
              <a:solidFill>
                <a:srgbClr val="666666"/>
              </a:solidFill>
              <a:latin typeface="Roboto"/>
              <a:ea typeface="Roboto"/>
              <a:cs typeface="Roboto"/>
              <a:sym typeface="Roboto"/>
            </a:endParaRPr>
          </a:p>
          <a:p>
            <a:pPr indent="-317500" lvl="0" marL="457200" rtl="0" algn="l">
              <a:lnSpc>
                <a:spcPct val="115000"/>
              </a:lnSpc>
              <a:spcBef>
                <a:spcPts val="1600"/>
              </a:spcBef>
              <a:spcAft>
                <a:spcPts val="0"/>
              </a:spcAft>
              <a:buClr>
                <a:srgbClr val="666666"/>
              </a:buClr>
              <a:buSzPts val="1400"/>
              <a:buFont typeface="Roboto"/>
              <a:buChar char="●"/>
            </a:pPr>
            <a:r>
              <a:rPr lang="en">
                <a:solidFill>
                  <a:srgbClr val="666666"/>
                </a:solidFill>
                <a:latin typeface="Roboto"/>
                <a:ea typeface="Roboto"/>
                <a:cs typeface="Roboto"/>
                <a:sym typeface="Roboto"/>
              </a:rPr>
              <a:t>Home page: </a:t>
            </a:r>
            <a:r>
              <a:rPr lang="en" u="sng">
                <a:solidFill>
                  <a:srgbClr val="0097A7"/>
                </a:solidFill>
                <a:latin typeface="Roboto"/>
                <a:ea typeface="Roboto"/>
                <a:cs typeface="Roboto"/>
                <a:sym typeface="Roboto"/>
                <a:hlinkClick r:id="rId6"/>
              </a:rPr>
              <a:t>https://github.com/kubernetes/community/tree/master/sig-api-machinery</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SIG Charter: </a:t>
            </a:r>
            <a:r>
              <a:rPr lang="en" u="sng">
                <a:solidFill>
                  <a:srgbClr val="0097A7"/>
                </a:solidFill>
                <a:latin typeface="Roboto"/>
                <a:ea typeface="Roboto"/>
                <a:cs typeface="Roboto"/>
                <a:sym typeface="Roboto"/>
                <a:hlinkClick r:id="rId7"/>
              </a:rPr>
              <a:t>https://github.com/kubernetes/community/blob/master/sig-api-machinery/charter.md</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Slack channel: </a:t>
            </a:r>
            <a:r>
              <a:rPr lang="en" u="sng">
                <a:solidFill>
                  <a:srgbClr val="0097A7"/>
                </a:solidFill>
                <a:latin typeface="Roboto"/>
                <a:ea typeface="Roboto"/>
                <a:cs typeface="Roboto"/>
                <a:sym typeface="Roboto"/>
                <a:hlinkClick r:id="rId8"/>
              </a:rPr>
              <a:t>https://kubernetes.slack.com/messages/sig-api-machinery</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Youtube Playlist:</a:t>
            </a:r>
            <a:r>
              <a:rPr lang="en" u="sng">
                <a:solidFill>
                  <a:srgbClr val="0097A7"/>
                </a:solidFill>
                <a:latin typeface="Roboto"/>
                <a:ea typeface="Roboto"/>
                <a:cs typeface="Roboto"/>
                <a:sym typeface="Roboto"/>
              </a:rPr>
              <a:t> </a:t>
            </a:r>
            <a:r>
              <a:rPr lang="en" u="sng">
                <a:solidFill>
                  <a:srgbClr val="0097A7"/>
                </a:solidFill>
                <a:latin typeface="Roboto"/>
                <a:ea typeface="Roboto"/>
                <a:cs typeface="Roboto"/>
                <a:sym typeface="Roboto"/>
                <a:hlinkClick r:id="rId9"/>
              </a:rPr>
              <a:t>https://www.youtube.com/playlist?list=PL69nYSiGNLP21oW3hbLyjjj4XhrwKxH2R</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Mail Group: </a:t>
            </a:r>
            <a:r>
              <a:rPr lang="en" u="sng">
                <a:solidFill>
                  <a:srgbClr val="0097A7"/>
                </a:solidFill>
                <a:latin typeface="Roboto"/>
                <a:ea typeface="Roboto"/>
                <a:cs typeface="Roboto"/>
                <a:sym typeface="Roboto"/>
                <a:hlinkClick r:id="rId10"/>
              </a:rPr>
              <a:t>https://groups.google.com/forum/#!forum/kubernetes-sig-api-machinery</a:t>
            </a:r>
            <a:endParaRPr>
              <a:solidFill>
                <a:srgbClr val="666666"/>
              </a:solidFill>
              <a:latin typeface="Roboto"/>
              <a:ea typeface="Roboto"/>
              <a:cs typeface="Roboto"/>
              <a:sym typeface="Roboto"/>
            </a:endParaRPr>
          </a:p>
          <a:p>
            <a:pPr indent="0" lvl="0" marL="0" rtl="0" algn="l">
              <a:lnSpc>
                <a:spcPct val="115000"/>
              </a:lnSpc>
              <a:spcBef>
                <a:spcPts val="1600"/>
              </a:spcBef>
              <a:spcAft>
                <a:spcPts val="1600"/>
              </a:spcAft>
              <a:buNone/>
            </a:pPr>
            <a:r>
              <a:t/>
            </a:r>
            <a:endParaRPr sz="1600">
              <a:solidFill>
                <a:srgbClr val="666666"/>
              </a:solidFill>
              <a:latin typeface="Roboto"/>
              <a:ea typeface="Roboto"/>
              <a:cs typeface="Roboto"/>
              <a:sym typeface="Roboto"/>
            </a:endParaRPr>
          </a:p>
        </p:txBody>
      </p:sp>
      <p:sp>
        <p:nvSpPr>
          <p:cNvPr id="384" name="Google Shape;384;p44"/>
          <p:cNvSpPr txBox="1"/>
          <p:nvPr/>
        </p:nvSpPr>
        <p:spPr>
          <a:xfrm>
            <a:off x="266487" y="79800"/>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C0C0C"/>
              </a:buClr>
              <a:buSzPts val="6000"/>
              <a:buFont typeface="Arial"/>
              <a:buNone/>
            </a:pPr>
            <a:r>
              <a:rPr b="1" lang="en" sz="3000">
                <a:solidFill>
                  <a:srgbClr val="0C0C0C"/>
                </a:solidFill>
              </a:rPr>
              <a:t>Introduction to SIG API-Machinery </a:t>
            </a:r>
            <a:endParaRPr sz="3000">
              <a:solidFill>
                <a:schemeClr val="dk1"/>
              </a:solidFill>
            </a:endParaRPr>
          </a:p>
          <a:p>
            <a:pPr indent="0" lvl="0" marL="0" marR="0" rtl="0" algn="l">
              <a:lnSpc>
                <a:spcPct val="90000"/>
              </a:lnSpc>
              <a:spcBef>
                <a:spcPts val="0"/>
              </a:spcBef>
              <a:spcAft>
                <a:spcPts val="0"/>
              </a:spcAft>
              <a:buClr>
                <a:srgbClr val="0C0C0C"/>
              </a:buClr>
              <a:buSzPts val="3300"/>
              <a:buFont typeface="Arial"/>
              <a:buNone/>
            </a:pPr>
            <a:r>
              <a:t/>
            </a:r>
            <a:endParaRPr b="1" sz="3300">
              <a:solidFill>
                <a:srgbClr val="0C0C0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7"/>
          <p:cNvSpPr txBox="1"/>
          <p:nvPr/>
        </p:nvSpPr>
        <p:spPr>
          <a:xfrm>
            <a:off x="659800" y="2532826"/>
            <a:ext cx="7886700" cy="11574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C0C0C"/>
              </a:buClr>
              <a:buSzPts val="2700"/>
              <a:buFont typeface="Arial"/>
              <a:buNone/>
            </a:pPr>
            <a:r>
              <a:rPr i="1" lang="en" sz="2000">
                <a:solidFill>
                  <a:srgbClr val="0C0C0C"/>
                </a:solidFill>
              </a:rPr>
              <a:t>Federico Bongiovanni - @fedebongio</a:t>
            </a:r>
            <a:endParaRPr i="1" sz="2000">
              <a:solidFill>
                <a:srgbClr val="0C0C0C"/>
              </a:solidFill>
            </a:endParaRPr>
          </a:p>
          <a:p>
            <a:pPr indent="0" lvl="0" marL="0" marR="0" rtl="0" algn="l">
              <a:lnSpc>
                <a:spcPct val="90000"/>
              </a:lnSpc>
              <a:spcBef>
                <a:spcPts val="0"/>
              </a:spcBef>
              <a:spcAft>
                <a:spcPts val="0"/>
              </a:spcAft>
              <a:buClr>
                <a:srgbClr val="0C0C0C"/>
              </a:buClr>
              <a:buSzPts val="2700"/>
              <a:buFont typeface="Arial"/>
              <a:buNone/>
            </a:pPr>
            <a:r>
              <a:rPr lang="en" sz="1600">
                <a:solidFill>
                  <a:srgbClr val="0C0C0C"/>
                </a:solidFill>
              </a:rPr>
              <a:t>Engineering Manager at Google - Co-Chair of SIG API-Machinery</a:t>
            </a:r>
            <a:endParaRPr sz="1600">
              <a:solidFill>
                <a:srgbClr val="0C0C0C"/>
              </a:solidFill>
            </a:endParaRPr>
          </a:p>
        </p:txBody>
      </p:sp>
      <p:sp>
        <p:nvSpPr>
          <p:cNvPr id="125" name="Google Shape;125;p27"/>
          <p:cNvSpPr txBox="1"/>
          <p:nvPr/>
        </p:nvSpPr>
        <p:spPr>
          <a:xfrm>
            <a:off x="419928" y="1577578"/>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C0C0C"/>
              </a:buClr>
              <a:buSzPts val="6000"/>
              <a:buFont typeface="Arial"/>
              <a:buNone/>
            </a:pPr>
            <a:r>
              <a:rPr b="1" lang="en" sz="3000">
                <a:solidFill>
                  <a:srgbClr val="0C0C0C"/>
                </a:solidFill>
              </a:rPr>
              <a:t>Meet the Gears Behind Kubernetes APIs:</a:t>
            </a:r>
            <a:endParaRPr b="1" sz="3000">
              <a:solidFill>
                <a:srgbClr val="0C0C0C"/>
              </a:solidFill>
            </a:endParaRPr>
          </a:p>
          <a:p>
            <a:pPr indent="0" lvl="0" marL="0" marR="0" rtl="0" algn="ctr">
              <a:lnSpc>
                <a:spcPct val="90000"/>
              </a:lnSpc>
              <a:spcBef>
                <a:spcPts val="0"/>
              </a:spcBef>
              <a:spcAft>
                <a:spcPts val="0"/>
              </a:spcAft>
              <a:buClr>
                <a:srgbClr val="0C0C0C"/>
              </a:buClr>
              <a:buSzPts val="6000"/>
              <a:buFont typeface="Arial"/>
              <a:buNone/>
            </a:pPr>
            <a:r>
              <a:rPr b="1" lang="en" sz="3000">
                <a:solidFill>
                  <a:srgbClr val="0C0C0C"/>
                </a:solidFill>
              </a:rPr>
              <a:t> Introduction to SIG API-Machinery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8"/>
          <p:cNvSpPr txBox="1"/>
          <p:nvPr/>
        </p:nvSpPr>
        <p:spPr>
          <a:xfrm>
            <a:off x="266487" y="79800"/>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C0C0C"/>
              </a:buClr>
              <a:buSzPts val="6000"/>
              <a:buFont typeface="Arial"/>
              <a:buNone/>
            </a:pPr>
            <a:r>
              <a:rPr b="1" lang="en" sz="3000">
                <a:solidFill>
                  <a:srgbClr val="0C0C0C"/>
                </a:solidFill>
              </a:rPr>
              <a:t>Introduction to SIG API-Machinery </a:t>
            </a:r>
            <a:endParaRPr sz="3000">
              <a:solidFill>
                <a:schemeClr val="dk1"/>
              </a:solidFill>
            </a:endParaRPr>
          </a:p>
          <a:p>
            <a:pPr indent="0" lvl="0" marL="0" marR="0" rtl="0" algn="l">
              <a:lnSpc>
                <a:spcPct val="90000"/>
              </a:lnSpc>
              <a:spcBef>
                <a:spcPts val="0"/>
              </a:spcBef>
              <a:spcAft>
                <a:spcPts val="0"/>
              </a:spcAft>
              <a:buClr>
                <a:srgbClr val="0C0C0C"/>
              </a:buClr>
              <a:buSzPts val="3300"/>
              <a:buFont typeface="Arial"/>
              <a:buNone/>
            </a:pPr>
            <a:r>
              <a:t/>
            </a:r>
            <a:endParaRPr b="1" sz="3300">
              <a:solidFill>
                <a:srgbClr val="0C0C0C"/>
              </a:solidFill>
            </a:endParaRPr>
          </a:p>
        </p:txBody>
      </p:sp>
      <p:sp>
        <p:nvSpPr>
          <p:cNvPr id="131" name="Google Shape;131;p28"/>
          <p:cNvSpPr txBox="1"/>
          <p:nvPr/>
        </p:nvSpPr>
        <p:spPr>
          <a:xfrm>
            <a:off x="390100" y="894107"/>
            <a:ext cx="7886700" cy="34983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595959"/>
              </a:buClr>
              <a:buSzPts val="1800"/>
              <a:buFont typeface="Arial"/>
              <a:buNone/>
            </a:pPr>
            <a:r>
              <a:rPr b="1" lang="en" sz="2400"/>
              <a:t>Agenda</a:t>
            </a:r>
            <a:endParaRPr b="1" sz="2400"/>
          </a:p>
          <a:p>
            <a:pPr indent="-381000" lvl="0" marL="457200" marR="0" rtl="0" algn="l">
              <a:lnSpc>
                <a:spcPct val="90000"/>
              </a:lnSpc>
              <a:spcBef>
                <a:spcPts val="0"/>
              </a:spcBef>
              <a:spcAft>
                <a:spcPts val="0"/>
              </a:spcAft>
              <a:buSzPts val="2400"/>
              <a:buAutoNum type="arabicPeriod"/>
            </a:pPr>
            <a:r>
              <a:rPr lang="en" sz="2400"/>
              <a:t>Introduction &amp; SIG Overview</a:t>
            </a:r>
            <a:endParaRPr sz="2400"/>
          </a:p>
          <a:p>
            <a:pPr indent="-381000" lvl="0" marL="457200" marR="0" rtl="0" algn="l">
              <a:lnSpc>
                <a:spcPct val="90000"/>
              </a:lnSpc>
              <a:spcBef>
                <a:spcPts val="0"/>
              </a:spcBef>
              <a:spcAft>
                <a:spcPts val="0"/>
              </a:spcAft>
              <a:buSzPts val="2400"/>
              <a:buAutoNum type="arabicPeriod"/>
            </a:pPr>
            <a:r>
              <a:rPr lang="en" sz="2400"/>
              <a:t>What do we own? </a:t>
            </a:r>
            <a:endParaRPr sz="2400"/>
          </a:p>
          <a:p>
            <a:pPr indent="-381000" lvl="0" marL="457200" marR="0" rtl="0" algn="l">
              <a:lnSpc>
                <a:spcPct val="90000"/>
              </a:lnSpc>
              <a:spcBef>
                <a:spcPts val="0"/>
              </a:spcBef>
              <a:spcAft>
                <a:spcPts val="0"/>
              </a:spcAft>
              <a:buSzPts val="2400"/>
              <a:buAutoNum type="arabicPeriod"/>
            </a:pPr>
            <a:r>
              <a:rPr lang="en" sz="2400"/>
              <a:t>What do we not own? </a:t>
            </a:r>
            <a:endParaRPr sz="2400"/>
          </a:p>
          <a:p>
            <a:pPr indent="-381000" lvl="0" marL="457200" marR="0" rtl="0" algn="l">
              <a:lnSpc>
                <a:spcPct val="90000"/>
              </a:lnSpc>
              <a:spcBef>
                <a:spcPts val="0"/>
              </a:spcBef>
              <a:spcAft>
                <a:spcPts val="0"/>
              </a:spcAft>
              <a:buSzPts val="2400"/>
              <a:buAutoNum type="arabicPeriod"/>
            </a:pPr>
            <a:r>
              <a:rPr lang="en" sz="2400"/>
              <a:t>Why it's so central and important (and hard)?</a:t>
            </a:r>
            <a:endParaRPr sz="2400"/>
          </a:p>
          <a:p>
            <a:pPr indent="-381000" lvl="0" marL="457200" marR="0" rtl="0" algn="l">
              <a:lnSpc>
                <a:spcPct val="90000"/>
              </a:lnSpc>
              <a:spcBef>
                <a:spcPts val="0"/>
              </a:spcBef>
              <a:spcAft>
                <a:spcPts val="0"/>
              </a:spcAft>
              <a:buSzPts val="2400"/>
              <a:buAutoNum type="arabicPeriod"/>
            </a:pPr>
            <a:r>
              <a:rPr lang="en" sz="2400"/>
              <a:t>What did we do for you lately?</a:t>
            </a:r>
            <a:endParaRPr sz="2400"/>
          </a:p>
          <a:p>
            <a:pPr indent="-381000" lvl="0" marL="457200" marR="0" rtl="0" algn="l">
              <a:lnSpc>
                <a:spcPct val="90000"/>
              </a:lnSpc>
              <a:spcBef>
                <a:spcPts val="0"/>
              </a:spcBef>
              <a:spcAft>
                <a:spcPts val="0"/>
              </a:spcAft>
              <a:buSzPts val="2400"/>
              <a:buAutoNum type="arabicPeriod"/>
            </a:pPr>
            <a:r>
              <a:rPr lang="en" sz="2400"/>
              <a:t>Roadmap / Working Groups</a:t>
            </a:r>
            <a:endParaRPr sz="2400"/>
          </a:p>
          <a:p>
            <a:pPr indent="-381000" lvl="0" marL="457200" marR="0" rtl="0" algn="l">
              <a:lnSpc>
                <a:spcPct val="90000"/>
              </a:lnSpc>
              <a:spcBef>
                <a:spcPts val="0"/>
              </a:spcBef>
              <a:spcAft>
                <a:spcPts val="0"/>
              </a:spcAft>
              <a:buSzPts val="2400"/>
              <a:buAutoNum type="arabicPeriod"/>
            </a:pPr>
            <a:r>
              <a:rPr lang="en" sz="2400"/>
              <a:t>Recurrent Meetings &amp; How to get involved</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9"/>
          <p:cNvSpPr/>
          <p:nvPr/>
        </p:nvSpPr>
        <p:spPr>
          <a:xfrm>
            <a:off x="2916450" y="1487350"/>
            <a:ext cx="4106100" cy="290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9"/>
          <p:cNvSpPr/>
          <p:nvPr/>
        </p:nvSpPr>
        <p:spPr>
          <a:xfrm>
            <a:off x="4432850" y="1770125"/>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38" name="Google Shape;138;p29"/>
          <p:cNvSpPr/>
          <p:nvPr/>
        </p:nvSpPr>
        <p:spPr>
          <a:xfrm>
            <a:off x="4585250" y="1922525"/>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39" name="Google Shape;139;p29"/>
          <p:cNvSpPr/>
          <p:nvPr/>
        </p:nvSpPr>
        <p:spPr>
          <a:xfrm>
            <a:off x="4737650" y="2074925"/>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40" name="Google Shape;140;p29"/>
          <p:cNvSpPr/>
          <p:nvPr/>
        </p:nvSpPr>
        <p:spPr>
          <a:xfrm>
            <a:off x="4890050" y="2227325"/>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41" name="Google Shape;141;p29"/>
          <p:cNvSpPr/>
          <p:nvPr/>
        </p:nvSpPr>
        <p:spPr>
          <a:xfrm>
            <a:off x="5042450" y="2379725"/>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42" name="Google Shape;142;p29"/>
          <p:cNvSpPr/>
          <p:nvPr/>
        </p:nvSpPr>
        <p:spPr>
          <a:xfrm>
            <a:off x="5194850" y="2532125"/>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43" name="Google Shape;143;p29"/>
          <p:cNvSpPr/>
          <p:nvPr/>
        </p:nvSpPr>
        <p:spPr>
          <a:xfrm>
            <a:off x="5347250" y="2684525"/>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44" name="Google Shape;144;p29"/>
          <p:cNvSpPr/>
          <p:nvPr/>
        </p:nvSpPr>
        <p:spPr>
          <a:xfrm>
            <a:off x="5499650" y="2836925"/>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45" name="Google Shape;145;p29"/>
          <p:cNvSpPr/>
          <p:nvPr/>
        </p:nvSpPr>
        <p:spPr>
          <a:xfrm>
            <a:off x="5652050" y="2989325"/>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46" name="Google Shape;146;p29"/>
          <p:cNvSpPr/>
          <p:nvPr/>
        </p:nvSpPr>
        <p:spPr>
          <a:xfrm>
            <a:off x="3170250" y="2416000"/>
            <a:ext cx="10518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Master</a:t>
            </a:r>
            <a:r>
              <a:rPr lang="en"/>
              <a:t> Node</a:t>
            </a:r>
            <a:endParaRPr/>
          </a:p>
        </p:txBody>
      </p:sp>
      <p:sp>
        <p:nvSpPr>
          <p:cNvPr id="147" name="Google Shape;147;p29"/>
          <p:cNvSpPr/>
          <p:nvPr/>
        </p:nvSpPr>
        <p:spPr>
          <a:xfrm>
            <a:off x="3322650" y="2568400"/>
            <a:ext cx="10518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Master Node</a:t>
            </a:r>
            <a:endParaRPr/>
          </a:p>
        </p:txBody>
      </p:sp>
      <p:sp>
        <p:nvSpPr>
          <p:cNvPr id="148" name="Google Shape;148;p29"/>
          <p:cNvSpPr/>
          <p:nvPr/>
        </p:nvSpPr>
        <p:spPr>
          <a:xfrm>
            <a:off x="3475050" y="2720800"/>
            <a:ext cx="10518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Master Node</a:t>
            </a:r>
            <a:endParaRPr/>
          </a:p>
        </p:txBody>
      </p:sp>
      <p:sp>
        <p:nvSpPr>
          <p:cNvPr id="149" name="Google Shape;149;p29"/>
          <p:cNvSpPr txBox="1"/>
          <p:nvPr/>
        </p:nvSpPr>
        <p:spPr>
          <a:xfrm>
            <a:off x="3119475" y="1081050"/>
            <a:ext cx="36417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Calibri"/>
                <a:ea typeface="Calibri"/>
                <a:cs typeface="Calibri"/>
                <a:sym typeface="Calibri"/>
              </a:rPr>
              <a:t>Kubernetes Cluster</a:t>
            </a:r>
            <a:endParaRPr sz="2000">
              <a:latin typeface="Calibri"/>
              <a:ea typeface="Calibri"/>
              <a:cs typeface="Calibri"/>
              <a:sym typeface="Calibri"/>
            </a:endParaRPr>
          </a:p>
        </p:txBody>
      </p:sp>
      <p:sp>
        <p:nvSpPr>
          <p:cNvPr id="150" name="Google Shape;150;p29"/>
          <p:cNvSpPr txBox="1"/>
          <p:nvPr/>
        </p:nvSpPr>
        <p:spPr>
          <a:xfrm>
            <a:off x="211675" y="138025"/>
            <a:ext cx="6949800" cy="606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rgbClr val="595959"/>
                </a:solidFill>
              </a:rPr>
              <a:t>SIG Overview	</a:t>
            </a:r>
            <a:endParaRPr sz="4000">
              <a:solidFill>
                <a:srgbClr val="595959"/>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151" name="Google Shape;151;p29"/>
          <p:cNvSpPr/>
          <p:nvPr/>
        </p:nvSpPr>
        <p:spPr>
          <a:xfrm>
            <a:off x="4111400" y="3729125"/>
            <a:ext cx="486050" cy="3554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etcd</a:t>
            </a:r>
            <a:endParaRPr sz="1200"/>
          </a:p>
        </p:txBody>
      </p:sp>
      <p:sp>
        <p:nvSpPr>
          <p:cNvPr id="152" name="Google Shape;152;p29"/>
          <p:cNvSpPr/>
          <p:nvPr/>
        </p:nvSpPr>
        <p:spPr>
          <a:xfrm>
            <a:off x="4307325" y="3834125"/>
            <a:ext cx="486050" cy="3554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etcd</a:t>
            </a:r>
            <a:endParaRPr sz="1200"/>
          </a:p>
        </p:txBody>
      </p:sp>
      <p:sp>
        <p:nvSpPr>
          <p:cNvPr id="153" name="Google Shape;153;p29"/>
          <p:cNvSpPr/>
          <p:nvPr/>
        </p:nvSpPr>
        <p:spPr>
          <a:xfrm>
            <a:off x="4546550" y="3944925"/>
            <a:ext cx="486050" cy="3554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etcd</a:t>
            </a:r>
            <a:endParaRPr sz="1200"/>
          </a:p>
        </p:txBody>
      </p:sp>
      <p:cxnSp>
        <p:nvCxnSpPr>
          <p:cNvPr id="154" name="Google Shape;154;p29"/>
          <p:cNvCxnSpPr/>
          <p:nvPr/>
        </p:nvCxnSpPr>
        <p:spPr>
          <a:xfrm flipH="1" rot="10800000">
            <a:off x="4534611" y="2785609"/>
            <a:ext cx="347700" cy="170400"/>
          </a:xfrm>
          <a:prstGeom prst="straightConnector1">
            <a:avLst/>
          </a:prstGeom>
          <a:noFill/>
          <a:ln cap="flat" cmpd="sng" w="9525">
            <a:solidFill>
              <a:schemeClr val="dk2"/>
            </a:solidFill>
            <a:prstDash val="solid"/>
            <a:round/>
            <a:headEnd len="med" w="med" type="triangle"/>
            <a:tailEnd len="med" w="med" type="triangle"/>
          </a:ln>
        </p:spPr>
      </p:cxnSp>
      <p:cxnSp>
        <p:nvCxnSpPr>
          <p:cNvPr id="155" name="Google Shape;155;p29"/>
          <p:cNvCxnSpPr/>
          <p:nvPr/>
        </p:nvCxnSpPr>
        <p:spPr>
          <a:xfrm>
            <a:off x="4272950" y="3436213"/>
            <a:ext cx="188400" cy="275700"/>
          </a:xfrm>
          <a:prstGeom prst="straightConnector1">
            <a:avLst/>
          </a:prstGeom>
          <a:noFill/>
          <a:ln cap="flat" cmpd="sng" w="9525">
            <a:solidFill>
              <a:schemeClr val="dk2"/>
            </a:solidFill>
            <a:prstDash val="solid"/>
            <a:round/>
            <a:headEnd len="med" w="med" type="triangle"/>
            <a:tailEnd len="med" w="med" type="triangle"/>
          </a:ln>
        </p:spPr>
      </p:cxnSp>
      <p:sp>
        <p:nvSpPr>
          <p:cNvPr id="156" name="Google Shape;156;p29"/>
          <p:cNvSpPr/>
          <p:nvPr/>
        </p:nvSpPr>
        <p:spPr>
          <a:xfrm>
            <a:off x="3119475" y="2194750"/>
            <a:ext cx="1478100" cy="14871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9"/>
          <p:cNvSpPr/>
          <p:nvPr/>
        </p:nvSpPr>
        <p:spPr>
          <a:xfrm>
            <a:off x="3985450" y="3552863"/>
            <a:ext cx="1129800" cy="9180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4023950" y="3331981"/>
            <a:ext cx="686400" cy="4842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p:nvPr/>
        </p:nvSpPr>
        <p:spPr>
          <a:xfrm>
            <a:off x="4411450" y="2614294"/>
            <a:ext cx="594000" cy="5130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txBox="1"/>
          <p:nvPr/>
        </p:nvSpPr>
        <p:spPr>
          <a:xfrm>
            <a:off x="156100" y="4638225"/>
            <a:ext cx="9104700" cy="577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1600">
                <a:solidFill>
                  <a:schemeClr val="dk1"/>
                </a:solidFill>
              </a:rPr>
              <a:t>What runs in the master nodes is usually called the Kubernetes Cluster Control Plane</a:t>
            </a:r>
            <a:endParaRPr b="1" sz="1600">
              <a:solidFill>
                <a:schemeClr val="dk1"/>
              </a:solidFill>
            </a:endParaRPr>
          </a:p>
        </p:txBody>
      </p:sp>
      <p:sp>
        <p:nvSpPr>
          <p:cNvPr id="161" name="Google Shape;161;p29"/>
          <p:cNvSpPr txBox="1"/>
          <p:nvPr/>
        </p:nvSpPr>
        <p:spPr>
          <a:xfrm>
            <a:off x="4459100" y="1281025"/>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nvSpPr>
        <p:spPr>
          <a:xfrm>
            <a:off x="0" y="0"/>
            <a:ext cx="6797400" cy="823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rgbClr val="595959"/>
                </a:solidFill>
              </a:rPr>
              <a:t>SIG Overview	</a:t>
            </a:r>
            <a:endParaRPr sz="4000">
              <a:solidFill>
                <a:srgbClr val="595959"/>
              </a:solidFill>
            </a:endParaRPr>
          </a:p>
        </p:txBody>
      </p:sp>
      <p:sp>
        <p:nvSpPr>
          <p:cNvPr id="167" name="Google Shape;167;p30"/>
          <p:cNvSpPr txBox="1"/>
          <p:nvPr/>
        </p:nvSpPr>
        <p:spPr>
          <a:xfrm>
            <a:off x="1820875" y="1614625"/>
            <a:ext cx="5216100" cy="15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  Is API Machinery == Kubernetes APIs?</a:t>
            </a:r>
            <a:endParaRPr sz="2400">
              <a:latin typeface="Calibri"/>
              <a:ea typeface="Calibri"/>
              <a:cs typeface="Calibri"/>
              <a:sym typeface="Calibri"/>
            </a:endParaRPr>
          </a:p>
        </p:txBody>
      </p:sp>
      <p:pic>
        <p:nvPicPr>
          <p:cNvPr id="168" name="Google Shape;168;p30"/>
          <p:cNvPicPr preferRelativeResize="0"/>
          <p:nvPr/>
        </p:nvPicPr>
        <p:blipFill>
          <a:blip r:embed="rId3">
            <a:alphaModFix/>
          </a:blip>
          <a:stretch>
            <a:fillRect/>
          </a:stretch>
        </p:blipFill>
        <p:spPr>
          <a:xfrm>
            <a:off x="3940475" y="2571750"/>
            <a:ext cx="685800" cy="685800"/>
          </a:xfrm>
          <a:prstGeom prst="rect">
            <a:avLst/>
          </a:prstGeom>
          <a:noFill/>
          <a:ln>
            <a:noFill/>
          </a:ln>
        </p:spPr>
      </p:pic>
      <p:sp>
        <p:nvSpPr>
          <p:cNvPr id="169" name="Google Shape;169;p30"/>
          <p:cNvSpPr txBox="1"/>
          <p:nvPr/>
        </p:nvSpPr>
        <p:spPr>
          <a:xfrm>
            <a:off x="2633425" y="3765125"/>
            <a:ext cx="1400100" cy="10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alibri"/>
                <a:ea typeface="Calibri"/>
                <a:cs typeface="Calibri"/>
                <a:sym typeface="Calibri"/>
              </a:rPr>
              <a:t>No…. </a:t>
            </a:r>
            <a:endParaRPr sz="3600">
              <a:latin typeface="Calibri"/>
              <a:ea typeface="Calibri"/>
              <a:cs typeface="Calibri"/>
              <a:sym typeface="Calibri"/>
            </a:endParaRPr>
          </a:p>
        </p:txBody>
      </p:sp>
      <p:sp>
        <p:nvSpPr>
          <p:cNvPr id="170" name="Google Shape;170;p30"/>
          <p:cNvSpPr txBox="1"/>
          <p:nvPr/>
        </p:nvSpPr>
        <p:spPr>
          <a:xfrm>
            <a:off x="4219650" y="3765125"/>
            <a:ext cx="3492000" cy="10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But it does </a:t>
            </a:r>
            <a:r>
              <a:rPr b="1" lang="en" sz="1600">
                <a:solidFill>
                  <a:schemeClr val="dk1"/>
                </a:solidFill>
                <a:latin typeface="Calibri"/>
                <a:ea typeface="Calibri"/>
                <a:cs typeface="Calibri"/>
                <a:sym typeface="Calibri"/>
              </a:rPr>
              <a:t>own a few individual APIs, which turn to use the same machinery as the rest of the other individual APIs.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nvSpPr>
        <p:spPr>
          <a:xfrm>
            <a:off x="211675" y="138025"/>
            <a:ext cx="6949800" cy="606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rgbClr val="595959"/>
                </a:solidFill>
              </a:rPr>
              <a:t>SIG Overview	</a:t>
            </a:r>
            <a:endParaRPr sz="4000">
              <a:solidFill>
                <a:srgbClr val="595959"/>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6" name="Google Shape;176;p31"/>
          <p:cNvSpPr txBox="1"/>
          <p:nvPr/>
        </p:nvSpPr>
        <p:spPr>
          <a:xfrm>
            <a:off x="793925" y="1309625"/>
            <a:ext cx="3908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7" name="Google Shape;177;p31"/>
          <p:cNvSpPr txBox="1"/>
          <p:nvPr/>
        </p:nvSpPr>
        <p:spPr>
          <a:xfrm>
            <a:off x="2241700" y="1309625"/>
            <a:ext cx="5020200" cy="6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latin typeface="Calibri"/>
                <a:ea typeface="Calibri"/>
                <a:cs typeface="Calibri"/>
                <a:sym typeface="Calibri"/>
              </a:rPr>
              <a:t>API Machinery != Kubernetes APIs</a:t>
            </a:r>
            <a:endParaRPr sz="2400">
              <a:solidFill>
                <a:schemeClr val="dk1"/>
              </a:solidFill>
              <a:latin typeface="Calibri"/>
              <a:ea typeface="Calibri"/>
              <a:cs typeface="Calibri"/>
              <a:sym typeface="Calibri"/>
            </a:endParaRPr>
          </a:p>
        </p:txBody>
      </p:sp>
      <p:sp>
        <p:nvSpPr>
          <p:cNvPr id="178" name="Google Shape;178;p31"/>
          <p:cNvSpPr txBox="1"/>
          <p:nvPr/>
        </p:nvSpPr>
        <p:spPr>
          <a:xfrm>
            <a:off x="754600" y="2183600"/>
            <a:ext cx="7994400" cy="129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i="1" lang="en" sz="1600">
                <a:solidFill>
                  <a:srgbClr val="24292E"/>
                </a:solidFill>
                <a:highlight>
                  <a:srgbClr val="FFFFFF"/>
                </a:highlight>
              </a:rPr>
              <a:t>SIG API Machinery is responsible for the development and enhancement of Kubernetes cluster control plane. The scope covers API server, persistence layer (etcd), controller manager, cloud controller manager, CustomResourceDefinition and webhooks. (</a:t>
            </a:r>
            <a:r>
              <a:rPr i="1" lang="en" sz="1600" u="sng">
                <a:solidFill>
                  <a:schemeClr val="hlink"/>
                </a:solidFill>
                <a:highlight>
                  <a:srgbClr val="FFFFFF"/>
                </a:highlight>
                <a:hlinkClick r:id="rId3"/>
              </a:rPr>
              <a:t>SIG Charter</a:t>
            </a:r>
            <a:r>
              <a:rPr i="1" lang="en" sz="1600">
                <a:solidFill>
                  <a:srgbClr val="24292E"/>
                </a:solidFill>
                <a:highlight>
                  <a:srgbClr val="FFFFFF"/>
                </a:highlight>
              </a:rPr>
              <a:t>)</a:t>
            </a:r>
            <a:endParaRPr i="1" sz="1600">
              <a:latin typeface="Calibri"/>
              <a:ea typeface="Calibri"/>
              <a:cs typeface="Calibri"/>
              <a:sym typeface="Calibri"/>
            </a:endParaRPr>
          </a:p>
        </p:txBody>
      </p:sp>
      <p:sp>
        <p:nvSpPr>
          <p:cNvPr id="179" name="Google Shape;179;p31"/>
          <p:cNvSpPr txBox="1"/>
          <p:nvPr/>
        </p:nvSpPr>
        <p:spPr>
          <a:xfrm>
            <a:off x="793925" y="3479000"/>
            <a:ext cx="80307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API Machinery = the machinery ("technical stack") used by the different Kubernetes APIs to be exposed and actuated, and the mechanisms to publish, process and extend them.  </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nvSpPr>
        <p:spPr>
          <a:xfrm>
            <a:off x="0" y="0"/>
            <a:ext cx="6797400" cy="747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rgbClr val="595959"/>
                </a:solidFill>
              </a:rPr>
              <a:t>What do we own?</a:t>
            </a:r>
            <a:endParaRPr sz="4000">
              <a:solidFill>
                <a:srgbClr val="595959"/>
              </a:solidFill>
            </a:endParaRPr>
          </a:p>
        </p:txBody>
      </p:sp>
      <p:sp>
        <p:nvSpPr>
          <p:cNvPr id="185" name="Google Shape;185;p32"/>
          <p:cNvSpPr txBox="1"/>
          <p:nvPr/>
        </p:nvSpPr>
        <p:spPr>
          <a:xfrm>
            <a:off x="340925" y="986650"/>
            <a:ext cx="5201700" cy="54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400">
                <a:solidFill>
                  <a:schemeClr val="dk1"/>
                </a:solidFill>
              </a:rPr>
              <a:t>Kubernetes Cluster Control Plane</a:t>
            </a:r>
            <a:endParaRPr b="1" sz="2400">
              <a:solidFill>
                <a:schemeClr val="dk1"/>
              </a:solidFill>
            </a:endParaRPr>
          </a:p>
        </p:txBody>
      </p:sp>
      <p:sp>
        <p:nvSpPr>
          <p:cNvPr id="186" name="Google Shape;186;p32"/>
          <p:cNvSpPr/>
          <p:nvPr/>
        </p:nvSpPr>
        <p:spPr>
          <a:xfrm>
            <a:off x="2888225" y="2009475"/>
            <a:ext cx="4106100" cy="290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2"/>
          <p:cNvSpPr/>
          <p:nvPr/>
        </p:nvSpPr>
        <p:spPr>
          <a:xfrm>
            <a:off x="4404625" y="2292250"/>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88" name="Google Shape;188;p32"/>
          <p:cNvSpPr/>
          <p:nvPr/>
        </p:nvSpPr>
        <p:spPr>
          <a:xfrm>
            <a:off x="4557025" y="2444650"/>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89" name="Google Shape;189;p32"/>
          <p:cNvSpPr/>
          <p:nvPr/>
        </p:nvSpPr>
        <p:spPr>
          <a:xfrm>
            <a:off x="4709425" y="2597050"/>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90" name="Google Shape;190;p32"/>
          <p:cNvSpPr/>
          <p:nvPr/>
        </p:nvSpPr>
        <p:spPr>
          <a:xfrm>
            <a:off x="4861825" y="2749450"/>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91" name="Google Shape;191;p32"/>
          <p:cNvSpPr/>
          <p:nvPr/>
        </p:nvSpPr>
        <p:spPr>
          <a:xfrm>
            <a:off x="5014225" y="2901850"/>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92" name="Google Shape;192;p32"/>
          <p:cNvSpPr/>
          <p:nvPr/>
        </p:nvSpPr>
        <p:spPr>
          <a:xfrm>
            <a:off x="5166625" y="3054250"/>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93" name="Google Shape;193;p32"/>
          <p:cNvSpPr/>
          <p:nvPr/>
        </p:nvSpPr>
        <p:spPr>
          <a:xfrm>
            <a:off x="5319025" y="3206650"/>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94" name="Google Shape;194;p32"/>
          <p:cNvSpPr/>
          <p:nvPr/>
        </p:nvSpPr>
        <p:spPr>
          <a:xfrm>
            <a:off x="5471425" y="3359050"/>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95" name="Google Shape;195;p32"/>
          <p:cNvSpPr/>
          <p:nvPr/>
        </p:nvSpPr>
        <p:spPr>
          <a:xfrm>
            <a:off x="5623825" y="3511450"/>
            <a:ext cx="8847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Node</a:t>
            </a:r>
            <a:endParaRPr/>
          </a:p>
        </p:txBody>
      </p:sp>
      <p:sp>
        <p:nvSpPr>
          <p:cNvPr id="196" name="Google Shape;196;p32"/>
          <p:cNvSpPr/>
          <p:nvPr/>
        </p:nvSpPr>
        <p:spPr>
          <a:xfrm>
            <a:off x="3142025" y="2938125"/>
            <a:ext cx="10518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Master Node</a:t>
            </a:r>
            <a:endParaRPr/>
          </a:p>
        </p:txBody>
      </p:sp>
      <p:sp>
        <p:nvSpPr>
          <p:cNvPr id="197" name="Google Shape;197;p32"/>
          <p:cNvSpPr/>
          <p:nvPr/>
        </p:nvSpPr>
        <p:spPr>
          <a:xfrm>
            <a:off x="3294425" y="3090525"/>
            <a:ext cx="10518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Master Node</a:t>
            </a:r>
            <a:endParaRPr/>
          </a:p>
        </p:txBody>
      </p:sp>
      <p:sp>
        <p:nvSpPr>
          <p:cNvPr id="198" name="Google Shape;198;p32"/>
          <p:cNvSpPr/>
          <p:nvPr/>
        </p:nvSpPr>
        <p:spPr>
          <a:xfrm>
            <a:off x="3446825" y="3242925"/>
            <a:ext cx="1051800" cy="7398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Master Node</a:t>
            </a:r>
            <a:endParaRPr/>
          </a:p>
        </p:txBody>
      </p:sp>
      <p:sp>
        <p:nvSpPr>
          <p:cNvPr id="199" name="Google Shape;199;p32"/>
          <p:cNvSpPr txBox="1"/>
          <p:nvPr/>
        </p:nvSpPr>
        <p:spPr>
          <a:xfrm>
            <a:off x="3091250" y="1603175"/>
            <a:ext cx="3641700" cy="41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Calibri"/>
                <a:ea typeface="Calibri"/>
                <a:cs typeface="Calibri"/>
                <a:sym typeface="Calibri"/>
              </a:rPr>
              <a:t>Kubernetes Cluster</a:t>
            </a:r>
            <a:endParaRPr sz="2000">
              <a:latin typeface="Calibri"/>
              <a:ea typeface="Calibri"/>
              <a:cs typeface="Calibri"/>
              <a:sym typeface="Calibri"/>
            </a:endParaRPr>
          </a:p>
        </p:txBody>
      </p:sp>
      <p:sp>
        <p:nvSpPr>
          <p:cNvPr id="200" name="Google Shape;200;p32"/>
          <p:cNvSpPr/>
          <p:nvPr/>
        </p:nvSpPr>
        <p:spPr>
          <a:xfrm>
            <a:off x="4083175" y="4251250"/>
            <a:ext cx="486050" cy="3554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etcd</a:t>
            </a:r>
            <a:endParaRPr sz="1200"/>
          </a:p>
        </p:txBody>
      </p:sp>
      <p:sp>
        <p:nvSpPr>
          <p:cNvPr id="201" name="Google Shape;201;p32"/>
          <p:cNvSpPr/>
          <p:nvPr/>
        </p:nvSpPr>
        <p:spPr>
          <a:xfrm>
            <a:off x="4279100" y="4356250"/>
            <a:ext cx="486050" cy="3554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etcd</a:t>
            </a:r>
            <a:endParaRPr sz="1200"/>
          </a:p>
        </p:txBody>
      </p:sp>
      <p:sp>
        <p:nvSpPr>
          <p:cNvPr id="202" name="Google Shape;202;p32"/>
          <p:cNvSpPr/>
          <p:nvPr/>
        </p:nvSpPr>
        <p:spPr>
          <a:xfrm>
            <a:off x="4518325" y="4467050"/>
            <a:ext cx="486050" cy="3554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etcd</a:t>
            </a:r>
            <a:endParaRPr sz="1200"/>
          </a:p>
        </p:txBody>
      </p:sp>
      <p:cxnSp>
        <p:nvCxnSpPr>
          <p:cNvPr id="203" name="Google Shape;203;p32"/>
          <p:cNvCxnSpPr/>
          <p:nvPr/>
        </p:nvCxnSpPr>
        <p:spPr>
          <a:xfrm flipH="1" rot="10800000">
            <a:off x="4506386" y="3307734"/>
            <a:ext cx="347700" cy="170400"/>
          </a:xfrm>
          <a:prstGeom prst="straightConnector1">
            <a:avLst/>
          </a:prstGeom>
          <a:noFill/>
          <a:ln cap="flat" cmpd="sng" w="9525">
            <a:solidFill>
              <a:schemeClr val="dk2"/>
            </a:solidFill>
            <a:prstDash val="solid"/>
            <a:round/>
            <a:headEnd len="med" w="med" type="triangle"/>
            <a:tailEnd len="med" w="med" type="triangle"/>
          </a:ln>
        </p:spPr>
      </p:cxnSp>
      <p:cxnSp>
        <p:nvCxnSpPr>
          <p:cNvPr id="204" name="Google Shape;204;p32"/>
          <p:cNvCxnSpPr/>
          <p:nvPr/>
        </p:nvCxnSpPr>
        <p:spPr>
          <a:xfrm>
            <a:off x="4244725" y="3958338"/>
            <a:ext cx="188400" cy="275700"/>
          </a:xfrm>
          <a:prstGeom prst="straightConnector1">
            <a:avLst/>
          </a:prstGeom>
          <a:noFill/>
          <a:ln cap="flat" cmpd="sng" w="9525">
            <a:solidFill>
              <a:schemeClr val="dk2"/>
            </a:solidFill>
            <a:prstDash val="solid"/>
            <a:round/>
            <a:headEnd len="med" w="med" type="triangle"/>
            <a:tailEnd len="med" w="med" type="triangle"/>
          </a:ln>
        </p:spPr>
      </p:cxnSp>
      <p:sp>
        <p:nvSpPr>
          <p:cNvPr id="205" name="Google Shape;205;p32"/>
          <p:cNvSpPr/>
          <p:nvPr/>
        </p:nvSpPr>
        <p:spPr>
          <a:xfrm>
            <a:off x="3091250" y="2716875"/>
            <a:ext cx="1478100" cy="14871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2"/>
          <p:cNvSpPr/>
          <p:nvPr/>
        </p:nvSpPr>
        <p:spPr>
          <a:xfrm>
            <a:off x="3957225" y="4074988"/>
            <a:ext cx="1129800" cy="9180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2"/>
          <p:cNvSpPr/>
          <p:nvPr/>
        </p:nvSpPr>
        <p:spPr>
          <a:xfrm>
            <a:off x="3995725" y="3854106"/>
            <a:ext cx="686400" cy="4842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2"/>
          <p:cNvSpPr/>
          <p:nvPr/>
        </p:nvSpPr>
        <p:spPr>
          <a:xfrm>
            <a:off x="4383225" y="3136419"/>
            <a:ext cx="594000" cy="513000"/>
          </a:xfrm>
          <a:prstGeom prst="ellipse">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p:nvPr/>
        </p:nvSpPr>
        <p:spPr>
          <a:xfrm>
            <a:off x="1305275" y="3359050"/>
            <a:ext cx="1905000" cy="324600"/>
          </a:xfrm>
          <a:prstGeom prst="rightArrow">
            <a:avLst>
              <a:gd fmla="val 50000" name="adj1"/>
              <a:gd fmla="val 5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txBox="1"/>
          <p:nvPr/>
        </p:nvSpPr>
        <p:spPr>
          <a:xfrm>
            <a:off x="698500" y="3009000"/>
            <a:ext cx="860700" cy="13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Let's zoom here</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3"/>
          <p:cNvSpPr txBox="1"/>
          <p:nvPr/>
        </p:nvSpPr>
        <p:spPr>
          <a:xfrm>
            <a:off x="0" y="0"/>
            <a:ext cx="6597000" cy="857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rgbClr val="595959"/>
                </a:solidFill>
              </a:rPr>
              <a:t>What do we own?</a:t>
            </a:r>
            <a:endParaRPr sz="4000">
              <a:solidFill>
                <a:srgbClr val="595959"/>
              </a:solidFill>
            </a:endParaRPr>
          </a:p>
        </p:txBody>
      </p:sp>
      <p:sp>
        <p:nvSpPr>
          <p:cNvPr id="216" name="Google Shape;216;p33"/>
          <p:cNvSpPr txBox="1"/>
          <p:nvPr/>
        </p:nvSpPr>
        <p:spPr>
          <a:xfrm>
            <a:off x="225775" y="1114775"/>
            <a:ext cx="82410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libri"/>
                <a:ea typeface="Calibri"/>
                <a:cs typeface="Calibri"/>
                <a:sym typeface="Calibri"/>
              </a:rPr>
              <a:t>The formal and precise list of components can be found in our </a:t>
            </a:r>
            <a:r>
              <a:rPr lang="en" sz="1600" u="sng">
                <a:solidFill>
                  <a:schemeClr val="hlink"/>
                </a:solidFill>
                <a:latin typeface="Calibri"/>
                <a:ea typeface="Calibri"/>
                <a:cs typeface="Calibri"/>
                <a:sym typeface="Calibri"/>
                <a:hlinkClick r:id="rId3"/>
              </a:rPr>
              <a:t>charter</a:t>
            </a:r>
            <a:r>
              <a:rPr lang="en" sz="1600">
                <a:latin typeface="Calibri"/>
                <a:ea typeface="Calibri"/>
                <a:cs typeface="Calibri"/>
                <a:sym typeface="Calibri"/>
              </a:rPr>
              <a:t>: </a:t>
            </a:r>
            <a:endParaRPr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17" name="Google Shape;217;p33"/>
          <p:cNvPicPr preferRelativeResize="0"/>
          <p:nvPr/>
        </p:nvPicPr>
        <p:blipFill>
          <a:blip r:embed="rId4">
            <a:alphaModFix/>
          </a:blip>
          <a:stretch>
            <a:fillRect/>
          </a:stretch>
        </p:blipFill>
        <p:spPr>
          <a:xfrm>
            <a:off x="6228875" y="1226100"/>
            <a:ext cx="2696492" cy="3242873"/>
          </a:xfrm>
          <a:prstGeom prst="rect">
            <a:avLst/>
          </a:prstGeom>
          <a:noFill/>
          <a:ln cap="flat" cmpd="sng" w="9525">
            <a:solidFill>
              <a:schemeClr val="dk2"/>
            </a:solidFill>
            <a:prstDash val="solid"/>
            <a:round/>
            <a:headEnd len="sm" w="sm" type="none"/>
            <a:tailEnd len="sm" w="sm" type="none"/>
          </a:ln>
        </p:spPr>
      </p:pic>
      <p:sp>
        <p:nvSpPr>
          <p:cNvPr id="218" name="Google Shape;218;p33"/>
          <p:cNvSpPr txBox="1"/>
          <p:nvPr/>
        </p:nvSpPr>
        <p:spPr>
          <a:xfrm>
            <a:off x="635025" y="1665000"/>
            <a:ext cx="5425800" cy="3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In other words...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kube-apiserver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...and generic apiserver library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storage path (to etcd)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Controller framework and some concrete controllers like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Garbage Collector</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Namespace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Client generators (and client-go)</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Serialization stack</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Object conversion and defaulting mechanisms</a:t>
            </a:r>
            <a:endParaRPr sz="1600">
              <a:latin typeface="Calibri"/>
              <a:ea typeface="Calibri"/>
              <a:cs typeface="Calibri"/>
              <a:sym typeface="Calibri"/>
            </a:endParaRPr>
          </a:p>
        </p:txBody>
      </p:sp>
      <p:sp>
        <p:nvSpPr>
          <p:cNvPr id="219" name="Google Shape;219;p33"/>
          <p:cNvSpPr/>
          <p:nvPr/>
        </p:nvSpPr>
        <p:spPr>
          <a:xfrm>
            <a:off x="5707900" y="1035600"/>
            <a:ext cx="1912200" cy="190500"/>
          </a:xfrm>
          <a:prstGeom prst="uturnArrow">
            <a:avLst>
              <a:gd fmla="val 2223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34"/>
          <p:cNvPicPr preferRelativeResize="0"/>
          <p:nvPr/>
        </p:nvPicPr>
        <p:blipFill>
          <a:blip r:embed="rId3">
            <a:alphaModFix/>
          </a:blip>
          <a:stretch>
            <a:fillRect/>
          </a:stretch>
        </p:blipFill>
        <p:spPr>
          <a:xfrm>
            <a:off x="1298625" y="1063250"/>
            <a:ext cx="7045721" cy="3971401"/>
          </a:xfrm>
          <a:prstGeom prst="rect">
            <a:avLst/>
          </a:prstGeom>
          <a:noFill/>
          <a:ln>
            <a:noFill/>
          </a:ln>
        </p:spPr>
      </p:pic>
      <p:sp>
        <p:nvSpPr>
          <p:cNvPr id="225" name="Google Shape;225;p34"/>
          <p:cNvSpPr txBox="1"/>
          <p:nvPr/>
        </p:nvSpPr>
        <p:spPr>
          <a:xfrm>
            <a:off x="0" y="0"/>
            <a:ext cx="7045800" cy="889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4000">
                <a:solidFill>
                  <a:srgbClr val="595959"/>
                </a:solidFill>
              </a:rPr>
              <a:t>What do we own?</a:t>
            </a:r>
            <a:endParaRPr sz="40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