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6542d6fa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a6542d6fa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6542d6fa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This assumes people even know to protect this information in the first place</a:t>
            </a:r>
            <a:endParaRPr sz="1400"/>
          </a:p>
        </p:txBody>
      </p:sp>
      <p:sp>
        <p:nvSpPr>
          <p:cNvPr id="136" name="Google Shape;136;g4a6542d6f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6542d6fa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But that’s a different talk</a:t>
            </a:r>
            <a:endParaRPr sz="1400"/>
          </a:p>
        </p:txBody>
      </p:sp>
      <p:sp>
        <p:nvSpPr>
          <p:cNvPr id="141" name="Google Shape;141;g4a6542d6fa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6542d6fa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46" name="Google Shape;146;g4a6542d6fa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6542d6fa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51" name="Google Shape;151;g4a6542d6fa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6542d6fa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6542d6fa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Often what we refer to as telemetry</a:t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542d6fa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542d6fa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6542d6fa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68" name="Google Shape;168;g4a6542d6fa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6542d6fa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73" name="Google Shape;173;g4a6542d6fa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6542d6fa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6542d6fa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6542d6fa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4a6542d6f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6542d6fa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84" name="Google Shape;184;g4a6542d6fa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6542d6fa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89" name="Google Shape;189;g4a6542d6fa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6542d6fa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6542d6fa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This makes traces uniquely valuable as infra details are exposed and </a:t>
            </a:r>
            <a:r>
              <a:rPr lang="en-US" sz="1400"/>
              <a:t>can provide clues into the physical and virtual networking infra handling a request</a:t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6542d6f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6542d6fa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This can make it an improper place to add much detail, or to log auditable data</a:t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68a66ea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206" name="Google Shape;206;g4a68a66ea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68a66ea8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211" name="Google Shape;211;g4a68a66ea8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68a66ea8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4a68a66ea8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68a66ea8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4a68a66ea8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68a66ea8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As we add detail to make debugging easier, and auditors happy, the more valuable it becomes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4a68a66ea8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a68a66ea8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4a68a66ea8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6542d6fa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Such as...</a:t>
            </a:r>
            <a:endParaRPr/>
          </a:p>
        </p:txBody>
      </p:sp>
      <p:sp>
        <p:nvSpPr>
          <p:cNvPr id="96" name="Google Shape;96;g4a6542d6f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68a66ea8_1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TL;DR -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4a68a66ea8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68a66ea8_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tokens are tied to a session that is stored in the etcd KV store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4a68a66ea8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a68a66ea8_1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metrics enable us to create alarms around irregular access patterns, and also establishes a sort of “heart beat”.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SHOW CODE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SHOW DASHBOARD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Preventing tampering and establishing trust is important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4a68a66ea8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68a66ea8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SHOW CODE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SHOW LOGS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4a68a66ea8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68a66ea8_1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simple architecture diagram, and you can see how Envoy is used as a sidecar proxy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4a68a66ea8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68a66ea8_1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Show SPIRE rotating certificates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Show Envoy config and highlight SVID validation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4a68a66ea8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a68a66ea8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Show Envoy config and highlight SVID URI validation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4a68a66ea8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a68a66ea8_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4a68a66ea8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6542d6fa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a6542d6f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6542d6fa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Here’s a tweet by Charity majors distinguishing these kinds of data. Both of these kinds of data have interesting AppSec and InfoSec concerns</a:t>
            </a:r>
            <a:endParaRPr sz="1200"/>
          </a:p>
        </p:txBody>
      </p:sp>
      <p:sp>
        <p:nvSpPr>
          <p:cNvPr id="106" name="Google Shape;106;g4a6542d6f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6542d6fa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such, this data can have a large value footprint to your entire org</a:t>
            </a:r>
            <a:endParaRPr/>
          </a:p>
        </p:txBody>
      </p:sp>
      <p:sp>
        <p:nvSpPr>
          <p:cNvPr id="111" name="Google Shape;111;g4a6542d6f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6542d6fa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could be accidentally to the public, or </a:t>
            </a:r>
            <a:r>
              <a:rPr lang="en-US"/>
              <a:t>potentially</a:t>
            </a:r>
            <a:r>
              <a:rPr lang="en-US"/>
              <a:t> captured by bad actors. Could this damage your reputation? Or give information to your competators?</a:t>
            </a:r>
            <a:endParaRPr/>
          </a:p>
        </p:txBody>
      </p:sp>
      <p:sp>
        <p:nvSpPr>
          <p:cNvPr id="116" name="Google Shape;116;g4a6542d6f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6542d6fa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ReportURI wrote an interesting piece on recent information password detail leaks from GitHub  and Twitter -- this information wasn’t </a:t>
            </a:r>
            <a:r>
              <a:rPr lang="en-US" sz="1200"/>
              <a:t>intentionally</a:t>
            </a:r>
            <a:r>
              <a:rPr lang="en-US" sz="1200"/>
              <a:t> leaked</a:t>
            </a:r>
            <a:endParaRPr sz="1200"/>
          </a:p>
        </p:txBody>
      </p:sp>
      <p:sp>
        <p:nvSpPr>
          <p:cNvPr id="121" name="Google Shape;121;g4a6542d6f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6542d6fa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is so common, there’s a </a:t>
            </a:r>
            <a:r>
              <a:rPr i="1" lang="en-US" sz="1200"/>
              <a:t>common weaknesses enumeration </a:t>
            </a:r>
            <a:r>
              <a:rPr lang="en-US" sz="1200"/>
              <a:t>(CWE-532) describing this </a:t>
            </a:r>
            <a:r>
              <a:rPr lang="en-US" sz="1200"/>
              <a:t>vulnerability</a:t>
            </a:r>
            <a:r>
              <a:rPr lang="en-US" sz="1200"/>
              <a:t> in our applications</a:t>
            </a:r>
            <a:endParaRPr sz="1200"/>
          </a:p>
        </p:txBody>
      </p:sp>
      <p:sp>
        <p:nvSpPr>
          <p:cNvPr id="126" name="Google Shape;126;g4a6542d6fa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main-page">
  <p:cSld name="light-main-page">
    <p:bg>
      <p:bgPr>
        <a:solidFill>
          <a:srgbClr val="FFFFFF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" type="body"/>
          </p:nvPr>
        </p:nvSpPr>
        <p:spPr>
          <a:xfrm>
            <a:off x="338375" y="530375"/>
            <a:ext cx="11349037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38375" y="2069543"/>
            <a:ext cx="6802437" cy="10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olorMesa de trabajo 1@2x.pn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4638" y="5195454"/>
            <a:ext cx="1656510" cy="142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light-content" showMasterSp="0">
  <p:cSld name="moby-light-content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01E26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01E26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mobyMesa de trabajo 1@2x.png"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9376" y="326645"/>
            <a:ext cx="745068" cy="74506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light-content-subtitle" showMasterSp="0">
  <p:cSld name="moby-light-content-subtitle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03938" y="1675598"/>
            <a:ext cx="11316300" cy="4787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01E26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01E26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mobyMesa de trabajo 1@2x.png"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9376" y="326645"/>
            <a:ext cx="745068" cy="7450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light-end" showMasterSp="0">
  <p:cSld name="moby-light-end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obyMesa de trabajo 1@4x.png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7413" y="1501634"/>
            <a:ext cx="1954225" cy="19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F27"/>
              </a:buClr>
              <a:buSzPts val="875"/>
              <a:buFont typeface="Arial"/>
              <a:buNone/>
            </a:pPr>
            <a:r>
              <a:rPr b="1" i="0" lang="en-US" sz="3500" u="none" cap="none" strike="noStrike">
                <a:solidFill>
                  <a:srgbClr val="111F27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dark-main-page" showMasterSp="0">
  <p:cSld name="moby-dark-main-page">
    <p:bg>
      <p:bgPr>
        <a:solidFill>
          <a:srgbClr val="101E2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moby allMesa de trabajo 1@2x.png"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6134" y="5750403"/>
            <a:ext cx="2099735" cy="7450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01469" y="1607045"/>
            <a:ext cx="11349037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800606" y="3244061"/>
            <a:ext cx="10749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dark-content" showMasterSp="0">
  <p:cSld name="moby-dark-content">
    <p:bg>
      <p:bgPr>
        <a:solidFill>
          <a:srgbClr val="101E2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0" y="0"/>
            <a:ext cx="12188952" cy="157941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78171"/>
              </a:lnSpc>
              <a:spcBef>
                <a:spcPts val="0"/>
              </a:spcBef>
              <a:spcAft>
                <a:spcPts val="0"/>
              </a:spcAft>
              <a:buClr>
                <a:srgbClr val="101E26"/>
              </a:buClr>
              <a:buSzPts val="4265"/>
              <a:buFont typeface="Arial"/>
              <a:buNone/>
            </a:pPr>
            <a:r>
              <a:t/>
            </a:r>
            <a:endParaRPr b="0" i="0" sz="4265" u="none" cap="none" strike="noStrike">
              <a:solidFill>
                <a:srgbClr val="0095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byyyMesa de trabajo 1@2x.png"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137" y="298573"/>
            <a:ext cx="745068" cy="74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dark-content-subtitle" showMasterSp="0">
  <p:cSld name="moby-dark-content-subtitle">
    <p:bg>
      <p:bgPr>
        <a:solidFill>
          <a:srgbClr val="101E2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3938" y="1651456"/>
            <a:ext cx="11316300" cy="4811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byyyMesa de trabajo 1@2x.png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9137" y="298573"/>
            <a:ext cx="745068" cy="74506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03937" y="1009854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light-end copy" showMasterSp="0">
  <p:cSld name="moby-light-end copy">
    <p:bg>
      <p:bgPr>
        <a:solidFill>
          <a:srgbClr val="101E2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byyyMesa de trabajo 1@4x.png"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7413" y="1501634"/>
            <a:ext cx="1954224" cy="197668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75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content">
  <p:cSld name="light-content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4027" y="-20321"/>
            <a:ext cx="12220500" cy="1370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by_colorMesa de trabajo 1@2x.png"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03937" y="1190400"/>
            <a:ext cx="11316299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content-subtitle">
  <p:cSld name="light-content-subtitle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03937" y="1675598"/>
            <a:ext cx="11316299" cy="4787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by_colorMesa de trabajo 1@2x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6389" y="5686096"/>
            <a:ext cx="1242299" cy="1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303939" y="368258"/>
            <a:ext cx="11316299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74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303937" y="1021928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end" showMasterSp="0">
  <p:cSld name="light-end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>
            <a:off x="4418114" y="1287728"/>
            <a:ext cx="3355772" cy="3384125"/>
            <a:chOff x="4418114" y="1287728"/>
            <a:chExt cx="3355772" cy="3384125"/>
          </a:xfrm>
        </p:grpSpPr>
        <p:pic>
          <p:nvPicPr>
            <p:cNvPr descr="moby_colorMesa de trabajo 1@2x.png" id="23" name="Google Shape;2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699051" y="1287728"/>
              <a:ext cx="2793899" cy="240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5"/>
            <p:cNvSpPr/>
            <p:nvPr/>
          </p:nvSpPr>
          <p:spPr>
            <a:xfrm>
              <a:off x="4418114" y="3758654"/>
              <a:ext cx="3355772" cy="913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875"/>
                <a:buFont typeface="Arial"/>
                <a:buNone/>
              </a:pPr>
              <a:r>
                <a:rPr b="1" i="0" lang="en-US" sz="35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THANK YOU :)</a:t>
              </a:r>
              <a:endParaRPr/>
            </a:p>
          </p:txBody>
        </p:sp>
      </p:grp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904581" y="4738279"/>
            <a:ext cx="23828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-main-page">
  <p:cSld name="blue-main-pag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01469" y="1607045"/>
            <a:ext cx="11349037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1D2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orizontal blancoMesa de trabajo 1@2x.png"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1367" y="5273988"/>
            <a:ext cx="2869199" cy="11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6"/>
          <p:cNvCxnSpPr/>
          <p:nvPr/>
        </p:nvCxnSpPr>
        <p:spPr>
          <a:xfrm>
            <a:off x="800606" y="3244061"/>
            <a:ext cx="10749900" cy="0"/>
          </a:xfrm>
          <a:prstGeom prst="straightConnector1">
            <a:avLst/>
          </a:prstGeom>
          <a:noFill/>
          <a:ln cap="flat" cmpd="sng" w="9525">
            <a:solidFill>
              <a:srgbClr val="CEEBFB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-content">
  <p:cSld name="blue-conten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o-vertMesa de trabajo 1@2x.png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3938" y="1190400"/>
            <a:ext cx="113163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-content-subtitle">
  <p:cSld name="blue-content-subtitl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03937" y="1651456"/>
            <a:ext cx="11316301" cy="4811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−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4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4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49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474F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rgbClr val="2F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no-vertMesa de trabajo 1@2x.png"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4231" y="5748403"/>
            <a:ext cx="1184099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303939" y="368258"/>
            <a:ext cx="11316299" cy="6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03937" y="1009854"/>
            <a:ext cx="11315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-end">
  <p:cSld name="blue-end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418114" y="3758654"/>
            <a:ext cx="3355772" cy="91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75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/>
          </a:p>
        </p:txBody>
      </p:sp>
      <p:pic>
        <p:nvPicPr>
          <p:cNvPr descr="mono-vertMesa de trabajo 1@2x.png"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671" y="1287728"/>
            <a:ext cx="2793899" cy="2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892671" y="4738279"/>
            <a:ext cx="23828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7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y-light-main page" showMasterSp="0">
  <p:cSld name="moby-light-main p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101E26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by horMesa de trabajo 1@2x.png"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680" y="5898600"/>
            <a:ext cx="1939365" cy="6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38375" y="530375"/>
            <a:ext cx="11349037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01E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338375" y="2069543"/>
            <a:ext cx="6802437" cy="10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95E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1"/>
            <a:ext cx="12192000" cy="182799"/>
          </a:xfrm>
          <a:prstGeom prst="rect">
            <a:avLst/>
          </a:prstGeom>
          <a:solidFill>
            <a:srgbClr val="0195E6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E5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heavypackets?lang=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01469" y="1607045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Securing Telemetry &amp; Tracing with SPIFFE &amp; Envoy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2694731" y="3499464"/>
            <a:ext cx="6802437" cy="10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3600"/>
              <a:t>Sabree Blackmon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@HeavyPackets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have a great set of open-source </a:t>
            </a:r>
            <a:r>
              <a:rPr lang="en-US"/>
              <a:t>observability</a:t>
            </a:r>
            <a:r>
              <a:rPr lang="en-US"/>
              <a:t> tools within the CNCF...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...but there isn’t much guidance on how to protect this data in transit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aseline="-25000" lang="en-US" sz="4300"/>
              <a:t>This data often needs to be secured </a:t>
            </a:r>
            <a:r>
              <a:rPr baseline="-25000" i="1" lang="en-US" sz="4300"/>
              <a:t>at rest </a:t>
            </a:r>
            <a:r>
              <a:rPr baseline="-25000" lang="en-US" sz="4300"/>
              <a:t>*</a:t>
            </a:r>
            <a:r>
              <a:rPr baseline="-25000" lang="en-US" sz="4300"/>
              <a:t>too*</a:t>
            </a:r>
            <a:endParaRPr baseline="-25000"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What are some types of observational data?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Time-series Metrics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Time-series metrics (Telemetry)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03937" y="1190400"/>
            <a:ext cx="11316300" cy="5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Often used for expose runtime performance stats such as memory, CPU load, disk IO, and service request/response metrics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−"/>
            </a:pPr>
            <a:r>
              <a:rPr lang="en-US" sz="3500"/>
              <a:t>This information can be useful in determining how apps behave in response to API events, time of day, etc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Time-series metrics (Telemetry)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03937" y="1190400"/>
            <a:ext cx="11316300" cy="5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But can be used generically for any kind of metric your applications care about</a:t>
            </a:r>
            <a:endParaRPr sz="3500"/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−"/>
            </a:pPr>
            <a:r>
              <a:rPr lang="en-US" sz="3500"/>
              <a:t>I</a:t>
            </a:r>
            <a:r>
              <a:rPr lang="en-US" sz="3500"/>
              <a:t>n our example app, we use time-series data for application access/security statistics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Text Logging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600"/>
              <a:t>(structured or unstructured)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Logs give engineers context specific data about events within an application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03937" y="1190400"/>
            <a:ext cx="11316300" cy="5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Some of this logging is relevant for app debugging purposes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Some of this logging is needed to audit ACLs or security events, data reading/writing, etc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21500" y="2775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Our apps are generating a literal sh*t ton of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Tracing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Often seen as an extension to logging, it </a:t>
            </a:r>
            <a:r>
              <a:rPr i="1" lang="en-US"/>
              <a:t>really</a:t>
            </a:r>
            <a:r>
              <a:rPr lang="en-US"/>
              <a:t> isn’t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Tracing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03937" y="1190400"/>
            <a:ext cx="11316300" cy="5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Bring together app events across a distributed call stack but also tie in infrastructure specific data into each trace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−"/>
            </a:pPr>
            <a:r>
              <a:rPr lang="en-US" sz="3500"/>
              <a:t>Proxies (like Envoy) can contribute data to the trace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−"/>
            </a:pPr>
            <a:r>
              <a:rPr lang="en-US" sz="3500"/>
              <a:t>Things like IP addresses or host information are exposed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Tracing</a:t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03937" y="1190400"/>
            <a:ext cx="11316300" cy="5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Important app context specific information </a:t>
            </a:r>
            <a:r>
              <a:rPr i="1" lang="en-US" sz="3500"/>
              <a:t>can</a:t>
            </a:r>
            <a:r>
              <a:rPr lang="en-US" sz="3500"/>
              <a:t> be added to traces</a:t>
            </a:r>
            <a:endParaRPr sz="3500"/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−"/>
            </a:pPr>
            <a:r>
              <a:rPr b="1" lang="en-US" sz="3500"/>
              <a:t>BUT,</a:t>
            </a:r>
            <a:r>
              <a:rPr lang="en-US" sz="3500"/>
              <a:t> there is no implied data sanitation or transport safety across trace baggage as it propagates across apps</a:t>
            </a:r>
            <a:endParaRPr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TL;DR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These tools are all great for debugging and observability purposes...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...but there are important AppSec &amp; InfoSec concerns around *all* of this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Bad actors can gain valuable introspection into your how applications behave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The cost of info leaks increases the more </a:t>
            </a:r>
            <a:r>
              <a:rPr i="1" lang="en-US"/>
              <a:t>useful</a:t>
            </a:r>
            <a:r>
              <a:rPr lang="en-US"/>
              <a:t> we make our data to engineers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176969" y="199877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34" name="Google Shape;234;p46"/>
          <p:cNvSpPr txBox="1"/>
          <p:nvPr>
            <p:ph idx="2" type="body"/>
          </p:nvPr>
        </p:nvSpPr>
        <p:spPr>
          <a:xfrm>
            <a:off x="2694731" y="3499464"/>
            <a:ext cx="6802500" cy="10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App: A Simple Secrets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</a:t>
            </a:r>
            <a:r>
              <a:rPr lang="en-US"/>
              <a:t>perational data, such as performance metric and infrastructure or systems logs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S</a:t>
            </a:r>
            <a:r>
              <a:rPr lang="en-US"/>
              <a:t>imple Rust HTTP API in front of etcd, in which you can store text “secrets”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/>
              <a:t>Simple username &amp; password login, token based API access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03937" y="1675598"/>
            <a:ext cx="113163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Provides a metrics endpoint, that Prometheus scrapes (pulls), that exposes application access statistics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# of valid logins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# of invalid logins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# secrets set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# of sets accessed</a:t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simple-secrets</a:t>
            </a:r>
            <a:endParaRPr/>
          </a:p>
        </p:txBody>
      </p:sp>
      <p:sp>
        <p:nvSpPr>
          <p:cNvPr id="251" name="Google Shape;251;p49"/>
          <p:cNvSpPr txBox="1"/>
          <p:nvPr>
            <p:ph idx="2" type="body"/>
          </p:nvPr>
        </p:nvSpPr>
        <p:spPr>
          <a:xfrm>
            <a:off x="303937" y="1021928"/>
            <a:ext cx="11315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(Prometheus) endpoint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03937" y="1675598"/>
            <a:ext cx="113163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ushes auditable events to Fluentd: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Logs access events and system errors in detail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−"/>
            </a:pPr>
            <a:r>
              <a:rPr lang="en-US"/>
              <a:t>As such, valid and invalid user identities are exposed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0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simple-secrets</a:t>
            </a:r>
            <a:endParaRPr/>
          </a:p>
        </p:txBody>
      </p:sp>
      <p:sp>
        <p:nvSpPr>
          <p:cNvPr id="258" name="Google Shape;258;p50"/>
          <p:cNvSpPr txBox="1"/>
          <p:nvPr>
            <p:ph idx="2" type="body"/>
          </p:nvPr>
        </p:nvSpPr>
        <p:spPr>
          <a:xfrm>
            <a:off x="303937" y="1021928"/>
            <a:ext cx="11315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(Fluentd)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8" y="1444113"/>
            <a:ext cx="10943426" cy="3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303937" y="1675598"/>
            <a:ext cx="113163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SPIFFE SVIDs (x509 certificates) are securely issued through a process called </a:t>
            </a:r>
            <a:r>
              <a:rPr i="1" lang="en-US"/>
              <a:t>attestation </a:t>
            </a:r>
            <a:r>
              <a:rPr lang="en-US"/>
              <a:t>with a SPIRE agent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−"/>
            </a:pPr>
            <a:r>
              <a:rPr lang="en-US"/>
              <a:t>SPIFFE identity are tied to a </a:t>
            </a:r>
            <a:r>
              <a:rPr lang="en-US"/>
              <a:t>specific</a:t>
            </a:r>
            <a:r>
              <a:rPr lang="en-US"/>
              <a:t> host system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−"/>
            </a:pPr>
            <a:r>
              <a:rPr lang="en-US"/>
              <a:t>Regularly rotated automatically</a:t>
            </a:r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simple-secrets</a:t>
            </a:r>
            <a:endParaRPr/>
          </a:p>
        </p:txBody>
      </p:sp>
      <p:sp>
        <p:nvSpPr>
          <p:cNvPr id="270" name="Google Shape;270;p52"/>
          <p:cNvSpPr txBox="1"/>
          <p:nvPr>
            <p:ph idx="2" type="body"/>
          </p:nvPr>
        </p:nvSpPr>
        <p:spPr>
          <a:xfrm>
            <a:off x="303937" y="1021928"/>
            <a:ext cx="11315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Envoy &amp; SPIFFE</a:t>
            </a:r>
            <a:endParaRPr/>
          </a:p>
        </p:txBody>
      </p:sp>
      <p:pic>
        <p:nvPicPr>
          <p:cNvPr id="271" name="Google Shape;2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" y="5220175"/>
            <a:ext cx="1644900" cy="12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00" y="5133350"/>
            <a:ext cx="1948675" cy="1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03937" y="1675598"/>
            <a:ext cx="113163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These SVIDs are used by Envoy to establish TLS tunnels between the app and Prometheus + Fluentd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−"/>
            </a:pPr>
            <a:r>
              <a:rPr lang="en-US"/>
              <a:t>The app knows where data is going to, and the tooling knows what app instance is providing the telemetry</a:t>
            </a:r>
            <a:endParaRPr/>
          </a:p>
        </p:txBody>
      </p:sp>
      <p:sp>
        <p:nvSpPr>
          <p:cNvPr id="278" name="Google Shape;278;p53"/>
          <p:cNvSpPr txBox="1"/>
          <p:nvPr>
            <p:ph type="title"/>
          </p:nvPr>
        </p:nvSpPr>
        <p:spPr>
          <a:xfrm>
            <a:off x="303939" y="368258"/>
            <a:ext cx="11316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simple-secrets</a:t>
            </a:r>
            <a:endParaRPr/>
          </a:p>
        </p:txBody>
      </p:sp>
      <p:sp>
        <p:nvSpPr>
          <p:cNvPr id="279" name="Google Shape;279;p53"/>
          <p:cNvSpPr txBox="1"/>
          <p:nvPr>
            <p:ph idx="2" type="body"/>
          </p:nvPr>
        </p:nvSpPr>
        <p:spPr>
          <a:xfrm>
            <a:off x="303937" y="1021928"/>
            <a:ext cx="113157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Envoy &amp; SPIFFE</a:t>
            </a:r>
            <a:endParaRPr/>
          </a:p>
        </p:txBody>
      </p:sp>
      <p:pic>
        <p:nvPicPr>
          <p:cNvPr id="280" name="Google Shape;2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" y="5220175"/>
            <a:ext cx="1644900" cy="12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00" y="5133350"/>
            <a:ext cx="1948675" cy="1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600"/>
              <a:t>https://github.com/heavypackets/simple-secrets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Some of this data is </a:t>
            </a:r>
            <a:r>
              <a:rPr i="1" lang="en-US"/>
              <a:t>auditable</a:t>
            </a:r>
            <a:r>
              <a:rPr lang="en-US"/>
              <a:t>, such as application access logs 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847435"/>
            <a:ext cx="5943600" cy="516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Engineers, but also auditors, InfoSec teams and BI folks, leverage this data for a diverse set of concerns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21500" y="2121000"/>
            <a:ext cx="113490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But, what happens when this observability data leaks?</a:t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79" lvl="0" marL="18288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63" y="467912"/>
            <a:ext cx="5805476" cy="59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925" y="314013"/>
            <a:ext cx="6751501" cy="62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E5E5E5"/>
      </a:dk1>
      <a:lt1>
        <a:srgbClr val="0095E5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