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Tobias Schmid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7-03-03T15:06:38.376">
    <p:pos x="6000" y="0"/>
    <p:text>If I had no prior knowledge of Prometheus, the concrete "Cadvisor" and "Cassanda" exporter boxes would confuse me in a "architecture" titled slide. It appears as if these exporters are fixed part of the architecture and not just some examples.
The slide also doesn't answer how my own applications fits in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9"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2" name="Shape 12"/>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4" name="Shape 14"/>
          <p:cNvSpPr txBox="1"/>
          <p:nvPr/>
        </p:nvSpPr>
        <p:spPr>
          <a:xfrm>
            <a:off x="6244650" y="3798625"/>
            <a:ext cx="2227800" cy="864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595959"/>
                </a:solidFill>
              </a:rPr>
              <a:t>Brian Brazil</a:t>
            </a:r>
          </a:p>
          <a:p>
            <a:pPr lvl="0" rtl="0">
              <a:spcBef>
                <a:spcPts val="0"/>
              </a:spcBef>
              <a:buNone/>
            </a:pPr>
            <a:r>
              <a:rPr lang="en" sz="1800">
                <a:solidFill>
                  <a:srgbClr val="595959"/>
                </a:solidFill>
              </a:rPr>
              <a:t>Founder</a:t>
            </a:r>
          </a:p>
          <a:p>
            <a:pPr lvl="0" rt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8" name="Shape 48"/>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7" name="Shape 57"/>
        <p:cNvGrpSpPr/>
        <p:nvPr/>
      </p:nvGrpSpPr>
      <p:grpSpPr>
        <a:xfrm>
          <a:off x="0" y="0"/>
          <a:ext cx="0" cy="0"/>
          <a:chOff x="0" y="0"/>
          <a:chExt cx="0" cy="0"/>
        </a:xfrm>
      </p:grpSpPr>
      <p:sp>
        <p:nvSpPr>
          <p:cNvPr id="58" name="Shape 58"/>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9" name="Shape 59"/>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60" name="Shape 6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61" name="Shape 61"/>
          <p:cNvSpPr txBox="1"/>
          <p:nvPr/>
        </p:nvSpPr>
        <p:spPr>
          <a:xfrm>
            <a:off x="6244650" y="3798625"/>
            <a:ext cx="2227800" cy="864600"/>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595959"/>
                </a:solidFill>
              </a:rPr>
              <a:t>Brian Brazil</a:t>
            </a:r>
          </a:p>
          <a:p>
            <a:pPr lvl="0" rtl="0">
              <a:spcBef>
                <a:spcPts val="0"/>
              </a:spcBef>
              <a:buNone/>
            </a:pPr>
            <a:r>
              <a:rPr lang="en" sz="1800">
                <a:solidFill>
                  <a:srgbClr val="595959"/>
                </a:solidFill>
              </a:rPr>
              <a:t>Founder</a:t>
            </a:r>
          </a:p>
          <a:p>
            <a:pPr lvl="0" rt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2" name="Shape 62"/>
        <p:cNvGrpSpPr/>
        <p:nvPr/>
      </p:nvGrpSpPr>
      <p:grpSpPr>
        <a:xfrm>
          <a:off x="0" y="0"/>
          <a:ext cx="0" cy="0"/>
          <a:chOff x="0" y="0"/>
          <a:chExt cx="0" cy="0"/>
        </a:xfrm>
      </p:grpSpPr>
      <p:sp>
        <p:nvSpPr>
          <p:cNvPr id="63" name="Shape 63"/>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4" name="Shape 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buClr>
                <a:schemeClr val="accent5"/>
              </a:buClr>
              <a:defRPr>
                <a:solidFill>
                  <a:schemeClr val="accent5"/>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8" name="Shape 6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9" name="Shape 69"/>
        <p:cNvGrpSpPr/>
        <p:nvPr/>
      </p:nvGrpSpPr>
      <p:grpSpPr>
        <a:xfrm>
          <a:off x="0" y="0"/>
          <a:ext cx="0" cy="0"/>
          <a:chOff x="0" y="0"/>
          <a:chExt cx="0" cy="0"/>
        </a:xfrm>
      </p:grpSpPr>
      <p:sp>
        <p:nvSpPr>
          <p:cNvPr id="70" name="Shape 7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2" name="Shape 72"/>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3" name="Shape 7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6" name="Shape 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7" name="Shape 77"/>
        <p:cNvGrpSpPr/>
        <p:nvPr/>
      </p:nvGrpSpPr>
      <p:grpSpPr>
        <a:xfrm>
          <a:off x="0" y="0"/>
          <a:ext cx="0" cy="0"/>
          <a:chOff x="0" y="0"/>
          <a:chExt cx="0" cy="0"/>
        </a:xfrm>
      </p:grpSpPr>
      <p:sp>
        <p:nvSpPr>
          <p:cNvPr id="78" name="Shape 78"/>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9" name="Shape 79"/>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81" name="Shape 81"/>
        <p:cNvGrpSpPr/>
        <p:nvPr/>
      </p:nvGrpSpPr>
      <p:grpSpPr>
        <a:xfrm>
          <a:off x="0" y="0"/>
          <a:ext cx="0" cy="0"/>
          <a:chOff x="0" y="0"/>
          <a:chExt cx="0" cy="0"/>
        </a:xfrm>
      </p:grpSpPr>
      <p:sp>
        <p:nvSpPr>
          <p:cNvPr id="82" name="Shape 82"/>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3" name="Shape 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4" name="Shape 84"/>
        <p:cNvGrpSpPr/>
        <p:nvPr/>
      </p:nvGrpSpPr>
      <p:grpSpPr>
        <a:xfrm>
          <a:off x="0" y="0"/>
          <a:ext cx="0" cy="0"/>
          <a:chOff x="0" y="0"/>
          <a:chExt cx="0" cy="0"/>
        </a:xfrm>
      </p:grpSpPr>
      <p:sp>
        <p:nvSpPr>
          <p:cNvPr id="85" name="Shape 85"/>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6" name="Shape 86"/>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7" name="Shape 87"/>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8" name="Shape 88"/>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7" name="Shape 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0" name="Shape 90"/>
        <p:cNvGrpSpPr/>
        <p:nvPr/>
      </p:nvGrpSpPr>
      <p:grpSpPr>
        <a:xfrm>
          <a:off x="0" y="0"/>
          <a:ext cx="0" cy="0"/>
          <a:chOff x="0" y="0"/>
          <a:chExt cx="0" cy="0"/>
        </a:xfrm>
      </p:grpSpPr>
      <p:sp>
        <p:nvSpPr>
          <p:cNvPr id="91" name="Shape 91"/>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3" name="Shape 93"/>
        <p:cNvGrpSpPr/>
        <p:nvPr/>
      </p:nvGrpSpPr>
      <p:grpSpPr>
        <a:xfrm>
          <a:off x="0" y="0"/>
          <a:ext cx="0" cy="0"/>
          <a:chOff x="0" y="0"/>
          <a:chExt cx="0" cy="0"/>
        </a:xfrm>
      </p:grpSpPr>
      <p:sp>
        <p:nvSpPr>
          <p:cNvPr id="94" name="Shape 94"/>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5" name="Shape 95"/>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7" name="Shape 97"/>
        <p:cNvGrpSpPr/>
        <p:nvPr/>
      </p:nvGrpSpPr>
      <p:grpSpPr>
        <a:xfrm>
          <a:off x="0" y="0"/>
          <a:ext cx="0" cy="0"/>
          <a:chOff x="0" y="0"/>
          <a:chExt cx="0" cy="0"/>
        </a:xfrm>
      </p:grpSpPr>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buClr>
                <a:schemeClr val="accent5"/>
              </a:buClr>
              <a:defRPr>
                <a:solidFill>
                  <a:schemeClr val="accent5"/>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2" name="Shape 22"/>
        <p:cNvGrpSpPr/>
        <p:nvPr/>
      </p:nvGrpSpPr>
      <p:grpSpPr>
        <a:xfrm>
          <a:off x="0" y="0"/>
          <a:ext cx="0" cy="0"/>
          <a:chOff x="0" y="0"/>
          <a:chExt cx="0" cy="0"/>
        </a:xfrm>
      </p:grpSpPr>
      <p:sp>
        <p:nvSpPr>
          <p:cNvPr id="23" name="Shape 23"/>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0" name="Shape 30"/>
        <p:cNvGrpSpPr/>
        <p:nvPr/>
      </p:nvGrpSpPr>
      <p:grpSpPr>
        <a:xfrm>
          <a:off x="0" y="0"/>
          <a:ext cx="0" cy="0"/>
          <a:chOff x="0" y="0"/>
          <a:chExt cx="0" cy="0"/>
        </a:xfrm>
      </p:grpSpPr>
      <p:sp>
        <p:nvSpPr>
          <p:cNvPr id="31" name="Shape 31"/>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4" name="Shape 34"/>
        <p:cNvGrpSpPr/>
        <p:nvPr/>
      </p:nvGrpSpPr>
      <p:grpSpPr>
        <a:xfrm>
          <a:off x="0" y="0"/>
          <a:ext cx="0" cy="0"/>
          <a:chOff x="0" y="0"/>
          <a:chExt cx="0" cy="0"/>
        </a:xfrm>
      </p:grpSpPr>
      <p:sp>
        <p:nvSpPr>
          <p:cNvPr id="35" name="Shape 35"/>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7" name="Shape 37"/>
        <p:cNvGrpSpPr/>
        <p:nvPr/>
      </p:nvGrpSpPr>
      <p:grpSpPr>
        <a:xfrm>
          <a:off x="0" y="0"/>
          <a:ext cx="0" cy="0"/>
          <a:chOff x="0" y="0"/>
          <a:chExt cx="0" cy="0"/>
        </a:xfrm>
      </p:grpSpPr>
      <p:sp>
        <p:nvSpPr>
          <p:cNvPr id="38" name="Shape 38"/>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0" name="Shape 40"/>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1" name="Shape 41"/>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0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5"/>
              </a:buClr>
              <a:buSzPct val="100000"/>
              <a:buNone/>
              <a:defRPr sz="2800">
                <a:solidFill>
                  <a:schemeClr val="accent5"/>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pic>
        <p:nvPicPr>
          <p:cNvPr descr="robust-trans.png" id="9" name="Shape 9"/>
          <p:cNvPicPr preferRelativeResize="0"/>
          <p:nvPr/>
        </p:nvPicPr>
        <p:blipFill>
          <a:blip r:embed="rId1">
            <a:alphaModFix/>
          </a:blip>
          <a:stretch>
            <a:fillRect/>
          </a:stretch>
        </p:blipFill>
        <p:spPr>
          <a:xfrm>
            <a:off x="5944924" y="4755451"/>
            <a:ext cx="1895646" cy="226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FEFEF"/>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accent5"/>
              </a:buClr>
              <a:buSzPct val="100000"/>
              <a:buNone/>
              <a:defRPr sz="2800">
                <a:solidFill>
                  <a:schemeClr val="accent5"/>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4" name="Shape 5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pic>
        <p:nvPicPr>
          <p:cNvPr descr="robust-trans.png" id="56" name="Shape 56"/>
          <p:cNvPicPr preferRelativeResize="0"/>
          <p:nvPr/>
        </p:nvPicPr>
        <p:blipFill>
          <a:blip r:embed="rId1">
            <a:alphaModFix/>
          </a:blip>
          <a:stretch>
            <a:fillRect/>
          </a:stretch>
        </p:blipFill>
        <p:spPr>
          <a:xfrm>
            <a:off x="5944924" y="4755451"/>
            <a:ext cx="1895646" cy="226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prometheus.io" TargetMode="External"/><Relationship Id="rId4" Type="http://schemas.openxmlformats.org/officeDocument/2006/relationships/hyperlink" Target="https://groups.google.com/forum/#!forum/prometheus-users" TargetMode="External"/><Relationship Id="rId5" Type="http://schemas.openxmlformats.org/officeDocument/2006/relationships/hyperlink" Target="https://groups.google.com/forum/#!forum/prometheus-developers" TargetMode="External"/><Relationship Id="rId6" Type="http://schemas.openxmlformats.org/officeDocument/2006/relationships/hyperlink" Target="https://groups.google.com/forum/#!forum/prometheus-developers" TargetMode="External"/><Relationship Id="rId7" Type="http://schemas.openxmlformats.org/officeDocument/2006/relationships/hyperlink" Target="http://www.robustperception.io/blo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ctrTitle"/>
          </p:nvPr>
        </p:nvSpPr>
        <p:spPr>
          <a:xfrm>
            <a:off x="311700" y="744575"/>
            <a:ext cx="8520600" cy="2882100"/>
          </a:xfrm>
          <a:prstGeom prst="rect">
            <a:avLst/>
          </a:prstGeom>
        </p:spPr>
        <p:txBody>
          <a:bodyPr anchorCtr="0" anchor="ctr" bIns="91425" lIns="91425" rIns="91425" tIns="91425">
            <a:noAutofit/>
          </a:bodyPr>
          <a:lstStyle/>
          <a:p>
            <a:pPr lvl="0">
              <a:spcBef>
                <a:spcPts val="0"/>
              </a:spcBef>
              <a:buNone/>
            </a:pPr>
            <a:r>
              <a:rPr lang="en" sz="6000"/>
              <a:t>Prometheus</a:t>
            </a:r>
          </a:p>
          <a:p>
            <a:pPr lvl="0" rtl="0">
              <a:spcBef>
                <a:spcPts val="0"/>
              </a:spcBef>
              <a:buNone/>
            </a:pPr>
            <a:r>
              <a:rPr lang="en" sz="4800"/>
              <a:t>From Berlin to Bonanza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Client Libraries</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800"/>
              <a:t>Instrument your code to capture the metrics that matter to you.</a:t>
            </a:r>
          </a:p>
          <a:p>
            <a:pPr lvl="0" rtl="0">
              <a:spcBef>
                <a:spcPts val="0"/>
              </a:spcBef>
              <a:buNone/>
            </a:pPr>
            <a:r>
              <a:rPr lang="en" sz="2800"/>
              <a:t>If upstream libraries are instrumented, you get that for free!</a:t>
            </a:r>
          </a:p>
          <a:p>
            <a:pPr lvl="0" rtl="0">
              <a:spcBef>
                <a:spcPts val="0"/>
              </a:spcBef>
              <a:buNone/>
            </a:pPr>
            <a:r>
              <a:rPr lang="en" sz="2800"/>
              <a:t>Also many exporters, e.g. cAdvisor, MySQL, SNMP, Consul, JMX, HAProxy, Minecraft, Factorio.</a:t>
            </a:r>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Instrumentation in CNCF projects</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800"/>
              <a:t>Kubernetes is instrumented with Prometheus, allowing you to monitor the health of the cluster itself.</a:t>
            </a:r>
          </a:p>
          <a:p>
            <a:pPr lvl="0">
              <a:spcBef>
                <a:spcPts val="0"/>
              </a:spcBef>
              <a:buNone/>
            </a:pPr>
            <a:r>
              <a:rPr lang="en" sz="2800"/>
              <a:t>Similarly Linkerd exposes metrics in our format.</a:t>
            </a:r>
          </a:p>
          <a:p>
            <a:pPr lvl="0" rtl="0">
              <a:spcBef>
                <a:spcPts val="0"/>
              </a:spcBef>
              <a:buNone/>
            </a:pPr>
            <a:r>
              <a:rPr lang="en" sz="2800"/>
              <a:t>Interceptors for GRPC and plugins for Fluentd can feed data to Prometheus.</a:t>
            </a:r>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The PromQL Query Language</a:t>
            </a:r>
          </a:p>
        </p:txBody>
      </p:sp>
      <p:sp>
        <p:nvSpPr>
          <p:cNvPr id="169" name="Shape 1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800"/>
              <a:t>Arbitrary aggregation, joins and slicing all possible.</a:t>
            </a:r>
          </a:p>
          <a:p>
            <a:pPr lvl="0">
              <a:spcBef>
                <a:spcPts val="0"/>
              </a:spcBef>
              <a:buNone/>
            </a:pPr>
            <a:r>
              <a:rPr lang="en" sz="2800"/>
              <a:t>Can calculate how close you'll be to your quota in 4 hours, or the 95th percentile latency across an entire datacenter.</a:t>
            </a:r>
          </a:p>
          <a:p>
            <a:pPr lvl="0" rtl="0">
              <a:spcBef>
                <a:spcPts val="0"/>
              </a:spcBef>
              <a:buNone/>
            </a:pPr>
            <a:r>
              <a:rPr lang="en" sz="2800"/>
              <a:t>If you can graph it, you can alert on it!</a:t>
            </a:r>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0555"/>
              <a:buFont typeface="Arial"/>
              <a:buNone/>
            </a:pPr>
            <a:r>
              <a:rPr lang="en" sz="3600"/>
              <a:t>Analytics: Top 5 Docker images by CPU</a:t>
            </a:r>
          </a:p>
          <a:p>
            <a:pPr lvl="0" rtl="0">
              <a:lnSpc>
                <a:spcPct val="100000"/>
              </a:lnSpc>
              <a:spcBef>
                <a:spcPts val="0"/>
              </a:spcBef>
              <a:buNone/>
            </a:pPr>
            <a:r>
              <a:t/>
            </a:r>
            <a:endParaRPr sz="3600"/>
          </a:p>
        </p:txBody>
      </p:sp>
      <p:sp>
        <p:nvSpPr>
          <p:cNvPr id="175" name="Shape 1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spcAft>
                <a:spcPts val="0"/>
              </a:spcAft>
              <a:buNone/>
            </a:pPr>
            <a:r>
              <a:t/>
            </a:r>
            <a:endParaRPr>
              <a:latin typeface="Courier New"/>
              <a:ea typeface="Courier New"/>
              <a:cs typeface="Courier New"/>
              <a:sym typeface="Courier New"/>
            </a:endParaRPr>
          </a:p>
          <a:p>
            <a:pPr lvl="0" rtl="0">
              <a:spcBef>
                <a:spcPts val="0"/>
              </a:spcBef>
              <a:spcAft>
                <a:spcPts val="0"/>
              </a:spcAft>
              <a:buClr>
                <a:schemeClr val="dk1"/>
              </a:buClr>
              <a:buSzPct val="45833"/>
              <a:buFont typeface="Arial"/>
              <a:buNone/>
            </a:pPr>
            <a:r>
              <a:rPr lang="en" sz="2400">
                <a:latin typeface="Courier New"/>
                <a:ea typeface="Courier New"/>
                <a:cs typeface="Courier New"/>
                <a:sym typeface="Courier New"/>
              </a:rPr>
              <a:t>topk(5, </a:t>
            </a:r>
          </a:p>
          <a:p>
            <a:pPr lvl="0" rtl="0">
              <a:spcBef>
                <a:spcPts val="0"/>
              </a:spcBef>
              <a:spcAft>
                <a:spcPts val="0"/>
              </a:spcAft>
              <a:buClr>
                <a:schemeClr val="dk1"/>
              </a:buClr>
              <a:buSzPct val="45833"/>
              <a:buFont typeface="Arial"/>
              <a:buNone/>
            </a:pPr>
            <a:r>
              <a:rPr lang="en" sz="2400">
                <a:latin typeface="Courier New"/>
                <a:ea typeface="Courier New"/>
                <a:cs typeface="Courier New"/>
                <a:sym typeface="Courier New"/>
              </a:rPr>
              <a:t>  sum by (image)( </a:t>
            </a:r>
          </a:p>
          <a:p>
            <a:pPr indent="-69850" lvl="0" marL="457200" rtl="0">
              <a:spcBef>
                <a:spcPts val="0"/>
              </a:spcBef>
              <a:spcAft>
                <a:spcPts val="0"/>
              </a:spcAft>
              <a:buClr>
                <a:schemeClr val="dk1"/>
              </a:buClr>
              <a:buSzPct val="45833"/>
              <a:buFont typeface="Arial"/>
              <a:buNone/>
            </a:pPr>
            <a:r>
              <a:rPr lang="en" sz="2400">
                <a:latin typeface="Courier New"/>
                <a:ea typeface="Courier New"/>
                <a:cs typeface="Courier New"/>
                <a:sym typeface="Courier New"/>
              </a:rPr>
              <a:t> rate(container_cpu_usage_seconds_total{</a:t>
            </a:r>
          </a:p>
          <a:p>
            <a:pPr indent="-69850" lvl="0" marL="914400" rtl="0">
              <a:spcBef>
                <a:spcPts val="0"/>
              </a:spcBef>
              <a:spcAft>
                <a:spcPts val="0"/>
              </a:spcAft>
              <a:buClr>
                <a:schemeClr val="dk1"/>
              </a:buClr>
              <a:buSzPct val="45833"/>
              <a:buFont typeface="Arial"/>
              <a:buNone/>
            </a:pPr>
            <a:r>
              <a:rPr lang="en" sz="2400">
                <a:latin typeface="Courier New"/>
                <a:ea typeface="Courier New"/>
                <a:cs typeface="Courier New"/>
                <a:sym typeface="Courier New"/>
              </a:rPr>
              <a:t>id=~"/system.slice/docker.*"}[5m]</a:t>
            </a:r>
          </a:p>
          <a:p>
            <a:pPr lvl="0" rtl="0">
              <a:spcBef>
                <a:spcPts val="0"/>
              </a:spcBef>
              <a:spcAft>
                <a:spcPts val="0"/>
              </a:spcAft>
              <a:buClr>
                <a:schemeClr val="dk1"/>
              </a:buClr>
              <a:buSzPct val="45833"/>
              <a:buFont typeface="Arial"/>
              <a:buNone/>
            </a:pPr>
            <a:r>
              <a:rPr lang="en" sz="2400">
                <a:latin typeface="Courier New"/>
                <a:ea typeface="Courier New"/>
                <a:cs typeface="Courier New"/>
                <a:sym typeface="Courier New"/>
              </a:rPr>
              <a:t>    )</a:t>
            </a:r>
          </a:p>
          <a:p>
            <a:pPr lvl="0" rtl="0">
              <a:spcBef>
                <a:spcPts val="0"/>
              </a:spcBef>
              <a:spcAft>
                <a:spcPts val="0"/>
              </a:spcAft>
              <a:buClr>
                <a:schemeClr val="dk1"/>
              </a:buClr>
              <a:buSzPct val="45833"/>
              <a:buFont typeface="Arial"/>
              <a:buNone/>
            </a:pPr>
            <a:r>
              <a:rPr lang="en" sz="2400">
                <a:latin typeface="Courier New"/>
                <a:ea typeface="Courier New"/>
                <a:cs typeface="Courier New"/>
                <a:sym typeface="Courier New"/>
              </a:rPr>
              <a:t>  )</a:t>
            </a:r>
          </a:p>
          <a:p>
            <a:pPr lvl="0" rtl="0">
              <a:spcBef>
                <a:spcPts val="0"/>
              </a:spcBef>
              <a:spcAft>
                <a:spcPts val="0"/>
              </a:spcAft>
              <a:buClr>
                <a:schemeClr val="dk1"/>
              </a:buClr>
              <a:buSzPct val="45833"/>
              <a:buFont typeface="Arial"/>
              <a:buNone/>
            </a:pPr>
            <a:r>
              <a:rPr lang="en" sz="2400">
                <a:latin typeface="Courier New"/>
                <a:ea typeface="Courier New"/>
                <a:cs typeface="Courier New"/>
                <a:sym typeface="Courier New"/>
              </a:rPr>
              <a:t>)</a:t>
            </a:r>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Alert management</a:t>
            </a:r>
          </a:p>
        </p:txBody>
      </p:sp>
      <p:sp>
        <p:nvSpPr>
          <p:cNvPr id="181" name="Shape 1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800"/>
              <a:t>Not every alert results in a page.</a:t>
            </a:r>
          </a:p>
          <a:p>
            <a:pPr lvl="0">
              <a:spcBef>
                <a:spcPts val="0"/>
              </a:spcBef>
              <a:buNone/>
            </a:pPr>
            <a:r>
              <a:rPr lang="en" sz="2800"/>
              <a:t>Group similar alerts together, route them to the right team and throttle notifications.</a:t>
            </a:r>
          </a:p>
          <a:p>
            <a:pPr lvl="0">
              <a:spcBef>
                <a:spcPts val="0"/>
              </a:spcBef>
              <a:buNone/>
            </a:pPr>
            <a:r>
              <a:t/>
            </a:r>
            <a:endParaRPr sz="2800"/>
          </a:p>
          <a:p>
            <a:pPr lvl="0" rtl="0">
              <a:spcBef>
                <a:spcPts val="0"/>
              </a:spcBef>
              <a:buNone/>
            </a:pPr>
            <a:r>
              <a:rPr lang="en" sz="2800"/>
              <a:t>Designed to work reliably during network partitions.</a:t>
            </a:r>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What is Prometheus?</a:t>
            </a:r>
          </a:p>
        </p:txBody>
      </p:sp>
      <p:sp>
        <p:nvSpPr>
          <p:cNvPr id="187" name="Shape 1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800"/>
              <a:t>Metrics monitoring system (not logs).</a:t>
            </a:r>
          </a:p>
          <a:p>
            <a:pPr lvl="0" rtl="0">
              <a:spcBef>
                <a:spcPts val="0"/>
              </a:spcBef>
              <a:buNone/>
            </a:pPr>
            <a:r>
              <a:rPr lang="en" sz="2800"/>
              <a:t>A time series database. A query language.</a:t>
            </a:r>
          </a:p>
          <a:p>
            <a:pPr lvl="0" rtl="0">
              <a:spcBef>
                <a:spcPts val="0"/>
              </a:spcBef>
              <a:buNone/>
            </a:pPr>
            <a:r>
              <a:rPr lang="en" sz="2800"/>
              <a:t>Client libraries. An Ecosystem.</a:t>
            </a:r>
          </a:p>
          <a:p>
            <a:pPr lvl="0" rtl="0">
              <a:spcBef>
                <a:spcPts val="0"/>
              </a:spcBef>
              <a:buNone/>
            </a:pPr>
            <a:r>
              <a:t/>
            </a:r>
            <a:endParaRPr sz="2800"/>
          </a:p>
          <a:p>
            <a:pPr lvl="0" rtl="0">
              <a:spcBef>
                <a:spcPts val="0"/>
              </a:spcBef>
              <a:buNone/>
            </a:pPr>
            <a:r>
              <a:rPr lang="en" sz="2800"/>
              <a:t>A Cloud Native approach to monitoring services.</a:t>
            </a:r>
          </a:p>
          <a:p>
            <a:pPr lvl="0" rtl="0">
              <a:spcBef>
                <a:spcPts val="0"/>
              </a:spcBef>
              <a:buNone/>
            </a:pPr>
            <a:r>
              <a:t/>
            </a:r>
            <a:endParaRPr sz="2800"/>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Suggested Prometheus Talks, In A06 Today</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12:35 Counting with Prometheus - Brian</a:t>
            </a:r>
          </a:p>
          <a:p>
            <a:pPr lvl="0">
              <a:spcBef>
                <a:spcPts val="0"/>
              </a:spcBef>
              <a:buNone/>
            </a:pPr>
            <a:r>
              <a:t/>
            </a:r>
            <a:endParaRPr sz="2400"/>
          </a:p>
          <a:p>
            <a:pPr lvl="0">
              <a:spcBef>
                <a:spcPts val="0"/>
              </a:spcBef>
              <a:buNone/>
            </a:pPr>
            <a:r>
              <a:rPr lang="en" sz="2400"/>
              <a:t>14:40 Alerting in Cloud Native Environments - Fabian</a:t>
            </a:r>
          </a:p>
          <a:p>
            <a:pPr lvl="0">
              <a:spcBef>
                <a:spcPts val="0"/>
              </a:spcBef>
              <a:buNone/>
            </a:pPr>
            <a:r>
              <a:t/>
            </a:r>
            <a:endParaRPr sz="2400"/>
          </a:p>
          <a:p>
            <a:pPr lvl="0">
              <a:spcBef>
                <a:spcPts val="0"/>
              </a:spcBef>
              <a:buNone/>
            </a:pPr>
            <a:r>
              <a:rPr lang="en" sz="2400"/>
              <a:t>16:20 Grafana is Not Enough: DIY User Interfaces for Prometheus - David Kaltschmidt</a:t>
            </a:r>
            <a:br>
              <a:rPr lang="en"/>
            </a:br>
            <a:br>
              <a:rPr lang="en"/>
            </a:b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Suggested </a:t>
            </a:r>
            <a:r>
              <a:rPr lang="en"/>
              <a:t>Prometheus Talks, In A06 Tomorrow</a:t>
            </a:r>
          </a:p>
        </p:txBody>
      </p:sp>
      <p:sp>
        <p:nvSpPr>
          <p:cNvPr id="199" name="Shape 199"/>
          <p:cNvSpPr txBox="1"/>
          <p:nvPr>
            <p:ph idx="1" type="body"/>
          </p:nvPr>
        </p:nvSpPr>
        <p:spPr>
          <a:xfrm>
            <a:off x="198775" y="1152475"/>
            <a:ext cx="8945100" cy="3416400"/>
          </a:xfrm>
          <a:prstGeom prst="rect">
            <a:avLst/>
          </a:prstGeom>
        </p:spPr>
        <p:txBody>
          <a:bodyPr anchorCtr="0" anchor="t" bIns="91425" lIns="91425" rIns="91425" tIns="91425">
            <a:noAutofit/>
          </a:bodyPr>
          <a:lstStyle/>
          <a:p>
            <a:pPr lvl="0">
              <a:spcBef>
                <a:spcPts val="0"/>
              </a:spcBef>
              <a:buNone/>
            </a:pPr>
            <a:r>
              <a:rPr lang="en" sz="2400"/>
              <a:t>11:30 Integrating Long-Term Storage with Prometheus - Julius</a:t>
            </a:r>
          </a:p>
          <a:p>
            <a:pPr lvl="0">
              <a:spcBef>
                <a:spcPts val="0"/>
              </a:spcBef>
              <a:buClr>
                <a:schemeClr val="dk1"/>
              </a:buClr>
              <a:buSzPct val="45833"/>
              <a:buFont typeface="Arial"/>
              <a:buNone/>
            </a:pPr>
            <a:r>
              <a:rPr lang="en" sz="2400"/>
              <a:t>12:15 Prometheus: The Unsung Heroes - Alejandro Ramirez</a:t>
            </a:r>
          </a:p>
          <a:p>
            <a:pPr lvl="0">
              <a:spcBef>
                <a:spcPts val="0"/>
              </a:spcBef>
              <a:buNone/>
            </a:pPr>
            <a:r>
              <a:rPr lang="en" sz="2400"/>
              <a:t>14:00 Configuring Prometheus for High Performance - Björn</a:t>
            </a:r>
          </a:p>
          <a:p>
            <a:pPr lvl="0" rtl="0">
              <a:spcBef>
                <a:spcPts val="0"/>
              </a:spcBef>
              <a:buNone/>
            </a:pPr>
            <a:r>
              <a:rPr lang="en" sz="2400"/>
              <a:t>14:45 Workshop: Instrumenting Own Applications for Prometheus - Alexandru Somesan &amp; Frederic Branczyk - </a:t>
            </a:r>
            <a:r>
              <a:rPr b="1" lang="en" sz="2400"/>
              <a:t>in C04, registration required</a:t>
            </a:r>
            <a:br>
              <a:rPr lang="en"/>
            </a:br>
          </a:p>
          <a:p>
            <a:pPr lvl="0" rtl="0">
              <a:spcBef>
                <a:spcPts val="0"/>
              </a:spcBef>
              <a:buNone/>
            </a:pPr>
            <a:r>
              <a:t/>
            </a:r>
            <a:endParaRP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Resources</a:t>
            </a:r>
          </a:p>
          <a:p>
            <a:pPr lvl="0" rtl="0">
              <a:spcBef>
                <a:spcPts val="0"/>
              </a:spcBef>
              <a:buNone/>
            </a:pPr>
            <a:r>
              <a:t/>
            </a:r>
            <a:endParaRPr/>
          </a:p>
        </p:txBody>
      </p:sp>
      <p:sp>
        <p:nvSpPr>
          <p:cNvPr id="205" name="Shape 205"/>
          <p:cNvSpPr txBox="1"/>
          <p:nvPr>
            <p:ph idx="1" type="body"/>
          </p:nvPr>
        </p:nvSpPr>
        <p:spPr>
          <a:xfrm>
            <a:off x="311700" y="1152475"/>
            <a:ext cx="8760000" cy="34164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sz="2400"/>
              <a:t>Official Project Website: </a:t>
            </a:r>
            <a:r>
              <a:rPr lang="en" sz="2400" u="sng">
                <a:solidFill>
                  <a:schemeClr val="hlink"/>
                </a:solidFill>
                <a:hlinkClick r:id="rId3"/>
              </a:rPr>
              <a:t>prometheus.io</a:t>
            </a:r>
          </a:p>
          <a:p>
            <a:pPr lvl="0" rtl="0">
              <a:spcBef>
                <a:spcPts val="0"/>
              </a:spcBef>
              <a:buClr>
                <a:schemeClr val="dk1"/>
              </a:buClr>
              <a:buSzPct val="45833"/>
              <a:buFont typeface="Arial"/>
              <a:buNone/>
            </a:pPr>
            <a:r>
              <a:rPr lang="en" sz="2400"/>
              <a:t>User Mailing List: </a:t>
            </a:r>
            <a:r>
              <a:rPr lang="en" sz="2400" u="sng">
                <a:solidFill>
                  <a:schemeClr val="accent5"/>
                </a:solidFill>
                <a:hlinkClick r:id="rId4"/>
              </a:rPr>
              <a:t>prometheus-users@googlegroups.com</a:t>
            </a:r>
          </a:p>
          <a:p>
            <a:pPr lvl="0">
              <a:spcBef>
                <a:spcPts val="0"/>
              </a:spcBef>
              <a:buClr>
                <a:schemeClr val="dk1"/>
              </a:buClr>
              <a:buSzPct val="45833"/>
              <a:buFont typeface="Arial"/>
              <a:buNone/>
            </a:pPr>
            <a:r>
              <a:rPr lang="en" sz="2400"/>
              <a:t>Dev Mailing List: </a:t>
            </a:r>
            <a:r>
              <a:rPr lang="en" sz="2400" u="sng">
                <a:solidFill>
                  <a:schemeClr val="hlink"/>
                </a:solidFill>
                <a:hlinkClick r:id="rId5"/>
              </a:rPr>
              <a:t>p</a:t>
            </a:r>
            <a:r>
              <a:rPr lang="en" sz="2400" u="sng">
                <a:solidFill>
                  <a:schemeClr val="hlink"/>
                </a:solidFill>
                <a:hlinkClick r:id="rId6"/>
              </a:rPr>
              <a:t>rometheus-developers@googlegroups.com</a:t>
            </a:r>
          </a:p>
          <a:p>
            <a:pPr lvl="0" rtl="0">
              <a:spcBef>
                <a:spcPts val="0"/>
              </a:spcBef>
              <a:buClr>
                <a:schemeClr val="dk1"/>
              </a:buClr>
              <a:buSzPct val="45833"/>
              <a:buFont typeface="Arial"/>
              <a:buNone/>
            </a:pPr>
            <a:r>
              <a:rPr lang="en" sz="2400"/>
              <a:t>IRC: #prometheus on chat.freenode.net</a:t>
            </a:r>
          </a:p>
          <a:p>
            <a:pPr lvl="0" rtl="0">
              <a:spcBef>
                <a:spcPts val="0"/>
              </a:spcBef>
              <a:buClr>
                <a:schemeClr val="dk1"/>
              </a:buClr>
              <a:buSzPct val="45833"/>
              <a:buFont typeface="Arial"/>
              <a:buNone/>
            </a:pPr>
            <a:r>
              <a:rPr lang="en" sz="2400"/>
              <a:t>Robust Perception Blog: </a:t>
            </a:r>
            <a:r>
              <a:rPr lang="en" sz="2400" u="sng">
                <a:solidFill>
                  <a:schemeClr val="hlink"/>
                </a:solidFill>
                <a:hlinkClick r:id="rId7"/>
              </a:rPr>
              <a:t>www.robustperception.io/blog</a:t>
            </a:r>
          </a:p>
          <a:p>
            <a:pPr lvl="0" marR="0" rtl="0" algn="l">
              <a:lnSpc>
                <a:spcPct val="115000"/>
              </a:lnSpc>
              <a:spcBef>
                <a:spcPts val="0"/>
              </a:spcBef>
              <a:spcAft>
                <a:spcPts val="1600"/>
              </a:spcAft>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solidFill>
                  <a:schemeClr val="accent5"/>
                </a:solidFill>
              </a:rPr>
              <a:t>Who am I?</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sz="2800"/>
          </a:p>
          <a:p>
            <a:pPr indent="-406400" lvl="0" marL="457200" rtl="0">
              <a:spcBef>
                <a:spcPts val="0"/>
              </a:spcBef>
              <a:buSzPct val="100000"/>
            </a:pPr>
            <a:r>
              <a:rPr lang="en" sz="2800"/>
              <a:t>One of the four c</a:t>
            </a:r>
            <a:r>
              <a:rPr lang="en" sz="2800"/>
              <a:t>ore developers of Prometheus</a:t>
            </a:r>
          </a:p>
          <a:p>
            <a:pPr indent="-406400" lvl="0" marL="457200" rtl="0">
              <a:spcBef>
                <a:spcPts val="0"/>
              </a:spcBef>
              <a:buSzPct val="100000"/>
            </a:pPr>
            <a:r>
              <a:rPr lang="en" sz="2800"/>
              <a:t>Founder of Robust Perception</a:t>
            </a:r>
          </a:p>
          <a:p>
            <a:pPr indent="-406400" lvl="0" marL="457200" rtl="0">
              <a:spcBef>
                <a:spcPts val="0"/>
              </a:spcBef>
              <a:buSzPct val="100000"/>
            </a:pPr>
            <a:r>
              <a:rPr lang="en" sz="2800"/>
              <a:t>C</a:t>
            </a:r>
            <a:r>
              <a:rPr lang="en" sz="2800"/>
              <a:t>ontributor to many open source projects</a:t>
            </a:r>
          </a:p>
          <a:p>
            <a:pPr indent="-406400" lvl="0" marL="457200" rtl="0">
              <a:spcBef>
                <a:spcPts val="0"/>
              </a:spcBef>
              <a:buSzPct val="100000"/>
            </a:pPr>
            <a:r>
              <a:rPr lang="en" sz="2800"/>
              <a:t>Ex-Googler, after 7 years in the Dublin office</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A Little History</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800"/>
              <a:t>Prometheus started in 2012 by Matt Proud and Julius Volz in Berlin.</a:t>
            </a:r>
          </a:p>
          <a:p>
            <a:pPr lvl="0" rtl="0">
              <a:spcBef>
                <a:spcPts val="0"/>
              </a:spcBef>
              <a:buNone/>
            </a:pPr>
            <a:r>
              <a:rPr lang="en" sz="2800"/>
              <a:t>In 2013 developed within SoundCloud, expanded to support Bazooka (cluster manager/scheduler), Go, Java and Ruby clients.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A Growing Community</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800"/>
              <a:t>In 2014 other companies start using it, myself working at Boxever and Johannes at Docker.</a:t>
            </a:r>
          </a:p>
          <a:p>
            <a:pPr lvl="0">
              <a:spcBef>
                <a:spcPts val="0"/>
              </a:spcBef>
              <a:buNone/>
            </a:pPr>
            <a:r>
              <a:rPr lang="en" sz="2800"/>
              <a:t>Project matures: new storage, new text format.</a:t>
            </a:r>
          </a:p>
          <a:p>
            <a:pPr lvl="0">
              <a:spcBef>
                <a:spcPts val="0"/>
              </a:spcBef>
              <a:buNone/>
            </a:pPr>
            <a:r>
              <a:t/>
            </a:r>
            <a:endParaRPr sz="2800"/>
          </a:p>
          <a:p>
            <a:pPr lvl="0" rtl="0">
              <a:spcBef>
                <a:spcPts val="0"/>
              </a:spcBef>
              <a:buNone/>
            </a:pPr>
            <a:r>
              <a:rPr lang="en" sz="2800"/>
              <a:t>In 2015 we "</a:t>
            </a:r>
            <a:r>
              <a:rPr lang="en" sz="2800"/>
              <a:t>publicly</a:t>
            </a:r>
            <a:r>
              <a:rPr lang="en" sz="2800"/>
              <a:t> release", adoption increases.</a:t>
            </a:r>
          </a:p>
          <a:p>
            <a:pPr lvl="0" rtl="0">
              <a:spcBef>
                <a:spcPts val="0"/>
              </a:spcBef>
              <a:buNone/>
            </a:pPr>
            <a:r>
              <a:t/>
            </a:r>
            <a:endParaRP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The Open Source Bonanza</a:t>
            </a: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800"/>
              <a:t>Today there are 300+ contributors to the core repositories, and 100+ 3rd party integrations.</a:t>
            </a:r>
          </a:p>
          <a:p>
            <a:pPr lvl="0">
              <a:spcBef>
                <a:spcPts val="0"/>
              </a:spcBef>
              <a:buNone/>
            </a:pPr>
            <a:r>
              <a:rPr lang="en" sz="2800"/>
              <a:t>There are 600+ subscribers on our mailing lists, 400+ people in IRC and an estimated 500+ companies using Prometheus in production.</a:t>
            </a:r>
          </a:p>
          <a:p>
            <a:pPr lvl="0">
              <a:spcBef>
                <a:spcPts val="0"/>
              </a:spcBef>
              <a:buNone/>
            </a:pPr>
            <a:r>
              <a:rPr lang="en" sz="2800"/>
              <a:t>Many companies funding Prometheus development.</a:t>
            </a:r>
          </a:p>
          <a:p>
            <a:pPr lvl="0">
              <a:spcBef>
                <a:spcPts val="0"/>
              </a:spcBef>
              <a:buNone/>
            </a:pPr>
            <a:r>
              <a:t/>
            </a:r>
            <a:endParaRPr sz="2800"/>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What is Prometheus?</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2800"/>
              <a:t>Metrics monitoring system (not logs).</a:t>
            </a:r>
          </a:p>
          <a:p>
            <a:pPr lvl="0" rtl="0">
              <a:spcBef>
                <a:spcPts val="0"/>
              </a:spcBef>
              <a:buNone/>
            </a:pPr>
            <a:r>
              <a:rPr lang="en" sz="2800"/>
              <a:t>A time series database. A query language.</a:t>
            </a:r>
          </a:p>
          <a:p>
            <a:pPr lvl="0">
              <a:spcBef>
                <a:spcPts val="0"/>
              </a:spcBef>
              <a:buNone/>
            </a:pPr>
            <a:r>
              <a:rPr lang="en" sz="2800"/>
              <a:t>Client libraries. An Ecosystem.</a:t>
            </a:r>
          </a:p>
          <a:p>
            <a:pPr lvl="0">
              <a:spcBef>
                <a:spcPts val="0"/>
              </a:spcBef>
              <a:buNone/>
            </a:pPr>
            <a:r>
              <a:t/>
            </a:r>
            <a:endParaRPr sz="2800"/>
          </a:p>
          <a:p>
            <a:pPr lvl="0" rtl="0">
              <a:spcBef>
                <a:spcPts val="0"/>
              </a:spcBef>
              <a:buNone/>
            </a:pPr>
            <a:r>
              <a:rPr lang="en" sz="2800"/>
              <a:t>A Cloud Native approach to monitoring services.</a:t>
            </a:r>
          </a:p>
          <a:p>
            <a:pPr lvl="0" rtl="0">
              <a:spcBef>
                <a:spcPts val="0"/>
              </a:spcBef>
              <a:buNone/>
            </a:pPr>
            <a:r>
              <a:t/>
            </a:r>
            <a:endParaRPr sz="2800"/>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sz="3600"/>
              <a:t>Architecture</a:t>
            </a:r>
          </a:p>
        </p:txBody>
      </p:sp>
      <p:pic>
        <p:nvPicPr>
          <p:cNvPr id="139" name="Shape 139"/>
          <p:cNvPicPr preferRelativeResize="0"/>
          <p:nvPr/>
        </p:nvPicPr>
        <p:blipFill>
          <a:blip r:embed="rId4">
            <a:alphaModFix/>
          </a:blip>
          <a:stretch>
            <a:fillRect/>
          </a:stretch>
        </p:blipFill>
        <p:spPr>
          <a:xfrm>
            <a:off x="1498650" y="1142475"/>
            <a:ext cx="6146700" cy="3517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Monitoring Approach</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800"/>
              <a:t>Service management went from manual to Chef to Kubernetes. Need to do the same for monitoring.</a:t>
            </a:r>
          </a:p>
          <a:p>
            <a:pPr lvl="0">
              <a:spcBef>
                <a:spcPts val="0"/>
              </a:spcBef>
              <a:buNone/>
            </a:pPr>
            <a:r>
              <a:rPr lang="en" sz="2800"/>
              <a:t>Care about what matters to end users, such as latency and error rates.</a:t>
            </a:r>
          </a:p>
          <a:p>
            <a:pPr lvl="0" rtl="0">
              <a:spcBef>
                <a:spcPts val="0"/>
              </a:spcBef>
              <a:buNone/>
            </a:pPr>
            <a:r>
              <a:rPr lang="en" sz="2800"/>
              <a:t>Distracting a human with alerts for everything that's vaguely off only leads to burnout.</a:t>
            </a:r>
          </a:p>
          <a:p>
            <a:pPr lvl="0" rtl="0">
              <a:spcBef>
                <a:spcPts val="0"/>
              </a:spcBef>
              <a:buNone/>
            </a:pPr>
            <a:r>
              <a:t/>
            </a:r>
            <a:endParaRPr sz="2800"/>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00000"/>
              </a:lnSpc>
              <a:spcBef>
                <a:spcPts val="0"/>
              </a:spcBef>
              <a:buNone/>
            </a:pPr>
            <a:r>
              <a:rPr lang="en" sz="3600"/>
              <a:t>Kubernetes Service Discovery</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800"/>
              <a:t>Prometheus can discover all the pods, services, containers, and nodes of a Kubernetes cluster.</a:t>
            </a:r>
          </a:p>
          <a:p>
            <a:pPr lvl="0">
              <a:spcBef>
                <a:spcPts val="0"/>
              </a:spcBef>
              <a:buNone/>
            </a:pPr>
            <a:r>
              <a:rPr lang="en" sz="2800"/>
              <a:t>Your Kubernetes labels and annotations can become Prometheus labels.</a:t>
            </a:r>
          </a:p>
          <a:p>
            <a:pPr lvl="0" rtl="0">
              <a:spcBef>
                <a:spcPts val="0"/>
              </a:spcBef>
              <a:buNone/>
            </a:pPr>
            <a:r>
              <a:rPr lang="en" sz="2800"/>
              <a:t>Prometheus automatically picks up changes. </a:t>
            </a:r>
          </a:p>
          <a:p>
            <a:pPr lvl="0" rtl="0">
              <a:spcBef>
                <a:spcPts val="0"/>
              </a:spcBef>
              <a:buNone/>
            </a:pPr>
            <a:r>
              <a:t/>
            </a:r>
            <a:endParaRPr sz="2800"/>
          </a:p>
          <a:p>
            <a:pPr lvl="0" rtl="0">
              <a:spcBef>
                <a:spcPts val="0"/>
              </a:spcBef>
              <a:buNone/>
            </a:pPr>
            <a:r>
              <a:t/>
            </a:r>
            <a:endParaRPr sz="2800"/>
          </a:p>
          <a:p>
            <a:pPr lvl="0" rtl="0">
              <a:spcBef>
                <a:spcPts val="0"/>
              </a:spcBef>
              <a:buNone/>
            </a:pPr>
            <a:r>
              <a:t/>
            </a:r>
            <a:endParaRP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obustPerception2015">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RobustPerception2015">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