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8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007E-6790-C93B-3134-377FEFD4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8FAB3-58A2-143C-B7C8-18F597722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FD7EE-7A2D-E100-4773-C2460DD1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D630-57DB-F22C-C55D-AF34188E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E6DB-A4D0-6B8E-0E67-5C193063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E06D-E435-E89D-AF59-4AE0864B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3CA5-A272-5A35-1FC9-BCAEBB01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C551B-87FA-8E69-990C-B210EB16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5908-0246-6906-D1B2-1669D29A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F04F-4062-A52A-0FC2-B3400558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D3CD1-FEC2-0B94-D3C6-DCEFFC70C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38EB6-80C8-FEA5-C1FC-EFE7109B0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024E-3258-F3CC-EAD8-7744CE1A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E5DB-C326-52D5-E91A-5080697E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3B0C-5EED-B6F2-85EA-C0862D09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0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3073-75CD-EAC7-E9E9-E74C76B4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C545-D0B5-F4EA-05FD-C42274B2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41AA-EA28-DEBB-866C-B391BB1E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6E52-7724-5616-A8B4-B835C7D6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93F9-4D0A-B6B0-792A-EA4FC88F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C8F5-F299-2740-FD9B-947F4F4F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4A99-E9A3-0B09-64E2-C0946116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6074-76F5-6544-89DF-F4A005AE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FFAE-6FEC-FD30-1BE3-339BA71B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564F-FB3D-933F-0460-2FDEDD49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D480-B56D-13AA-DD07-2491579A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9341-9105-9669-9353-AB2648C0A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8D045-11CD-635E-ECBA-6CB92D6CF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5995C-F48C-2428-EF47-19595C7D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F2E37-D564-8609-7C58-01051F36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DF070-4709-4AB2-D2E5-EC428267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8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7954-F35C-9157-3784-BA733277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26762-390C-2C3E-28DB-3620D46D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A4E68-BFF5-0597-8B07-723FCC22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99042-5EA0-476E-E0E3-FF8734A6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1009-B87B-911E-DD6D-2B2FC2D5C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3B5F8-A9D2-9762-014C-36FD7DE2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3D44B-0E89-D0B8-5E4E-0263ECE3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9A931-1CAA-0BD1-2399-B6795D7B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5AF9-C506-864D-0862-1C09DC44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0ECF4-DA54-5EE3-D83F-76F35093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6F313-4F63-DBDC-CB4F-D1759660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BD131-7660-C9EB-0555-3A57A0AD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E0034-053E-F2F0-E2AD-EE70DE6B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3038-C1B2-25EE-9DB3-168B8FA0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D9B7F-36B6-55F5-8EE5-C7032197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9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23D5-F738-75FE-1C09-0CD3954E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F15A-D27A-B09E-4CD2-99D3570D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AFD27-C5C9-3D87-0C79-2318EBDD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96BBF-A882-016A-CBC4-ED6A1681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6999-C8F2-98C2-78B1-9A665DDF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8C99-01D2-2DC8-E78B-C58E613F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8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61AE-8089-F2B8-A0B3-B106A8C6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774D1-D07F-E266-DDDB-F908DA9C2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678FA-4B7F-5E5C-B1D0-8477DA10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15E4E-D173-2011-81B0-592D7DEB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39EB-258C-88E9-83BF-2626CB1B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4F1F3-699A-E454-B089-1143E968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9FD09-788E-C64A-469A-494265FE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20C02-6F76-03AE-F9F1-8E5CB0C1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85C03-60FA-A284-C73B-0CB7D74F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473B8-72C7-4600-BED2-EC81D113873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3734-978C-461B-E479-B69C93F10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90E43-19B0-15B1-EBC8-D87692C77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B013-04E2-453A-BF23-708D3F8BE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0599-B768-665E-5A71-F85A2AB3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2920"/>
            <a:ext cx="9144000" cy="8283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ACD9A-CF90-F393-C525-A2C8AF008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1331277"/>
            <a:ext cx="10850880" cy="5023803"/>
          </a:xfrm>
        </p:spPr>
        <p:txBody>
          <a:bodyPr>
            <a:normAutofit/>
          </a:bodyPr>
          <a:lstStyle/>
          <a:p>
            <a:r>
              <a:rPr lang="en-US" sz="4400" b="1" dirty="0"/>
              <a:t>Natural Language Processing</a:t>
            </a:r>
          </a:p>
          <a:p>
            <a:endParaRPr lang="en-US" sz="3600" dirty="0"/>
          </a:p>
          <a:p>
            <a:r>
              <a:rPr lang="en-US" sz="4000" dirty="0"/>
              <a:t>Title</a:t>
            </a:r>
          </a:p>
          <a:p>
            <a:r>
              <a:rPr lang="en-US" sz="3600" dirty="0"/>
              <a:t>Supreme Court Judgement Predictions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402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"/>
    </mc:Choice>
    <mc:Fallback xmlns="">
      <p:transition spd="slow" advTm="6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6F8B-235D-9E40-46AD-C2E5A502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Implemented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8F91-D88D-0884-62A0-344DF738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5- LSTM with Text Embeddings:</a:t>
            </a:r>
          </a:p>
          <a:p>
            <a:r>
              <a:rPr lang="en-US" dirty="0"/>
              <a:t>LSTM with embedding vector applied on a dataset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NOTE: 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For Each Model: Calculated, and plotted Loss over each Epoch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Plotted ROC to see the Area under the curve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4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2D86-CACF-0DE3-2C6F-E96D18D4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D1D88-1BE6-7BC8-258D-29B7D17A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code file provided.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4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065"/>
    </mc:Choice>
    <mc:Fallback xmlns="">
      <p:transition spd="slow" advTm="6770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7F20-01D8-4637-0785-887E4B8E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32A7-F1B1-B6C3-F543-2532A215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prediction among all algorithms having higher Area under curve is achieved by “Bi-gram with TD-IDF” algorithm</a:t>
            </a:r>
          </a:p>
          <a:p>
            <a:r>
              <a:rPr lang="en-US" dirty="0"/>
              <a:t>Which means that the Output of this algorithm is much closer or similar to the Actual/True decisions made by court in all cases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17"/>
    </mc:Choice>
    <mc:Fallback xmlns="">
      <p:transition spd="slow" advTm="2321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9A8F-29CA-8775-C11C-F4A66E9C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950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"/>
    </mc:Choice>
    <mc:Fallback xmlns="">
      <p:transition spd="slow" advTm="9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1745-053D-0840-0DCD-3B4A8987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Table of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8F0F-CEF9-7653-2CA3-4900B791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Implemented Algorithms</a:t>
            </a:r>
          </a:p>
          <a:p>
            <a:r>
              <a:rPr lang="en-US" dirty="0"/>
              <a:t>Code Explanation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8492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"/>
    </mc:Choice>
    <mc:Fallback xmlns="">
      <p:transition spd="slow" advTm="3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DA2E-8061-43C5-E429-7A7DC1A1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ECC0-AE8A-3D9F-5949-C94B19D16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Background:</a:t>
            </a:r>
          </a:p>
          <a:p>
            <a:pPr algn="just"/>
            <a:r>
              <a:rPr lang="en-US" dirty="0"/>
              <a:t>The Court is the highest tribunal for all cases and interpretation of the Constitution or the laws in the United States. </a:t>
            </a:r>
          </a:p>
          <a:p>
            <a:pPr algn="just"/>
            <a:r>
              <a:rPr lang="en-US" dirty="0"/>
              <a:t>Supreme court decisions impact parties in each case, stakeholders, government and society. Supreme court decisions regulate individuals' life, rights and obligations.</a:t>
            </a:r>
          </a:p>
          <a:p>
            <a:pPr marL="0" indent="0">
              <a:buNone/>
            </a:pPr>
            <a:r>
              <a:rPr lang="en-US" b="1" u="sng" dirty="0"/>
              <a:t>Problem Statement:</a:t>
            </a:r>
          </a:p>
          <a:p>
            <a:r>
              <a:rPr lang="en-US" dirty="0"/>
              <a:t>To predict the winning party(petitioner, respondent) of each supreme court case using neural network model </a:t>
            </a:r>
          </a:p>
        </p:txBody>
      </p:sp>
    </p:spTree>
    <p:extLst>
      <p:ext uri="{BB962C8B-B14F-4D97-AF65-F5344CB8AC3E}">
        <p14:creationId xmlns:p14="http://schemas.microsoft.com/office/powerpoint/2010/main" val="6297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"/>
    </mc:Choice>
    <mc:Fallback xmlns="">
      <p:transition spd="slow" advTm="2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A0BE-3047-E427-F6D3-D90D4F35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1085-6FF2-86CC-9F34-329E2D1B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Sources</a:t>
            </a:r>
            <a:r>
              <a:rPr lang="en-US" dirty="0"/>
              <a:t>:</a:t>
            </a:r>
          </a:p>
          <a:p>
            <a:r>
              <a:rPr lang="en-US" dirty="0"/>
              <a:t>Kaggle</a:t>
            </a:r>
          </a:p>
          <a:p>
            <a:r>
              <a:rPr lang="en-US" dirty="0"/>
              <a:t>Cornell’s Legal Information Institute</a:t>
            </a:r>
          </a:p>
          <a:p>
            <a:r>
              <a:rPr lang="en-US" dirty="0"/>
              <a:t>Chicago-Kent College of Law to archive Supreme Court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3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"/>
    </mc:Choice>
    <mc:Fallback xmlns="">
      <p:transition spd="slow" advTm="4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829B-FC70-77FB-F2DD-53D6263A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E7C4-442A-1932-C2A7-8B346172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Features: </a:t>
            </a:r>
          </a:p>
          <a:p>
            <a:r>
              <a:rPr lang="en-US" dirty="0"/>
              <a:t>Index ID </a:t>
            </a:r>
          </a:p>
          <a:p>
            <a:r>
              <a:rPr lang="en-US" dirty="0"/>
              <a:t>Name (same as first/second party) </a:t>
            </a:r>
          </a:p>
          <a:p>
            <a:r>
              <a:rPr lang="en-US" dirty="0"/>
              <a:t>Winning party </a:t>
            </a:r>
          </a:p>
          <a:p>
            <a:r>
              <a:rPr lang="en-US" u="sng" dirty="0"/>
              <a:t>Predictors:</a:t>
            </a:r>
          </a:p>
          <a:p>
            <a:pPr marL="0" indent="0">
              <a:buNone/>
            </a:pPr>
            <a:r>
              <a:rPr lang="en-US" dirty="0"/>
              <a:t>           First party (Petitioner) </a:t>
            </a:r>
          </a:p>
          <a:p>
            <a:pPr marL="0" indent="0">
              <a:buNone/>
            </a:pPr>
            <a:r>
              <a:rPr lang="en-US" dirty="0"/>
              <a:t>           Second party (Respondent) </a:t>
            </a:r>
          </a:p>
          <a:p>
            <a:pPr marL="0" indent="0">
              <a:buNone/>
            </a:pPr>
            <a:r>
              <a:rPr lang="en-US" dirty="0"/>
              <a:t>           Facts </a:t>
            </a:r>
          </a:p>
          <a:p>
            <a:r>
              <a:rPr lang="en-US" u="sng" dirty="0"/>
              <a:t>Labels:</a:t>
            </a:r>
          </a:p>
          <a:p>
            <a:pPr marL="0" indent="0">
              <a:buNone/>
            </a:pPr>
            <a:r>
              <a:rPr lang="en-US" dirty="0"/>
              <a:t>            Winner index (0,1)</a:t>
            </a:r>
          </a:p>
        </p:txBody>
      </p:sp>
    </p:spTree>
    <p:extLst>
      <p:ext uri="{BB962C8B-B14F-4D97-AF65-F5344CB8AC3E}">
        <p14:creationId xmlns:p14="http://schemas.microsoft.com/office/powerpoint/2010/main" val="20080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"/>
    </mc:Choice>
    <mc:Fallback xmlns="">
      <p:transition spd="slow" advTm="4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37F7-3648-2982-8DC8-7D78FC26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CEB0-FD43-0F63-2358-A1F2BAA5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536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Feature Engineering:</a:t>
            </a:r>
          </a:p>
          <a:p>
            <a:r>
              <a:rPr lang="en-US" dirty="0"/>
              <a:t>Up-sampling cases </a:t>
            </a:r>
          </a:p>
          <a:p>
            <a:r>
              <a:rPr lang="en-US" dirty="0"/>
              <a:t>Sequencing, mean, variance, data-types checking</a:t>
            </a:r>
          </a:p>
          <a:p>
            <a:r>
              <a:rPr lang="en-US" dirty="0"/>
              <a:t>Counting no of cases for each class, splitting, and shuffling dataset</a:t>
            </a:r>
          </a:p>
          <a:p>
            <a:r>
              <a:rPr lang="en-US" dirty="0"/>
              <a:t>Combining Facts between parties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92172-0279-C36F-8D00-D1C9B2E24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10" y="4432766"/>
            <a:ext cx="6738069" cy="14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"/>
    </mc:Choice>
    <mc:Fallback xmlns="">
      <p:transition spd="slow" advTm="4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40E0-284A-CFDD-BA33-8A1CDC36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511E-9EF9-82F9-1B9C-AD24DD21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Original Data:</a:t>
            </a:r>
          </a:p>
          <a:p>
            <a:r>
              <a:rPr lang="en-US" dirty="0"/>
              <a:t>  Imbalance winner index columns</a:t>
            </a:r>
          </a:p>
          <a:p>
            <a:r>
              <a:rPr lang="en-US" dirty="0"/>
              <a:t>  0: 2114 data points (61.03%) </a:t>
            </a:r>
          </a:p>
          <a:p>
            <a:r>
              <a:rPr lang="en-US" dirty="0"/>
              <a:t>  1: 1350 data points (38.97%) </a:t>
            </a:r>
          </a:p>
          <a:p>
            <a:r>
              <a:rPr lang="en-US" dirty="0"/>
              <a:t>  Total 3464 cases</a:t>
            </a:r>
          </a:p>
          <a:p>
            <a:pPr marL="0" indent="0">
              <a:buNone/>
            </a:pPr>
            <a:r>
              <a:rPr lang="en-US" b="1" u="sng" dirty="0"/>
              <a:t>Balancing Data:</a:t>
            </a:r>
          </a:p>
          <a:p>
            <a:r>
              <a:rPr lang="en-US" dirty="0"/>
              <a:t>  Train-Test Split 70:30 </a:t>
            </a:r>
          </a:p>
          <a:p>
            <a:r>
              <a:rPr lang="en-US" dirty="0"/>
              <a:t>  Up-sample minor class (winner index=1) using </a:t>
            </a:r>
            <a:r>
              <a:rPr lang="en-US" dirty="0" err="1"/>
              <a:t>Sklearn</a:t>
            </a:r>
            <a:r>
              <a:rPr lang="en-US" dirty="0"/>
              <a:t> resample</a:t>
            </a:r>
          </a:p>
          <a:p>
            <a:pPr marL="0" indent="0">
              <a:buNone/>
            </a:pPr>
            <a:r>
              <a:rPr lang="en-US" b="1" u="sng" dirty="0"/>
              <a:t>Final Train Data:</a:t>
            </a:r>
          </a:p>
          <a:p>
            <a:r>
              <a:rPr lang="en-US" dirty="0"/>
              <a:t>  0: 1689 data points (50%) </a:t>
            </a:r>
          </a:p>
          <a:p>
            <a:r>
              <a:rPr lang="en-US" dirty="0"/>
              <a:t>  1: 1689 data points (50%) </a:t>
            </a:r>
          </a:p>
          <a:p>
            <a:r>
              <a:rPr lang="en-US" dirty="0"/>
              <a:t>  3378 train data/693 Test data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"/>
    </mc:Choice>
    <mc:Fallback xmlns="">
      <p:transition spd="slow" advTm="42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F477-3B35-58DC-BA3C-E626FBF5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Implemented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6B84-A2A1-06F8-24C2-8A01D2E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1- Neural Network: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Feed Forward Network having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neural layers, with different configurations and activation functions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Implemented model on training, validation, and test set to analyze performance</a:t>
            </a:r>
          </a:p>
          <a:p>
            <a:pPr marL="0" indent="0">
              <a:buNone/>
            </a:pPr>
            <a:r>
              <a:rPr lang="en-US" b="1" u="sng" dirty="0"/>
              <a:t>2- Convolutional Neural Network: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Multi convolutional layers, pooling, and nonlinear functions applied to design and train model for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9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74"/>
    </mc:Choice>
    <mc:Fallback xmlns="">
      <p:transition spd="slow" advTm="1095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8252-E801-F58B-2500-A9A0CF70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Implemented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4B7A-1693-FE68-85AF-D25EF11A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3- Bi-grams + TD-IDF:</a:t>
            </a:r>
          </a:p>
          <a:p>
            <a:r>
              <a:rPr lang="en-US" dirty="0"/>
              <a:t>Window size is 2 which slide on dataset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Term Frequency - Inverse Document Frequency (TF-IDF) used to check how much Word is important in dataset</a:t>
            </a:r>
          </a:p>
          <a:p>
            <a:pPr marL="0" indent="0">
              <a:buNone/>
            </a:pPr>
            <a:r>
              <a:rPr lang="en-US" b="1" u="sng" dirty="0"/>
              <a:t>4- RNN - Bidirectional Long-Short Term Memory: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P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rocess data in both directions, then model is able to better 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come to know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preceding words in a sentence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9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478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source-serif-pro</vt:lpstr>
      <vt:lpstr>Office Theme</vt:lpstr>
      <vt:lpstr>Project</vt:lpstr>
      <vt:lpstr>Table of Content:</vt:lpstr>
      <vt:lpstr>Introduction </vt:lpstr>
      <vt:lpstr>Data Overview</vt:lpstr>
      <vt:lpstr>Data Overview</vt:lpstr>
      <vt:lpstr>Data Overview</vt:lpstr>
      <vt:lpstr>Data Overview</vt:lpstr>
      <vt:lpstr>Implemented Algorithms</vt:lpstr>
      <vt:lpstr>Implemented Algorithms</vt:lpstr>
      <vt:lpstr>Implemented Algorithms</vt:lpstr>
      <vt:lpstr>Code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Khalil Malik Muhammad</dc:creator>
  <cp:lastModifiedBy>Khalil Malik Muhammad</cp:lastModifiedBy>
  <cp:revision>8</cp:revision>
  <dcterms:created xsi:type="dcterms:W3CDTF">2023-11-08T18:32:18Z</dcterms:created>
  <dcterms:modified xsi:type="dcterms:W3CDTF">2023-12-05T03:39:34Z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2023-11-08T20:18:39Z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c900a71c-215b-4091-ac96-8fd319ca1114</vt:lpwstr>
  </property>
  <property fmtid="{D5CDD505-2E9C-101B-9397-08002B2CF9AE}" pid="7" name="MSIP_Label_defa4170-0d19-0005-0004-bc88714345d2_ActionId">
    <vt:lpwstr>7247abcb-d695-4cff-a6a2-6bf27c1a8e22</vt:lpwstr>
  </property>
  <property fmtid="{D5CDD505-2E9C-101B-9397-08002B2CF9AE}" pid="8" name="MSIP_Label_defa4170-0d19-0005-0004-bc88714345d2_ContentBits">
    <vt:lpwstr>0</vt:lpwstr>
  </property>
</Properties>
</file>