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4"/>
  </p:notesMasterIdLst>
  <p:sldIdLst>
    <p:sldId id="256" r:id="rId2"/>
    <p:sldId id="258" r:id="rId3"/>
    <p:sldId id="267" r:id="rId4"/>
    <p:sldId id="268" r:id="rId5"/>
    <p:sldId id="269" r:id="rId6"/>
    <p:sldId id="270" r:id="rId7"/>
    <p:sldId id="272" r:id="rId8"/>
    <p:sldId id="274" r:id="rId9"/>
    <p:sldId id="271" r:id="rId10"/>
    <p:sldId id="273" r:id="rId11"/>
    <p:sldId id="275" r:id="rId12"/>
    <p:sldId id="276" r:id="rId13"/>
    <p:sldId id="277" r:id="rId14"/>
    <p:sldId id="294" r:id="rId15"/>
    <p:sldId id="278" r:id="rId16"/>
    <p:sldId id="279" r:id="rId17"/>
    <p:sldId id="295" r:id="rId18"/>
    <p:sldId id="296" r:id="rId19"/>
    <p:sldId id="297" r:id="rId20"/>
    <p:sldId id="280" r:id="rId21"/>
    <p:sldId id="298" r:id="rId22"/>
    <p:sldId id="299" r:id="rId23"/>
    <p:sldId id="282" r:id="rId24"/>
    <p:sldId id="305" r:id="rId25"/>
    <p:sldId id="283" r:id="rId26"/>
    <p:sldId id="300" r:id="rId27"/>
    <p:sldId id="301" r:id="rId28"/>
    <p:sldId id="306" r:id="rId29"/>
    <p:sldId id="302" r:id="rId30"/>
    <p:sldId id="303" r:id="rId31"/>
    <p:sldId id="304"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9" d="100"/>
          <a:sy n="59" d="100"/>
        </p:scale>
        <p:origin x="945" y="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5F36A-FAC4-4EA7-8C74-D1D2CC8325F3}" type="doc">
      <dgm:prSet loTypeId="urn:microsoft.com/office/officeart/2008/layout/AlternatingHexagons" loCatId="list" qsTypeId="urn:microsoft.com/office/officeart/2005/8/quickstyle/simple1" qsCatId="simple" csTypeId="urn:microsoft.com/office/officeart/2005/8/colors/accent0_3" csCatId="mainScheme" phldr="1"/>
      <dgm:spPr/>
      <dgm:t>
        <a:bodyPr/>
        <a:lstStyle/>
        <a:p>
          <a:endParaRPr lang="en-US"/>
        </a:p>
      </dgm:t>
    </dgm:pt>
    <dgm:pt modelId="{F6571E6F-B2F4-4FFF-BCE7-7737D44AAAFB}">
      <dgm:prSet custT="1"/>
      <dgm:spPr>
        <a:solidFill>
          <a:schemeClr val="accent3"/>
        </a:solidFill>
        <a:ln>
          <a:solidFill>
            <a:schemeClr val="accent6"/>
          </a:solidFill>
        </a:ln>
      </dgm:spPr>
      <dgm:t>
        <a:bodyPr/>
        <a:lstStyle/>
        <a:p>
          <a:r>
            <a:rPr lang="en-US" sz="1100" dirty="0"/>
            <a:t>2. </a:t>
          </a:r>
        </a:p>
        <a:p>
          <a:r>
            <a:rPr lang="en-US" sz="1100" dirty="0"/>
            <a:t>Data Wrangling</a:t>
          </a:r>
        </a:p>
      </dgm:t>
    </dgm:pt>
    <dgm:pt modelId="{EB47C543-561C-4C3D-AD6F-3630761065DE}" type="parTrans" cxnId="{9BCFCF38-3AF7-4750-9666-0FECB0CCCF2B}">
      <dgm:prSet/>
      <dgm:spPr/>
      <dgm:t>
        <a:bodyPr/>
        <a:lstStyle/>
        <a:p>
          <a:endParaRPr lang="en-US"/>
        </a:p>
      </dgm:t>
    </dgm:pt>
    <dgm:pt modelId="{EF78A89B-3FD3-481F-A92E-0FC20160545E}" type="sibTrans" cxnId="{9BCFCF38-3AF7-4750-9666-0FECB0CCCF2B}">
      <dgm:prSet custT="1"/>
      <dgm:spPr>
        <a:solidFill>
          <a:schemeClr val="accent6"/>
        </a:solidFill>
        <a:ln>
          <a:solidFill>
            <a:schemeClr val="accent3"/>
          </a:solidFill>
        </a:ln>
      </dgm:spPr>
      <dgm:t>
        <a:bodyPr/>
        <a:lstStyle/>
        <a:p>
          <a:r>
            <a:rPr lang="en-US" sz="1200" dirty="0">
              <a:solidFill>
                <a:schemeClr val="tx1"/>
              </a:solidFill>
            </a:rPr>
            <a:t>1.</a:t>
          </a:r>
        </a:p>
        <a:p>
          <a:r>
            <a:rPr lang="en-US" sz="1200" dirty="0">
              <a:solidFill>
                <a:schemeClr val="tx1"/>
              </a:solidFill>
            </a:rPr>
            <a:t> Data Collection</a:t>
          </a:r>
        </a:p>
      </dgm:t>
    </dgm:pt>
    <dgm:pt modelId="{E0AAA55D-83E9-4224-9985-35AE65A14EBC}">
      <dgm:prSet custT="1"/>
      <dgm:spPr>
        <a:solidFill>
          <a:schemeClr val="accent3"/>
        </a:solidFill>
        <a:ln>
          <a:solidFill>
            <a:schemeClr val="accent6"/>
          </a:solidFill>
        </a:ln>
      </dgm:spPr>
      <dgm:t>
        <a:bodyPr/>
        <a:lstStyle/>
        <a:p>
          <a:r>
            <a:rPr lang="en-US" sz="1200" dirty="0"/>
            <a:t>7.</a:t>
          </a:r>
        </a:p>
        <a:p>
          <a:r>
            <a:rPr lang="en-US" sz="1200" dirty="0"/>
            <a:t>Feature</a:t>
          </a:r>
          <a:r>
            <a:rPr lang="en-US" sz="1200" baseline="0" dirty="0"/>
            <a:t> Engineering</a:t>
          </a:r>
          <a:endParaRPr lang="en-US" sz="1200" dirty="0"/>
        </a:p>
      </dgm:t>
    </dgm:pt>
    <dgm:pt modelId="{08715E1B-BE95-4C62-9540-80FC9F769E24}" type="parTrans" cxnId="{58E9FAB9-B207-4913-91B1-339ECF11339C}">
      <dgm:prSet/>
      <dgm:spPr/>
      <dgm:t>
        <a:bodyPr/>
        <a:lstStyle/>
        <a:p>
          <a:endParaRPr lang="en-US"/>
        </a:p>
      </dgm:t>
    </dgm:pt>
    <dgm:pt modelId="{B7FCA9ED-247A-4E5D-89BC-EB07F23CBB6D}" type="sibTrans" cxnId="{58E9FAB9-B207-4913-91B1-339ECF11339C}">
      <dgm:prSet custT="1"/>
      <dgm:spPr>
        <a:solidFill>
          <a:schemeClr val="accent6"/>
        </a:solidFill>
        <a:ln>
          <a:solidFill>
            <a:schemeClr val="accent3"/>
          </a:solidFill>
        </a:ln>
      </dgm:spPr>
      <dgm:t>
        <a:bodyPr/>
        <a:lstStyle/>
        <a:p>
          <a:r>
            <a:rPr lang="en-US" sz="1200" dirty="0">
              <a:solidFill>
                <a:schemeClr val="tx1"/>
              </a:solidFill>
            </a:rPr>
            <a:t>8. </a:t>
          </a:r>
        </a:p>
        <a:p>
          <a:r>
            <a:rPr lang="en-US" sz="1200" dirty="0">
              <a:solidFill>
                <a:schemeClr val="tx1"/>
              </a:solidFill>
            </a:rPr>
            <a:t>Machine Learning Model</a:t>
          </a:r>
        </a:p>
      </dgm:t>
    </dgm:pt>
    <dgm:pt modelId="{AD33D4CF-B9C7-4BF9-9F1D-FCF9075BA146}">
      <dgm:prSet/>
      <dgm:spPr>
        <a:solidFill>
          <a:schemeClr val="accent3"/>
        </a:solidFill>
        <a:ln>
          <a:solidFill>
            <a:schemeClr val="accent6"/>
          </a:solidFill>
        </a:ln>
      </dgm:spPr>
      <dgm:t>
        <a:bodyPr/>
        <a:lstStyle/>
        <a:p>
          <a:r>
            <a:rPr lang="en-US" dirty="0"/>
            <a:t>3. Statistical Analysis</a:t>
          </a:r>
        </a:p>
      </dgm:t>
    </dgm:pt>
    <dgm:pt modelId="{B4197CE3-5949-475E-827E-3CFD02C5019C}" type="parTrans" cxnId="{DB2FA479-CD15-4358-BC37-8B0393CA0C07}">
      <dgm:prSet/>
      <dgm:spPr/>
      <dgm:t>
        <a:bodyPr/>
        <a:lstStyle/>
        <a:p>
          <a:endParaRPr lang="en-US"/>
        </a:p>
      </dgm:t>
    </dgm:pt>
    <dgm:pt modelId="{2069017D-D21E-48E5-BD0C-6F6161AE4D4B}" type="sibTrans" cxnId="{DB2FA479-CD15-4358-BC37-8B0393CA0C07}">
      <dgm:prSet custT="1"/>
      <dgm:spPr>
        <a:solidFill>
          <a:schemeClr val="accent6"/>
        </a:solidFill>
        <a:ln>
          <a:solidFill>
            <a:schemeClr val="accent3"/>
          </a:solidFill>
        </a:ln>
      </dgm:spPr>
      <dgm:t>
        <a:bodyPr/>
        <a:lstStyle/>
        <a:p>
          <a:r>
            <a:rPr lang="en-US" sz="1200" dirty="0">
              <a:solidFill>
                <a:schemeClr val="tx1"/>
              </a:solidFill>
            </a:rPr>
            <a:t>4. </a:t>
          </a:r>
        </a:p>
        <a:p>
          <a:r>
            <a:rPr lang="en-US" sz="1200" dirty="0">
              <a:solidFill>
                <a:schemeClr val="tx1"/>
              </a:solidFill>
            </a:rPr>
            <a:t>Perform EDA</a:t>
          </a:r>
        </a:p>
      </dgm:t>
    </dgm:pt>
    <dgm:pt modelId="{8549836B-0CA6-4148-B693-D8545784FA91}">
      <dgm:prSet custT="1"/>
      <dgm:spPr>
        <a:solidFill>
          <a:schemeClr val="accent3"/>
        </a:solidFill>
        <a:ln>
          <a:solidFill>
            <a:schemeClr val="accent6"/>
          </a:solidFill>
        </a:ln>
      </dgm:spPr>
      <dgm:t>
        <a:bodyPr/>
        <a:lstStyle/>
        <a:p>
          <a:r>
            <a:rPr lang="en-US" sz="1200" dirty="0">
              <a:solidFill>
                <a:schemeClr val="bg1"/>
              </a:solidFill>
            </a:rPr>
            <a:t>6.</a:t>
          </a:r>
        </a:p>
        <a:p>
          <a:r>
            <a:rPr lang="en-US" sz="1200" dirty="0">
              <a:solidFill>
                <a:schemeClr val="bg1"/>
              </a:solidFill>
            </a:rPr>
            <a:t>Time Series Analysis </a:t>
          </a:r>
        </a:p>
        <a:p>
          <a:endParaRPr lang="en-US" sz="1200" dirty="0">
            <a:solidFill>
              <a:schemeClr val="bg1"/>
            </a:solidFill>
          </a:endParaRPr>
        </a:p>
      </dgm:t>
    </dgm:pt>
    <dgm:pt modelId="{0FC47DAB-06C2-48B9-9FEF-FE062E77B60C}" type="parTrans" cxnId="{FD809304-F677-41A5-AC9B-39D8D6EA9E54}">
      <dgm:prSet/>
      <dgm:spPr/>
      <dgm:t>
        <a:bodyPr/>
        <a:lstStyle/>
        <a:p>
          <a:endParaRPr lang="en-US"/>
        </a:p>
      </dgm:t>
    </dgm:pt>
    <dgm:pt modelId="{FC328914-EDEB-4F99-9282-CD09E8442228}" type="sibTrans" cxnId="{FD809304-F677-41A5-AC9B-39D8D6EA9E54}">
      <dgm:prSet custT="1"/>
      <dgm:spPr>
        <a:solidFill>
          <a:schemeClr val="accent6"/>
        </a:solidFill>
        <a:ln>
          <a:solidFill>
            <a:schemeClr val="accent3"/>
          </a:solidFill>
        </a:ln>
      </dgm:spPr>
      <dgm:t>
        <a:bodyPr/>
        <a:lstStyle/>
        <a:p>
          <a:r>
            <a:rPr lang="en-US" sz="1200" dirty="0">
              <a:solidFill>
                <a:schemeClr val="tx1"/>
              </a:solidFill>
            </a:rPr>
            <a:t>5. </a:t>
          </a:r>
        </a:p>
        <a:p>
          <a:r>
            <a:rPr lang="en-US" sz="1200" dirty="0">
              <a:solidFill>
                <a:schemeClr val="tx1"/>
              </a:solidFill>
            </a:rPr>
            <a:t>Creating New Feature</a:t>
          </a:r>
        </a:p>
      </dgm:t>
    </dgm:pt>
    <dgm:pt modelId="{7B02C376-D870-41D0-8463-69E5A52B763D}" type="pres">
      <dgm:prSet presAssocID="{35C5F36A-FAC4-4EA7-8C74-D1D2CC8325F3}" presName="Name0" presStyleCnt="0">
        <dgm:presLayoutVars>
          <dgm:chMax/>
          <dgm:chPref/>
          <dgm:dir/>
          <dgm:animLvl val="lvl"/>
        </dgm:presLayoutVars>
      </dgm:prSet>
      <dgm:spPr/>
    </dgm:pt>
    <dgm:pt modelId="{B6C2C36A-600A-4CB0-B4D9-F41A9F2D4453}" type="pres">
      <dgm:prSet presAssocID="{F6571E6F-B2F4-4FFF-BCE7-7737D44AAAFB}" presName="composite" presStyleCnt="0"/>
      <dgm:spPr/>
    </dgm:pt>
    <dgm:pt modelId="{29431F1F-C278-4B31-B1D2-9EE9EB1E4687}" type="pres">
      <dgm:prSet presAssocID="{F6571E6F-B2F4-4FFF-BCE7-7737D44AAAFB}" presName="Parent1" presStyleLbl="node1" presStyleIdx="0" presStyleCnt="8">
        <dgm:presLayoutVars>
          <dgm:chMax val="1"/>
          <dgm:chPref val="1"/>
          <dgm:bulletEnabled val="1"/>
        </dgm:presLayoutVars>
      </dgm:prSet>
      <dgm:spPr/>
    </dgm:pt>
    <dgm:pt modelId="{CD6FFF78-6A2A-4216-AA7D-D3810A61A6C8}" type="pres">
      <dgm:prSet presAssocID="{F6571E6F-B2F4-4FFF-BCE7-7737D44AAAFB}" presName="Childtext1" presStyleLbl="revTx" presStyleIdx="0" presStyleCnt="4">
        <dgm:presLayoutVars>
          <dgm:chMax val="0"/>
          <dgm:chPref val="0"/>
          <dgm:bulletEnabled val="1"/>
        </dgm:presLayoutVars>
      </dgm:prSet>
      <dgm:spPr/>
    </dgm:pt>
    <dgm:pt modelId="{5535A498-F22B-4559-AA1E-27FBDA661696}" type="pres">
      <dgm:prSet presAssocID="{F6571E6F-B2F4-4FFF-BCE7-7737D44AAAFB}" presName="BalanceSpacing" presStyleCnt="0"/>
      <dgm:spPr/>
    </dgm:pt>
    <dgm:pt modelId="{472ACCD3-C360-4BF7-905B-A8A0CAE412E4}" type="pres">
      <dgm:prSet presAssocID="{F6571E6F-B2F4-4FFF-BCE7-7737D44AAAFB}" presName="BalanceSpacing1" presStyleCnt="0"/>
      <dgm:spPr/>
    </dgm:pt>
    <dgm:pt modelId="{CB356E97-E998-4F20-BB48-D00089A57405}" type="pres">
      <dgm:prSet presAssocID="{EF78A89B-3FD3-481F-A92E-0FC20160545E}" presName="Accent1Text" presStyleLbl="node1" presStyleIdx="1" presStyleCnt="8"/>
      <dgm:spPr/>
    </dgm:pt>
    <dgm:pt modelId="{5C29A62D-6801-4648-AD6D-38D98813C1BC}" type="pres">
      <dgm:prSet presAssocID="{EF78A89B-3FD3-481F-A92E-0FC20160545E}" presName="spaceBetweenRectangles" presStyleCnt="0"/>
      <dgm:spPr/>
    </dgm:pt>
    <dgm:pt modelId="{422EAAF2-2BD5-40F3-A842-832DF07C839F}" type="pres">
      <dgm:prSet presAssocID="{AD33D4CF-B9C7-4BF9-9F1D-FCF9075BA146}" presName="composite" presStyleCnt="0"/>
      <dgm:spPr/>
    </dgm:pt>
    <dgm:pt modelId="{0BFE0D4C-C027-4CC3-A994-6B6179B16753}" type="pres">
      <dgm:prSet presAssocID="{AD33D4CF-B9C7-4BF9-9F1D-FCF9075BA146}" presName="Parent1" presStyleLbl="node1" presStyleIdx="2" presStyleCnt="8">
        <dgm:presLayoutVars>
          <dgm:chMax val="1"/>
          <dgm:chPref val="1"/>
          <dgm:bulletEnabled val="1"/>
        </dgm:presLayoutVars>
      </dgm:prSet>
      <dgm:spPr/>
    </dgm:pt>
    <dgm:pt modelId="{0A3A8234-4593-40A0-9511-7120C6737A15}" type="pres">
      <dgm:prSet presAssocID="{AD33D4CF-B9C7-4BF9-9F1D-FCF9075BA146}" presName="Childtext1" presStyleLbl="revTx" presStyleIdx="1" presStyleCnt="4">
        <dgm:presLayoutVars>
          <dgm:chMax val="0"/>
          <dgm:chPref val="0"/>
          <dgm:bulletEnabled val="1"/>
        </dgm:presLayoutVars>
      </dgm:prSet>
      <dgm:spPr/>
    </dgm:pt>
    <dgm:pt modelId="{5787F6A6-BDFC-4D2B-A645-57C2F9E98C97}" type="pres">
      <dgm:prSet presAssocID="{AD33D4CF-B9C7-4BF9-9F1D-FCF9075BA146}" presName="BalanceSpacing" presStyleCnt="0"/>
      <dgm:spPr/>
    </dgm:pt>
    <dgm:pt modelId="{1C2F3EC6-FB92-47A3-BCFE-82E9393301BD}" type="pres">
      <dgm:prSet presAssocID="{AD33D4CF-B9C7-4BF9-9F1D-FCF9075BA146}" presName="BalanceSpacing1" presStyleCnt="0"/>
      <dgm:spPr/>
    </dgm:pt>
    <dgm:pt modelId="{998B26A1-0602-4798-BDAA-5BFC9FBE3CD1}" type="pres">
      <dgm:prSet presAssocID="{2069017D-D21E-48E5-BD0C-6F6161AE4D4B}" presName="Accent1Text" presStyleLbl="node1" presStyleIdx="3" presStyleCnt="8"/>
      <dgm:spPr/>
    </dgm:pt>
    <dgm:pt modelId="{76D16944-6AFE-441E-824C-D0215A0CC67E}" type="pres">
      <dgm:prSet presAssocID="{2069017D-D21E-48E5-BD0C-6F6161AE4D4B}" presName="spaceBetweenRectangles" presStyleCnt="0"/>
      <dgm:spPr/>
    </dgm:pt>
    <dgm:pt modelId="{30190A18-BB81-4079-B5A6-9F3A9CACC180}" type="pres">
      <dgm:prSet presAssocID="{8549836B-0CA6-4148-B693-D8545784FA91}" presName="composite" presStyleCnt="0"/>
      <dgm:spPr/>
    </dgm:pt>
    <dgm:pt modelId="{C4DAA6D7-0EEB-4551-B3C1-0CA2658DFB79}" type="pres">
      <dgm:prSet presAssocID="{8549836B-0CA6-4148-B693-D8545784FA91}" presName="Parent1" presStyleLbl="node1" presStyleIdx="4" presStyleCnt="8">
        <dgm:presLayoutVars>
          <dgm:chMax val="1"/>
          <dgm:chPref val="1"/>
          <dgm:bulletEnabled val="1"/>
        </dgm:presLayoutVars>
      </dgm:prSet>
      <dgm:spPr/>
    </dgm:pt>
    <dgm:pt modelId="{833BD57B-E766-449A-8BC7-663CC8A8FDC7}" type="pres">
      <dgm:prSet presAssocID="{8549836B-0CA6-4148-B693-D8545784FA91}" presName="Childtext1" presStyleLbl="revTx" presStyleIdx="2" presStyleCnt="4">
        <dgm:presLayoutVars>
          <dgm:chMax val="0"/>
          <dgm:chPref val="0"/>
          <dgm:bulletEnabled val="1"/>
        </dgm:presLayoutVars>
      </dgm:prSet>
      <dgm:spPr/>
    </dgm:pt>
    <dgm:pt modelId="{C984EF4D-D1E9-47D7-8A49-3229B047BFD1}" type="pres">
      <dgm:prSet presAssocID="{8549836B-0CA6-4148-B693-D8545784FA91}" presName="BalanceSpacing" presStyleCnt="0"/>
      <dgm:spPr/>
    </dgm:pt>
    <dgm:pt modelId="{D1478087-A572-4465-BAC7-7E955C925496}" type="pres">
      <dgm:prSet presAssocID="{8549836B-0CA6-4148-B693-D8545784FA91}" presName="BalanceSpacing1" presStyleCnt="0"/>
      <dgm:spPr/>
    </dgm:pt>
    <dgm:pt modelId="{6E488B79-1F92-468E-B5D3-C750B63AA9E8}" type="pres">
      <dgm:prSet presAssocID="{FC328914-EDEB-4F99-9282-CD09E8442228}" presName="Accent1Text" presStyleLbl="node1" presStyleIdx="5" presStyleCnt="8"/>
      <dgm:spPr/>
    </dgm:pt>
    <dgm:pt modelId="{0EAAEC17-6E69-43DD-9D30-1E6D0B241395}" type="pres">
      <dgm:prSet presAssocID="{FC328914-EDEB-4F99-9282-CD09E8442228}" presName="spaceBetweenRectangles" presStyleCnt="0"/>
      <dgm:spPr/>
    </dgm:pt>
    <dgm:pt modelId="{750BE9BA-D933-46CA-B7A1-58F882E6D3E2}" type="pres">
      <dgm:prSet presAssocID="{E0AAA55D-83E9-4224-9985-35AE65A14EBC}" presName="composite" presStyleCnt="0"/>
      <dgm:spPr/>
    </dgm:pt>
    <dgm:pt modelId="{7639B647-DF89-4E91-9C8A-A38ED64D1C36}" type="pres">
      <dgm:prSet presAssocID="{E0AAA55D-83E9-4224-9985-35AE65A14EBC}" presName="Parent1" presStyleLbl="node1" presStyleIdx="6" presStyleCnt="8">
        <dgm:presLayoutVars>
          <dgm:chMax val="1"/>
          <dgm:chPref val="1"/>
          <dgm:bulletEnabled val="1"/>
        </dgm:presLayoutVars>
      </dgm:prSet>
      <dgm:spPr/>
    </dgm:pt>
    <dgm:pt modelId="{3A2802D8-78AF-4A3F-BFD9-E909E55B49C7}" type="pres">
      <dgm:prSet presAssocID="{E0AAA55D-83E9-4224-9985-35AE65A14EBC}" presName="Childtext1" presStyleLbl="revTx" presStyleIdx="3" presStyleCnt="4">
        <dgm:presLayoutVars>
          <dgm:chMax val="0"/>
          <dgm:chPref val="0"/>
          <dgm:bulletEnabled val="1"/>
        </dgm:presLayoutVars>
      </dgm:prSet>
      <dgm:spPr/>
    </dgm:pt>
    <dgm:pt modelId="{BA5FB078-5A9F-473D-80AE-351BF84ABC48}" type="pres">
      <dgm:prSet presAssocID="{E0AAA55D-83E9-4224-9985-35AE65A14EBC}" presName="BalanceSpacing" presStyleCnt="0"/>
      <dgm:spPr/>
    </dgm:pt>
    <dgm:pt modelId="{24A8AEBA-3B95-4644-A306-FE5FA42CADC0}" type="pres">
      <dgm:prSet presAssocID="{E0AAA55D-83E9-4224-9985-35AE65A14EBC}" presName="BalanceSpacing1" presStyleCnt="0"/>
      <dgm:spPr/>
    </dgm:pt>
    <dgm:pt modelId="{181BA81E-DB88-4C08-8B1B-AE2F58EDFCBF}" type="pres">
      <dgm:prSet presAssocID="{B7FCA9ED-247A-4E5D-89BC-EB07F23CBB6D}" presName="Accent1Text" presStyleLbl="node1" presStyleIdx="7" presStyleCnt="8"/>
      <dgm:spPr/>
    </dgm:pt>
  </dgm:ptLst>
  <dgm:cxnLst>
    <dgm:cxn modelId="{FD809304-F677-41A5-AC9B-39D8D6EA9E54}" srcId="{35C5F36A-FAC4-4EA7-8C74-D1D2CC8325F3}" destId="{8549836B-0CA6-4148-B693-D8545784FA91}" srcOrd="2" destOrd="0" parTransId="{0FC47DAB-06C2-48B9-9FEF-FE062E77B60C}" sibTransId="{FC328914-EDEB-4F99-9282-CD09E8442228}"/>
    <dgm:cxn modelId="{8723FB15-9C00-4D46-B689-1D0BCD43F23E}" type="presOf" srcId="{E0AAA55D-83E9-4224-9985-35AE65A14EBC}" destId="{7639B647-DF89-4E91-9C8A-A38ED64D1C36}" srcOrd="0" destOrd="0" presId="urn:microsoft.com/office/officeart/2008/layout/AlternatingHexagons"/>
    <dgm:cxn modelId="{5DA14329-3E1F-4FE3-A508-9BD91E6A8AFF}" type="presOf" srcId="{AD33D4CF-B9C7-4BF9-9F1D-FCF9075BA146}" destId="{0BFE0D4C-C027-4CC3-A994-6B6179B16753}" srcOrd="0" destOrd="0" presId="urn:microsoft.com/office/officeart/2008/layout/AlternatingHexagons"/>
    <dgm:cxn modelId="{1C7B4E32-A596-498D-A652-FF990CA6905C}" type="presOf" srcId="{F6571E6F-B2F4-4FFF-BCE7-7737D44AAAFB}" destId="{29431F1F-C278-4B31-B1D2-9EE9EB1E4687}" srcOrd="0" destOrd="0" presId="urn:microsoft.com/office/officeart/2008/layout/AlternatingHexagons"/>
    <dgm:cxn modelId="{9BCFCF38-3AF7-4750-9666-0FECB0CCCF2B}" srcId="{35C5F36A-FAC4-4EA7-8C74-D1D2CC8325F3}" destId="{F6571E6F-B2F4-4FFF-BCE7-7737D44AAAFB}" srcOrd="0" destOrd="0" parTransId="{EB47C543-561C-4C3D-AD6F-3630761065DE}" sibTransId="{EF78A89B-3FD3-481F-A92E-0FC20160545E}"/>
    <dgm:cxn modelId="{006D2C5C-E75F-45B4-A988-24158A669BBF}" type="presOf" srcId="{35C5F36A-FAC4-4EA7-8C74-D1D2CC8325F3}" destId="{7B02C376-D870-41D0-8463-69E5A52B763D}" srcOrd="0" destOrd="0" presId="urn:microsoft.com/office/officeart/2008/layout/AlternatingHexagons"/>
    <dgm:cxn modelId="{59113B61-3B61-4519-B0C2-F7D54857B026}" type="presOf" srcId="{8549836B-0CA6-4148-B693-D8545784FA91}" destId="{C4DAA6D7-0EEB-4551-B3C1-0CA2658DFB79}" srcOrd="0" destOrd="0" presId="urn:microsoft.com/office/officeart/2008/layout/AlternatingHexagons"/>
    <dgm:cxn modelId="{DB2FA479-CD15-4358-BC37-8B0393CA0C07}" srcId="{35C5F36A-FAC4-4EA7-8C74-D1D2CC8325F3}" destId="{AD33D4CF-B9C7-4BF9-9F1D-FCF9075BA146}" srcOrd="1" destOrd="0" parTransId="{B4197CE3-5949-475E-827E-3CFD02C5019C}" sibTransId="{2069017D-D21E-48E5-BD0C-6F6161AE4D4B}"/>
    <dgm:cxn modelId="{224F21A2-2D13-4A1F-B4C0-6D8C55F08B66}" type="presOf" srcId="{EF78A89B-3FD3-481F-A92E-0FC20160545E}" destId="{CB356E97-E998-4F20-BB48-D00089A57405}" srcOrd="0" destOrd="0" presId="urn:microsoft.com/office/officeart/2008/layout/AlternatingHexagons"/>
    <dgm:cxn modelId="{58E9FAB9-B207-4913-91B1-339ECF11339C}" srcId="{35C5F36A-FAC4-4EA7-8C74-D1D2CC8325F3}" destId="{E0AAA55D-83E9-4224-9985-35AE65A14EBC}" srcOrd="3" destOrd="0" parTransId="{08715E1B-BE95-4C62-9540-80FC9F769E24}" sibTransId="{B7FCA9ED-247A-4E5D-89BC-EB07F23CBB6D}"/>
    <dgm:cxn modelId="{FA7206C7-2FBE-4287-91AC-0DB722D63FE2}" type="presOf" srcId="{B7FCA9ED-247A-4E5D-89BC-EB07F23CBB6D}" destId="{181BA81E-DB88-4C08-8B1B-AE2F58EDFCBF}" srcOrd="0" destOrd="0" presId="urn:microsoft.com/office/officeart/2008/layout/AlternatingHexagons"/>
    <dgm:cxn modelId="{7B4348F3-8B74-4566-A238-409CF0651A51}" type="presOf" srcId="{FC328914-EDEB-4F99-9282-CD09E8442228}" destId="{6E488B79-1F92-468E-B5D3-C750B63AA9E8}" srcOrd="0" destOrd="0" presId="urn:microsoft.com/office/officeart/2008/layout/AlternatingHexagons"/>
    <dgm:cxn modelId="{F93025FB-1055-4F34-BFC5-3E7DAF957611}" type="presOf" srcId="{2069017D-D21E-48E5-BD0C-6F6161AE4D4B}" destId="{998B26A1-0602-4798-BDAA-5BFC9FBE3CD1}" srcOrd="0" destOrd="0" presId="urn:microsoft.com/office/officeart/2008/layout/AlternatingHexagons"/>
    <dgm:cxn modelId="{5AD5687F-5EB4-4DB8-A722-D05AD31FA8D0}" type="presParOf" srcId="{7B02C376-D870-41D0-8463-69E5A52B763D}" destId="{B6C2C36A-600A-4CB0-B4D9-F41A9F2D4453}" srcOrd="0" destOrd="0" presId="urn:microsoft.com/office/officeart/2008/layout/AlternatingHexagons"/>
    <dgm:cxn modelId="{D7071010-555B-4C1B-8841-BDF3E2252145}" type="presParOf" srcId="{B6C2C36A-600A-4CB0-B4D9-F41A9F2D4453}" destId="{29431F1F-C278-4B31-B1D2-9EE9EB1E4687}" srcOrd="0" destOrd="0" presId="urn:microsoft.com/office/officeart/2008/layout/AlternatingHexagons"/>
    <dgm:cxn modelId="{9ED96927-26DB-4882-A2F4-16D4B9ABCA73}" type="presParOf" srcId="{B6C2C36A-600A-4CB0-B4D9-F41A9F2D4453}" destId="{CD6FFF78-6A2A-4216-AA7D-D3810A61A6C8}" srcOrd="1" destOrd="0" presId="urn:microsoft.com/office/officeart/2008/layout/AlternatingHexagons"/>
    <dgm:cxn modelId="{F33B36E5-C9E2-4A58-8C69-91E412C71D3C}" type="presParOf" srcId="{B6C2C36A-600A-4CB0-B4D9-F41A9F2D4453}" destId="{5535A498-F22B-4559-AA1E-27FBDA661696}" srcOrd="2" destOrd="0" presId="urn:microsoft.com/office/officeart/2008/layout/AlternatingHexagons"/>
    <dgm:cxn modelId="{E256297C-AC0F-4A30-9FBA-65EFB3BE16C9}" type="presParOf" srcId="{B6C2C36A-600A-4CB0-B4D9-F41A9F2D4453}" destId="{472ACCD3-C360-4BF7-905B-A8A0CAE412E4}" srcOrd="3" destOrd="0" presId="urn:microsoft.com/office/officeart/2008/layout/AlternatingHexagons"/>
    <dgm:cxn modelId="{09613E63-0A65-4167-8BD8-8AC3AC9ECDF8}" type="presParOf" srcId="{B6C2C36A-600A-4CB0-B4D9-F41A9F2D4453}" destId="{CB356E97-E998-4F20-BB48-D00089A57405}" srcOrd="4" destOrd="0" presId="urn:microsoft.com/office/officeart/2008/layout/AlternatingHexagons"/>
    <dgm:cxn modelId="{80E5EE81-1786-46A5-93C0-5D8A921FEDC0}" type="presParOf" srcId="{7B02C376-D870-41D0-8463-69E5A52B763D}" destId="{5C29A62D-6801-4648-AD6D-38D98813C1BC}" srcOrd="1" destOrd="0" presId="urn:microsoft.com/office/officeart/2008/layout/AlternatingHexagons"/>
    <dgm:cxn modelId="{4BA4B909-9D9F-40F0-9DA6-19AEF6FFFDDF}" type="presParOf" srcId="{7B02C376-D870-41D0-8463-69E5A52B763D}" destId="{422EAAF2-2BD5-40F3-A842-832DF07C839F}" srcOrd="2" destOrd="0" presId="urn:microsoft.com/office/officeart/2008/layout/AlternatingHexagons"/>
    <dgm:cxn modelId="{FB2296D6-1E54-4D06-9C41-7C244196A447}" type="presParOf" srcId="{422EAAF2-2BD5-40F3-A842-832DF07C839F}" destId="{0BFE0D4C-C027-4CC3-A994-6B6179B16753}" srcOrd="0" destOrd="0" presId="urn:microsoft.com/office/officeart/2008/layout/AlternatingHexagons"/>
    <dgm:cxn modelId="{57D380E4-1BA2-4C33-9827-A09FC65282BB}" type="presParOf" srcId="{422EAAF2-2BD5-40F3-A842-832DF07C839F}" destId="{0A3A8234-4593-40A0-9511-7120C6737A15}" srcOrd="1" destOrd="0" presId="urn:microsoft.com/office/officeart/2008/layout/AlternatingHexagons"/>
    <dgm:cxn modelId="{94AFF79D-575D-489A-A024-F3A7E809A96D}" type="presParOf" srcId="{422EAAF2-2BD5-40F3-A842-832DF07C839F}" destId="{5787F6A6-BDFC-4D2B-A645-57C2F9E98C97}" srcOrd="2" destOrd="0" presId="urn:microsoft.com/office/officeart/2008/layout/AlternatingHexagons"/>
    <dgm:cxn modelId="{E96FA619-6E77-41F9-9DAB-13CA400BA208}" type="presParOf" srcId="{422EAAF2-2BD5-40F3-A842-832DF07C839F}" destId="{1C2F3EC6-FB92-47A3-BCFE-82E9393301BD}" srcOrd="3" destOrd="0" presId="urn:microsoft.com/office/officeart/2008/layout/AlternatingHexagons"/>
    <dgm:cxn modelId="{E4F7C120-8EB9-4EAB-9388-DECAE866044A}" type="presParOf" srcId="{422EAAF2-2BD5-40F3-A842-832DF07C839F}" destId="{998B26A1-0602-4798-BDAA-5BFC9FBE3CD1}" srcOrd="4" destOrd="0" presId="urn:microsoft.com/office/officeart/2008/layout/AlternatingHexagons"/>
    <dgm:cxn modelId="{06E2EDED-6302-40D1-B75D-5EB39CC22882}" type="presParOf" srcId="{7B02C376-D870-41D0-8463-69E5A52B763D}" destId="{76D16944-6AFE-441E-824C-D0215A0CC67E}" srcOrd="3" destOrd="0" presId="urn:microsoft.com/office/officeart/2008/layout/AlternatingHexagons"/>
    <dgm:cxn modelId="{C6201D52-2C7F-4D37-9C61-C1D16E7555F9}" type="presParOf" srcId="{7B02C376-D870-41D0-8463-69E5A52B763D}" destId="{30190A18-BB81-4079-B5A6-9F3A9CACC180}" srcOrd="4" destOrd="0" presId="urn:microsoft.com/office/officeart/2008/layout/AlternatingHexagons"/>
    <dgm:cxn modelId="{D774EE82-179C-430E-A2C3-1C248DA24141}" type="presParOf" srcId="{30190A18-BB81-4079-B5A6-9F3A9CACC180}" destId="{C4DAA6D7-0EEB-4551-B3C1-0CA2658DFB79}" srcOrd="0" destOrd="0" presId="urn:microsoft.com/office/officeart/2008/layout/AlternatingHexagons"/>
    <dgm:cxn modelId="{60FEE3D3-30D2-4ACE-94B0-6CE912F98693}" type="presParOf" srcId="{30190A18-BB81-4079-B5A6-9F3A9CACC180}" destId="{833BD57B-E766-449A-8BC7-663CC8A8FDC7}" srcOrd="1" destOrd="0" presId="urn:microsoft.com/office/officeart/2008/layout/AlternatingHexagons"/>
    <dgm:cxn modelId="{6EAD5D55-7246-4755-B4ED-64A9821F6F94}" type="presParOf" srcId="{30190A18-BB81-4079-B5A6-9F3A9CACC180}" destId="{C984EF4D-D1E9-47D7-8A49-3229B047BFD1}" srcOrd="2" destOrd="0" presId="urn:microsoft.com/office/officeart/2008/layout/AlternatingHexagons"/>
    <dgm:cxn modelId="{DCEB201F-B70A-4260-959D-23E5A2059CE6}" type="presParOf" srcId="{30190A18-BB81-4079-B5A6-9F3A9CACC180}" destId="{D1478087-A572-4465-BAC7-7E955C925496}" srcOrd="3" destOrd="0" presId="urn:microsoft.com/office/officeart/2008/layout/AlternatingHexagons"/>
    <dgm:cxn modelId="{4EEDB28F-5699-42BD-8843-03FD0A3DCE6C}" type="presParOf" srcId="{30190A18-BB81-4079-B5A6-9F3A9CACC180}" destId="{6E488B79-1F92-468E-B5D3-C750B63AA9E8}" srcOrd="4" destOrd="0" presId="urn:microsoft.com/office/officeart/2008/layout/AlternatingHexagons"/>
    <dgm:cxn modelId="{9147822F-C3A1-466A-945A-4E2E16C6EA1E}" type="presParOf" srcId="{7B02C376-D870-41D0-8463-69E5A52B763D}" destId="{0EAAEC17-6E69-43DD-9D30-1E6D0B241395}" srcOrd="5" destOrd="0" presId="urn:microsoft.com/office/officeart/2008/layout/AlternatingHexagons"/>
    <dgm:cxn modelId="{052F00F0-3EEF-4182-95D1-F771042BF5EF}" type="presParOf" srcId="{7B02C376-D870-41D0-8463-69E5A52B763D}" destId="{750BE9BA-D933-46CA-B7A1-58F882E6D3E2}" srcOrd="6" destOrd="0" presId="urn:microsoft.com/office/officeart/2008/layout/AlternatingHexagons"/>
    <dgm:cxn modelId="{6942D9C7-2C0D-4CF4-BCA4-B3F37A11D146}" type="presParOf" srcId="{750BE9BA-D933-46CA-B7A1-58F882E6D3E2}" destId="{7639B647-DF89-4E91-9C8A-A38ED64D1C36}" srcOrd="0" destOrd="0" presId="urn:microsoft.com/office/officeart/2008/layout/AlternatingHexagons"/>
    <dgm:cxn modelId="{0B333ED4-356B-43E4-885D-92EC8EE6B73E}" type="presParOf" srcId="{750BE9BA-D933-46CA-B7A1-58F882E6D3E2}" destId="{3A2802D8-78AF-4A3F-BFD9-E909E55B49C7}" srcOrd="1" destOrd="0" presId="urn:microsoft.com/office/officeart/2008/layout/AlternatingHexagons"/>
    <dgm:cxn modelId="{01C9C35E-12E1-4153-8879-FB0CE5C04697}" type="presParOf" srcId="{750BE9BA-D933-46CA-B7A1-58F882E6D3E2}" destId="{BA5FB078-5A9F-473D-80AE-351BF84ABC48}" srcOrd="2" destOrd="0" presId="urn:microsoft.com/office/officeart/2008/layout/AlternatingHexagons"/>
    <dgm:cxn modelId="{37AD3E55-C787-444F-BDBC-87FDF88A0BB2}" type="presParOf" srcId="{750BE9BA-D933-46CA-B7A1-58F882E6D3E2}" destId="{24A8AEBA-3B95-4644-A306-FE5FA42CADC0}" srcOrd="3" destOrd="0" presId="urn:microsoft.com/office/officeart/2008/layout/AlternatingHexagons"/>
    <dgm:cxn modelId="{50A585CA-D002-498C-A794-338A358BA1D0}" type="presParOf" srcId="{750BE9BA-D933-46CA-B7A1-58F882E6D3E2}" destId="{181BA81E-DB88-4C08-8B1B-AE2F58EDFCBF}"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C5F36A-FAC4-4EA7-8C74-D1D2CC8325F3}"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AAA55D-83E9-4224-9985-35AE65A14EBC}">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Perform EDA</a:t>
          </a:r>
          <a:endParaRPr lang="en-US" sz="1200" dirty="0"/>
        </a:p>
      </dgm:t>
    </dgm:pt>
    <dgm:pt modelId="{08715E1B-BE95-4C62-9540-80FC9F769E24}" type="parTrans" cxnId="{58E9FAB9-B207-4913-91B1-339ECF11339C}">
      <dgm:prSet/>
      <dgm:spPr/>
      <dgm:t>
        <a:bodyPr/>
        <a:lstStyle/>
        <a:p>
          <a:endParaRPr lang="en-US"/>
        </a:p>
      </dgm:t>
    </dgm:pt>
    <dgm:pt modelId="{B7FCA9ED-247A-4E5D-89BC-EB07F23CBB6D}" type="sibTrans" cxnId="{58E9FAB9-B207-4913-91B1-339ECF11339C}">
      <dgm:prSet custT="1"/>
      <dgm:spPr>
        <a:solidFill>
          <a:schemeClr val="accent6"/>
        </a:solidFill>
        <a:ln>
          <a:solidFill>
            <a:schemeClr val="accent3"/>
          </a:solidFill>
        </a:ln>
      </dgm:spPr>
      <dgm:t>
        <a:bodyPr/>
        <a:lstStyle/>
        <a:p>
          <a:endParaRPr lang="en-US"/>
        </a:p>
      </dgm:t>
    </dgm:pt>
    <dgm:pt modelId="{D0A1A407-0AE1-4441-87CB-807BAE30186A}">
      <dgm:prSet custT="1"/>
      <dgm:spPr>
        <a:solidFill>
          <a:schemeClr val="accent3"/>
        </a:solidFill>
        <a:ln>
          <a:solidFill>
            <a:schemeClr val="accent6"/>
          </a:solidFill>
        </a:ln>
      </dgm:spPr>
      <dgm:t>
        <a:bodyPr/>
        <a:lstStyle/>
        <a:p>
          <a:r>
            <a:rPr lang="en-US" sz="1200">
              <a:latin typeface="Times New Roman" panose="02020603050405020304" pitchFamily="18" charset="0"/>
              <a:cs typeface="Times New Roman" panose="02020603050405020304" pitchFamily="18" charset="0"/>
            </a:rPr>
            <a:t>Feature Engineering</a:t>
          </a:r>
          <a:endParaRPr lang="en-US" sz="1200" dirty="0"/>
        </a:p>
      </dgm:t>
    </dgm:pt>
    <dgm:pt modelId="{30E54840-5672-42AB-BD96-C8A035AAD779}" type="parTrans" cxnId="{20FE793A-297F-4A2D-8CC0-DEF4D0F0343C}">
      <dgm:prSet/>
      <dgm:spPr/>
      <dgm:t>
        <a:bodyPr/>
        <a:lstStyle/>
        <a:p>
          <a:endParaRPr lang="en-US"/>
        </a:p>
      </dgm:t>
    </dgm:pt>
    <dgm:pt modelId="{FB43A67B-F3B1-4D63-B586-EB8124E54345}" type="sibTrans" cxnId="{20FE793A-297F-4A2D-8CC0-DEF4D0F0343C}">
      <dgm:prSet/>
      <dgm:spPr/>
      <dgm:t>
        <a:bodyPr/>
        <a:lstStyle/>
        <a:p>
          <a:endParaRPr lang="en-US"/>
        </a:p>
      </dgm:t>
    </dgm:pt>
    <dgm:pt modelId="{CF878E20-49D5-4E46-A7FB-87200893396A}">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Resampling</a:t>
          </a:r>
          <a:endParaRPr lang="en-US" sz="1200" dirty="0"/>
        </a:p>
      </dgm:t>
    </dgm:pt>
    <dgm:pt modelId="{F7224525-C0E0-4626-92E4-9318AA9E97FE}" type="parTrans" cxnId="{19716939-8529-4A2C-B54E-F2B9A5509552}">
      <dgm:prSet/>
      <dgm:spPr/>
      <dgm:t>
        <a:bodyPr/>
        <a:lstStyle/>
        <a:p>
          <a:endParaRPr lang="en-US"/>
        </a:p>
      </dgm:t>
    </dgm:pt>
    <dgm:pt modelId="{38F3B285-19D1-45E9-B554-6EFA1CA0E332}" type="sibTrans" cxnId="{19716939-8529-4A2C-B54E-F2B9A5509552}">
      <dgm:prSet/>
      <dgm:spPr/>
      <dgm:t>
        <a:bodyPr/>
        <a:lstStyle/>
        <a:p>
          <a:endParaRPr lang="en-US"/>
        </a:p>
      </dgm:t>
    </dgm:pt>
    <dgm:pt modelId="{5F87438F-747E-4DBC-A7E8-A3F7F0ACDFA9}">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Decomposition </a:t>
          </a:r>
          <a:endParaRPr lang="en-US" sz="1200" dirty="0"/>
        </a:p>
      </dgm:t>
    </dgm:pt>
    <dgm:pt modelId="{6C6297E4-FDE4-4E49-97E1-3313960D81DB}" type="parTrans" cxnId="{53524777-0C18-4DD7-83EE-AA34302554EB}">
      <dgm:prSet/>
      <dgm:spPr/>
      <dgm:t>
        <a:bodyPr/>
        <a:lstStyle/>
        <a:p>
          <a:endParaRPr lang="en-US"/>
        </a:p>
      </dgm:t>
    </dgm:pt>
    <dgm:pt modelId="{223E489E-5921-439C-8595-277ADDDF860F}" type="sibTrans" cxnId="{53524777-0C18-4DD7-83EE-AA34302554EB}">
      <dgm:prSet/>
      <dgm:spPr/>
      <dgm:t>
        <a:bodyPr/>
        <a:lstStyle/>
        <a:p>
          <a:endParaRPr lang="en-US"/>
        </a:p>
      </dgm:t>
    </dgm:pt>
    <dgm:pt modelId="{79FE2B18-F364-44B1-A04C-8C3EF72DC44B}">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Stationary Check</a:t>
          </a:r>
          <a:endParaRPr lang="en-US" sz="1200" dirty="0"/>
        </a:p>
      </dgm:t>
    </dgm:pt>
    <dgm:pt modelId="{3DFBF6B5-68B9-4B77-9492-DEC2892189A3}" type="parTrans" cxnId="{B4DF71F5-AA8B-4E25-9BE7-A0180F7E8DA0}">
      <dgm:prSet/>
      <dgm:spPr/>
      <dgm:t>
        <a:bodyPr/>
        <a:lstStyle/>
        <a:p>
          <a:endParaRPr lang="en-US"/>
        </a:p>
      </dgm:t>
    </dgm:pt>
    <dgm:pt modelId="{E5430885-C14E-4DA7-ACC6-E920181458E2}" type="sibTrans" cxnId="{B4DF71F5-AA8B-4E25-9BE7-A0180F7E8DA0}">
      <dgm:prSet/>
      <dgm:spPr/>
      <dgm:t>
        <a:bodyPr/>
        <a:lstStyle/>
        <a:p>
          <a:endParaRPr lang="en-US"/>
        </a:p>
      </dgm:t>
    </dgm:pt>
    <dgm:pt modelId="{94C29964-E9E6-4896-9582-784A9A193FAA}">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Train Test Split</a:t>
          </a:r>
          <a:endParaRPr lang="en-US" sz="1200" dirty="0"/>
        </a:p>
      </dgm:t>
    </dgm:pt>
    <dgm:pt modelId="{44379D52-9CA7-469C-8B88-4D30D44BC6C1}" type="parTrans" cxnId="{8CC2D318-CE6B-4C1C-B27C-BDAC48513411}">
      <dgm:prSet/>
      <dgm:spPr/>
      <dgm:t>
        <a:bodyPr/>
        <a:lstStyle/>
        <a:p>
          <a:endParaRPr lang="en-US"/>
        </a:p>
      </dgm:t>
    </dgm:pt>
    <dgm:pt modelId="{2689B6E1-1015-467F-BA83-C2427FB999D1}" type="sibTrans" cxnId="{8CC2D318-CE6B-4C1C-B27C-BDAC48513411}">
      <dgm:prSet/>
      <dgm:spPr/>
      <dgm:t>
        <a:bodyPr/>
        <a:lstStyle/>
        <a:p>
          <a:endParaRPr lang="en-US"/>
        </a:p>
      </dgm:t>
    </dgm:pt>
    <dgm:pt modelId="{48CD066E-5C1A-4F73-9528-9B449614FA68}">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SARIMAX Model Analysis</a:t>
          </a:r>
          <a:endParaRPr lang="en-US" sz="1200" dirty="0"/>
        </a:p>
      </dgm:t>
    </dgm:pt>
    <dgm:pt modelId="{117AE111-026A-4A23-BF18-80932ED5339A}" type="parTrans" cxnId="{3D5462C3-6E8E-45CB-A172-4CC793FAD402}">
      <dgm:prSet/>
      <dgm:spPr/>
      <dgm:t>
        <a:bodyPr/>
        <a:lstStyle/>
        <a:p>
          <a:endParaRPr lang="en-US"/>
        </a:p>
      </dgm:t>
    </dgm:pt>
    <dgm:pt modelId="{A6106F7C-B614-4088-A39B-644B60BCAA5D}" type="sibTrans" cxnId="{3D5462C3-6E8E-45CB-A172-4CC793FAD402}">
      <dgm:prSet/>
      <dgm:spPr/>
      <dgm:t>
        <a:bodyPr/>
        <a:lstStyle/>
        <a:p>
          <a:endParaRPr lang="en-US"/>
        </a:p>
      </dgm:t>
    </dgm:pt>
    <dgm:pt modelId="{5FA583F5-79EE-4E67-BE7D-B77767A4BEBC}">
      <dgm:prSet custT="1"/>
      <dgm:spPr>
        <a:solidFill>
          <a:schemeClr val="accent3"/>
        </a:solidFill>
        <a:ln>
          <a:solidFill>
            <a:schemeClr val="accent6"/>
          </a:solidFill>
        </a:ln>
      </dgm:spPr>
      <dgm:t>
        <a:bodyPr/>
        <a:lstStyle/>
        <a:p>
          <a:r>
            <a:rPr lang="en-US" sz="1200" dirty="0">
              <a:latin typeface="Times New Roman" panose="02020603050405020304" pitchFamily="18" charset="0"/>
              <a:cs typeface="Times New Roman" panose="02020603050405020304" pitchFamily="18" charset="0"/>
            </a:rPr>
            <a:t>ARIMA Model Analysis</a:t>
          </a:r>
          <a:endParaRPr lang="en-US" sz="1200" dirty="0"/>
        </a:p>
      </dgm:t>
    </dgm:pt>
    <dgm:pt modelId="{447E91F2-7802-4F7D-8888-69FA5EA409E6}" type="parTrans" cxnId="{4474B2F7-2768-4E70-9E29-24F0A5A70F1A}">
      <dgm:prSet/>
      <dgm:spPr/>
      <dgm:t>
        <a:bodyPr/>
        <a:lstStyle/>
        <a:p>
          <a:endParaRPr lang="en-US"/>
        </a:p>
      </dgm:t>
    </dgm:pt>
    <dgm:pt modelId="{9E237CD3-0EA6-45FD-BDE5-633B4938A3F2}" type="sibTrans" cxnId="{4474B2F7-2768-4E70-9E29-24F0A5A70F1A}">
      <dgm:prSet/>
      <dgm:spPr/>
      <dgm:t>
        <a:bodyPr/>
        <a:lstStyle/>
        <a:p>
          <a:endParaRPr lang="en-US"/>
        </a:p>
      </dgm:t>
    </dgm:pt>
    <dgm:pt modelId="{5F4B812D-C9B0-4B31-8765-392C5BE6B4B4}" type="pres">
      <dgm:prSet presAssocID="{35C5F36A-FAC4-4EA7-8C74-D1D2CC8325F3}" presName="diagram" presStyleCnt="0">
        <dgm:presLayoutVars>
          <dgm:dir/>
          <dgm:resizeHandles val="exact"/>
        </dgm:presLayoutVars>
      </dgm:prSet>
      <dgm:spPr/>
    </dgm:pt>
    <dgm:pt modelId="{64D5EB13-8B1E-430F-9751-B7B9E7162CC6}" type="pres">
      <dgm:prSet presAssocID="{E0AAA55D-83E9-4224-9985-35AE65A14EBC}" presName="node" presStyleLbl="node1" presStyleIdx="0" presStyleCnt="8">
        <dgm:presLayoutVars>
          <dgm:bulletEnabled val="1"/>
        </dgm:presLayoutVars>
      </dgm:prSet>
      <dgm:spPr/>
    </dgm:pt>
    <dgm:pt modelId="{06262519-48BF-483B-9ED9-0FB66E8ADBFD}" type="pres">
      <dgm:prSet presAssocID="{B7FCA9ED-247A-4E5D-89BC-EB07F23CBB6D}" presName="sibTrans" presStyleCnt="0"/>
      <dgm:spPr/>
    </dgm:pt>
    <dgm:pt modelId="{1EF3C04B-2BCF-4015-BE8D-560BE96ED79A}" type="pres">
      <dgm:prSet presAssocID="{D0A1A407-0AE1-4441-87CB-807BAE30186A}" presName="node" presStyleLbl="node1" presStyleIdx="1" presStyleCnt="8">
        <dgm:presLayoutVars>
          <dgm:bulletEnabled val="1"/>
        </dgm:presLayoutVars>
      </dgm:prSet>
      <dgm:spPr/>
    </dgm:pt>
    <dgm:pt modelId="{8A41BC6D-69AC-4D8F-8DBD-E2FC72493057}" type="pres">
      <dgm:prSet presAssocID="{FB43A67B-F3B1-4D63-B586-EB8124E54345}" presName="sibTrans" presStyleCnt="0"/>
      <dgm:spPr/>
    </dgm:pt>
    <dgm:pt modelId="{5AC23370-D1A0-48A9-BFD5-A06B80CC49F7}" type="pres">
      <dgm:prSet presAssocID="{CF878E20-49D5-4E46-A7FB-87200893396A}" presName="node" presStyleLbl="node1" presStyleIdx="2" presStyleCnt="8">
        <dgm:presLayoutVars>
          <dgm:bulletEnabled val="1"/>
        </dgm:presLayoutVars>
      </dgm:prSet>
      <dgm:spPr/>
    </dgm:pt>
    <dgm:pt modelId="{D61240E5-3E1F-4DAC-8FA8-5088F3E79082}" type="pres">
      <dgm:prSet presAssocID="{38F3B285-19D1-45E9-B554-6EFA1CA0E332}" presName="sibTrans" presStyleCnt="0"/>
      <dgm:spPr/>
    </dgm:pt>
    <dgm:pt modelId="{CC74EC83-6F0B-4A0C-BB3F-6380505DF80B}" type="pres">
      <dgm:prSet presAssocID="{5F87438F-747E-4DBC-A7E8-A3F7F0ACDFA9}" presName="node" presStyleLbl="node1" presStyleIdx="3" presStyleCnt="8">
        <dgm:presLayoutVars>
          <dgm:bulletEnabled val="1"/>
        </dgm:presLayoutVars>
      </dgm:prSet>
      <dgm:spPr/>
    </dgm:pt>
    <dgm:pt modelId="{D951AC60-B7E7-4C8A-96F6-511BBEF18972}" type="pres">
      <dgm:prSet presAssocID="{223E489E-5921-439C-8595-277ADDDF860F}" presName="sibTrans" presStyleCnt="0"/>
      <dgm:spPr/>
    </dgm:pt>
    <dgm:pt modelId="{7F7CCF7A-D85A-47C4-8AD4-C8E2AC3F2ACF}" type="pres">
      <dgm:prSet presAssocID="{79FE2B18-F364-44B1-A04C-8C3EF72DC44B}" presName="node" presStyleLbl="node1" presStyleIdx="4" presStyleCnt="8">
        <dgm:presLayoutVars>
          <dgm:bulletEnabled val="1"/>
        </dgm:presLayoutVars>
      </dgm:prSet>
      <dgm:spPr/>
    </dgm:pt>
    <dgm:pt modelId="{2C2F72B9-74EB-4E12-8252-96F2C3F726A9}" type="pres">
      <dgm:prSet presAssocID="{E5430885-C14E-4DA7-ACC6-E920181458E2}" presName="sibTrans" presStyleCnt="0"/>
      <dgm:spPr/>
    </dgm:pt>
    <dgm:pt modelId="{E7175AA5-ACCB-4CFF-9397-B75ACF963B4B}" type="pres">
      <dgm:prSet presAssocID="{94C29964-E9E6-4896-9582-784A9A193FAA}" presName="node" presStyleLbl="node1" presStyleIdx="5" presStyleCnt="8">
        <dgm:presLayoutVars>
          <dgm:bulletEnabled val="1"/>
        </dgm:presLayoutVars>
      </dgm:prSet>
      <dgm:spPr/>
    </dgm:pt>
    <dgm:pt modelId="{15012B60-1DC3-43B5-BAEE-D03D40F1921A}" type="pres">
      <dgm:prSet presAssocID="{2689B6E1-1015-467F-BA83-C2427FB999D1}" presName="sibTrans" presStyleCnt="0"/>
      <dgm:spPr/>
    </dgm:pt>
    <dgm:pt modelId="{EF31CDD1-4781-4B41-897B-F210591218AA}" type="pres">
      <dgm:prSet presAssocID="{48CD066E-5C1A-4F73-9528-9B449614FA68}" presName="node" presStyleLbl="node1" presStyleIdx="6" presStyleCnt="8">
        <dgm:presLayoutVars>
          <dgm:bulletEnabled val="1"/>
        </dgm:presLayoutVars>
      </dgm:prSet>
      <dgm:spPr/>
    </dgm:pt>
    <dgm:pt modelId="{6B335D16-A885-418B-BC91-95CE71BFE399}" type="pres">
      <dgm:prSet presAssocID="{A6106F7C-B614-4088-A39B-644B60BCAA5D}" presName="sibTrans" presStyleCnt="0"/>
      <dgm:spPr/>
    </dgm:pt>
    <dgm:pt modelId="{62235FA6-2E92-4F9B-80CA-7D6B5567FFF4}" type="pres">
      <dgm:prSet presAssocID="{5FA583F5-79EE-4E67-BE7D-B77767A4BEBC}" presName="node" presStyleLbl="node1" presStyleIdx="7" presStyleCnt="8">
        <dgm:presLayoutVars>
          <dgm:bulletEnabled val="1"/>
        </dgm:presLayoutVars>
      </dgm:prSet>
      <dgm:spPr/>
    </dgm:pt>
  </dgm:ptLst>
  <dgm:cxnLst>
    <dgm:cxn modelId="{8CC2D318-CE6B-4C1C-B27C-BDAC48513411}" srcId="{35C5F36A-FAC4-4EA7-8C74-D1D2CC8325F3}" destId="{94C29964-E9E6-4896-9582-784A9A193FAA}" srcOrd="5" destOrd="0" parTransId="{44379D52-9CA7-469C-8B88-4D30D44BC6C1}" sibTransId="{2689B6E1-1015-467F-BA83-C2427FB999D1}"/>
    <dgm:cxn modelId="{BC5FDC37-20B2-4CFF-8559-869ECA56258D}" type="presOf" srcId="{5FA583F5-79EE-4E67-BE7D-B77767A4BEBC}" destId="{62235FA6-2E92-4F9B-80CA-7D6B5567FFF4}" srcOrd="0" destOrd="0" presId="urn:microsoft.com/office/officeart/2005/8/layout/default"/>
    <dgm:cxn modelId="{19716939-8529-4A2C-B54E-F2B9A5509552}" srcId="{35C5F36A-FAC4-4EA7-8C74-D1D2CC8325F3}" destId="{CF878E20-49D5-4E46-A7FB-87200893396A}" srcOrd="2" destOrd="0" parTransId="{F7224525-C0E0-4626-92E4-9318AA9E97FE}" sibTransId="{38F3B285-19D1-45E9-B554-6EFA1CA0E332}"/>
    <dgm:cxn modelId="{20FE793A-297F-4A2D-8CC0-DEF4D0F0343C}" srcId="{35C5F36A-FAC4-4EA7-8C74-D1D2CC8325F3}" destId="{D0A1A407-0AE1-4441-87CB-807BAE30186A}" srcOrd="1" destOrd="0" parTransId="{30E54840-5672-42AB-BD96-C8A035AAD779}" sibTransId="{FB43A67B-F3B1-4D63-B586-EB8124E54345}"/>
    <dgm:cxn modelId="{C053F943-3B2D-4884-8471-80A3C7C3E2DB}" type="presOf" srcId="{CF878E20-49D5-4E46-A7FB-87200893396A}" destId="{5AC23370-D1A0-48A9-BFD5-A06B80CC49F7}" srcOrd="0" destOrd="0" presId="urn:microsoft.com/office/officeart/2005/8/layout/default"/>
    <dgm:cxn modelId="{DCBC7C64-A0C8-47DE-84A8-8C8B3AE0F25E}" type="presOf" srcId="{5F87438F-747E-4DBC-A7E8-A3F7F0ACDFA9}" destId="{CC74EC83-6F0B-4A0C-BB3F-6380505DF80B}" srcOrd="0" destOrd="0" presId="urn:microsoft.com/office/officeart/2005/8/layout/default"/>
    <dgm:cxn modelId="{8CA9534C-E5DE-4DBF-A7C6-75917EC3880A}" type="presOf" srcId="{35C5F36A-FAC4-4EA7-8C74-D1D2CC8325F3}" destId="{5F4B812D-C9B0-4B31-8765-392C5BE6B4B4}" srcOrd="0" destOrd="0" presId="urn:microsoft.com/office/officeart/2005/8/layout/default"/>
    <dgm:cxn modelId="{53524777-0C18-4DD7-83EE-AA34302554EB}" srcId="{35C5F36A-FAC4-4EA7-8C74-D1D2CC8325F3}" destId="{5F87438F-747E-4DBC-A7E8-A3F7F0ACDFA9}" srcOrd="3" destOrd="0" parTransId="{6C6297E4-FDE4-4E49-97E1-3313960D81DB}" sibTransId="{223E489E-5921-439C-8595-277ADDDF860F}"/>
    <dgm:cxn modelId="{319AC19C-D956-4F71-BD32-1DF391B472D7}" type="presOf" srcId="{D0A1A407-0AE1-4441-87CB-807BAE30186A}" destId="{1EF3C04B-2BCF-4015-BE8D-560BE96ED79A}" srcOrd="0" destOrd="0" presId="urn:microsoft.com/office/officeart/2005/8/layout/default"/>
    <dgm:cxn modelId="{0479CE9E-3D95-4EA1-B793-3C0E23C2D31A}" type="presOf" srcId="{48CD066E-5C1A-4F73-9528-9B449614FA68}" destId="{EF31CDD1-4781-4B41-897B-F210591218AA}" srcOrd="0" destOrd="0" presId="urn:microsoft.com/office/officeart/2005/8/layout/default"/>
    <dgm:cxn modelId="{6E1E39A0-88C9-4743-9748-64691A67B41E}" type="presOf" srcId="{E0AAA55D-83E9-4224-9985-35AE65A14EBC}" destId="{64D5EB13-8B1E-430F-9751-B7B9E7162CC6}" srcOrd="0" destOrd="0" presId="urn:microsoft.com/office/officeart/2005/8/layout/default"/>
    <dgm:cxn modelId="{58E9FAB9-B207-4913-91B1-339ECF11339C}" srcId="{35C5F36A-FAC4-4EA7-8C74-D1D2CC8325F3}" destId="{E0AAA55D-83E9-4224-9985-35AE65A14EBC}" srcOrd="0" destOrd="0" parTransId="{08715E1B-BE95-4C62-9540-80FC9F769E24}" sibTransId="{B7FCA9ED-247A-4E5D-89BC-EB07F23CBB6D}"/>
    <dgm:cxn modelId="{FA2E8ABD-8CF0-440B-8EB9-19D1C887CFDD}" type="presOf" srcId="{94C29964-E9E6-4896-9582-784A9A193FAA}" destId="{E7175AA5-ACCB-4CFF-9397-B75ACF963B4B}" srcOrd="0" destOrd="0" presId="urn:microsoft.com/office/officeart/2005/8/layout/default"/>
    <dgm:cxn modelId="{3D5462C3-6E8E-45CB-A172-4CC793FAD402}" srcId="{35C5F36A-FAC4-4EA7-8C74-D1D2CC8325F3}" destId="{48CD066E-5C1A-4F73-9528-9B449614FA68}" srcOrd="6" destOrd="0" parTransId="{117AE111-026A-4A23-BF18-80932ED5339A}" sibTransId="{A6106F7C-B614-4088-A39B-644B60BCAA5D}"/>
    <dgm:cxn modelId="{B4DF71F5-AA8B-4E25-9BE7-A0180F7E8DA0}" srcId="{35C5F36A-FAC4-4EA7-8C74-D1D2CC8325F3}" destId="{79FE2B18-F364-44B1-A04C-8C3EF72DC44B}" srcOrd="4" destOrd="0" parTransId="{3DFBF6B5-68B9-4B77-9492-DEC2892189A3}" sibTransId="{E5430885-C14E-4DA7-ACC6-E920181458E2}"/>
    <dgm:cxn modelId="{4474B2F7-2768-4E70-9E29-24F0A5A70F1A}" srcId="{35C5F36A-FAC4-4EA7-8C74-D1D2CC8325F3}" destId="{5FA583F5-79EE-4E67-BE7D-B77767A4BEBC}" srcOrd="7" destOrd="0" parTransId="{447E91F2-7802-4F7D-8888-69FA5EA409E6}" sibTransId="{9E237CD3-0EA6-45FD-BDE5-633B4938A3F2}"/>
    <dgm:cxn modelId="{24E157FD-B034-425F-94ED-0008B2BED5D6}" type="presOf" srcId="{79FE2B18-F364-44B1-A04C-8C3EF72DC44B}" destId="{7F7CCF7A-D85A-47C4-8AD4-C8E2AC3F2ACF}" srcOrd="0" destOrd="0" presId="urn:microsoft.com/office/officeart/2005/8/layout/default"/>
    <dgm:cxn modelId="{5AF7D842-5C9B-4943-9051-8CB8460B0131}" type="presParOf" srcId="{5F4B812D-C9B0-4B31-8765-392C5BE6B4B4}" destId="{64D5EB13-8B1E-430F-9751-B7B9E7162CC6}" srcOrd="0" destOrd="0" presId="urn:microsoft.com/office/officeart/2005/8/layout/default"/>
    <dgm:cxn modelId="{DFBFA11C-E664-4539-ADE4-E318FCE6C473}" type="presParOf" srcId="{5F4B812D-C9B0-4B31-8765-392C5BE6B4B4}" destId="{06262519-48BF-483B-9ED9-0FB66E8ADBFD}" srcOrd="1" destOrd="0" presId="urn:microsoft.com/office/officeart/2005/8/layout/default"/>
    <dgm:cxn modelId="{A7F07B18-4896-4BE7-974B-27D0C6430EB5}" type="presParOf" srcId="{5F4B812D-C9B0-4B31-8765-392C5BE6B4B4}" destId="{1EF3C04B-2BCF-4015-BE8D-560BE96ED79A}" srcOrd="2" destOrd="0" presId="urn:microsoft.com/office/officeart/2005/8/layout/default"/>
    <dgm:cxn modelId="{93634383-3289-45F4-89EB-F66A0D479523}" type="presParOf" srcId="{5F4B812D-C9B0-4B31-8765-392C5BE6B4B4}" destId="{8A41BC6D-69AC-4D8F-8DBD-E2FC72493057}" srcOrd="3" destOrd="0" presId="urn:microsoft.com/office/officeart/2005/8/layout/default"/>
    <dgm:cxn modelId="{AC263805-D380-4E88-A4F1-47A9E2BD988F}" type="presParOf" srcId="{5F4B812D-C9B0-4B31-8765-392C5BE6B4B4}" destId="{5AC23370-D1A0-48A9-BFD5-A06B80CC49F7}" srcOrd="4" destOrd="0" presId="urn:microsoft.com/office/officeart/2005/8/layout/default"/>
    <dgm:cxn modelId="{B45155B5-7807-4517-B08C-4D08F86F458B}" type="presParOf" srcId="{5F4B812D-C9B0-4B31-8765-392C5BE6B4B4}" destId="{D61240E5-3E1F-4DAC-8FA8-5088F3E79082}" srcOrd="5" destOrd="0" presId="urn:microsoft.com/office/officeart/2005/8/layout/default"/>
    <dgm:cxn modelId="{CA44FD97-8C6D-4ABA-AC29-9A9650BFCFA8}" type="presParOf" srcId="{5F4B812D-C9B0-4B31-8765-392C5BE6B4B4}" destId="{CC74EC83-6F0B-4A0C-BB3F-6380505DF80B}" srcOrd="6" destOrd="0" presId="urn:microsoft.com/office/officeart/2005/8/layout/default"/>
    <dgm:cxn modelId="{48075E32-778E-4F60-A904-E0679F8C611C}" type="presParOf" srcId="{5F4B812D-C9B0-4B31-8765-392C5BE6B4B4}" destId="{D951AC60-B7E7-4C8A-96F6-511BBEF18972}" srcOrd="7" destOrd="0" presId="urn:microsoft.com/office/officeart/2005/8/layout/default"/>
    <dgm:cxn modelId="{BC668E5C-6F88-4D66-A5E6-28E0E8133E9B}" type="presParOf" srcId="{5F4B812D-C9B0-4B31-8765-392C5BE6B4B4}" destId="{7F7CCF7A-D85A-47C4-8AD4-C8E2AC3F2ACF}" srcOrd="8" destOrd="0" presId="urn:microsoft.com/office/officeart/2005/8/layout/default"/>
    <dgm:cxn modelId="{67D0175B-80A3-4ED3-B411-1485D3DCA579}" type="presParOf" srcId="{5F4B812D-C9B0-4B31-8765-392C5BE6B4B4}" destId="{2C2F72B9-74EB-4E12-8252-96F2C3F726A9}" srcOrd="9" destOrd="0" presId="urn:microsoft.com/office/officeart/2005/8/layout/default"/>
    <dgm:cxn modelId="{9D106D66-193E-48DB-9325-C0A2BF373785}" type="presParOf" srcId="{5F4B812D-C9B0-4B31-8765-392C5BE6B4B4}" destId="{E7175AA5-ACCB-4CFF-9397-B75ACF963B4B}" srcOrd="10" destOrd="0" presId="urn:microsoft.com/office/officeart/2005/8/layout/default"/>
    <dgm:cxn modelId="{17D2F6F5-B475-4183-B039-7286BB396469}" type="presParOf" srcId="{5F4B812D-C9B0-4B31-8765-392C5BE6B4B4}" destId="{15012B60-1DC3-43B5-BAEE-D03D40F1921A}" srcOrd="11" destOrd="0" presId="urn:microsoft.com/office/officeart/2005/8/layout/default"/>
    <dgm:cxn modelId="{30B4C4C9-1BF8-437C-9797-0B90E8F89A28}" type="presParOf" srcId="{5F4B812D-C9B0-4B31-8765-392C5BE6B4B4}" destId="{EF31CDD1-4781-4B41-897B-F210591218AA}" srcOrd="12" destOrd="0" presId="urn:microsoft.com/office/officeart/2005/8/layout/default"/>
    <dgm:cxn modelId="{A84AB041-CD60-4D59-9AEC-AD15EB3B4F5C}" type="presParOf" srcId="{5F4B812D-C9B0-4B31-8765-392C5BE6B4B4}" destId="{6B335D16-A885-418B-BC91-95CE71BFE399}" srcOrd="13" destOrd="0" presId="urn:microsoft.com/office/officeart/2005/8/layout/default"/>
    <dgm:cxn modelId="{861E2A49-3C8A-46D8-A2D6-5A0A8E639043}" type="presParOf" srcId="{5F4B812D-C9B0-4B31-8765-392C5BE6B4B4}" destId="{62235FA6-2E92-4F9B-80CA-7D6B5567FFF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31F1F-C278-4B31-B1D2-9EE9EB1E4687}">
      <dsp:nvSpPr>
        <dsp:cNvPr id="0" name=""/>
        <dsp:cNvSpPr/>
      </dsp:nvSpPr>
      <dsp:spPr>
        <a:xfrm rot="5400000">
          <a:off x="1816313" y="151743"/>
          <a:ext cx="1191525" cy="1036627"/>
        </a:xfrm>
        <a:prstGeom prst="hexagon">
          <a:avLst>
            <a:gd name="adj" fmla="val 25000"/>
            <a:gd name="vf" fmla="val 115470"/>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 </a:t>
          </a:r>
        </a:p>
        <a:p>
          <a:pPr marL="0" lvl="0" indent="0" algn="ctr" defTabSz="488950">
            <a:lnSpc>
              <a:spcPct val="90000"/>
            </a:lnSpc>
            <a:spcBef>
              <a:spcPct val="0"/>
            </a:spcBef>
            <a:spcAft>
              <a:spcPct val="35000"/>
            </a:spcAft>
            <a:buNone/>
          </a:pPr>
          <a:r>
            <a:rPr lang="en-US" sz="1100" kern="1200" dirty="0"/>
            <a:t>Data Wrangling</a:t>
          </a:r>
        </a:p>
      </dsp:txBody>
      <dsp:txXfrm rot="-5400000">
        <a:off x="2055303" y="259973"/>
        <a:ext cx="713545" cy="820167"/>
      </dsp:txXfrm>
    </dsp:sp>
    <dsp:sp modelId="{CD6FFF78-6A2A-4216-AA7D-D3810A61A6C8}">
      <dsp:nvSpPr>
        <dsp:cNvPr id="0" name=""/>
        <dsp:cNvSpPr/>
      </dsp:nvSpPr>
      <dsp:spPr>
        <a:xfrm>
          <a:off x="2961846" y="312599"/>
          <a:ext cx="1329742" cy="714915"/>
        </a:xfrm>
        <a:prstGeom prst="rect">
          <a:avLst/>
        </a:prstGeom>
        <a:noFill/>
        <a:ln>
          <a:noFill/>
        </a:ln>
        <a:effectLst/>
      </dsp:spPr>
      <dsp:style>
        <a:lnRef idx="0">
          <a:scrgbClr r="0" g="0" b="0"/>
        </a:lnRef>
        <a:fillRef idx="0">
          <a:scrgbClr r="0" g="0" b="0"/>
        </a:fillRef>
        <a:effectRef idx="0">
          <a:scrgbClr r="0" g="0" b="0"/>
        </a:effectRef>
        <a:fontRef idx="minor"/>
      </dsp:style>
    </dsp:sp>
    <dsp:sp modelId="{CB356E97-E998-4F20-BB48-D00089A57405}">
      <dsp:nvSpPr>
        <dsp:cNvPr id="0" name=""/>
        <dsp:cNvSpPr/>
      </dsp:nvSpPr>
      <dsp:spPr>
        <a:xfrm rot="5400000">
          <a:off x="696756" y="151743"/>
          <a:ext cx="1191525" cy="1036627"/>
        </a:xfrm>
        <a:prstGeom prst="hexagon">
          <a:avLst>
            <a:gd name="adj" fmla="val 25000"/>
            <a:gd name="vf" fmla="val 115470"/>
          </a:avLst>
        </a:prstGeom>
        <a:solidFill>
          <a:schemeClr val="accent6"/>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1.</a:t>
          </a:r>
        </a:p>
        <a:p>
          <a:pPr marL="0" lvl="0" indent="0" algn="ctr" defTabSz="533400">
            <a:lnSpc>
              <a:spcPct val="90000"/>
            </a:lnSpc>
            <a:spcBef>
              <a:spcPct val="0"/>
            </a:spcBef>
            <a:spcAft>
              <a:spcPct val="35000"/>
            </a:spcAft>
            <a:buNone/>
          </a:pPr>
          <a:r>
            <a:rPr lang="en-US" sz="1200" kern="1200" dirty="0">
              <a:solidFill>
                <a:schemeClr val="tx1"/>
              </a:solidFill>
            </a:rPr>
            <a:t> Data Collection</a:t>
          </a:r>
        </a:p>
      </dsp:txBody>
      <dsp:txXfrm rot="-5400000">
        <a:off x="935746" y="259973"/>
        <a:ext cx="713545" cy="820167"/>
      </dsp:txXfrm>
    </dsp:sp>
    <dsp:sp modelId="{0BFE0D4C-C027-4CC3-A994-6B6179B16753}">
      <dsp:nvSpPr>
        <dsp:cNvPr id="0" name=""/>
        <dsp:cNvSpPr/>
      </dsp:nvSpPr>
      <dsp:spPr>
        <a:xfrm rot="5400000">
          <a:off x="1254390" y="1163110"/>
          <a:ext cx="1191525" cy="1036627"/>
        </a:xfrm>
        <a:prstGeom prst="hexagon">
          <a:avLst>
            <a:gd name="adj" fmla="val 25000"/>
            <a:gd name="vf" fmla="val 115470"/>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 Statistical Analysis</a:t>
          </a:r>
        </a:p>
      </dsp:txBody>
      <dsp:txXfrm rot="-5400000">
        <a:off x="1493380" y="1271340"/>
        <a:ext cx="713545" cy="820167"/>
      </dsp:txXfrm>
    </dsp:sp>
    <dsp:sp modelId="{0A3A8234-4593-40A0-9511-7120C6737A15}">
      <dsp:nvSpPr>
        <dsp:cNvPr id="0" name=""/>
        <dsp:cNvSpPr/>
      </dsp:nvSpPr>
      <dsp:spPr>
        <a:xfrm>
          <a:off x="2096" y="1323966"/>
          <a:ext cx="1286847" cy="714915"/>
        </a:xfrm>
        <a:prstGeom prst="rect">
          <a:avLst/>
        </a:prstGeom>
        <a:noFill/>
        <a:ln>
          <a:noFill/>
        </a:ln>
        <a:effectLst/>
      </dsp:spPr>
      <dsp:style>
        <a:lnRef idx="0">
          <a:scrgbClr r="0" g="0" b="0"/>
        </a:lnRef>
        <a:fillRef idx="0">
          <a:scrgbClr r="0" g="0" b="0"/>
        </a:fillRef>
        <a:effectRef idx="0">
          <a:scrgbClr r="0" g="0" b="0"/>
        </a:effectRef>
        <a:fontRef idx="minor"/>
      </dsp:style>
    </dsp:sp>
    <dsp:sp modelId="{998B26A1-0602-4798-BDAA-5BFC9FBE3CD1}">
      <dsp:nvSpPr>
        <dsp:cNvPr id="0" name=""/>
        <dsp:cNvSpPr/>
      </dsp:nvSpPr>
      <dsp:spPr>
        <a:xfrm rot="5400000">
          <a:off x="2373947" y="1163110"/>
          <a:ext cx="1191525" cy="1036627"/>
        </a:xfrm>
        <a:prstGeom prst="hexagon">
          <a:avLst>
            <a:gd name="adj" fmla="val 25000"/>
            <a:gd name="vf" fmla="val 115470"/>
          </a:avLst>
        </a:prstGeom>
        <a:solidFill>
          <a:schemeClr val="accent6"/>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4. </a:t>
          </a:r>
        </a:p>
        <a:p>
          <a:pPr marL="0" lvl="0" indent="0" algn="ctr" defTabSz="533400">
            <a:lnSpc>
              <a:spcPct val="90000"/>
            </a:lnSpc>
            <a:spcBef>
              <a:spcPct val="0"/>
            </a:spcBef>
            <a:spcAft>
              <a:spcPct val="35000"/>
            </a:spcAft>
            <a:buNone/>
          </a:pPr>
          <a:r>
            <a:rPr lang="en-US" sz="1200" kern="1200" dirty="0">
              <a:solidFill>
                <a:schemeClr val="tx1"/>
              </a:solidFill>
            </a:rPr>
            <a:t>Perform EDA</a:t>
          </a:r>
        </a:p>
      </dsp:txBody>
      <dsp:txXfrm rot="-5400000">
        <a:off x="2612937" y="1271340"/>
        <a:ext cx="713545" cy="820167"/>
      </dsp:txXfrm>
    </dsp:sp>
    <dsp:sp modelId="{C4DAA6D7-0EEB-4551-B3C1-0CA2658DFB79}">
      <dsp:nvSpPr>
        <dsp:cNvPr id="0" name=""/>
        <dsp:cNvSpPr/>
      </dsp:nvSpPr>
      <dsp:spPr>
        <a:xfrm rot="5400000">
          <a:off x="1816313" y="2174477"/>
          <a:ext cx="1191525" cy="1036627"/>
        </a:xfrm>
        <a:prstGeom prst="hexagon">
          <a:avLst>
            <a:gd name="adj" fmla="val 25000"/>
            <a:gd name="vf" fmla="val 115470"/>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6.</a:t>
          </a:r>
        </a:p>
        <a:p>
          <a:pPr marL="0" lvl="0" indent="0" algn="ctr" defTabSz="533400">
            <a:lnSpc>
              <a:spcPct val="90000"/>
            </a:lnSpc>
            <a:spcBef>
              <a:spcPct val="0"/>
            </a:spcBef>
            <a:spcAft>
              <a:spcPct val="35000"/>
            </a:spcAft>
            <a:buNone/>
          </a:pPr>
          <a:r>
            <a:rPr lang="en-US" sz="1200" kern="1200" dirty="0">
              <a:solidFill>
                <a:schemeClr val="bg1"/>
              </a:solidFill>
            </a:rPr>
            <a:t>Time Series Analysis </a:t>
          </a:r>
        </a:p>
        <a:p>
          <a:pPr marL="0" lvl="0" indent="0" algn="ctr" defTabSz="533400">
            <a:lnSpc>
              <a:spcPct val="90000"/>
            </a:lnSpc>
            <a:spcBef>
              <a:spcPct val="0"/>
            </a:spcBef>
            <a:spcAft>
              <a:spcPct val="35000"/>
            </a:spcAft>
            <a:buNone/>
          </a:pPr>
          <a:endParaRPr lang="en-US" sz="1200" kern="1200" dirty="0">
            <a:solidFill>
              <a:schemeClr val="bg1"/>
            </a:solidFill>
          </a:endParaRPr>
        </a:p>
      </dsp:txBody>
      <dsp:txXfrm rot="-5400000">
        <a:off x="2055303" y="2282707"/>
        <a:ext cx="713545" cy="820167"/>
      </dsp:txXfrm>
    </dsp:sp>
    <dsp:sp modelId="{833BD57B-E766-449A-8BC7-663CC8A8FDC7}">
      <dsp:nvSpPr>
        <dsp:cNvPr id="0" name=""/>
        <dsp:cNvSpPr/>
      </dsp:nvSpPr>
      <dsp:spPr>
        <a:xfrm>
          <a:off x="2961846" y="2335333"/>
          <a:ext cx="1329742" cy="714915"/>
        </a:xfrm>
        <a:prstGeom prst="rect">
          <a:avLst/>
        </a:prstGeom>
        <a:noFill/>
        <a:ln>
          <a:noFill/>
        </a:ln>
        <a:effectLst/>
      </dsp:spPr>
      <dsp:style>
        <a:lnRef idx="0">
          <a:scrgbClr r="0" g="0" b="0"/>
        </a:lnRef>
        <a:fillRef idx="0">
          <a:scrgbClr r="0" g="0" b="0"/>
        </a:fillRef>
        <a:effectRef idx="0">
          <a:scrgbClr r="0" g="0" b="0"/>
        </a:effectRef>
        <a:fontRef idx="minor"/>
      </dsp:style>
    </dsp:sp>
    <dsp:sp modelId="{6E488B79-1F92-468E-B5D3-C750B63AA9E8}">
      <dsp:nvSpPr>
        <dsp:cNvPr id="0" name=""/>
        <dsp:cNvSpPr/>
      </dsp:nvSpPr>
      <dsp:spPr>
        <a:xfrm rot="5400000">
          <a:off x="696756" y="2174477"/>
          <a:ext cx="1191525" cy="1036627"/>
        </a:xfrm>
        <a:prstGeom prst="hexagon">
          <a:avLst>
            <a:gd name="adj" fmla="val 25000"/>
            <a:gd name="vf" fmla="val 115470"/>
          </a:avLst>
        </a:prstGeom>
        <a:solidFill>
          <a:schemeClr val="accent6"/>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5. </a:t>
          </a:r>
        </a:p>
        <a:p>
          <a:pPr marL="0" lvl="0" indent="0" algn="ctr" defTabSz="533400">
            <a:lnSpc>
              <a:spcPct val="90000"/>
            </a:lnSpc>
            <a:spcBef>
              <a:spcPct val="0"/>
            </a:spcBef>
            <a:spcAft>
              <a:spcPct val="35000"/>
            </a:spcAft>
            <a:buNone/>
          </a:pPr>
          <a:r>
            <a:rPr lang="en-US" sz="1200" kern="1200" dirty="0">
              <a:solidFill>
                <a:schemeClr val="tx1"/>
              </a:solidFill>
            </a:rPr>
            <a:t>Creating New Feature</a:t>
          </a:r>
        </a:p>
      </dsp:txBody>
      <dsp:txXfrm rot="-5400000">
        <a:off x="935746" y="2282707"/>
        <a:ext cx="713545" cy="820167"/>
      </dsp:txXfrm>
    </dsp:sp>
    <dsp:sp modelId="{7639B647-DF89-4E91-9C8A-A38ED64D1C36}">
      <dsp:nvSpPr>
        <dsp:cNvPr id="0" name=""/>
        <dsp:cNvSpPr/>
      </dsp:nvSpPr>
      <dsp:spPr>
        <a:xfrm rot="5400000">
          <a:off x="1254390" y="3185844"/>
          <a:ext cx="1191525" cy="1036627"/>
        </a:xfrm>
        <a:prstGeom prst="hexagon">
          <a:avLst>
            <a:gd name="adj" fmla="val 25000"/>
            <a:gd name="vf" fmla="val 115470"/>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7.</a:t>
          </a:r>
        </a:p>
        <a:p>
          <a:pPr marL="0" lvl="0" indent="0" algn="ctr" defTabSz="533400">
            <a:lnSpc>
              <a:spcPct val="90000"/>
            </a:lnSpc>
            <a:spcBef>
              <a:spcPct val="0"/>
            </a:spcBef>
            <a:spcAft>
              <a:spcPct val="35000"/>
            </a:spcAft>
            <a:buNone/>
          </a:pPr>
          <a:r>
            <a:rPr lang="en-US" sz="1200" kern="1200" dirty="0"/>
            <a:t>Feature</a:t>
          </a:r>
          <a:r>
            <a:rPr lang="en-US" sz="1200" kern="1200" baseline="0" dirty="0"/>
            <a:t> Engineering</a:t>
          </a:r>
          <a:endParaRPr lang="en-US" sz="1200" kern="1200" dirty="0"/>
        </a:p>
      </dsp:txBody>
      <dsp:txXfrm rot="-5400000">
        <a:off x="1493380" y="3294074"/>
        <a:ext cx="713545" cy="820167"/>
      </dsp:txXfrm>
    </dsp:sp>
    <dsp:sp modelId="{3A2802D8-78AF-4A3F-BFD9-E909E55B49C7}">
      <dsp:nvSpPr>
        <dsp:cNvPr id="0" name=""/>
        <dsp:cNvSpPr/>
      </dsp:nvSpPr>
      <dsp:spPr>
        <a:xfrm>
          <a:off x="2096" y="3346700"/>
          <a:ext cx="1286847" cy="714915"/>
        </a:xfrm>
        <a:prstGeom prst="rect">
          <a:avLst/>
        </a:prstGeom>
        <a:noFill/>
        <a:ln>
          <a:noFill/>
        </a:ln>
        <a:effectLst/>
      </dsp:spPr>
      <dsp:style>
        <a:lnRef idx="0">
          <a:scrgbClr r="0" g="0" b="0"/>
        </a:lnRef>
        <a:fillRef idx="0">
          <a:scrgbClr r="0" g="0" b="0"/>
        </a:fillRef>
        <a:effectRef idx="0">
          <a:scrgbClr r="0" g="0" b="0"/>
        </a:effectRef>
        <a:fontRef idx="minor"/>
      </dsp:style>
    </dsp:sp>
    <dsp:sp modelId="{181BA81E-DB88-4C08-8B1B-AE2F58EDFCBF}">
      <dsp:nvSpPr>
        <dsp:cNvPr id="0" name=""/>
        <dsp:cNvSpPr/>
      </dsp:nvSpPr>
      <dsp:spPr>
        <a:xfrm rot="5400000">
          <a:off x="2373947" y="3185844"/>
          <a:ext cx="1191525" cy="1036627"/>
        </a:xfrm>
        <a:prstGeom prst="hexagon">
          <a:avLst>
            <a:gd name="adj" fmla="val 25000"/>
            <a:gd name="vf" fmla="val 115470"/>
          </a:avLst>
        </a:prstGeom>
        <a:solidFill>
          <a:schemeClr val="accent6"/>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8. </a:t>
          </a:r>
        </a:p>
        <a:p>
          <a:pPr marL="0" lvl="0" indent="0" algn="ctr" defTabSz="533400">
            <a:lnSpc>
              <a:spcPct val="90000"/>
            </a:lnSpc>
            <a:spcBef>
              <a:spcPct val="0"/>
            </a:spcBef>
            <a:spcAft>
              <a:spcPct val="35000"/>
            </a:spcAft>
            <a:buNone/>
          </a:pPr>
          <a:r>
            <a:rPr lang="en-US" sz="1200" kern="1200" dirty="0">
              <a:solidFill>
                <a:schemeClr val="tx1"/>
              </a:solidFill>
            </a:rPr>
            <a:t>Machine Learning Model</a:t>
          </a:r>
        </a:p>
      </dsp:txBody>
      <dsp:txXfrm rot="-5400000">
        <a:off x="2612937" y="3294074"/>
        <a:ext cx="713545" cy="820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5EB13-8B1E-430F-9751-B7B9E7162CC6}">
      <dsp:nvSpPr>
        <dsp:cNvPr id="0" name=""/>
        <dsp:cNvSpPr/>
      </dsp:nvSpPr>
      <dsp:spPr>
        <a:xfrm>
          <a:off x="735525" y="215"/>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Perform EDA</a:t>
          </a:r>
          <a:endParaRPr lang="en-US" sz="1200" kern="1200" dirty="0"/>
        </a:p>
      </dsp:txBody>
      <dsp:txXfrm>
        <a:off x="735525" y="215"/>
        <a:ext cx="1580489" cy="948293"/>
      </dsp:txXfrm>
    </dsp:sp>
    <dsp:sp modelId="{1EF3C04B-2BCF-4015-BE8D-560BE96ED79A}">
      <dsp:nvSpPr>
        <dsp:cNvPr id="0" name=""/>
        <dsp:cNvSpPr/>
      </dsp:nvSpPr>
      <dsp:spPr>
        <a:xfrm>
          <a:off x="2474064" y="215"/>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Feature Engineering</a:t>
          </a:r>
          <a:endParaRPr lang="en-US" sz="1200" kern="1200" dirty="0"/>
        </a:p>
      </dsp:txBody>
      <dsp:txXfrm>
        <a:off x="2474064" y="215"/>
        <a:ext cx="1580489" cy="948293"/>
      </dsp:txXfrm>
    </dsp:sp>
    <dsp:sp modelId="{5AC23370-D1A0-48A9-BFD5-A06B80CC49F7}">
      <dsp:nvSpPr>
        <dsp:cNvPr id="0" name=""/>
        <dsp:cNvSpPr/>
      </dsp:nvSpPr>
      <dsp:spPr>
        <a:xfrm>
          <a:off x="4212602" y="215"/>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Resampling</a:t>
          </a:r>
          <a:endParaRPr lang="en-US" sz="1200" kern="1200" dirty="0"/>
        </a:p>
      </dsp:txBody>
      <dsp:txXfrm>
        <a:off x="4212602" y="215"/>
        <a:ext cx="1580489" cy="948293"/>
      </dsp:txXfrm>
    </dsp:sp>
    <dsp:sp modelId="{CC74EC83-6F0B-4A0C-BB3F-6380505DF80B}">
      <dsp:nvSpPr>
        <dsp:cNvPr id="0" name=""/>
        <dsp:cNvSpPr/>
      </dsp:nvSpPr>
      <dsp:spPr>
        <a:xfrm>
          <a:off x="5951140" y="215"/>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Decomposition </a:t>
          </a:r>
          <a:endParaRPr lang="en-US" sz="1200" kern="1200" dirty="0"/>
        </a:p>
      </dsp:txBody>
      <dsp:txXfrm>
        <a:off x="5951140" y="215"/>
        <a:ext cx="1580489" cy="948293"/>
      </dsp:txXfrm>
    </dsp:sp>
    <dsp:sp modelId="{7F7CCF7A-D85A-47C4-8AD4-C8E2AC3F2ACF}">
      <dsp:nvSpPr>
        <dsp:cNvPr id="0" name=""/>
        <dsp:cNvSpPr/>
      </dsp:nvSpPr>
      <dsp:spPr>
        <a:xfrm>
          <a:off x="7689678" y="215"/>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Stationary Check</a:t>
          </a:r>
          <a:endParaRPr lang="en-US" sz="1200" kern="1200" dirty="0"/>
        </a:p>
      </dsp:txBody>
      <dsp:txXfrm>
        <a:off x="7689678" y="215"/>
        <a:ext cx="1580489" cy="948293"/>
      </dsp:txXfrm>
    </dsp:sp>
    <dsp:sp modelId="{E7175AA5-ACCB-4CFF-9397-B75ACF963B4B}">
      <dsp:nvSpPr>
        <dsp:cNvPr id="0" name=""/>
        <dsp:cNvSpPr/>
      </dsp:nvSpPr>
      <dsp:spPr>
        <a:xfrm>
          <a:off x="2474064" y="1106557"/>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Train Test Split</a:t>
          </a:r>
          <a:endParaRPr lang="en-US" sz="1200" kern="1200" dirty="0"/>
        </a:p>
      </dsp:txBody>
      <dsp:txXfrm>
        <a:off x="2474064" y="1106557"/>
        <a:ext cx="1580489" cy="948293"/>
      </dsp:txXfrm>
    </dsp:sp>
    <dsp:sp modelId="{EF31CDD1-4781-4B41-897B-F210591218AA}">
      <dsp:nvSpPr>
        <dsp:cNvPr id="0" name=""/>
        <dsp:cNvSpPr/>
      </dsp:nvSpPr>
      <dsp:spPr>
        <a:xfrm>
          <a:off x="4212602" y="1106557"/>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SARIMAX Model Analysis</a:t>
          </a:r>
          <a:endParaRPr lang="en-US" sz="1200" kern="1200" dirty="0"/>
        </a:p>
      </dsp:txBody>
      <dsp:txXfrm>
        <a:off x="4212602" y="1106557"/>
        <a:ext cx="1580489" cy="948293"/>
      </dsp:txXfrm>
    </dsp:sp>
    <dsp:sp modelId="{62235FA6-2E92-4F9B-80CA-7D6B5567FFF4}">
      <dsp:nvSpPr>
        <dsp:cNvPr id="0" name=""/>
        <dsp:cNvSpPr/>
      </dsp:nvSpPr>
      <dsp:spPr>
        <a:xfrm>
          <a:off x="5951140" y="1106557"/>
          <a:ext cx="1580489" cy="948293"/>
        </a:xfrm>
        <a:prstGeom prst="rect">
          <a:avLst/>
        </a:prstGeom>
        <a:solidFill>
          <a:schemeClr val="accent3"/>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ARIMA Model Analysis</a:t>
          </a:r>
          <a:endParaRPr lang="en-US" sz="1200" kern="1200" dirty="0"/>
        </a:p>
      </dsp:txBody>
      <dsp:txXfrm>
        <a:off x="5951140" y="1106557"/>
        <a:ext cx="1580489" cy="94829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5B6D-05A0-45F4-A27B-ADB3206878F8}"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39A9D-14F8-4A01-BC51-A5159202A02B}" type="slidenum">
              <a:rPr lang="en-US" smtClean="0"/>
              <a:t>‹#›</a:t>
            </a:fld>
            <a:endParaRPr lang="en-US"/>
          </a:p>
        </p:txBody>
      </p:sp>
    </p:spTree>
    <p:extLst>
      <p:ext uri="{BB962C8B-B14F-4D97-AF65-F5344CB8AC3E}">
        <p14:creationId xmlns:p14="http://schemas.microsoft.com/office/powerpoint/2010/main" val="124606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a:t>
            </a:fld>
            <a:endParaRPr lang="en-US"/>
          </a:p>
        </p:txBody>
      </p:sp>
    </p:spTree>
    <p:extLst>
      <p:ext uri="{BB962C8B-B14F-4D97-AF65-F5344CB8AC3E}">
        <p14:creationId xmlns:p14="http://schemas.microsoft.com/office/powerpoint/2010/main" val="727990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11</a:t>
            </a:fld>
            <a:endParaRPr lang="en-US"/>
          </a:p>
        </p:txBody>
      </p:sp>
    </p:spTree>
    <p:extLst>
      <p:ext uri="{BB962C8B-B14F-4D97-AF65-F5344CB8AC3E}">
        <p14:creationId xmlns:p14="http://schemas.microsoft.com/office/powerpoint/2010/main" val="4198951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12</a:t>
            </a:fld>
            <a:endParaRPr lang="en-US"/>
          </a:p>
        </p:txBody>
      </p:sp>
    </p:spTree>
    <p:extLst>
      <p:ext uri="{BB962C8B-B14F-4D97-AF65-F5344CB8AC3E}">
        <p14:creationId xmlns:p14="http://schemas.microsoft.com/office/powerpoint/2010/main" val="185888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13</a:t>
            </a:fld>
            <a:endParaRPr lang="en-US"/>
          </a:p>
        </p:txBody>
      </p:sp>
    </p:spTree>
    <p:extLst>
      <p:ext uri="{BB962C8B-B14F-4D97-AF65-F5344CB8AC3E}">
        <p14:creationId xmlns:p14="http://schemas.microsoft.com/office/powerpoint/2010/main" val="149461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14</a:t>
            </a:fld>
            <a:endParaRPr lang="en-US"/>
          </a:p>
        </p:txBody>
      </p:sp>
    </p:spTree>
    <p:extLst>
      <p:ext uri="{BB962C8B-B14F-4D97-AF65-F5344CB8AC3E}">
        <p14:creationId xmlns:p14="http://schemas.microsoft.com/office/powerpoint/2010/main" val="281427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15</a:t>
            </a:fld>
            <a:endParaRPr lang="en-US"/>
          </a:p>
        </p:txBody>
      </p:sp>
    </p:spTree>
    <p:extLst>
      <p:ext uri="{BB962C8B-B14F-4D97-AF65-F5344CB8AC3E}">
        <p14:creationId xmlns:p14="http://schemas.microsoft.com/office/powerpoint/2010/main" val="827244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16</a:t>
            </a:fld>
            <a:endParaRPr lang="en-US"/>
          </a:p>
        </p:txBody>
      </p:sp>
    </p:spTree>
    <p:extLst>
      <p:ext uri="{BB962C8B-B14F-4D97-AF65-F5344CB8AC3E}">
        <p14:creationId xmlns:p14="http://schemas.microsoft.com/office/powerpoint/2010/main" val="2467019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17</a:t>
            </a:fld>
            <a:endParaRPr lang="en-US"/>
          </a:p>
        </p:txBody>
      </p:sp>
    </p:spTree>
    <p:extLst>
      <p:ext uri="{BB962C8B-B14F-4D97-AF65-F5344CB8AC3E}">
        <p14:creationId xmlns:p14="http://schemas.microsoft.com/office/powerpoint/2010/main" val="204110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18</a:t>
            </a:fld>
            <a:endParaRPr lang="en-US"/>
          </a:p>
        </p:txBody>
      </p:sp>
    </p:spTree>
    <p:extLst>
      <p:ext uri="{BB962C8B-B14F-4D97-AF65-F5344CB8AC3E}">
        <p14:creationId xmlns:p14="http://schemas.microsoft.com/office/powerpoint/2010/main" val="2606038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19</a:t>
            </a:fld>
            <a:endParaRPr lang="en-US"/>
          </a:p>
        </p:txBody>
      </p:sp>
    </p:spTree>
    <p:extLst>
      <p:ext uri="{BB962C8B-B14F-4D97-AF65-F5344CB8AC3E}">
        <p14:creationId xmlns:p14="http://schemas.microsoft.com/office/powerpoint/2010/main" val="953297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20</a:t>
            </a:fld>
            <a:endParaRPr lang="en-US"/>
          </a:p>
        </p:txBody>
      </p:sp>
    </p:spTree>
    <p:extLst>
      <p:ext uri="{BB962C8B-B14F-4D97-AF65-F5344CB8AC3E}">
        <p14:creationId xmlns:p14="http://schemas.microsoft.com/office/powerpoint/2010/main" val="22972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3</a:t>
            </a:fld>
            <a:endParaRPr lang="en-US"/>
          </a:p>
        </p:txBody>
      </p:sp>
    </p:spTree>
    <p:extLst>
      <p:ext uri="{BB962C8B-B14F-4D97-AF65-F5344CB8AC3E}">
        <p14:creationId xmlns:p14="http://schemas.microsoft.com/office/powerpoint/2010/main" val="183584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21</a:t>
            </a:fld>
            <a:endParaRPr lang="en-US"/>
          </a:p>
        </p:txBody>
      </p:sp>
    </p:spTree>
    <p:extLst>
      <p:ext uri="{BB962C8B-B14F-4D97-AF65-F5344CB8AC3E}">
        <p14:creationId xmlns:p14="http://schemas.microsoft.com/office/powerpoint/2010/main" val="322438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22</a:t>
            </a:fld>
            <a:endParaRPr lang="en-US"/>
          </a:p>
        </p:txBody>
      </p:sp>
    </p:spTree>
    <p:extLst>
      <p:ext uri="{BB962C8B-B14F-4D97-AF65-F5344CB8AC3E}">
        <p14:creationId xmlns:p14="http://schemas.microsoft.com/office/powerpoint/2010/main" val="1218094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23</a:t>
            </a:fld>
            <a:endParaRPr lang="en-US"/>
          </a:p>
        </p:txBody>
      </p:sp>
    </p:spTree>
    <p:extLst>
      <p:ext uri="{BB962C8B-B14F-4D97-AF65-F5344CB8AC3E}">
        <p14:creationId xmlns:p14="http://schemas.microsoft.com/office/powerpoint/2010/main" val="2455936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24</a:t>
            </a:fld>
            <a:endParaRPr lang="en-US"/>
          </a:p>
        </p:txBody>
      </p:sp>
    </p:spTree>
    <p:extLst>
      <p:ext uri="{BB962C8B-B14F-4D97-AF65-F5344CB8AC3E}">
        <p14:creationId xmlns:p14="http://schemas.microsoft.com/office/powerpoint/2010/main" val="1047301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25</a:t>
            </a:fld>
            <a:endParaRPr lang="en-US"/>
          </a:p>
        </p:txBody>
      </p:sp>
    </p:spTree>
    <p:extLst>
      <p:ext uri="{BB962C8B-B14F-4D97-AF65-F5344CB8AC3E}">
        <p14:creationId xmlns:p14="http://schemas.microsoft.com/office/powerpoint/2010/main" val="37500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26</a:t>
            </a:fld>
            <a:endParaRPr lang="en-US"/>
          </a:p>
        </p:txBody>
      </p:sp>
    </p:spTree>
    <p:extLst>
      <p:ext uri="{BB962C8B-B14F-4D97-AF65-F5344CB8AC3E}">
        <p14:creationId xmlns:p14="http://schemas.microsoft.com/office/powerpoint/2010/main" val="3525075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27</a:t>
            </a:fld>
            <a:endParaRPr lang="en-US"/>
          </a:p>
        </p:txBody>
      </p:sp>
    </p:spTree>
    <p:extLst>
      <p:ext uri="{BB962C8B-B14F-4D97-AF65-F5344CB8AC3E}">
        <p14:creationId xmlns:p14="http://schemas.microsoft.com/office/powerpoint/2010/main" val="453681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28</a:t>
            </a:fld>
            <a:endParaRPr lang="en-US"/>
          </a:p>
        </p:txBody>
      </p:sp>
    </p:spTree>
    <p:extLst>
      <p:ext uri="{BB962C8B-B14F-4D97-AF65-F5344CB8AC3E}">
        <p14:creationId xmlns:p14="http://schemas.microsoft.com/office/powerpoint/2010/main" val="2288409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29</a:t>
            </a:fld>
            <a:endParaRPr lang="en-US"/>
          </a:p>
        </p:txBody>
      </p:sp>
    </p:spTree>
    <p:extLst>
      <p:ext uri="{BB962C8B-B14F-4D97-AF65-F5344CB8AC3E}">
        <p14:creationId xmlns:p14="http://schemas.microsoft.com/office/powerpoint/2010/main" val="50691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30</a:t>
            </a:fld>
            <a:endParaRPr lang="en-US"/>
          </a:p>
        </p:txBody>
      </p:sp>
    </p:spTree>
    <p:extLst>
      <p:ext uri="{BB962C8B-B14F-4D97-AF65-F5344CB8AC3E}">
        <p14:creationId xmlns:p14="http://schemas.microsoft.com/office/powerpoint/2010/main" val="138826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4</a:t>
            </a:fld>
            <a:endParaRPr lang="en-US"/>
          </a:p>
        </p:txBody>
      </p:sp>
    </p:spTree>
    <p:extLst>
      <p:ext uri="{BB962C8B-B14F-4D97-AF65-F5344CB8AC3E}">
        <p14:creationId xmlns:p14="http://schemas.microsoft.com/office/powerpoint/2010/main" val="1855140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31</a:t>
            </a:fld>
            <a:endParaRPr lang="en-US"/>
          </a:p>
        </p:txBody>
      </p:sp>
    </p:spTree>
    <p:extLst>
      <p:ext uri="{BB962C8B-B14F-4D97-AF65-F5344CB8AC3E}">
        <p14:creationId xmlns:p14="http://schemas.microsoft.com/office/powerpoint/2010/main" val="71907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5</a:t>
            </a:fld>
            <a:endParaRPr lang="en-US"/>
          </a:p>
        </p:txBody>
      </p:sp>
    </p:spTree>
    <p:extLst>
      <p:ext uri="{BB962C8B-B14F-4D97-AF65-F5344CB8AC3E}">
        <p14:creationId xmlns:p14="http://schemas.microsoft.com/office/powerpoint/2010/main" val="18424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6</a:t>
            </a:fld>
            <a:endParaRPr lang="en-US"/>
          </a:p>
        </p:txBody>
      </p:sp>
    </p:spTree>
    <p:extLst>
      <p:ext uri="{BB962C8B-B14F-4D97-AF65-F5344CB8AC3E}">
        <p14:creationId xmlns:p14="http://schemas.microsoft.com/office/powerpoint/2010/main" val="40029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7</a:t>
            </a:fld>
            <a:endParaRPr lang="en-US"/>
          </a:p>
        </p:txBody>
      </p:sp>
    </p:spTree>
    <p:extLst>
      <p:ext uri="{BB962C8B-B14F-4D97-AF65-F5344CB8AC3E}">
        <p14:creationId xmlns:p14="http://schemas.microsoft.com/office/powerpoint/2010/main" val="362789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8</a:t>
            </a:fld>
            <a:endParaRPr lang="en-US"/>
          </a:p>
        </p:txBody>
      </p:sp>
    </p:spTree>
    <p:extLst>
      <p:ext uri="{BB962C8B-B14F-4D97-AF65-F5344CB8AC3E}">
        <p14:creationId xmlns:p14="http://schemas.microsoft.com/office/powerpoint/2010/main" val="20354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9</a:t>
            </a:fld>
            <a:endParaRPr lang="en-US"/>
          </a:p>
        </p:txBody>
      </p:sp>
    </p:spTree>
    <p:extLst>
      <p:ext uri="{BB962C8B-B14F-4D97-AF65-F5344CB8AC3E}">
        <p14:creationId xmlns:p14="http://schemas.microsoft.com/office/powerpoint/2010/main" val="81538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39A9D-14F8-4A01-BC51-A5159202A02B}" type="slidenum">
              <a:rPr lang="en-US" smtClean="0"/>
              <a:t>10</a:t>
            </a:fld>
            <a:endParaRPr lang="en-US"/>
          </a:p>
        </p:txBody>
      </p:sp>
    </p:spTree>
    <p:extLst>
      <p:ext uri="{BB962C8B-B14F-4D97-AF65-F5344CB8AC3E}">
        <p14:creationId xmlns:p14="http://schemas.microsoft.com/office/powerpoint/2010/main" val="301273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68972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75396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7989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88311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00640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87610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14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434431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58116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62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815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47124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notesSlide" Target="../notesSlides/notesSlide1.xml"/><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Neon laser lights aligned to form a triangle">
            <a:extLst>
              <a:ext uri="{FF2B5EF4-FFF2-40B4-BE49-F238E27FC236}">
                <a16:creationId xmlns:a16="http://schemas.microsoft.com/office/drawing/2014/main" id="{B615BA58-7C79-EB54-32EA-C829AC9AE061}"/>
              </a:ext>
            </a:extLst>
          </p:cNvPr>
          <p:cNvPicPr>
            <a:picLocks noChangeAspect="1"/>
          </p:cNvPicPr>
          <p:nvPr/>
        </p:nvPicPr>
        <p:blipFill rotWithShape="1">
          <a:blip r:embed="rId2">
            <a:alphaModFix amt="50000"/>
          </a:blip>
          <a:srcRect t="8916" b="1085"/>
          <a:stretch/>
        </p:blipFill>
        <p:spPr>
          <a:xfrm>
            <a:off x="-2" y="10"/>
            <a:ext cx="12192002" cy="6857990"/>
          </a:xfrm>
          <a:prstGeom prst="rect">
            <a:avLst/>
          </a:prstGeom>
        </p:spPr>
      </p:pic>
      <p:sp>
        <p:nvSpPr>
          <p:cNvPr id="18" name="Freeform: Shape 17">
            <a:extLst>
              <a:ext uri="{FF2B5EF4-FFF2-40B4-BE49-F238E27FC236}">
                <a16:creationId xmlns:a16="http://schemas.microsoft.com/office/drawing/2014/main" id="{7F70A2C4-3347-EF31-F002-FB70BCCF4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344" y="938623"/>
            <a:ext cx="10369255" cy="4987842"/>
          </a:xfrm>
          <a:custGeom>
            <a:avLst/>
            <a:gdLst>
              <a:gd name="connsiteX0" fmla="*/ 0 w 4116027"/>
              <a:gd name="connsiteY0" fmla="*/ 0 h 5058263"/>
              <a:gd name="connsiteX1" fmla="*/ 3203647 w 4116027"/>
              <a:gd name="connsiteY1" fmla="*/ 0 h 5058263"/>
              <a:gd name="connsiteX2" fmla="*/ 3203647 w 4116027"/>
              <a:gd name="connsiteY2" fmla="*/ 1439014 h 5058263"/>
              <a:gd name="connsiteX3" fmla="*/ 4116027 w 4116027"/>
              <a:gd name="connsiteY3" fmla="*/ 1439014 h 5058263"/>
              <a:gd name="connsiteX4" fmla="*/ 4116027 w 4116027"/>
              <a:gd name="connsiteY4" fmla="*/ 5058263 h 5058263"/>
              <a:gd name="connsiteX5" fmla="*/ 0 w 4116027"/>
              <a:gd name="connsiteY5" fmla="*/ 5058263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6" fmla="*/ 3295087 w 4116027"/>
              <a:gd name="connsiteY6" fmla="*/ 1530454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0" fmla="*/ 4116027 w 4116027"/>
              <a:gd name="connsiteY0" fmla="*/ 1439014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556812 w 4116027"/>
              <a:gd name="connsiteY4" fmla="*/ 6142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6027" h="5058263">
                <a:moveTo>
                  <a:pt x="4109005" y="1610052"/>
                </a:moveTo>
                <a:cubicBezTo>
                  <a:pt x="4110944" y="2779674"/>
                  <a:pt x="4114088" y="3888641"/>
                  <a:pt x="4116027" y="5058263"/>
                </a:cubicBezTo>
                <a:lnTo>
                  <a:pt x="0" y="5058263"/>
                </a:lnTo>
                <a:lnTo>
                  <a:pt x="0" y="0"/>
                </a:lnTo>
                <a:lnTo>
                  <a:pt x="2470533" y="1434"/>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4F65B6-1728-705C-7830-9C8A7DACCDAB}"/>
              </a:ext>
            </a:extLst>
          </p:cNvPr>
          <p:cNvSpPr>
            <a:spLocks noGrp="1"/>
          </p:cNvSpPr>
          <p:nvPr>
            <p:ph type="ctrTitle"/>
          </p:nvPr>
        </p:nvSpPr>
        <p:spPr>
          <a:xfrm>
            <a:off x="234670" y="776782"/>
            <a:ext cx="4855222" cy="1810864"/>
          </a:xfrm>
          <a:noFill/>
        </p:spPr>
        <p:txBody>
          <a:bodyPr anchor="t">
            <a:normAutofit fontScale="90000"/>
          </a:bodyPr>
          <a:lstStyle/>
          <a:p>
            <a:r>
              <a:rPr lang="en-US" b="0" dirty="0">
                <a:solidFill>
                  <a:srgbClr val="71FFFF"/>
                </a:solidFill>
                <a:latin typeface="Times New Roman" panose="02020603050405020304" pitchFamily="18" charset="0"/>
                <a:ea typeface="ADLaM Display" panose="020F0502020204030204" pitchFamily="2" charset="0"/>
                <a:cs typeface="Times New Roman" panose="02020603050405020304" pitchFamily="18" charset="0"/>
              </a:rPr>
              <a:t>Furniture  sales</a:t>
            </a:r>
            <a:br>
              <a:rPr lang="en-US" b="0" dirty="0">
                <a:solidFill>
                  <a:srgbClr val="71FFFF"/>
                </a:solidFill>
                <a:latin typeface="Times New Roman" panose="02020603050405020304" pitchFamily="18" charset="0"/>
                <a:ea typeface="ADLaM Display" panose="020F0502020204030204" pitchFamily="2" charset="0"/>
                <a:cs typeface="Times New Roman" panose="02020603050405020304" pitchFamily="18" charset="0"/>
              </a:rPr>
            </a:br>
            <a:r>
              <a:rPr lang="en-US" b="0" dirty="0">
                <a:solidFill>
                  <a:srgbClr val="71FFFF"/>
                </a:solidFill>
                <a:latin typeface="Times New Roman" panose="02020603050405020304" pitchFamily="18" charset="0"/>
                <a:ea typeface="ADLaM Display" panose="020F0502020204030204" pitchFamily="2" charset="0"/>
                <a:cs typeface="Times New Roman" panose="02020603050405020304" pitchFamily="18" charset="0"/>
              </a:rPr>
              <a:t>forecasting </a:t>
            </a:r>
            <a:br>
              <a:rPr lang="en-US" dirty="0">
                <a:solidFill>
                  <a:srgbClr val="71FFFF"/>
                </a:solidFill>
                <a:latin typeface="Times New Roman" panose="02020603050405020304" pitchFamily="18" charset="0"/>
                <a:cs typeface="Times New Roman" panose="02020603050405020304" pitchFamily="18" charset="0"/>
              </a:rPr>
            </a:br>
            <a:endParaRPr lang="en-US" dirty="0">
              <a:solidFill>
                <a:srgbClr val="71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50B698-63E8-A719-ABD1-E2CFD6515FC0}"/>
              </a:ext>
            </a:extLst>
          </p:cNvPr>
          <p:cNvSpPr>
            <a:spLocks noGrp="1"/>
          </p:cNvSpPr>
          <p:nvPr>
            <p:ph type="subTitle" idx="1"/>
          </p:nvPr>
        </p:nvSpPr>
        <p:spPr>
          <a:xfrm>
            <a:off x="1477926" y="3879273"/>
            <a:ext cx="8127319" cy="1541756"/>
          </a:xfrm>
        </p:spPr>
        <p:txBody>
          <a:bodyPr anchor="b">
            <a:normAutofit/>
          </a:bodyPr>
          <a:lstStyle/>
          <a:p>
            <a:r>
              <a:rPr lang="en-US" sz="2400" b="1" dirty="0">
                <a:solidFill>
                  <a:srgbClr val="71FFFF"/>
                </a:solidFill>
              </a:rPr>
              <a:t>Presentation on - EDA  &amp;   ML  on Furniture Sales Forecasting </a:t>
            </a:r>
          </a:p>
          <a:p>
            <a:r>
              <a:rPr lang="en-US" sz="2400" b="1" dirty="0">
                <a:solidFill>
                  <a:srgbClr val="71FFFF"/>
                </a:solidFill>
              </a:rPr>
              <a:t>By –  Mosharrat Marufa</a:t>
            </a:r>
          </a:p>
        </p:txBody>
      </p:sp>
    </p:spTree>
    <p:extLst>
      <p:ext uri="{BB962C8B-B14F-4D97-AF65-F5344CB8AC3E}">
        <p14:creationId xmlns:p14="http://schemas.microsoft.com/office/powerpoint/2010/main" val="301838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9" y="-2531"/>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 Exploratory Data Analysis</a:t>
            </a:r>
          </a:p>
        </p:txBody>
      </p:sp>
      <p:sp>
        <p:nvSpPr>
          <p:cNvPr id="8" name="TextBox 7">
            <a:extLst>
              <a:ext uri="{FF2B5EF4-FFF2-40B4-BE49-F238E27FC236}">
                <a16:creationId xmlns:a16="http://schemas.microsoft.com/office/drawing/2014/main" id="{BC151CBB-A567-0C69-2D3E-1C5EA10DF3D3}"/>
              </a:ext>
            </a:extLst>
          </p:cNvPr>
          <p:cNvSpPr txBox="1"/>
          <p:nvPr/>
        </p:nvSpPr>
        <p:spPr>
          <a:xfrm>
            <a:off x="1072194" y="1130047"/>
            <a:ext cx="10047611" cy="369332"/>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proportion of loss is also significant we can see by this following graph.</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11" name="Double Brace 10">
            <a:extLst>
              <a:ext uri="{FF2B5EF4-FFF2-40B4-BE49-F238E27FC236}">
                <a16:creationId xmlns:a16="http://schemas.microsoft.com/office/drawing/2014/main" id="{E132B362-4596-A1FD-E920-06ADB827EC46}"/>
              </a:ext>
            </a:extLst>
          </p:cNvPr>
          <p:cNvSpPr/>
          <p:nvPr/>
        </p:nvSpPr>
        <p:spPr>
          <a:xfrm rot="16200000">
            <a:off x="6686589" y="2444911"/>
            <a:ext cx="3585005" cy="2485025"/>
          </a:xfrm>
          <a:prstGeom prst="bracePair">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pic>
        <p:nvPicPr>
          <p:cNvPr id="5122" name="Picture 2">
            <a:extLst>
              <a:ext uri="{FF2B5EF4-FFF2-40B4-BE49-F238E27FC236}">
                <a16:creationId xmlns:a16="http://schemas.microsoft.com/office/drawing/2014/main" id="{FA3CCB36-C94D-3E0F-A679-C99F79D57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733" y="2486172"/>
            <a:ext cx="8798531" cy="253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208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We’ve found that in the </a:t>
            </a:r>
            <a:r>
              <a:rPr lang="en-US" sz="2400" b="1" dirty="0">
                <a:latin typeface="Times New Roman" panose="02020603050405020304" pitchFamily="18" charset="0"/>
                <a:cs typeface="Times New Roman" panose="02020603050405020304" pitchFamily="18" charset="0"/>
              </a:rPr>
              <a:t>year of – 2016 to 2017 </a:t>
            </a:r>
            <a:r>
              <a:rPr lang="en-US" sz="2400" dirty="0">
                <a:latin typeface="Times New Roman" panose="02020603050405020304" pitchFamily="18" charset="0"/>
                <a:cs typeface="Times New Roman" panose="02020603050405020304" pitchFamily="18" charset="0"/>
              </a:rPr>
              <a:t>there is continuously high average value of having </a:t>
            </a:r>
            <a:r>
              <a:rPr lang="en-US" sz="2400" b="1" dirty="0">
                <a:latin typeface="Times New Roman" panose="02020603050405020304" pitchFamily="18" charset="0"/>
                <a:cs typeface="Times New Roman" panose="02020603050405020304" pitchFamily="18" charset="0"/>
              </a:rPr>
              <a:t>loss</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8" y="68731"/>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 Year Analysis</a:t>
            </a:r>
          </a:p>
        </p:txBody>
      </p:sp>
      <p:sp>
        <p:nvSpPr>
          <p:cNvPr id="8" name="Arrow: Left 7">
            <a:extLst>
              <a:ext uri="{FF2B5EF4-FFF2-40B4-BE49-F238E27FC236}">
                <a16:creationId xmlns:a16="http://schemas.microsoft.com/office/drawing/2014/main" id="{C6A9AC5C-34F6-3CD4-9E10-C17537B48222}"/>
              </a:ext>
            </a:extLst>
          </p:cNvPr>
          <p:cNvSpPr/>
          <p:nvPr/>
        </p:nvSpPr>
        <p:spPr>
          <a:xfrm rot="18830482">
            <a:off x="7771415" y="2166346"/>
            <a:ext cx="768744" cy="15183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B3C78EF-D10B-46B3-43B7-96C721659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 y="2572079"/>
            <a:ext cx="9966960" cy="310127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Left 1">
            <a:extLst>
              <a:ext uri="{FF2B5EF4-FFF2-40B4-BE49-F238E27FC236}">
                <a16:creationId xmlns:a16="http://schemas.microsoft.com/office/drawing/2014/main" id="{1E4FB075-8688-A3B4-D8B1-EE35468707C6}"/>
              </a:ext>
            </a:extLst>
          </p:cNvPr>
          <p:cNvSpPr/>
          <p:nvPr/>
        </p:nvSpPr>
        <p:spPr>
          <a:xfrm rot="17184593">
            <a:off x="9951282" y="2204946"/>
            <a:ext cx="1140160" cy="162601"/>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220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38930" y="18919"/>
            <a:ext cx="10314137" cy="742511"/>
          </a:xfrm>
          <a:prstGeom prst="rect">
            <a:avLst/>
          </a:prstGeom>
          <a:noFill/>
        </p:spPr>
        <p:txBody>
          <a:bodyPr wrap="square" lIns="91440" tIns="45720" rIns="91440" bIns="45720">
            <a:spAutoFit/>
          </a:bodyPr>
          <a:lstStyle/>
          <a:p>
            <a:pPr>
              <a:lnSpc>
                <a:spcPct val="150000"/>
              </a:lnSpc>
            </a:pPr>
            <a:r>
              <a:rPr lang="en-US" sz="320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 Exploratory Data Analysis</a:t>
            </a:r>
            <a:endPar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151CBB-A567-0C69-2D3E-1C5EA10DF3D3}"/>
              </a:ext>
            </a:extLst>
          </p:cNvPr>
          <p:cNvSpPr txBox="1"/>
          <p:nvPr/>
        </p:nvSpPr>
        <p:spPr>
          <a:xfrm>
            <a:off x="1072194" y="1130047"/>
            <a:ext cx="10047611" cy="646331"/>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CHAIR </a:t>
            </a:r>
            <a:r>
              <a:rPr lang="en-US" i="0" dirty="0">
                <a:solidFill>
                  <a:srgbClr val="000000"/>
                </a:solidFill>
                <a:effectLst/>
                <a:latin typeface="Times New Roman" panose="02020603050405020304" pitchFamily="18" charset="0"/>
                <a:cs typeface="Times New Roman" panose="02020603050405020304" pitchFamily="18" charset="0"/>
              </a:rPr>
              <a:t>and</a:t>
            </a:r>
            <a:r>
              <a:rPr lang="en-US" b="1" i="0" dirty="0">
                <a:solidFill>
                  <a:srgbClr val="000000"/>
                </a:solidFill>
                <a:effectLst/>
                <a:latin typeface="Times New Roman" panose="02020603050405020304" pitchFamily="18" charset="0"/>
                <a:cs typeface="Times New Roman" panose="02020603050405020304" pitchFamily="18" charset="0"/>
              </a:rPr>
              <a:t> TABLE </a:t>
            </a:r>
            <a:r>
              <a:rPr lang="en-US" i="0" dirty="0">
                <a:solidFill>
                  <a:srgbClr val="000000"/>
                </a:solidFill>
                <a:effectLst/>
                <a:latin typeface="Times New Roman" panose="02020603050405020304" pitchFamily="18" charset="0"/>
                <a:cs typeface="Times New Roman" panose="02020603050405020304" pitchFamily="18" charset="0"/>
              </a:rPr>
              <a:t>have been the cause of loss in </a:t>
            </a:r>
            <a:r>
              <a:rPr lang="en-US" b="1" i="0" dirty="0">
                <a:solidFill>
                  <a:srgbClr val="000000"/>
                </a:solidFill>
                <a:effectLst/>
                <a:latin typeface="Times New Roman" panose="02020603050405020304" pitchFamily="18" charset="0"/>
                <a:cs typeface="Times New Roman" panose="02020603050405020304" pitchFamily="18" charset="0"/>
              </a:rPr>
              <a:t>CENTRAL AREA </a:t>
            </a:r>
            <a:r>
              <a:rPr lang="en-US" i="0" dirty="0">
                <a:solidFill>
                  <a:srgbClr val="000000"/>
                </a:solidFill>
                <a:effectLst/>
                <a:latin typeface="Times New Roman" panose="02020603050405020304" pitchFamily="18" charset="0"/>
                <a:cs typeface="Times New Roman" panose="02020603050405020304" pitchFamily="18" charset="0"/>
              </a:rPr>
              <a:t>we notice in this following bar chart.</a:t>
            </a:r>
          </a:p>
        </p:txBody>
      </p:sp>
      <p:pic>
        <p:nvPicPr>
          <p:cNvPr id="6146" name="Picture 2">
            <a:extLst>
              <a:ext uri="{FF2B5EF4-FFF2-40B4-BE49-F238E27FC236}">
                <a16:creationId xmlns:a16="http://schemas.microsoft.com/office/drawing/2014/main" id="{68AD274E-FB2A-BBC0-3247-F07835F1F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303" y="1905710"/>
            <a:ext cx="8177349" cy="193477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8B71618-34BD-3595-13ED-5A6C178AF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303" y="3928990"/>
            <a:ext cx="8177349" cy="186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3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8" y="41592"/>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 Exploratory Data Analysis</a:t>
            </a:r>
          </a:p>
        </p:txBody>
      </p:sp>
      <p:sp>
        <p:nvSpPr>
          <p:cNvPr id="8" name="TextBox 7">
            <a:extLst>
              <a:ext uri="{FF2B5EF4-FFF2-40B4-BE49-F238E27FC236}">
                <a16:creationId xmlns:a16="http://schemas.microsoft.com/office/drawing/2014/main" id="{BC151CBB-A567-0C69-2D3E-1C5EA10DF3D3}"/>
              </a:ext>
            </a:extLst>
          </p:cNvPr>
          <p:cNvSpPr txBox="1"/>
          <p:nvPr/>
        </p:nvSpPr>
        <p:spPr>
          <a:xfrm>
            <a:off x="1091787" y="1130047"/>
            <a:ext cx="10047611" cy="646331"/>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We’ve analyzed deeper why in the Central USA has this kind of high loss specifically in Chair and Tables. We’ve seen that the discount is so high in Table at Central USA area and this leads to overall loss.</a:t>
            </a:r>
          </a:p>
        </p:txBody>
      </p:sp>
      <p:pic>
        <p:nvPicPr>
          <p:cNvPr id="7170" name="Picture 2">
            <a:extLst>
              <a:ext uri="{FF2B5EF4-FFF2-40B4-BE49-F238E27FC236}">
                <a16:creationId xmlns:a16="http://schemas.microsoft.com/office/drawing/2014/main" id="{CA139C5B-429D-E74F-37E3-1FDAD97D3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916" y="1894921"/>
            <a:ext cx="9407178" cy="20781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C6CC849-2905-D74E-DAEB-165D8976F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916" y="4091637"/>
            <a:ext cx="9407178" cy="175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51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8" y="41592"/>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 Exploratory Data Analysis</a:t>
            </a:r>
          </a:p>
        </p:txBody>
      </p:sp>
      <p:sp>
        <p:nvSpPr>
          <p:cNvPr id="8" name="TextBox 7">
            <a:extLst>
              <a:ext uri="{FF2B5EF4-FFF2-40B4-BE49-F238E27FC236}">
                <a16:creationId xmlns:a16="http://schemas.microsoft.com/office/drawing/2014/main" id="{BC151CBB-A567-0C69-2D3E-1C5EA10DF3D3}"/>
              </a:ext>
            </a:extLst>
          </p:cNvPr>
          <p:cNvSpPr txBox="1"/>
          <p:nvPr/>
        </p:nvSpPr>
        <p:spPr>
          <a:xfrm>
            <a:off x="1091787" y="1130047"/>
            <a:ext cx="10047611" cy="646331"/>
          </a:xfrm>
          <a:prstGeom prst="rect">
            <a:avLst/>
          </a:prstGeom>
          <a:noFill/>
        </p:spPr>
        <p:txBody>
          <a:bodyPr wrap="square">
            <a:spAutoFit/>
          </a:bodyPr>
          <a:lstStyle/>
          <a:p>
            <a:pPr algn="l"/>
            <a:r>
              <a:rPr lang="en-US" i="0" dirty="0">
                <a:solidFill>
                  <a:srgbClr val="000000"/>
                </a:solidFill>
                <a:effectLst/>
                <a:latin typeface="Times New Roman" panose="02020603050405020304" pitchFamily="18" charset="0"/>
                <a:cs typeface="Times New Roman" panose="02020603050405020304" pitchFamily="18" charset="0"/>
              </a:rPr>
              <a:t>Final Analysis is in </a:t>
            </a:r>
            <a:r>
              <a:rPr lang="en-US" b="1" i="0" dirty="0">
                <a:solidFill>
                  <a:srgbClr val="000000"/>
                </a:solidFill>
                <a:effectLst/>
                <a:latin typeface="Times New Roman" panose="02020603050405020304" pitchFamily="18" charset="0"/>
                <a:cs typeface="Times New Roman" panose="02020603050405020304" pitchFamily="18" charset="0"/>
              </a:rPr>
              <a:t>Sub-Category: TABLE </a:t>
            </a:r>
            <a:r>
              <a:rPr lang="en-US" i="0" dirty="0">
                <a:solidFill>
                  <a:srgbClr val="000000"/>
                </a:solidFill>
                <a:effectLst/>
                <a:latin typeface="Times New Roman" panose="02020603050405020304" pitchFamily="18" charset="0"/>
                <a:cs typeface="Times New Roman" panose="02020603050405020304" pitchFamily="18" charset="0"/>
              </a:rPr>
              <a:t>in</a:t>
            </a:r>
            <a:r>
              <a:rPr lang="en-US" b="1" i="0" dirty="0">
                <a:solidFill>
                  <a:srgbClr val="000000"/>
                </a:solidFill>
                <a:effectLst/>
                <a:latin typeface="Times New Roman" panose="02020603050405020304" pitchFamily="18" charset="0"/>
                <a:cs typeface="Times New Roman" panose="02020603050405020304" pitchFamily="18" charset="0"/>
              </a:rPr>
              <a:t> CENTRAL AREA </a:t>
            </a:r>
            <a:r>
              <a:rPr lang="en-US" i="0" dirty="0">
                <a:solidFill>
                  <a:srgbClr val="000000"/>
                </a:solidFill>
                <a:effectLst/>
                <a:latin typeface="Times New Roman" panose="02020603050405020304" pitchFamily="18" charset="0"/>
                <a:cs typeface="Times New Roman" panose="02020603050405020304" pitchFamily="18" charset="0"/>
              </a:rPr>
              <a:t>has</a:t>
            </a:r>
            <a:r>
              <a:rPr lang="en-US" b="1" i="0" dirty="0">
                <a:solidFill>
                  <a:srgbClr val="000000"/>
                </a:solidFill>
                <a:effectLst/>
                <a:latin typeface="Times New Roman" panose="02020603050405020304" pitchFamily="18" charset="0"/>
                <a:cs typeface="Times New Roman" panose="02020603050405020304" pitchFamily="18" charset="0"/>
              </a:rPr>
              <a:t> HIGH DISCOUNT </a:t>
            </a:r>
            <a:r>
              <a:rPr lang="en-US" i="0" dirty="0">
                <a:solidFill>
                  <a:srgbClr val="000000"/>
                </a:solidFill>
                <a:effectLst/>
                <a:latin typeface="Times New Roman" panose="02020603050405020304" pitchFamily="18" charset="0"/>
                <a:cs typeface="Times New Roman" panose="02020603050405020304" pitchFamily="18" charset="0"/>
              </a:rPr>
              <a:t>which leads to</a:t>
            </a:r>
            <a:r>
              <a:rPr lang="en-US" b="1" i="0" dirty="0">
                <a:solidFill>
                  <a:srgbClr val="000000"/>
                </a:solidFill>
                <a:effectLst/>
                <a:latin typeface="Times New Roman" panose="02020603050405020304" pitchFamily="18" charset="0"/>
                <a:cs typeface="Times New Roman" panose="02020603050405020304" pitchFamily="18" charset="0"/>
              </a:rPr>
              <a:t> loss. </a:t>
            </a:r>
            <a:r>
              <a:rPr lang="en-US" i="0" dirty="0">
                <a:solidFill>
                  <a:srgbClr val="000000"/>
                </a:solidFill>
                <a:effectLst/>
                <a:latin typeface="Times New Roman" panose="02020603050405020304" pitchFamily="18" charset="0"/>
                <a:cs typeface="Times New Roman" panose="02020603050405020304" pitchFamily="18" charset="0"/>
              </a:rPr>
              <a:t>We can see the</a:t>
            </a:r>
            <a:r>
              <a:rPr lang="en-US" b="1" i="0" dirty="0">
                <a:solidFill>
                  <a:srgbClr val="000000"/>
                </a:solidFill>
                <a:effectLst/>
                <a:latin typeface="Times New Roman" panose="02020603050405020304" pitchFamily="18" charset="0"/>
                <a:cs typeface="Times New Roman" panose="02020603050405020304" pitchFamily="18" charset="0"/>
              </a:rPr>
              <a:t> negative profit value </a:t>
            </a:r>
            <a:r>
              <a:rPr lang="en-US" i="0" dirty="0">
                <a:solidFill>
                  <a:srgbClr val="000000"/>
                </a:solidFill>
                <a:effectLst/>
                <a:latin typeface="Times New Roman" panose="02020603050405020304" pitchFamily="18" charset="0"/>
                <a:cs typeface="Times New Roman" panose="02020603050405020304" pitchFamily="18" charset="0"/>
              </a:rPr>
              <a:t>at the rightest bar in these both graphs.</a:t>
            </a:r>
          </a:p>
        </p:txBody>
      </p:sp>
      <p:pic>
        <p:nvPicPr>
          <p:cNvPr id="8196" name="Picture 4">
            <a:extLst>
              <a:ext uri="{FF2B5EF4-FFF2-40B4-BE49-F238E27FC236}">
                <a16:creationId xmlns:a16="http://schemas.microsoft.com/office/drawing/2014/main" id="{B09E1EFA-1AD2-0296-D6C6-B50A87658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126" y="1933640"/>
            <a:ext cx="9526248" cy="199378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146810D-80E8-9A5B-A444-7BC5491D7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26" y="4039849"/>
            <a:ext cx="9526248" cy="181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68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The proportion of loss is also significant.</a:t>
            </a:r>
          </a:p>
          <a:p>
            <a:pPr marL="0" indent="0" algn="just">
              <a:buNone/>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We’ve found that in the </a:t>
            </a:r>
            <a:r>
              <a:rPr lang="en-US" sz="2000" b="1" dirty="0">
                <a:latin typeface="Times New Roman" panose="02020603050405020304" pitchFamily="18" charset="0"/>
                <a:cs typeface="Times New Roman" panose="02020603050405020304" pitchFamily="18" charset="0"/>
              </a:rPr>
              <a:t>year of – 2016 to 2017 </a:t>
            </a:r>
            <a:r>
              <a:rPr lang="en-US" sz="2000" dirty="0">
                <a:latin typeface="Times New Roman" panose="02020603050405020304" pitchFamily="18" charset="0"/>
                <a:cs typeface="Times New Roman" panose="02020603050405020304" pitchFamily="18" charset="0"/>
              </a:rPr>
              <a:t>there is continuously high average value of having </a:t>
            </a:r>
            <a:r>
              <a:rPr lang="en-US" sz="2000" b="1" dirty="0">
                <a:latin typeface="Times New Roman" panose="02020603050405020304" pitchFamily="18" charset="0"/>
                <a:cs typeface="Times New Roman" panose="02020603050405020304" pitchFamily="18" charset="0"/>
              </a:rPr>
              <a:t>loss</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i="0" dirty="0">
                <a:solidFill>
                  <a:srgbClr val="000000"/>
                </a:solidFill>
                <a:effectLst/>
                <a:latin typeface="Times New Roman" panose="02020603050405020304" pitchFamily="18" charset="0"/>
                <a:cs typeface="Times New Roman" panose="02020603050405020304" pitchFamily="18" charset="0"/>
              </a:rPr>
              <a:t>CHAIR </a:t>
            </a:r>
            <a:r>
              <a:rPr lang="en-US" sz="2000" i="0" dirty="0">
                <a:solidFill>
                  <a:srgbClr val="000000"/>
                </a:solidFill>
                <a:effectLst/>
                <a:latin typeface="Times New Roman" panose="02020603050405020304" pitchFamily="18" charset="0"/>
                <a:cs typeface="Times New Roman" panose="02020603050405020304" pitchFamily="18" charset="0"/>
              </a:rPr>
              <a:t>and</a:t>
            </a:r>
            <a:r>
              <a:rPr lang="en-US" sz="2000" b="1" i="0" dirty="0">
                <a:solidFill>
                  <a:srgbClr val="000000"/>
                </a:solidFill>
                <a:effectLst/>
                <a:latin typeface="Times New Roman" panose="02020603050405020304" pitchFamily="18" charset="0"/>
                <a:cs typeface="Times New Roman" panose="02020603050405020304" pitchFamily="18" charset="0"/>
              </a:rPr>
              <a:t> TABLE </a:t>
            </a:r>
            <a:r>
              <a:rPr lang="en-US" sz="2000" i="0" dirty="0">
                <a:solidFill>
                  <a:srgbClr val="000000"/>
                </a:solidFill>
                <a:effectLst/>
                <a:latin typeface="Times New Roman" panose="02020603050405020304" pitchFamily="18" charset="0"/>
                <a:cs typeface="Times New Roman" panose="02020603050405020304" pitchFamily="18" charset="0"/>
              </a:rPr>
              <a:t>have been the cause of loss in </a:t>
            </a:r>
            <a:r>
              <a:rPr lang="en-US" sz="2000" b="1" i="0" dirty="0">
                <a:solidFill>
                  <a:srgbClr val="000000"/>
                </a:solidFill>
                <a:effectLst/>
                <a:latin typeface="Times New Roman" panose="02020603050405020304" pitchFamily="18" charset="0"/>
                <a:cs typeface="Times New Roman" panose="02020603050405020304" pitchFamily="18" charset="0"/>
              </a:rPr>
              <a:t>CENTRAL AREA </a:t>
            </a:r>
            <a:r>
              <a:rPr lang="en-US" sz="2000" i="0" dirty="0">
                <a:solidFill>
                  <a:srgbClr val="000000"/>
                </a:solidFill>
                <a:effectLst/>
                <a:latin typeface="Times New Roman" panose="02020603050405020304" pitchFamily="18" charset="0"/>
                <a:cs typeface="Times New Roman" panose="02020603050405020304" pitchFamily="18" charset="0"/>
              </a:rPr>
              <a:t>we notice in this following bar chart.</a:t>
            </a:r>
          </a:p>
          <a:p>
            <a:pPr marL="0" indent="0" algn="just">
              <a:buNone/>
            </a:pPr>
            <a:endParaRPr lang="en-US" sz="800" b="1"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i="0" dirty="0">
                <a:solidFill>
                  <a:srgbClr val="000000"/>
                </a:solidFill>
                <a:effectLst/>
                <a:latin typeface="Times New Roman" panose="02020603050405020304" pitchFamily="18" charset="0"/>
                <a:cs typeface="Times New Roman" panose="02020603050405020304" pitchFamily="18" charset="0"/>
              </a:rPr>
              <a:t>Final Analysis is in </a:t>
            </a:r>
            <a:r>
              <a:rPr lang="en-US" sz="2000" b="1" i="0" dirty="0">
                <a:solidFill>
                  <a:srgbClr val="000000"/>
                </a:solidFill>
                <a:effectLst/>
                <a:latin typeface="Times New Roman" panose="02020603050405020304" pitchFamily="18" charset="0"/>
                <a:cs typeface="Times New Roman" panose="02020603050405020304" pitchFamily="18" charset="0"/>
              </a:rPr>
              <a:t>Sub-Category: TABLE </a:t>
            </a:r>
            <a:r>
              <a:rPr lang="en-US" sz="2000" i="0" dirty="0">
                <a:solidFill>
                  <a:srgbClr val="000000"/>
                </a:solidFill>
                <a:effectLst/>
                <a:latin typeface="Times New Roman" panose="02020603050405020304" pitchFamily="18" charset="0"/>
                <a:cs typeface="Times New Roman" panose="02020603050405020304" pitchFamily="18" charset="0"/>
              </a:rPr>
              <a:t>in</a:t>
            </a:r>
            <a:r>
              <a:rPr lang="en-US" sz="2000" b="1" i="0" dirty="0">
                <a:solidFill>
                  <a:srgbClr val="000000"/>
                </a:solidFill>
                <a:effectLst/>
                <a:latin typeface="Times New Roman" panose="02020603050405020304" pitchFamily="18" charset="0"/>
                <a:cs typeface="Times New Roman" panose="02020603050405020304" pitchFamily="18" charset="0"/>
              </a:rPr>
              <a:t> CENTRAL AREA </a:t>
            </a:r>
            <a:r>
              <a:rPr lang="en-US" sz="2000" i="0" dirty="0">
                <a:solidFill>
                  <a:srgbClr val="000000"/>
                </a:solidFill>
                <a:effectLst/>
                <a:latin typeface="Times New Roman" panose="02020603050405020304" pitchFamily="18" charset="0"/>
                <a:cs typeface="Times New Roman" panose="02020603050405020304" pitchFamily="18" charset="0"/>
              </a:rPr>
              <a:t>has</a:t>
            </a:r>
            <a:r>
              <a:rPr lang="en-US" sz="2000" b="1" i="0" dirty="0">
                <a:solidFill>
                  <a:srgbClr val="000000"/>
                </a:solidFill>
                <a:effectLst/>
                <a:latin typeface="Times New Roman" panose="02020603050405020304" pitchFamily="18" charset="0"/>
                <a:cs typeface="Times New Roman" panose="02020603050405020304" pitchFamily="18" charset="0"/>
              </a:rPr>
              <a:t> HIGH DISCOUNT </a:t>
            </a:r>
            <a:r>
              <a:rPr lang="en-US" sz="2000" i="0" dirty="0">
                <a:solidFill>
                  <a:srgbClr val="000000"/>
                </a:solidFill>
                <a:effectLst/>
                <a:latin typeface="Times New Roman" panose="02020603050405020304" pitchFamily="18" charset="0"/>
                <a:cs typeface="Times New Roman" panose="02020603050405020304" pitchFamily="18" charset="0"/>
              </a:rPr>
              <a:t>which leads to</a:t>
            </a:r>
            <a:r>
              <a:rPr lang="en-US" sz="2000" b="1" i="0" dirty="0">
                <a:solidFill>
                  <a:srgbClr val="000000"/>
                </a:solidFill>
                <a:effectLst/>
                <a:latin typeface="Times New Roman" panose="02020603050405020304" pitchFamily="18" charset="0"/>
                <a:cs typeface="Times New Roman" panose="02020603050405020304" pitchFamily="18" charset="0"/>
              </a:rPr>
              <a:t> loss. </a:t>
            </a:r>
            <a:r>
              <a:rPr lang="en-US" sz="2000" i="0" dirty="0">
                <a:solidFill>
                  <a:srgbClr val="000000"/>
                </a:solidFill>
                <a:effectLst/>
                <a:latin typeface="Times New Roman" panose="02020603050405020304" pitchFamily="18" charset="0"/>
                <a:cs typeface="Times New Roman" panose="02020603050405020304" pitchFamily="18" charset="0"/>
              </a:rPr>
              <a:t>We can see the</a:t>
            </a:r>
            <a:r>
              <a:rPr lang="en-US" sz="2000" b="1" i="0" dirty="0">
                <a:solidFill>
                  <a:srgbClr val="000000"/>
                </a:solidFill>
                <a:effectLst/>
                <a:latin typeface="Times New Roman" panose="02020603050405020304" pitchFamily="18" charset="0"/>
                <a:cs typeface="Times New Roman" panose="02020603050405020304" pitchFamily="18" charset="0"/>
              </a:rPr>
              <a:t> negative profit value </a:t>
            </a:r>
            <a:r>
              <a:rPr lang="en-US" sz="2000" i="0" dirty="0">
                <a:solidFill>
                  <a:srgbClr val="000000"/>
                </a:solidFill>
                <a:effectLst/>
                <a:latin typeface="Times New Roman" panose="02020603050405020304" pitchFamily="18" charset="0"/>
                <a:cs typeface="Times New Roman" panose="02020603050405020304" pitchFamily="18" charset="0"/>
              </a:rPr>
              <a:t>at the rightest bar in these both graphs.</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7" y="119746"/>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Story Telling</a:t>
            </a:r>
          </a:p>
        </p:txBody>
      </p:sp>
    </p:spTree>
    <p:extLst>
      <p:ext uri="{BB962C8B-B14F-4D97-AF65-F5344CB8AC3E}">
        <p14:creationId xmlns:p14="http://schemas.microsoft.com/office/powerpoint/2010/main" val="3172244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675051" y="1408014"/>
            <a:ext cx="8893147" cy="4046018"/>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Now our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is ready to perform forecasting machine leaning algorithm and find out the forecasting trend.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For that, we’ve converted ‘Order Date’ to index column.</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7" y="119746"/>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a:t>
            </a:r>
          </a:p>
        </p:txBody>
      </p:sp>
      <p:pic>
        <p:nvPicPr>
          <p:cNvPr id="3" name="Picture 2">
            <a:extLst>
              <a:ext uri="{FF2B5EF4-FFF2-40B4-BE49-F238E27FC236}">
                <a16:creationId xmlns:a16="http://schemas.microsoft.com/office/drawing/2014/main" id="{01F4CCFA-D04B-74DE-6D4F-E0897F0CE402}"/>
              </a:ext>
            </a:extLst>
          </p:cNvPr>
          <p:cNvPicPr>
            <a:picLocks noChangeAspect="1"/>
          </p:cNvPicPr>
          <p:nvPr/>
        </p:nvPicPr>
        <p:blipFill>
          <a:blip r:embed="rId3"/>
          <a:stretch>
            <a:fillRect/>
          </a:stretch>
        </p:blipFill>
        <p:spPr>
          <a:xfrm>
            <a:off x="2233399" y="3075073"/>
            <a:ext cx="7725202" cy="1816967"/>
          </a:xfrm>
          <a:prstGeom prst="rect">
            <a:avLst/>
          </a:prstGeom>
        </p:spPr>
      </p:pic>
    </p:spTree>
    <p:extLst>
      <p:ext uri="{BB962C8B-B14F-4D97-AF65-F5344CB8AC3E}">
        <p14:creationId xmlns:p14="http://schemas.microsoft.com/office/powerpoint/2010/main" val="3588619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90749" y="1136469"/>
            <a:ext cx="9980022" cy="4637314"/>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We are trying to check seasonality of my dataset by formulating this graph. But this graph shows no understandable trend. So that we’ll perform resampling first in the next slide. </a:t>
            </a:r>
          </a:p>
        </p:txBody>
      </p:sp>
      <p:sp>
        <p:nvSpPr>
          <p:cNvPr id="16" name="Rectangle 15">
            <a:extLst>
              <a:ext uri="{FF2B5EF4-FFF2-40B4-BE49-F238E27FC236}">
                <a16:creationId xmlns:a16="http://schemas.microsoft.com/office/drawing/2014/main" id="{A6D5813B-80E7-EB4F-4C62-773569730537}"/>
              </a:ext>
            </a:extLst>
          </p:cNvPr>
          <p:cNvSpPr/>
          <p:nvPr/>
        </p:nvSpPr>
        <p:spPr>
          <a:xfrm>
            <a:off x="940157" y="119746"/>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Resampling</a:t>
            </a:r>
          </a:p>
        </p:txBody>
      </p:sp>
      <p:pic>
        <p:nvPicPr>
          <p:cNvPr id="9218" name="Picture 2">
            <a:extLst>
              <a:ext uri="{FF2B5EF4-FFF2-40B4-BE49-F238E27FC236}">
                <a16:creationId xmlns:a16="http://schemas.microsoft.com/office/drawing/2014/main" id="{4D28C120-D893-A672-57E6-96961057E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09" y="2700428"/>
            <a:ext cx="9692640" cy="283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74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90749" y="1136469"/>
            <a:ext cx="9980022" cy="4637314"/>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After </a:t>
            </a:r>
            <a:r>
              <a:rPr lang="en-US" sz="2000" b="1" dirty="0">
                <a:latin typeface="Times New Roman" panose="02020603050405020304" pitchFamily="18" charset="0"/>
                <a:cs typeface="Times New Roman" panose="02020603050405020304" pitchFamily="18" charset="0"/>
              </a:rPr>
              <a:t>resampling by ‘Month’ </a:t>
            </a:r>
            <a:r>
              <a:rPr lang="en-US" sz="2000" dirty="0">
                <a:latin typeface="Times New Roman" panose="02020603050405020304" pitchFamily="18" charset="0"/>
                <a:cs typeface="Times New Roman" panose="02020603050405020304" pitchFamily="18" charset="0"/>
              </a:rPr>
              <a:t>the dataset shows this graph. Here, we can see that, the graph looks like it is seasonal by pick point and not stationary. But for ensuring this issue we need to perform </a:t>
            </a:r>
            <a:r>
              <a:rPr lang="en-US" sz="2000" b="1" dirty="0">
                <a:latin typeface="Times New Roman" panose="02020603050405020304" pitchFamily="18" charset="0"/>
                <a:cs typeface="Times New Roman" panose="02020603050405020304" pitchFamily="18" charset="0"/>
              </a:rPr>
              <a:t>Hypothesis Test </a:t>
            </a:r>
            <a:r>
              <a:rPr lang="en-US" sz="2000" dirty="0">
                <a:latin typeface="Times New Roman" panose="02020603050405020304" pitchFamily="18" charset="0"/>
                <a:cs typeface="Times New Roman" panose="02020603050405020304" pitchFamily="18" charset="0"/>
              </a:rPr>
              <a:t>mainly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P-Value</a:t>
            </a:r>
            <a:r>
              <a:rPr lang="en-US" sz="2000" dirty="0">
                <a:latin typeface="Times New Roman" panose="02020603050405020304" pitchFamily="18" charset="0"/>
                <a:cs typeface="Times New Roman" panose="02020603050405020304" pitchFamily="18" charset="0"/>
              </a:rPr>
              <a:t> along with </a:t>
            </a:r>
            <a:r>
              <a:rPr lang="en-US" sz="2000" b="1" dirty="0">
                <a:latin typeface="Times New Roman" panose="02020603050405020304" pitchFamily="18" charset="0"/>
                <a:cs typeface="Times New Roman" panose="02020603050405020304" pitchFamily="18" charset="0"/>
              </a:rPr>
              <a:t>Dickey- Fuller test.</a:t>
            </a:r>
            <a:endParaRPr lang="en-US" sz="2000" b="1" u="sng"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7" y="119746"/>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Seasonality &amp; Stationarity Check</a:t>
            </a:r>
          </a:p>
        </p:txBody>
      </p:sp>
      <p:pic>
        <p:nvPicPr>
          <p:cNvPr id="10244" name="Picture 4">
            <a:extLst>
              <a:ext uri="{FF2B5EF4-FFF2-40B4-BE49-F238E27FC236}">
                <a16:creationId xmlns:a16="http://schemas.microsoft.com/office/drawing/2014/main" id="{5DA6977F-4F6C-2F2C-464B-44246C322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719" y="2865152"/>
            <a:ext cx="9254081" cy="212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2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712032" y="431453"/>
            <a:ext cx="3387001" cy="675992"/>
          </a:xfrm>
          <a:prstGeom prst="rect">
            <a:avLst/>
          </a:prstGeom>
          <a:noFill/>
        </p:spPr>
        <p:txBody>
          <a:bodyPr vert="horz" lIns="91440" tIns="45720" rIns="91440" bIns="45720" rtlCol="0" anchor="b">
            <a:normAutofit/>
          </a:bodyPr>
          <a:lstStyle/>
          <a:p>
            <a:pPr>
              <a:lnSpc>
                <a:spcPct val="150000"/>
              </a:lnSpc>
            </a:pPr>
            <a:r>
              <a:rPr lang="en-US" sz="28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Decomposition</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273629" y="1306286"/>
            <a:ext cx="3184633" cy="4474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Here we can find out whether the data – </a:t>
            </a:r>
          </a:p>
          <a:p>
            <a:pPr marL="571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follows any trend or not</a:t>
            </a:r>
          </a:p>
          <a:p>
            <a:pPr marL="571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Residual</a:t>
            </a:r>
          </a:p>
          <a:p>
            <a:pPr marL="571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Seasonality</a:t>
            </a:r>
            <a:endParaRPr lang="en-US" b="1" u="sng"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B418AA7F-B1BD-447E-6AA4-7D9807556B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4537" y="359081"/>
            <a:ext cx="6255966" cy="466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00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Our project aims to perform EDA and develop a Machine Learning Model with highly accurate furniture </a:t>
            </a:r>
            <a:r>
              <a:rPr lang="en-US" sz="2200">
                <a:latin typeface="Times New Roman" panose="02020603050405020304" pitchFamily="18" charset="0"/>
                <a:cs typeface="Times New Roman" panose="02020603050405020304" pitchFamily="18" charset="0"/>
              </a:rPr>
              <a:t>sales forecasting. </a:t>
            </a: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Here we focus on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US" sz="2200" dirty="0">
                <a:latin typeface="Times New Roman" panose="02020603050405020304" pitchFamily="18" charset="0"/>
                <a:cs typeface="Times New Roman" panose="02020603050405020304" pitchFamily="18" charset="0"/>
              </a:rPr>
              <a:t>Data Collection</a:t>
            </a:r>
          </a:p>
          <a:p>
            <a:pPr marL="457200" indent="-457200" algn="just">
              <a:lnSpc>
                <a:spcPct val="100000"/>
              </a:lnSpc>
              <a:buAutoNum type="arabicPeriod"/>
            </a:pPr>
            <a:r>
              <a:rPr lang="en-US" sz="2200" dirty="0">
                <a:latin typeface="Times New Roman" panose="02020603050405020304" pitchFamily="18" charset="0"/>
                <a:cs typeface="Times New Roman" panose="02020603050405020304" pitchFamily="18" charset="0"/>
              </a:rPr>
              <a:t>Data Wrangling</a:t>
            </a:r>
          </a:p>
          <a:p>
            <a:pPr marL="457200" indent="-457200" algn="just">
              <a:lnSpc>
                <a:spcPct val="100000"/>
              </a:lnSpc>
              <a:buAutoNum type="arabicPeriod"/>
            </a:pPr>
            <a:r>
              <a:rPr lang="en-US" sz="2200" dirty="0">
                <a:latin typeface="Times New Roman" panose="02020603050405020304" pitchFamily="18" charset="0"/>
                <a:cs typeface="Times New Roman" panose="02020603050405020304" pitchFamily="18" charset="0"/>
              </a:rPr>
              <a:t>Statistical Analysis</a:t>
            </a:r>
          </a:p>
          <a:p>
            <a:pPr marL="457200" indent="-457200" algn="just">
              <a:lnSpc>
                <a:spcPct val="100000"/>
              </a:lnSpc>
              <a:buAutoNum type="arabicPeriod"/>
            </a:pPr>
            <a:r>
              <a:rPr lang="en-US" sz="2200" dirty="0">
                <a:latin typeface="Times New Roman" panose="02020603050405020304" pitchFamily="18" charset="0"/>
                <a:cs typeface="Times New Roman" panose="02020603050405020304" pitchFamily="18" charset="0"/>
              </a:rPr>
              <a:t>Time Series Analysis</a:t>
            </a:r>
          </a:p>
          <a:p>
            <a:pPr marL="457200" indent="-457200" algn="just">
              <a:lnSpc>
                <a:spcPct val="100000"/>
              </a:lnSpc>
              <a:buAutoNum type="arabicPeriod"/>
            </a:pPr>
            <a:r>
              <a:rPr lang="en-US" sz="2200" dirty="0">
                <a:latin typeface="Times New Roman" panose="02020603050405020304" pitchFamily="18" charset="0"/>
                <a:cs typeface="Times New Roman" panose="02020603050405020304" pitchFamily="18" charset="0"/>
              </a:rPr>
              <a:t>Feature Engineering</a:t>
            </a:r>
          </a:p>
          <a:p>
            <a:pPr marL="457200" indent="-457200" algn="just">
              <a:lnSpc>
                <a:spcPct val="100000"/>
              </a:lnSpc>
              <a:buAutoNum type="arabicPeriod"/>
            </a:pPr>
            <a:r>
              <a:rPr lang="en-US" sz="2200" dirty="0">
                <a:latin typeface="Times New Roman" panose="02020603050405020304" pitchFamily="18" charset="0"/>
                <a:cs typeface="Times New Roman" panose="02020603050405020304" pitchFamily="18" charset="0"/>
              </a:rPr>
              <a:t>Machine Learning Forecasting Model Development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8" y="-2760"/>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p>
        </p:txBody>
      </p:sp>
      <p:graphicFrame>
        <p:nvGraphicFramePr>
          <p:cNvPr id="3" name="Content Placeholder 2">
            <a:extLst>
              <a:ext uri="{FF2B5EF4-FFF2-40B4-BE49-F238E27FC236}">
                <a16:creationId xmlns:a16="http://schemas.microsoft.com/office/drawing/2014/main" id="{AD3A8DDA-6FD4-C915-2F8F-0A327EFDF4E1}"/>
              </a:ext>
            </a:extLst>
          </p:cNvPr>
          <p:cNvGraphicFramePr>
            <a:graphicFrameLocks noGrp="1"/>
          </p:cNvGraphicFramePr>
          <p:nvPr>
            <p:ph idx="1"/>
            <p:extLst>
              <p:ext uri="{D42A27DB-BD31-4B8C-83A1-F6EECF244321}">
                <p14:modId xmlns:p14="http://schemas.microsoft.com/office/powerpoint/2010/main" val="1162702669"/>
              </p:ext>
            </p:extLst>
          </p:nvPr>
        </p:nvGraphicFramePr>
        <p:xfrm>
          <a:off x="6870626" y="1468234"/>
          <a:ext cx="4293686" cy="43742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Audio 7">
            <a:hlinkClick r:id="" action="ppaction://media"/>
            <a:extLst>
              <a:ext uri="{FF2B5EF4-FFF2-40B4-BE49-F238E27FC236}">
                <a16:creationId xmlns:a16="http://schemas.microsoft.com/office/drawing/2014/main" id="{25D1DFF2-442E-230D-D0FB-65C5633B08B0}"/>
              </a:ext>
            </a:extLst>
          </p:cNvPr>
          <p:cNvPicPr>
            <a:picLocks noChangeAspect="1"/>
          </p:cNvPicPr>
          <p:nvPr>
            <a:audioFile r:link="rId2"/>
            <p:extLst>
              <p:ext uri="{DAA4B4D4-6D71-4841-9C94-3DE7FCFB9230}">
                <p14:media xmlns:p14="http://schemas.microsoft.com/office/powerpoint/2010/main" r:embed="rId1"/>
              </p:ext>
            </p:extLst>
          </p:nvPr>
        </p:nvPicPr>
        <p:blipFill>
          <a:blip r:embed="rId10"/>
          <a:srcRect l="-287500" t="-287500" r="-287500" b="-28750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68778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Tm="186">
        <p159:morph option="byObject"/>
      </p:transition>
    </mc:Choice>
    <mc:Fallback>
      <p:transition spd="slow" advTm="1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393264" y="74708"/>
            <a:ext cx="4521706" cy="1840447"/>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Hypothesis Testing :</a:t>
            </a:r>
            <a:r>
              <a:rPr lang="en-US" sz="3200" cap="all" spc="50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t>
            </a:r>
          </a:p>
          <a:p>
            <a:pPr>
              <a:lnSpc>
                <a:spcPct val="120000"/>
              </a:lnSpc>
              <a:spcBef>
                <a:spcPct val="0"/>
              </a:spcBef>
              <a:spcAft>
                <a:spcPts val="600"/>
              </a:spcAft>
            </a:pPr>
            <a:r>
              <a:rPr lang="en-US" sz="2000" cap="all" spc="50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Dickey-Fuller</a:t>
            </a:r>
          </a:p>
          <a:p>
            <a:pPr>
              <a:lnSpc>
                <a:spcPct val="120000"/>
              </a:lnSpc>
              <a:spcBef>
                <a:spcPct val="0"/>
              </a:spcBef>
              <a:spcAft>
                <a:spcPts val="600"/>
              </a:spcAft>
            </a:pPr>
            <a:r>
              <a:rPr lang="en-US" sz="2000" cap="all" spc="50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P-Value</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91937" y="2076994"/>
            <a:ext cx="3079077" cy="418664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latin typeface="Times New Roman" panose="02020603050405020304" pitchFamily="18" charset="0"/>
                <a:cs typeface="Times New Roman" panose="02020603050405020304" pitchFamily="18" charset="0"/>
              </a:rPr>
              <a:t>Using this </a:t>
            </a:r>
            <a:r>
              <a:rPr lang="en-US" sz="2800" dirty="0" err="1">
                <a:latin typeface="Times New Roman" panose="02020603050405020304" pitchFamily="18" charset="0"/>
                <a:cs typeface="Times New Roman" panose="02020603050405020304" pitchFamily="18" charset="0"/>
              </a:rPr>
              <a:t>Adfuller</a:t>
            </a:r>
            <a:r>
              <a:rPr lang="en-US" sz="2800" dirty="0">
                <a:latin typeface="Times New Roman" panose="02020603050405020304" pitchFamily="18" charset="0"/>
                <a:cs typeface="Times New Roman" panose="02020603050405020304" pitchFamily="18" charset="0"/>
              </a:rPr>
              <a:t> Statistics and P-Value we are trying to find out whether the data is stationary or not.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We can find out that the dataset is rejecting Null Hypothesis, and it is stationary data.</a:t>
            </a:r>
          </a:p>
        </p:txBody>
      </p:sp>
      <p:pic>
        <p:nvPicPr>
          <p:cNvPr id="3" name="Picture 2">
            <a:extLst>
              <a:ext uri="{FF2B5EF4-FFF2-40B4-BE49-F238E27FC236}">
                <a16:creationId xmlns:a16="http://schemas.microsoft.com/office/drawing/2014/main" id="{A07A77BA-82F4-29EF-17DF-6774023FD77A}"/>
              </a:ext>
            </a:extLst>
          </p:cNvPr>
          <p:cNvPicPr>
            <a:picLocks noChangeAspect="1"/>
          </p:cNvPicPr>
          <p:nvPr/>
        </p:nvPicPr>
        <p:blipFill>
          <a:blip r:embed="rId3"/>
          <a:stretch>
            <a:fillRect/>
          </a:stretch>
        </p:blipFill>
        <p:spPr>
          <a:xfrm>
            <a:off x="4842424" y="1052976"/>
            <a:ext cx="5957920" cy="1024018"/>
          </a:xfrm>
          <a:prstGeom prst="rect">
            <a:avLst/>
          </a:prstGeom>
        </p:spPr>
      </p:pic>
      <p:pic>
        <p:nvPicPr>
          <p:cNvPr id="8" name="Picture 7">
            <a:extLst>
              <a:ext uri="{FF2B5EF4-FFF2-40B4-BE49-F238E27FC236}">
                <a16:creationId xmlns:a16="http://schemas.microsoft.com/office/drawing/2014/main" id="{D4241396-E77D-1DA9-0D40-24504C01F308}"/>
              </a:ext>
            </a:extLst>
          </p:cNvPr>
          <p:cNvPicPr>
            <a:picLocks noChangeAspect="1"/>
          </p:cNvPicPr>
          <p:nvPr/>
        </p:nvPicPr>
        <p:blipFill>
          <a:blip r:embed="rId4"/>
          <a:stretch>
            <a:fillRect/>
          </a:stretch>
        </p:blipFill>
        <p:spPr>
          <a:xfrm>
            <a:off x="6096000" y="2636738"/>
            <a:ext cx="4388657" cy="2026706"/>
          </a:xfrm>
          <a:prstGeom prst="rect">
            <a:avLst/>
          </a:prstGeom>
        </p:spPr>
      </p:pic>
    </p:spTree>
    <p:extLst>
      <p:ext uri="{BB962C8B-B14F-4D97-AF65-F5344CB8AC3E}">
        <p14:creationId xmlns:p14="http://schemas.microsoft.com/office/powerpoint/2010/main" val="3244512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497767" y="309840"/>
            <a:ext cx="4521706" cy="1029103"/>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28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ACF – Auto Correlation Function </a:t>
            </a:r>
            <a:endParaRPr lang="en-US" sz="2800" cap="all" spc="50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91937" y="1648784"/>
            <a:ext cx="3079077" cy="461485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111111"/>
                </a:solidFill>
                <a:latin typeface="Times New Roman" panose="02020603050405020304" pitchFamily="18" charset="0"/>
                <a:cs typeface="Times New Roman" panose="02020603050405020304" pitchFamily="18" charset="0"/>
              </a:rPr>
              <a:t>We use </a:t>
            </a:r>
            <a:r>
              <a:rPr lang="en-US" sz="2800" dirty="0" err="1">
                <a:solidFill>
                  <a:srgbClr val="111111"/>
                </a:solidFill>
                <a:latin typeface="Times New Roman" panose="02020603050405020304" pitchFamily="18" charset="0"/>
                <a:cs typeface="Times New Roman" panose="02020603050405020304" pitchFamily="18" charset="0"/>
              </a:rPr>
              <a:t>acf</a:t>
            </a:r>
            <a:r>
              <a:rPr lang="en-US" sz="2800" dirty="0">
                <a:solidFill>
                  <a:srgbClr val="111111"/>
                </a:solidFill>
                <a:latin typeface="Times New Roman" panose="02020603050405020304" pitchFamily="18" charset="0"/>
                <a:cs typeface="Times New Roman" panose="02020603050405020304" pitchFamily="18" charset="0"/>
              </a:rPr>
              <a:t>() function to calculate </a:t>
            </a:r>
            <a:r>
              <a:rPr lang="en-US" sz="2800" dirty="0" err="1">
                <a:solidFill>
                  <a:srgbClr val="111111"/>
                </a:solidFill>
                <a:latin typeface="Times New Roman" panose="02020603050405020304" pitchFamily="18" charset="0"/>
                <a:cs typeface="Times New Roman" panose="02020603050405020304" pitchFamily="18" charset="0"/>
              </a:rPr>
              <a:t>autorrelation</a:t>
            </a:r>
            <a:r>
              <a:rPr lang="en-US" sz="2800" dirty="0">
                <a:solidFill>
                  <a:srgbClr val="111111"/>
                </a:solidFill>
                <a:latin typeface="Times New Roman" panose="02020603050405020304" pitchFamily="18" charset="0"/>
                <a:cs typeface="Times New Roman" panose="02020603050405020304" pitchFamily="18" charset="0"/>
              </a:rPr>
              <a:t> for every lag in time series in Python.</a:t>
            </a:r>
          </a:p>
          <a:p>
            <a:pPr marL="0" indent="0">
              <a:buNone/>
            </a:pPr>
            <a:endParaRPr lang="en-US" sz="2800" b="0" i="0" dirty="0">
              <a:solidFill>
                <a:srgbClr val="111111"/>
              </a:solidFill>
              <a:effectLst/>
              <a:latin typeface="Times New Roman" panose="02020603050405020304" pitchFamily="18" charset="0"/>
              <a:cs typeface="Times New Roman" panose="02020603050405020304" pitchFamily="18" charset="0"/>
            </a:endParaRPr>
          </a:p>
          <a:p>
            <a:pPr marL="0" indent="0">
              <a:buNone/>
            </a:pPr>
            <a:r>
              <a:rPr lang="en-US" sz="2800" dirty="0">
                <a:solidFill>
                  <a:srgbClr val="111111"/>
                </a:solidFill>
                <a:latin typeface="Times New Roman" panose="02020603050405020304" pitchFamily="18" charset="0"/>
                <a:cs typeface="Times New Roman" panose="02020603050405020304" pitchFamily="18" charset="0"/>
              </a:rPr>
              <a:t>In this </a:t>
            </a:r>
            <a:r>
              <a:rPr lang="en-US" sz="2800" dirty="0" err="1">
                <a:solidFill>
                  <a:srgbClr val="111111"/>
                </a:solidFill>
                <a:latin typeface="Times New Roman" panose="02020603050405020304" pitchFamily="18" charset="0"/>
                <a:cs typeface="Times New Roman" panose="02020603050405020304" pitchFamily="18" charset="0"/>
              </a:rPr>
              <a:t>acf</a:t>
            </a:r>
            <a:r>
              <a:rPr lang="en-US" sz="2800" dirty="0">
                <a:solidFill>
                  <a:srgbClr val="111111"/>
                </a:solidFill>
                <a:latin typeface="Times New Roman" panose="02020603050405020304" pitchFamily="18" charset="0"/>
                <a:cs typeface="Times New Roman" panose="02020603050405020304" pitchFamily="18" charset="0"/>
              </a:rPr>
              <a:t> graph drawn beside, we’ve analyzed the moving average(MA) and the q value, which is 12 significantly.</a:t>
            </a:r>
          </a:p>
          <a:p>
            <a:pPr marL="0" indent="0">
              <a:buNone/>
            </a:pPr>
            <a:endParaRPr lang="en-US" sz="2800" b="0" i="0" dirty="0">
              <a:solidFill>
                <a:srgbClr val="111111"/>
              </a:solidFill>
              <a:effectLst/>
              <a:latin typeface="Times New Roman" panose="02020603050405020304" pitchFamily="18" charset="0"/>
              <a:cs typeface="Times New Roman" panose="02020603050405020304" pitchFamily="18" charset="0"/>
            </a:endParaRPr>
          </a:p>
          <a:p>
            <a:pPr marL="0" indent="0">
              <a:buNone/>
            </a:pPr>
            <a:r>
              <a:rPr lang="en-US" sz="2800" dirty="0">
                <a:solidFill>
                  <a:srgbClr val="111111"/>
                </a:solidFill>
                <a:latin typeface="Times New Roman" panose="02020603050405020304" pitchFamily="18" charset="0"/>
                <a:cs typeface="Times New Roman" panose="02020603050405020304" pitchFamily="18" charset="0"/>
              </a:rPr>
              <a:t>So, q=12</a:t>
            </a:r>
            <a:endParaRPr lang="en-US" sz="2800" b="0" i="0" dirty="0">
              <a:solidFill>
                <a:srgbClr val="111111"/>
              </a:solidFill>
              <a:effectLst/>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C7930956-80CC-55B3-C09C-1CC724491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491" y="1033780"/>
            <a:ext cx="5798572"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81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497767" y="309840"/>
            <a:ext cx="4521706" cy="1029103"/>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2800" dirty="0">
                <a:ln w="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PACF – Partial Auto Correlation Function </a:t>
            </a:r>
            <a:endParaRPr lang="en-US" sz="2800" cap="all" spc="50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91937" y="1648784"/>
            <a:ext cx="3079077" cy="461485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111111"/>
                </a:solidFill>
                <a:latin typeface="Times New Roman" panose="02020603050405020304" pitchFamily="18" charset="0"/>
                <a:cs typeface="Times New Roman" panose="02020603050405020304" pitchFamily="18" charset="0"/>
              </a:rPr>
              <a:t>We use </a:t>
            </a:r>
            <a:r>
              <a:rPr lang="en-US" sz="2800" dirty="0" err="1">
                <a:solidFill>
                  <a:srgbClr val="111111"/>
                </a:solidFill>
                <a:latin typeface="Times New Roman" panose="02020603050405020304" pitchFamily="18" charset="0"/>
                <a:cs typeface="Times New Roman" panose="02020603050405020304" pitchFamily="18" charset="0"/>
              </a:rPr>
              <a:t>pacf</a:t>
            </a:r>
            <a:r>
              <a:rPr lang="en-US" sz="2800" dirty="0">
                <a:solidFill>
                  <a:srgbClr val="111111"/>
                </a:solidFill>
                <a:latin typeface="Times New Roman" panose="02020603050405020304" pitchFamily="18" charset="0"/>
                <a:cs typeface="Times New Roman" panose="02020603050405020304" pitchFamily="18" charset="0"/>
              </a:rPr>
              <a:t>() function to </a:t>
            </a:r>
            <a:r>
              <a:rPr lang="en-US" sz="2800" b="0" i="0" dirty="0">
                <a:solidFill>
                  <a:srgbClr val="273239"/>
                </a:solidFill>
                <a:effectLst/>
                <a:latin typeface="Times New Roman" panose="02020603050405020304" pitchFamily="18" charset="0"/>
                <a:cs typeface="Times New Roman" panose="02020603050405020304" pitchFamily="18" charset="0"/>
              </a:rPr>
              <a:t>help assess the connection between two variables by factoring in the impact of other relevant variables, providing a more nuanced understanding of their relationship.</a:t>
            </a:r>
          </a:p>
          <a:p>
            <a:pPr marL="0" indent="0">
              <a:buNone/>
            </a:pPr>
            <a:endParaRPr lang="en-US" sz="2800" b="0" i="0" dirty="0">
              <a:solidFill>
                <a:srgbClr val="111111"/>
              </a:solidFill>
              <a:effectLst/>
              <a:latin typeface="Times New Roman" panose="02020603050405020304" pitchFamily="18" charset="0"/>
              <a:cs typeface="Times New Roman" panose="02020603050405020304" pitchFamily="18" charset="0"/>
            </a:endParaRPr>
          </a:p>
          <a:p>
            <a:pPr marL="0" indent="0">
              <a:buNone/>
            </a:pPr>
            <a:r>
              <a:rPr lang="en-US" sz="2800" dirty="0">
                <a:solidFill>
                  <a:srgbClr val="111111"/>
                </a:solidFill>
                <a:latin typeface="Times New Roman" panose="02020603050405020304" pitchFamily="18" charset="0"/>
                <a:cs typeface="Times New Roman" panose="02020603050405020304" pitchFamily="18" charset="0"/>
              </a:rPr>
              <a:t>In this </a:t>
            </a:r>
            <a:r>
              <a:rPr lang="en-US" sz="2800" dirty="0" err="1">
                <a:solidFill>
                  <a:srgbClr val="111111"/>
                </a:solidFill>
                <a:latin typeface="Times New Roman" panose="02020603050405020304" pitchFamily="18" charset="0"/>
                <a:cs typeface="Times New Roman" panose="02020603050405020304" pitchFamily="18" charset="0"/>
              </a:rPr>
              <a:t>pacf</a:t>
            </a:r>
            <a:r>
              <a:rPr lang="en-US" sz="2800" dirty="0">
                <a:solidFill>
                  <a:srgbClr val="111111"/>
                </a:solidFill>
                <a:latin typeface="Times New Roman" panose="02020603050405020304" pitchFamily="18" charset="0"/>
                <a:cs typeface="Times New Roman" panose="02020603050405020304" pitchFamily="18" charset="0"/>
              </a:rPr>
              <a:t> graph drawn beside, we’ve analyzed the autoregression(AR) and the p value, which is 12 significantly.</a:t>
            </a:r>
          </a:p>
          <a:p>
            <a:pPr marL="0" indent="0">
              <a:buNone/>
            </a:pPr>
            <a:r>
              <a:rPr lang="en-US" sz="2800" b="0" i="0" dirty="0">
                <a:solidFill>
                  <a:srgbClr val="111111"/>
                </a:solidFill>
                <a:effectLst/>
                <a:latin typeface="Times New Roman" panose="02020603050405020304" pitchFamily="18" charset="0"/>
                <a:cs typeface="Times New Roman" panose="02020603050405020304" pitchFamily="18" charset="0"/>
              </a:rPr>
              <a:t>So p=12</a:t>
            </a:r>
          </a:p>
        </p:txBody>
      </p:sp>
      <p:pic>
        <p:nvPicPr>
          <p:cNvPr id="3" name="Picture 2">
            <a:extLst>
              <a:ext uri="{FF2B5EF4-FFF2-40B4-BE49-F238E27FC236}">
                <a16:creationId xmlns:a16="http://schemas.microsoft.com/office/drawing/2014/main" id="{2E519640-9D49-2DFC-5164-7ECE181D8714}"/>
              </a:ext>
            </a:extLst>
          </p:cNvPr>
          <p:cNvPicPr>
            <a:picLocks noChangeAspect="1"/>
          </p:cNvPicPr>
          <p:nvPr/>
        </p:nvPicPr>
        <p:blipFill>
          <a:blip r:embed="rId3"/>
          <a:stretch>
            <a:fillRect/>
          </a:stretch>
        </p:blipFill>
        <p:spPr>
          <a:xfrm>
            <a:off x="5363288" y="992777"/>
            <a:ext cx="5836775" cy="4233187"/>
          </a:xfrm>
          <a:prstGeom prst="rect">
            <a:avLst/>
          </a:prstGeom>
        </p:spPr>
      </p:pic>
    </p:spTree>
    <p:extLst>
      <p:ext uri="{BB962C8B-B14F-4D97-AF65-F5344CB8AC3E}">
        <p14:creationId xmlns:p14="http://schemas.microsoft.com/office/powerpoint/2010/main" val="254285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619795" y="1293223"/>
            <a:ext cx="8941526" cy="4349931"/>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a:latin typeface="Times New Roman" panose="02020603050405020304" pitchFamily="18" charset="0"/>
                <a:cs typeface="Times New Roman" panose="02020603050405020304" pitchFamily="18" charset="0"/>
              </a:rPr>
              <a:t>In this stage we’ve split the data for training and testing purpose. </a:t>
            </a:r>
            <a:endParaRPr lang="en-US" sz="16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8" y="119746"/>
            <a:ext cx="10314136" cy="564257"/>
          </a:xfrm>
          <a:prstGeom prst="rect">
            <a:avLst/>
          </a:prstGeom>
          <a:noFill/>
        </p:spPr>
        <p:txBody>
          <a:bodyPr wrap="square" lIns="91440" tIns="45720" rIns="91440" bIns="45720">
            <a:spAutoFit/>
          </a:bodyPr>
          <a:lstStyle/>
          <a:p>
            <a:pPr>
              <a:lnSpc>
                <a:spcPct val="120000"/>
              </a:lnSpc>
              <a:spcBef>
                <a:spcPct val="0"/>
              </a:spcBef>
              <a:spcAft>
                <a:spcPts val="600"/>
              </a:spcAft>
            </a:pPr>
            <a:r>
              <a:rPr lang="en-US" sz="2800" b="1" kern="1200" cap="all" spc="500" baseline="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Train  test  split</a:t>
            </a:r>
            <a:endParaRPr lang="en-US" sz="28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id="{6F485261-F33A-0BC9-2A91-1C59300E3BBD}"/>
              </a:ext>
            </a:extLst>
          </p:cNvPr>
          <p:cNvPicPr>
            <a:picLocks noChangeAspect="1"/>
          </p:cNvPicPr>
          <p:nvPr/>
        </p:nvPicPr>
        <p:blipFill>
          <a:blip r:embed="rId3"/>
          <a:stretch>
            <a:fillRect/>
          </a:stretch>
        </p:blipFill>
        <p:spPr>
          <a:xfrm>
            <a:off x="1856554" y="2522850"/>
            <a:ext cx="8478892" cy="2154347"/>
          </a:xfrm>
          <a:prstGeom prst="rect">
            <a:avLst/>
          </a:prstGeom>
        </p:spPr>
      </p:pic>
    </p:spTree>
    <p:extLst>
      <p:ext uri="{BB962C8B-B14F-4D97-AF65-F5344CB8AC3E}">
        <p14:creationId xmlns:p14="http://schemas.microsoft.com/office/powerpoint/2010/main" val="3559219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619795" y="1594130"/>
            <a:ext cx="8941526" cy="3730429"/>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2218970" y="2875770"/>
            <a:ext cx="7743176" cy="1103700"/>
          </a:xfrm>
          <a:prstGeom prst="rect">
            <a:avLst/>
          </a:prstGeom>
          <a:noFill/>
        </p:spPr>
        <p:txBody>
          <a:bodyPr wrap="square" lIns="91440" tIns="45720" rIns="91440" bIns="45720">
            <a:spAutoFit/>
          </a:bodyPr>
          <a:lstStyle/>
          <a:p>
            <a:pPr>
              <a:lnSpc>
                <a:spcPct val="120000"/>
              </a:lnSpc>
              <a:spcBef>
                <a:spcPct val="0"/>
              </a:spcBef>
              <a:spcAft>
                <a:spcPts val="600"/>
              </a:spcAft>
            </a:pPr>
            <a:r>
              <a:rPr lang="en-US" sz="60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SARImax</a:t>
            </a:r>
            <a:r>
              <a:rPr lang="en-US" sz="60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model</a:t>
            </a:r>
          </a:p>
        </p:txBody>
      </p:sp>
    </p:spTree>
    <p:extLst>
      <p:ext uri="{BB962C8B-B14F-4D97-AF65-F5344CB8AC3E}">
        <p14:creationId xmlns:p14="http://schemas.microsoft.com/office/powerpoint/2010/main" val="741548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311176" y="587918"/>
            <a:ext cx="4651036" cy="697938"/>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Sarimax</a:t>
            </a:r>
            <a:r>
              <a:rPr lang="en-US" sz="32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summary</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14400" y="1408014"/>
            <a:ext cx="3457900" cy="45355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We’ve analyzed the SARIMA model’s AR in the first graph which is nothing but Autoregression.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We’ve also analyzed the SARIMA model’s MA in the second graph which Moving Average.</a:t>
            </a:r>
          </a:p>
        </p:txBody>
      </p:sp>
      <p:pic>
        <p:nvPicPr>
          <p:cNvPr id="3" name="Picture 2">
            <a:extLst>
              <a:ext uri="{FF2B5EF4-FFF2-40B4-BE49-F238E27FC236}">
                <a16:creationId xmlns:a16="http://schemas.microsoft.com/office/drawing/2014/main" id="{7256D3FE-A419-D459-19E9-A3BAB2650164}"/>
              </a:ext>
            </a:extLst>
          </p:cNvPr>
          <p:cNvPicPr>
            <a:picLocks noChangeAspect="1"/>
          </p:cNvPicPr>
          <p:nvPr/>
        </p:nvPicPr>
        <p:blipFill>
          <a:blip r:embed="rId3"/>
          <a:stretch>
            <a:fillRect/>
          </a:stretch>
        </p:blipFill>
        <p:spPr>
          <a:xfrm>
            <a:off x="4514018" y="3693987"/>
            <a:ext cx="4248181" cy="3083669"/>
          </a:xfrm>
          <a:prstGeom prst="rect">
            <a:avLst/>
          </a:prstGeom>
        </p:spPr>
      </p:pic>
      <p:pic>
        <p:nvPicPr>
          <p:cNvPr id="5" name="Picture 4">
            <a:extLst>
              <a:ext uri="{FF2B5EF4-FFF2-40B4-BE49-F238E27FC236}">
                <a16:creationId xmlns:a16="http://schemas.microsoft.com/office/drawing/2014/main" id="{5B80B683-0D55-5E44-8F39-DE43E1E58AEC}"/>
              </a:ext>
            </a:extLst>
          </p:cNvPr>
          <p:cNvPicPr>
            <a:picLocks noChangeAspect="1"/>
          </p:cNvPicPr>
          <p:nvPr/>
        </p:nvPicPr>
        <p:blipFill>
          <a:blip r:embed="rId4"/>
          <a:stretch>
            <a:fillRect/>
          </a:stretch>
        </p:blipFill>
        <p:spPr>
          <a:xfrm>
            <a:off x="7480242" y="247338"/>
            <a:ext cx="4400582" cy="3428469"/>
          </a:xfrm>
          <a:prstGeom prst="rect">
            <a:avLst/>
          </a:prstGeom>
        </p:spPr>
      </p:pic>
    </p:spTree>
    <p:extLst>
      <p:ext uri="{BB962C8B-B14F-4D97-AF65-F5344CB8AC3E}">
        <p14:creationId xmlns:p14="http://schemas.microsoft.com/office/powerpoint/2010/main" val="44447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511342" y="653366"/>
            <a:ext cx="4651036" cy="697938"/>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Sarimax</a:t>
            </a:r>
            <a:r>
              <a:rPr lang="en-US" sz="32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residual</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14400" y="1719727"/>
            <a:ext cx="3457900" cy="45981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We’ve analyzed the SARIMA model’s residual in the upper graph. We can see that from </a:t>
            </a:r>
            <a:r>
              <a:rPr lang="en-US" sz="2400" b="1" dirty="0" err="1">
                <a:latin typeface="Times New Roman" panose="02020603050405020304" pitchFamily="18" charset="0"/>
                <a:cs typeface="Times New Roman" panose="02020603050405020304" pitchFamily="18" charset="0"/>
              </a:rPr>
              <a:t>jul-jan</a:t>
            </a:r>
            <a:r>
              <a:rPr lang="en-US" sz="2400" b="1" dirty="0">
                <a:latin typeface="Times New Roman" panose="02020603050405020304" pitchFamily="18" charset="0"/>
                <a:cs typeface="Times New Roman" panose="02020603050405020304" pitchFamily="18" charset="0"/>
              </a:rPr>
              <a:t> 2014 the residual is high</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We’ve analyzed the residual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 graph. We can notice that it is a bit curved in y=6. But it won’t occur any problem in model. </a:t>
            </a:r>
            <a:endParaRPr lang="en-US" dirty="0">
              <a:latin typeface="Times New Roman" panose="02020603050405020304" pitchFamily="18" charset="0"/>
              <a:cs typeface="Times New Roman" panose="02020603050405020304" pitchFamily="18" charset="0"/>
            </a:endParaRPr>
          </a:p>
        </p:txBody>
      </p:sp>
      <p:pic>
        <p:nvPicPr>
          <p:cNvPr id="14340" name="Picture 4">
            <a:extLst>
              <a:ext uri="{FF2B5EF4-FFF2-40B4-BE49-F238E27FC236}">
                <a16:creationId xmlns:a16="http://schemas.microsoft.com/office/drawing/2014/main" id="{5C8FA66B-15C2-1B36-80DD-11C3EEDC1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8802"/>
            <a:ext cx="4226445" cy="324388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B7D9E8C4-9F9A-8B45-1CB8-00D437C6C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50104"/>
            <a:ext cx="4226445" cy="310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4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406344" y="238949"/>
            <a:ext cx="4651036" cy="697938"/>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Sarimax</a:t>
            </a:r>
            <a:r>
              <a:rPr lang="en-US" sz="32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model</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14400" y="1408014"/>
            <a:ext cx="3457900" cy="4535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Here the green line is train data and the red line is forecasting.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can notice that it is not pretty much good model, because sometimes it over </a:t>
            </a:r>
            <a:r>
              <a:rPr lang="en-US" sz="2400" dirty="0" err="1">
                <a:latin typeface="Times New Roman" panose="02020603050405020304" pitchFamily="18" charset="0"/>
                <a:cs typeface="Times New Roman" panose="02020603050405020304" pitchFamily="18" charset="0"/>
              </a:rPr>
              <a:t>forcasting</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636C780A-C3E3-0B2E-BE71-13FA40E8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512" y="981393"/>
            <a:ext cx="56292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52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619795" y="1594130"/>
            <a:ext cx="8941526" cy="3730429"/>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2538605" y="2875770"/>
            <a:ext cx="7103905" cy="1103700"/>
          </a:xfrm>
          <a:prstGeom prst="rect">
            <a:avLst/>
          </a:prstGeom>
          <a:noFill/>
        </p:spPr>
        <p:txBody>
          <a:bodyPr wrap="square" lIns="91440" tIns="45720" rIns="91440" bIns="45720">
            <a:spAutoFit/>
          </a:bodyPr>
          <a:lstStyle/>
          <a:p>
            <a:pPr>
              <a:lnSpc>
                <a:spcPct val="120000"/>
              </a:lnSpc>
              <a:spcBef>
                <a:spcPct val="0"/>
              </a:spcBef>
              <a:spcAft>
                <a:spcPts val="600"/>
              </a:spcAft>
            </a:pPr>
            <a:r>
              <a:rPr lang="en-US" sz="60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ARIma</a:t>
            </a:r>
            <a:r>
              <a:rPr lang="en-US" sz="6000" b="1" cap="all" spc="50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t>
            </a:r>
            <a:r>
              <a:rPr lang="en-US" sz="60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model</a:t>
            </a:r>
          </a:p>
        </p:txBody>
      </p:sp>
    </p:spTree>
    <p:extLst>
      <p:ext uri="{BB962C8B-B14F-4D97-AF65-F5344CB8AC3E}">
        <p14:creationId xmlns:p14="http://schemas.microsoft.com/office/powerpoint/2010/main" val="320631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311176" y="587918"/>
            <a:ext cx="4651036" cy="697938"/>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arima</a:t>
            </a:r>
            <a:r>
              <a:rPr lang="en-US" sz="32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summary</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07744" y="1698870"/>
            <a:ext cx="3457900" cy="45712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We’ve analyzed the SARIMA model’s AR in the first graph which is nothing but Autoregression.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We’ve also analyzed the SARIMA model’s MA in the second graph which Moving Average.</a:t>
            </a:r>
          </a:p>
        </p:txBody>
      </p:sp>
      <p:pic>
        <p:nvPicPr>
          <p:cNvPr id="4" name="Picture 3">
            <a:extLst>
              <a:ext uri="{FF2B5EF4-FFF2-40B4-BE49-F238E27FC236}">
                <a16:creationId xmlns:a16="http://schemas.microsoft.com/office/drawing/2014/main" id="{B0712AB5-5E61-A199-6C7C-B886EBB80871}"/>
              </a:ext>
            </a:extLst>
          </p:cNvPr>
          <p:cNvPicPr>
            <a:picLocks noChangeAspect="1"/>
          </p:cNvPicPr>
          <p:nvPr/>
        </p:nvPicPr>
        <p:blipFill>
          <a:blip r:embed="rId3"/>
          <a:stretch>
            <a:fillRect/>
          </a:stretch>
        </p:blipFill>
        <p:spPr>
          <a:xfrm>
            <a:off x="4550637" y="44186"/>
            <a:ext cx="4362482" cy="3384814"/>
          </a:xfrm>
          <a:prstGeom prst="rect">
            <a:avLst/>
          </a:prstGeom>
        </p:spPr>
      </p:pic>
      <p:pic>
        <p:nvPicPr>
          <p:cNvPr id="8" name="Picture 7">
            <a:extLst>
              <a:ext uri="{FF2B5EF4-FFF2-40B4-BE49-F238E27FC236}">
                <a16:creationId xmlns:a16="http://schemas.microsoft.com/office/drawing/2014/main" id="{A3C53420-68EB-7888-6277-104B17612D52}"/>
              </a:ext>
            </a:extLst>
          </p:cNvPr>
          <p:cNvPicPr>
            <a:picLocks noChangeAspect="1"/>
          </p:cNvPicPr>
          <p:nvPr/>
        </p:nvPicPr>
        <p:blipFill>
          <a:blip r:embed="rId4"/>
          <a:stretch>
            <a:fillRect/>
          </a:stretch>
        </p:blipFill>
        <p:spPr>
          <a:xfrm>
            <a:off x="7294876" y="3429001"/>
            <a:ext cx="4429157" cy="3429000"/>
          </a:xfrm>
          <a:prstGeom prst="rect">
            <a:avLst/>
          </a:prstGeom>
        </p:spPr>
      </p:pic>
    </p:spTree>
    <p:extLst>
      <p:ext uri="{BB962C8B-B14F-4D97-AF65-F5344CB8AC3E}">
        <p14:creationId xmlns:p14="http://schemas.microsoft.com/office/powerpoint/2010/main" val="2160729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Our objective is to perform exploratory data analysis with storytelling and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forecasting furniture sales to optimize business strategies by analyzing </a:t>
            </a:r>
            <a:r>
              <a:rPr lang="en-US" sz="2000"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We’ll start by collecting data, then perform data wrangling, feature engineering, analyzing SARIMAX and ARIMA model to that clean dataset, perform hyper parameter tuning and try to find out best parameters with best model. At last, we’ll train the model which is the best fit for forecasting the dataset. </a:t>
            </a:r>
          </a:p>
        </p:txBody>
      </p:sp>
      <p:sp>
        <p:nvSpPr>
          <p:cNvPr id="16" name="Rectangle 15">
            <a:extLst>
              <a:ext uri="{FF2B5EF4-FFF2-40B4-BE49-F238E27FC236}">
                <a16:creationId xmlns:a16="http://schemas.microsoft.com/office/drawing/2014/main" id="{A6D5813B-80E7-EB4F-4C62-773569730537}"/>
              </a:ext>
            </a:extLst>
          </p:cNvPr>
          <p:cNvSpPr/>
          <p:nvPr/>
        </p:nvSpPr>
        <p:spPr>
          <a:xfrm>
            <a:off x="940158" y="0"/>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graphicFrame>
        <p:nvGraphicFramePr>
          <p:cNvPr id="3" name="Content Placeholder 2">
            <a:extLst>
              <a:ext uri="{FF2B5EF4-FFF2-40B4-BE49-F238E27FC236}">
                <a16:creationId xmlns:a16="http://schemas.microsoft.com/office/drawing/2014/main" id="{AD3A8DDA-6FD4-C915-2F8F-0A327EFDF4E1}"/>
              </a:ext>
            </a:extLst>
          </p:cNvPr>
          <p:cNvGraphicFramePr>
            <a:graphicFrameLocks noGrp="1"/>
          </p:cNvGraphicFramePr>
          <p:nvPr>
            <p:ph idx="1"/>
            <p:extLst>
              <p:ext uri="{D42A27DB-BD31-4B8C-83A1-F6EECF244321}">
                <p14:modId xmlns:p14="http://schemas.microsoft.com/office/powerpoint/2010/main" val="1406147876"/>
              </p:ext>
            </p:extLst>
          </p:nvPr>
        </p:nvGraphicFramePr>
        <p:xfrm>
          <a:off x="1093153" y="1992084"/>
          <a:ext cx="10005694" cy="2055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17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511342" y="653366"/>
            <a:ext cx="4651036" cy="697938"/>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arima</a:t>
            </a:r>
            <a:r>
              <a:rPr lang="en-US" sz="32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residual</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914400" y="1408014"/>
            <a:ext cx="3457900" cy="4535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We’ve analyzed the residual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 graph. We can notice that there is no curve in the graph. It’s a smooth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6390" name="Picture 6">
            <a:extLst>
              <a:ext uri="{FF2B5EF4-FFF2-40B4-BE49-F238E27FC236}">
                <a16:creationId xmlns:a16="http://schemas.microsoft.com/office/drawing/2014/main" id="{409A63C5-5171-2084-2546-FA5BD61BB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812" y="1067118"/>
            <a:ext cx="540067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873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D5813B-80E7-EB4F-4C62-773569730537}"/>
              </a:ext>
            </a:extLst>
          </p:cNvPr>
          <p:cNvSpPr/>
          <p:nvPr/>
        </p:nvSpPr>
        <p:spPr>
          <a:xfrm>
            <a:off x="657197" y="398534"/>
            <a:ext cx="4651036" cy="697938"/>
          </a:xfrm>
          <a:prstGeom prst="rect">
            <a:avLst/>
          </a:prstGeom>
          <a:noFill/>
        </p:spPr>
        <p:txBody>
          <a:bodyPr vert="horz" lIns="91440" tIns="45720" rIns="91440" bIns="45720" rtlCol="0" anchor="b">
            <a:noAutofit/>
          </a:bodyPr>
          <a:lstStyle/>
          <a:p>
            <a:pPr>
              <a:lnSpc>
                <a:spcPct val="120000"/>
              </a:lnSpc>
              <a:spcBef>
                <a:spcPct val="0"/>
              </a:spcBef>
              <a:spcAft>
                <a:spcPts val="600"/>
              </a:spcAft>
            </a:pPr>
            <a:r>
              <a:rPr lang="en-US" sz="3200" b="1" kern="1200" cap="all" spc="500" baseline="0" dirty="0" err="1">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arima</a:t>
            </a:r>
            <a:r>
              <a:rPr lang="en-US" sz="3200" b="1" kern="1200" cap="all" spc="500" baseline="0" dirty="0">
                <a:ln w="0"/>
                <a:solidFill>
                  <a:schemeClr val="accent4"/>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model</a:t>
            </a:r>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352169" y="1602223"/>
            <a:ext cx="3261091" cy="29293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Here the green line is train data and the blue line is forecasting.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can notice that it is pretty much good forecasting model rather than SARIMAX. </a:t>
            </a:r>
          </a:p>
        </p:txBody>
      </p:sp>
      <p:pic>
        <p:nvPicPr>
          <p:cNvPr id="17410" name="Picture 2">
            <a:extLst>
              <a:ext uri="{FF2B5EF4-FFF2-40B4-BE49-F238E27FC236}">
                <a16:creationId xmlns:a16="http://schemas.microsoft.com/office/drawing/2014/main" id="{13BDCC1C-BC45-0515-6259-7C8D71543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512" y="981393"/>
            <a:ext cx="5629275" cy="42481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1D51F905-862A-7ABF-D76F-8E201358B1D7}"/>
              </a:ext>
            </a:extLst>
          </p:cNvPr>
          <p:cNvSpPr txBox="1">
            <a:spLocks/>
          </p:cNvSpPr>
          <p:nvPr/>
        </p:nvSpPr>
        <p:spPr>
          <a:xfrm>
            <a:off x="577558" y="4252363"/>
            <a:ext cx="4651036" cy="156985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300" b="1" i="1" dirty="0">
                <a:latin typeface="Times New Roman" panose="02020603050405020304" pitchFamily="18" charset="0"/>
                <a:cs typeface="Times New Roman" panose="02020603050405020304" pitchFamily="18" charset="0"/>
              </a:rPr>
              <a:t>So, we’ll fit this model for further forecasting trend.</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008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Neon laser lights aligned to form a triangle">
            <a:extLst>
              <a:ext uri="{FF2B5EF4-FFF2-40B4-BE49-F238E27FC236}">
                <a16:creationId xmlns:a16="http://schemas.microsoft.com/office/drawing/2014/main" id="{B615BA58-7C79-EB54-32EA-C829AC9AE061}"/>
              </a:ext>
            </a:extLst>
          </p:cNvPr>
          <p:cNvPicPr>
            <a:picLocks noChangeAspect="1"/>
          </p:cNvPicPr>
          <p:nvPr/>
        </p:nvPicPr>
        <p:blipFill rotWithShape="1">
          <a:blip r:embed="rId2">
            <a:alphaModFix amt="50000"/>
          </a:blip>
          <a:srcRect t="8916" b="1085"/>
          <a:stretch/>
        </p:blipFill>
        <p:spPr>
          <a:xfrm>
            <a:off x="-2" y="10"/>
            <a:ext cx="12192002" cy="6857990"/>
          </a:xfrm>
          <a:prstGeom prst="rect">
            <a:avLst/>
          </a:prstGeom>
        </p:spPr>
      </p:pic>
      <p:sp>
        <p:nvSpPr>
          <p:cNvPr id="18" name="Freeform: Shape 17">
            <a:extLst>
              <a:ext uri="{FF2B5EF4-FFF2-40B4-BE49-F238E27FC236}">
                <a16:creationId xmlns:a16="http://schemas.microsoft.com/office/drawing/2014/main" id="{7F70A2C4-3347-EF31-F002-FB70BCCF4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344" y="938623"/>
            <a:ext cx="10369255" cy="4987842"/>
          </a:xfrm>
          <a:custGeom>
            <a:avLst/>
            <a:gdLst>
              <a:gd name="connsiteX0" fmla="*/ 0 w 4116027"/>
              <a:gd name="connsiteY0" fmla="*/ 0 h 5058263"/>
              <a:gd name="connsiteX1" fmla="*/ 3203647 w 4116027"/>
              <a:gd name="connsiteY1" fmla="*/ 0 h 5058263"/>
              <a:gd name="connsiteX2" fmla="*/ 3203647 w 4116027"/>
              <a:gd name="connsiteY2" fmla="*/ 1439014 h 5058263"/>
              <a:gd name="connsiteX3" fmla="*/ 4116027 w 4116027"/>
              <a:gd name="connsiteY3" fmla="*/ 1439014 h 5058263"/>
              <a:gd name="connsiteX4" fmla="*/ 4116027 w 4116027"/>
              <a:gd name="connsiteY4" fmla="*/ 5058263 h 5058263"/>
              <a:gd name="connsiteX5" fmla="*/ 0 w 4116027"/>
              <a:gd name="connsiteY5" fmla="*/ 5058263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6" fmla="*/ 3295087 w 4116027"/>
              <a:gd name="connsiteY6" fmla="*/ 1530454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0" fmla="*/ 4116027 w 4116027"/>
              <a:gd name="connsiteY0" fmla="*/ 1439014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556812 w 4116027"/>
              <a:gd name="connsiteY4" fmla="*/ 6142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6027" h="5058263">
                <a:moveTo>
                  <a:pt x="4109005" y="1610052"/>
                </a:moveTo>
                <a:cubicBezTo>
                  <a:pt x="4110944" y="2779674"/>
                  <a:pt x="4114088" y="3888641"/>
                  <a:pt x="4116027" y="5058263"/>
                </a:cubicBezTo>
                <a:lnTo>
                  <a:pt x="0" y="5058263"/>
                </a:lnTo>
                <a:lnTo>
                  <a:pt x="0" y="0"/>
                </a:lnTo>
                <a:lnTo>
                  <a:pt x="2470533" y="1434"/>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4F65B6-1728-705C-7830-9C8A7DACCDAB}"/>
              </a:ext>
            </a:extLst>
          </p:cNvPr>
          <p:cNvSpPr>
            <a:spLocks noGrp="1"/>
          </p:cNvSpPr>
          <p:nvPr>
            <p:ph type="ctrTitle"/>
          </p:nvPr>
        </p:nvSpPr>
        <p:spPr>
          <a:xfrm>
            <a:off x="400518" y="873669"/>
            <a:ext cx="5692453" cy="2290317"/>
          </a:xfrm>
          <a:noFill/>
        </p:spPr>
        <p:txBody>
          <a:bodyPr anchor="t">
            <a:normAutofit/>
          </a:bodyPr>
          <a:lstStyle/>
          <a:p>
            <a:r>
              <a:rPr lang="en-US" sz="6600" dirty="0">
                <a:solidFill>
                  <a:srgbClr val="71FFFF"/>
                </a:solidFill>
              </a:rPr>
              <a:t>Thank You</a:t>
            </a:r>
          </a:p>
        </p:txBody>
      </p:sp>
      <p:sp>
        <p:nvSpPr>
          <p:cNvPr id="4" name="Subtitle 2">
            <a:extLst>
              <a:ext uri="{FF2B5EF4-FFF2-40B4-BE49-F238E27FC236}">
                <a16:creationId xmlns:a16="http://schemas.microsoft.com/office/drawing/2014/main" id="{76362D4A-2708-9DA4-3AE8-6C03804DBB6F}"/>
              </a:ext>
            </a:extLst>
          </p:cNvPr>
          <p:cNvSpPr>
            <a:spLocks noGrp="1"/>
          </p:cNvSpPr>
          <p:nvPr>
            <p:ph type="subTitle" idx="1"/>
          </p:nvPr>
        </p:nvSpPr>
        <p:spPr>
          <a:xfrm>
            <a:off x="1477927" y="3879273"/>
            <a:ext cx="8410540" cy="1541756"/>
          </a:xfrm>
        </p:spPr>
        <p:txBody>
          <a:bodyPr anchor="b">
            <a:normAutofit/>
          </a:bodyPr>
          <a:lstStyle/>
          <a:p>
            <a:r>
              <a:rPr lang="en-US" sz="2400" dirty="0">
                <a:solidFill>
                  <a:srgbClr val="71FFFF"/>
                </a:solidFill>
              </a:rPr>
              <a:t>Presentation on </a:t>
            </a:r>
            <a:r>
              <a:rPr lang="en-US" sz="2400" b="1" dirty="0">
                <a:solidFill>
                  <a:srgbClr val="71FFFF"/>
                </a:solidFill>
              </a:rPr>
              <a:t>EDA  &amp;   ML  on Furniture Sales Forecasting </a:t>
            </a:r>
            <a:endParaRPr lang="en-US" sz="2400" dirty="0">
              <a:solidFill>
                <a:srgbClr val="71FFFF"/>
              </a:solidFill>
            </a:endParaRPr>
          </a:p>
          <a:p>
            <a:r>
              <a:rPr lang="en-US" sz="2400" dirty="0">
                <a:solidFill>
                  <a:srgbClr val="71FFFF"/>
                </a:solidFill>
              </a:rPr>
              <a:t>By –  Mosharrat Marufa</a:t>
            </a:r>
          </a:p>
        </p:txBody>
      </p:sp>
    </p:spTree>
    <p:extLst>
      <p:ext uri="{BB962C8B-B14F-4D97-AF65-F5344CB8AC3E}">
        <p14:creationId xmlns:p14="http://schemas.microsoft.com/office/powerpoint/2010/main" val="1250209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endParaRPr lang="en-US" sz="11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9" y="-2760"/>
            <a:ext cx="10314137" cy="742511"/>
          </a:xfrm>
          <a:prstGeom prst="rect">
            <a:avLst/>
          </a:prstGeom>
          <a:noFill/>
        </p:spPr>
        <p:txBody>
          <a:bodyPr wrap="square" lIns="91440" tIns="45720" rIns="91440" bIns="45720">
            <a:spAutoFit/>
          </a:bodyPr>
          <a:lstStyle/>
          <a:p>
            <a:pPr>
              <a:lnSpc>
                <a:spcPct val="150000"/>
              </a:lnSpc>
            </a:pPr>
            <a:r>
              <a:rPr lang="en-US" sz="320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Overview</a:t>
            </a:r>
            <a:endPar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D24AAD92-563F-2511-C235-7CB920EFCCBB}"/>
              </a:ext>
            </a:extLst>
          </p:cNvPr>
          <p:cNvPicPr>
            <a:picLocks noChangeAspect="1"/>
          </p:cNvPicPr>
          <p:nvPr/>
        </p:nvPicPr>
        <p:blipFill>
          <a:blip r:embed="rId3"/>
          <a:stretch>
            <a:fillRect/>
          </a:stretch>
        </p:blipFill>
        <p:spPr>
          <a:xfrm>
            <a:off x="1304144" y="1349212"/>
            <a:ext cx="4348877" cy="1971689"/>
          </a:xfrm>
          <a:prstGeom prst="rect">
            <a:avLst/>
          </a:prstGeom>
        </p:spPr>
      </p:pic>
      <p:pic>
        <p:nvPicPr>
          <p:cNvPr id="19" name="Picture 18">
            <a:extLst>
              <a:ext uri="{FF2B5EF4-FFF2-40B4-BE49-F238E27FC236}">
                <a16:creationId xmlns:a16="http://schemas.microsoft.com/office/drawing/2014/main" id="{E64D4F21-442D-4032-5661-C7655B9385D9}"/>
              </a:ext>
            </a:extLst>
          </p:cNvPr>
          <p:cNvPicPr>
            <a:picLocks noChangeAspect="1"/>
          </p:cNvPicPr>
          <p:nvPr/>
        </p:nvPicPr>
        <p:blipFill>
          <a:blip r:embed="rId4"/>
          <a:stretch>
            <a:fillRect/>
          </a:stretch>
        </p:blipFill>
        <p:spPr>
          <a:xfrm>
            <a:off x="6213423" y="1300789"/>
            <a:ext cx="4609476" cy="1974803"/>
          </a:xfrm>
          <a:prstGeom prst="rect">
            <a:avLst/>
          </a:prstGeom>
        </p:spPr>
      </p:pic>
      <p:pic>
        <p:nvPicPr>
          <p:cNvPr id="21" name="Picture 20">
            <a:extLst>
              <a:ext uri="{FF2B5EF4-FFF2-40B4-BE49-F238E27FC236}">
                <a16:creationId xmlns:a16="http://schemas.microsoft.com/office/drawing/2014/main" id="{5D6A3E4F-EFF6-173D-5FB5-30B4BF67A94B}"/>
              </a:ext>
            </a:extLst>
          </p:cNvPr>
          <p:cNvPicPr>
            <a:picLocks noChangeAspect="1"/>
          </p:cNvPicPr>
          <p:nvPr/>
        </p:nvPicPr>
        <p:blipFill>
          <a:blip r:embed="rId5"/>
          <a:stretch>
            <a:fillRect/>
          </a:stretch>
        </p:blipFill>
        <p:spPr>
          <a:xfrm>
            <a:off x="1304145" y="3658608"/>
            <a:ext cx="9518754" cy="1895489"/>
          </a:xfrm>
          <a:prstGeom prst="rect">
            <a:avLst/>
          </a:prstGeom>
        </p:spPr>
      </p:pic>
    </p:spTree>
    <p:extLst>
      <p:ext uri="{BB962C8B-B14F-4D97-AF65-F5344CB8AC3E}">
        <p14:creationId xmlns:p14="http://schemas.microsoft.com/office/powerpoint/2010/main" val="170968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We’ve searched for null value through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our dataset. </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No </a:t>
            </a:r>
            <a:r>
              <a:rPr lang="en-US" sz="2400" b="1" dirty="0">
                <a:latin typeface="Times New Roman" panose="02020603050405020304" pitchFamily="18" charset="0"/>
                <a:cs typeface="Times New Roman" panose="02020603050405020304" pitchFamily="18" charset="0"/>
              </a:rPr>
              <a:t>null valued column</a:t>
            </a:r>
            <a:r>
              <a:rPr lang="en-US" sz="2400" dirty="0">
                <a:latin typeface="Times New Roman" panose="02020603050405020304" pitchFamily="18" charset="0"/>
                <a:cs typeface="Times New Roman" panose="02020603050405020304" pitchFamily="18" charset="0"/>
              </a:rPr>
              <a:t> exists. </a:t>
            </a:r>
          </a:p>
        </p:txBody>
      </p:sp>
      <p:sp>
        <p:nvSpPr>
          <p:cNvPr id="16" name="Rectangle 15">
            <a:extLst>
              <a:ext uri="{FF2B5EF4-FFF2-40B4-BE49-F238E27FC236}">
                <a16:creationId xmlns:a16="http://schemas.microsoft.com/office/drawing/2014/main" id="{A6D5813B-80E7-EB4F-4C62-773569730537}"/>
              </a:ext>
            </a:extLst>
          </p:cNvPr>
          <p:cNvSpPr/>
          <p:nvPr/>
        </p:nvSpPr>
        <p:spPr>
          <a:xfrm>
            <a:off x="940158" y="46694"/>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Wrangling – Null Detection &amp; Correction</a:t>
            </a:r>
          </a:p>
        </p:txBody>
      </p:sp>
      <p:pic>
        <p:nvPicPr>
          <p:cNvPr id="8" name="Picture 7">
            <a:extLst>
              <a:ext uri="{FF2B5EF4-FFF2-40B4-BE49-F238E27FC236}">
                <a16:creationId xmlns:a16="http://schemas.microsoft.com/office/drawing/2014/main" id="{F3BCB43C-0724-2510-9E73-ACAECC02DE70}"/>
              </a:ext>
            </a:extLst>
          </p:cNvPr>
          <p:cNvPicPr>
            <a:picLocks noChangeAspect="1"/>
          </p:cNvPicPr>
          <p:nvPr/>
        </p:nvPicPr>
        <p:blipFill>
          <a:blip r:embed="rId3"/>
          <a:stretch>
            <a:fillRect/>
          </a:stretch>
        </p:blipFill>
        <p:spPr>
          <a:xfrm>
            <a:off x="6890657" y="1204469"/>
            <a:ext cx="2514599" cy="4445016"/>
          </a:xfrm>
          <a:prstGeom prst="rect">
            <a:avLst/>
          </a:prstGeom>
        </p:spPr>
      </p:pic>
    </p:spTree>
    <p:extLst>
      <p:ext uri="{BB962C8B-B14F-4D97-AF65-F5344CB8AC3E}">
        <p14:creationId xmlns:p14="http://schemas.microsoft.com/office/powerpoint/2010/main" val="4249524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There are some anomaly datatype. We’ve checked through and corrected the datatype.  </a:t>
            </a:r>
          </a:p>
        </p:txBody>
      </p:sp>
      <p:sp>
        <p:nvSpPr>
          <p:cNvPr id="16" name="Rectangle 15">
            <a:extLst>
              <a:ext uri="{FF2B5EF4-FFF2-40B4-BE49-F238E27FC236}">
                <a16:creationId xmlns:a16="http://schemas.microsoft.com/office/drawing/2014/main" id="{A6D5813B-80E7-EB4F-4C62-773569730537}"/>
              </a:ext>
            </a:extLst>
          </p:cNvPr>
          <p:cNvSpPr/>
          <p:nvPr/>
        </p:nvSpPr>
        <p:spPr>
          <a:xfrm>
            <a:off x="940159" y="45475"/>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Wrangling – Data Type Correction</a:t>
            </a:r>
          </a:p>
        </p:txBody>
      </p:sp>
      <p:sp>
        <p:nvSpPr>
          <p:cNvPr id="11" name="Arrow: Right 10">
            <a:extLst>
              <a:ext uri="{FF2B5EF4-FFF2-40B4-BE49-F238E27FC236}">
                <a16:creationId xmlns:a16="http://schemas.microsoft.com/office/drawing/2014/main" id="{56E614D8-4E84-F912-B3BD-8A2765CCCB64}"/>
              </a:ext>
            </a:extLst>
          </p:cNvPr>
          <p:cNvSpPr/>
          <p:nvPr/>
        </p:nvSpPr>
        <p:spPr>
          <a:xfrm>
            <a:off x="5653247" y="3407870"/>
            <a:ext cx="898566" cy="32956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b="1" dirty="0">
              <a:ln/>
              <a:solidFill>
                <a:schemeClr val="accent3"/>
              </a:solidFill>
            </a:endParaRPr>
          </a:p>
        </p:txBody>
      </p:sp>
      <p:grpSp>
        <p:nvGrpSpPr>
          <p:cNvPr id="7" name="Group 6">
            <a:extLst>
              <a:ext uri="{FF2B5EF4-FFF2-40B4-BE49-F238E27FC236}">
                <a16:creationId xmlns:a16="http://schemas.microsoft.com/office/drawing/2014/main" id="{8FFA5845-28E2-3A36-8AE7-B67FE3AB9ACB}"/>
              </a:ext>
            </a:extLst>
          </p:cNvPr>
          <p:cNvGrpSpPr/>
          <p:nvPr/>
        </p:nvGrpSpPr>
        <p:grpSpPr>
          <a:xfrm>
            <a:off x="6633962" y="2511515"/>
            <a:ext cx="4252546" cy="2046983"/>
            <a:chOff x="6704453" y="3176117"/>
            <a:chExt cx="4252546" cy="1828814"/>
          </a:xfrm>
        </p:grpSpPr>
        <p:pic>
          <p:nvPicPr>
            <p:cNvPr id="3" name="Picture 2">
              <a:extLst>
                <a:ext uri="{FF2B5EF4-FFF2-40B4-BE49-F238E27FC236}">
                  <a16:creationId xmlns:a16="http://schemas.microsoft.com/office/drawing/2014/main" id="{A952A780-0EFB-B017-8E00-2F5D53204538}"/>
                </a:ext>
              </a:extLst>
            </p:cNvPr>
            <p:cNvPicPr>
              <a:picLocks noChangeAspect="1"/>
            </p:cNvPicPr>
            <p:nvPr/>
          </p:nvPicPr>
          <p:blipFill>
            <a:blip r:embed="rId3"/>
            <a:stretch>
              <a:fillRect/>
            </a:stretch>
          </p:blipFill>
          <p:spPr>
            <a:xfrm>
              <a:off x="6756443" y="3176118"/>
              <a:ext cx="4200556" cy="1828813"/>
            </a:xfrm>
            <a:prstGeom prst="rect">
              <a:avLst/>
            </a:prstGeom>
          </p:spPr>
        </p:pic>
        <p:sp>
          <p:nvSpPr>
            <p:cNvPr id="26" name="Rectangle 25">
              <a:extLst>
                <a:ext uri="{FF2B5EF4-FFF2-40B4-BE49-F238E27FC236}">
                  <a16:creationId xmlns:a16="http://schemas.microsoft.com/office/drawing/2014/main" id="{E41A7BBF-083B-4AF4-D2E5-E5CA0A27971D}"/>
                </a:ext>
              </a:extLst>
            </p:cNvPr>
            <p:cNvSpPr/>
            <p:nvPr/>
          </p:nvSpPr>
          <p:spPr>
            <a:xfrm>
              <a:off x="6704453" y="3176117"/>
              <a:ext cx="4252546" cy="42269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F60E468-D3B0-1B6D-433E-E50B99275BBD}"/>
              </a:ext>
            </a:extLst>
          </p:cNvPr>
          <p:cNvGrpSpPr/>
          <p:nvPr/>
        </p:nvGrpSpPr>
        <p:grpSpPr>
          <a:xfrm>
            <a:off x="1157172" y="2586810"/>
            <a:ext cx="4348877" cy="1971689"/>
            <a:chOff x="1157172" y="2586810"/>
            <a:chExt cx="4348877" cy="1971689"/>
          </a:xfrm>
        </p:grpSpPr>
        <p:pic>
          <p:nvPicPr>
            <p:cNvPr id="8" name="Picture 7">
              <a:extLst>
                <a:ext uri="{FF2B5EF4-FFF2-40B4-BE49-F238E27FC236}">
                  <a16:creationId xmlns:a16="http://schemas.microsoft.com/office/drawing/2014/main" id="{53C3F3D6-0796-907C-CA56-2AE0C89EEE8D}"/>
                </a:ext>
              </a:extLst>
            </p:cNvPr>
            <p:cNvPicPr>
              <a:picLocks noChangeAspect="1"/>
            </p:cNvPicPr>
            <p:nvPr/>
          </p:nvPicPr>
          <p:blipFill>
            <a:blip r:embed="rId4"/>
            <a:stretch>
              <a:fillRect/>
            </a:stretch>
          </p:blipFill>
          <p:spPr>
            <a:xfrm>
              <a:off x="1157172" y="2586810"/>
              <a:ext cx="4348877" cy="1971689"/>
            </a:xfrm>
            <a:prstGeom prst="rect">
              <a:avLst/>
            </a:prstGeom>
          </p:spPr>
        </p:pic>
        <p:sp>
          <p:nvSpPr>
            <p:cNvPr id="25" name="Rectangle 24">
              <a:extLst>
                <a:ext uri="{FF2B5EF4-FFF2-40B4-BE49-F238E27FC236}">
                  <a16:creationId xmlns:a16="http://schemas.microsoft.com/office/drawing/2014/main" id="{8A7D1B1D-B650-A911-0196-1A05D0631B06}"/>
                </a:ext>
              </a:extLst>
            </p:cNvPr>
            <p:cNvSpPr/>
            <p:nvPr/>
          </p:nvSpPr>
          <p:spPr>
            <a:xfrm>
              <a:off x="1459108" y="2970814"/>
              <a:ext cx="3960670" cy="3818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1129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6339" y="959425"/>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Outliers are detected in more that one columns. We’ve checked out </a:t>
            </a:r>
            <a:r>
              <a:rPr lang="en-US" sz="2400" b="1" dirty="0">
                <a:latin typeface="Times New Roman" panose="02020603050405020304" pitchFamily="18" charset="0"/>
                <a:cs typeface="Times New Roman" panose="02020603050405020304" pitchFamily="18" charset="0"/>
              </a:rPr>
              <a:t>Z-Score </a:t>
            </a:r>
            <a:r>
              <a:rPr lang="en-US" sz="2400" dirty="0">
                <a:latin typeface="Times New Roman" panose="02020603050405020304" pitchFamily="18" charset="0"/>
                <a:cs typeface="Times New Roman" panose="02020603050405020304" pitchFamily="18" charset="0"/>
              </a:rPr>
              <a:t>and keep the outlier values at most 3</a:t>
            </a:r>
            <a:r>
              <a:rPr lang="el-GR" sz="2400" dirty="0">
                <a:latin typeface="Times New Roman" panose="02020603050405020304" pitchFamily="18" charset="0"/>
                <a:cs typeface="Times New Roman" panose="02020603050405020304" pitchFamily="18" charset="0"/>
              </a:rPr>
              <a:t>α</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38930" y="0"/>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Wrangling – Outliers Detection &amp; Correction</a:t>
            </a:r>
          </a:p>
        </p:txBody>
      </p:sp>
      <p:grpSp>
        <p:nvGrpSpPr>
          <p:cNvPr id="19" name="Group 18">
            <a:extLst>
              <a:ext uri="{FF2B5EF4-FFF2-40B4-BE49-F238E27FC236}">
                <a16:creationId xmlns:a16="http://schemas.microsoft.com/office/drawing/2014/main" id="{0644C5DE-F0B0-DA24-ED57-A746D8DB91D9}"/>
              </a:ext>
            </a:extLst>
          </p:cNvPr>
          <p:cNvGrpSpPr/>
          <p:nvPr/>
        </p:nvGrpSpPr>
        <p:grpSpPr>
          <a:xfrm>
            <a:off x="1347751" y="1871207"/>
            <a:ext cx="9496494" cy="2106434"/>
            <a:chOff x="1347751" y="2112869"/>
            <a:chExt cx="9496494" cy="3095648"/>
          </a:xfrm>
        </p:grpSpPr>
        <p:pic>
          <p:nvPicPr>
            <p:cNvPr id="8" name="Picture 7">
              <a:extLst>
                <a:ext uri="{FF2B5EF4-FFF2-40B4-BE49-F238E27FC236}">
                  <a16:creationId xmlns:a16="http://schemas.microsoft.com/office/drawing/2014/main" id="{B31FEB19-767B-EFFB-8BCD-A35D03EED5DA}"/>
                </a:ext>
              </a:extLst>
            </p:cNvPr>
            <p:cNvPicPr>
              <a:picLocks noChangeAspect="1"/>
            </p:cNvPicPr>
            <p:nvPr/>
          </p:nvPicPr>
          <p:blipFill>
            <a:blip r:embed="rId3"/>
            <a:stretch>
              <a:fillRect/>
            </a:stretch>
          </p:blipFill>
          <p:spPr>
            <a:xfrm>
              <a:off x="1347751" y="2112869"/>
              <a:ext cx="9496494" cy="3095648"/>
            </a:xfrm>
            <a:prstGeom prst="rect">
              <a:avLst/>
            </a:prstGeom>
          </p:spPr>
        </p:pic>
        <p:sp>
          <p:nvSpPr>
            <p:cNvPr id="7" name="Rectangle: Rounded Corners 6">
              <a:extLst>
                <a:ext uri="{FF2B5EF4-FFF2-40B4-BE49-F238E27FC236}">
                  <a16:creationId xmlns:a16="http://schemas.microsoft.com/office/drawing/2014/main" id="{284D0541-88D7-808E-866E-95193DF1EC83}"/>
                </a:ext>
              </a:extLst>
            </p:cNvPr>
            <p:cNvSpPr/>
            <p:nvPr/>
          </p:nvSpPr>
          <p:spPr>
            <a:xfrm>
              <a:off x="5779033" y="4299905"/>
              <a:ext cx="980996" cy="9086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F900F63-7860-D641-5E5C-CE76B1A83609}"/>
                </a:ext>
              </a:extLst>
            </p:cNvPr>
            <p:cNvSpPr/>
            <p:nvPr/>
          </p:nvSpPr>
          <p:spPr>
            <a:xfrm>
              <a:off x="7745908" y="4299905"/>
              <a:ext cx="980996" cy="9086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A187F94-1E46-A07D-238E-54F32FDF3D9A}"/>
                </a:ext>
              </a:extLst>
            </p:cNvPr>
            <p:cNvSpPr/>
            <p:nvPr/>
          </p:nvSpPr>
          <p:spPr>
            <a:xfrm>
              <a:off x="8731787" y="4299905"/>
              <a:ext cx="980996" cy="9086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E6CB77BF-FFA5-2AA1-B4E7-9E90E37F94FC}"/>
                </a:ext>
              </a:extLst>
            </p:cNvPr>
            <p:cNvSpPr/>
            <p:nvPr/>
          </p:nvSpPr>
          <p:spPr>
            <a:xfrm>
              <a:off x="9730875" y="4299905"/>
              <a:ext cx="980996" cy="9086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3E8D8D72-E456-BA08-7123-CEDDFFE27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51" y="4202892"/>
            <a:ext cx="1944089" cy="14224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72C40E3-A94C-7E3D-847C-3E34B90226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8052" y="4202892"/>
            <a:ext cx="2077538" cy="14224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C56456D-F81F-1FCD-E852-31EFE93729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802" y="4202892"/>
            <a:ext cx="2077538" cy="14224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95AA530-E197-56FA-CB87-E6B3F837AE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3865" y="4202893"/>
            <a:ext cx="2910380" cy="142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19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We’ve Unit-Sales, Quantity, Discount and Profit columns. We’ve used financial formula here to create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Net_Sales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column. Along with that, we’ve created ‘</a:t>
            </a:r>
            <a:r>
              <a:rPr lang="en-US" sz="2400" dirty="0" err="1">
                <a:latin typeface="Times New Roman" panose="02020603050405020304" pitchFamily="18" charset="0"/>
                <a:cs typeface="Times New Roman" panose="02020603050405020304" pitchFamily="18" charset="0"/>
              </a:rPr>
              <a:t>Profit_Loss</a:t>
            </a:r>
            <a:r>
              <a:rPr lang="en-US" sz="2400" dirty="0">
                <a:latin typeface="Times New Roman" panose="02020603050405020304" pitchFamily="18" charset="0"/>
                <a:cs typeface="Times New Roman" panose="02020603050405020304" pitchFamily="18" charset="0"/>
              </a:rPr>
              <a:t>’, ‘Year’, ‘Month’, ‘Weekday’ columns also for further analysis.</a:t>
            </a:r>
          </a:p>
        </p:txBody>
      </p:sp>
      <p:sp>
        <p:nvSpPr>
          <p:cNvPr id="16" name="Rectangle 15">
            <a:extLst>
              <a:ext uri="{FF2B5EF4-FFF2-40B4-BE49-F238E27FC236}">
                <a16:creationId xmlns:a16="http://schemas.microsoft.com/office/drawing/2014/main" id="{A6D5813B-80E7-EB4F-4C62-773569730537}"/>
              </a:ext>
            </a:extLst>
          </p:cNvPr>
          <p:cNvSpPr/>
          <p:nvPr/>
        </p:nvSpPr>
        <p:spPr>
          <a:xfrm>
            <a:off x="940158" y="0"/>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Wrangling – Creating New Feature</a:t>
            </a:r>
          </a:p>
        </p:txBody>
      </p:sp>
      <p:pic>
        <p:nvPicPr>
          <p:cNvPr id="8" name="Picture 7">
            <a:extLst>
              <a:ext uri="{FF2B5EF4-FFF2-40B4-BE49-F238E27FC236}">
                <a16:creationId xmlns:a16="http://schemas.microsoft.com/office/drawing/2014/main" id="{74CCC160-73D4-996C-C3B5-4C401E27AC78}"/>
              </a:ext>
            </a:extLst>
          </p:cNvPr>
          <p:cNvPicPr>
            <a:picLocks noChangeAspect="1"/>
          </p:cNvPicPr>
          <p:nvPr/>
        </p:nvPicPr>
        <p:blipFill>
          <a:blip r:embed="rId3"/>
          <a:stretch>
            <a:fillRect/>
          </a:stretch>
        </p:blipFill>
        <p:spPr>
          <a:xfrm>
            <a:off x="1328702" y="2917909"/>
            <a:ext cx="9534595" cy="2424799"/>
          </a:xfrm>
          <a:prstGeom prst="rect">
            <a:avLst/>
          </a:prstGeom>
        </p:spPr>
      </p:pic>
      <p:cxnSp>
        <p:nvCxnSpPr>
          <p:cNvPr id="9" name="Straight Arrow Connector 8">
            <a:extLst>
              <a:ext uri="{FF2B5EF4-FFF2-40B4-BE49-F238E27FC236}">
                <a16:creationId xmlns:a16="http://schemas.microsoft.com/office/drawing/2014/main" id="{4A452BC5-47D4-B50B-9C93-D3E3688EC916}"/>
              </a:ext>
            </a:extLst>
          </p:cNvPr>
          <p:cNvCxnSpPr>
            <a:cxnSpLocks/>
          </p:cNvCxnSpPr>
          <p:nvPr/>
        </p:nvCxnSpPr>
        <p:spPr>
          <a:xfrm flipH="1">
            <a:off x="9496697" y="2054025"/>
            <a:ext cx="439460" cy="10679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A2782DEE-77E6-BA68-0C1D-9F9B8DBBFD04}"/>
              </a:ext>
            </a:extLst>
          </p:cNvPr>
          <p:cNvCxnSpPr>
            <a:cxnSpLocks/>
          </p:cNvCxnSpPr>
          <p:nvPr/>
        </p:nvCxnSpPr>
        <p:spPr>
          <a:xfrm>
            <a:off x="9936157" y="2054025"/>
            <a:ext cx="0" cy="10679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CB2DB5D3-184A-2786-1517-7508C2C4D4A4}"/>
              </a:ext>
            </a:extLst>
          </p:cNvPr>
          <p:cNvCxnSpPr>
            <a:cxnSpLocks/>
          </p:cNvCxnSpPr>
          <p:nvPr/>
        </p:nvCxnSpPr>
        <p:spPr>
          <a:xfrm>
            <a:off x="9936157" y="2054025"/>
            <a:ext cx="481472" cy="10679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2728079C-362D-CCC1-7225-2D830701896B}"/>
              </a:ext>
            </a:extLst>
          </p:cNvPr>
          <p:cNvCxnSpPr>
            <a:cxnSpLocks/>
          </p:cNvCxnSpPr>
          <p:nvPr/>
        </p:nvCxnSpPr>
        <p:spPr>
          <a:xfrm flipH="1">
            <a:off x="8941526" y="2054025"/>
            <a:ext cx="994631" cy="11430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20635AF4-E6AD-A276-8620-C0CC1B411981}"/>
              </a:ext>
            </a:extLst>
          </p:cNvPr>
          <p:cNvCxnSpPr>
            <a:cxnSpLocks/>
          </p:cNvCxnSpPr>
          <p:nvPr/>
        </p:nvCxnSpPr>
        <p:spPr>
          <a:xfrm flipH="1">
            <a:off x="8192146" y="2054025"/>
            <a:ext cx="1744010" cy="11430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27070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EEEED79-F2BE-2AF2-B1A1-42F5A1349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43EF7A-F39C-CE11-2A75-C4387FCA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67211EC-7E8C-3277-5FC9-95DCCFCCCECD}"/>
              </a:ext>
            </a:extLst>
          </p:cNvPr>
          <p:cNvSpPr txBox="1">
            <a:spLocks/>
          </p:cNvSpPr>
          <p:nvPr/>
        </p:nvSpPr>
        <p:spPr>
          <a:xfrm>
            <a:off x="1027688" y="1011504"/>
            <a:ext cx="10139321" cy="4830946"/>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There is no use of somebody’s personal information for performing EDA and Machine Learning like- 'Customer ID’,  'Customer Name’, 'Postal Code’ and etc. So, we’ve simply removed the columns.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Finally, our dataset has been like – </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6D5813B-80E7-EB4F-4C62-773569730537}"/>
              </a:ext>
            </a:extLst>
          </p:cNvPr>
          <p:cNvSpPr/>
          <p:nvPr/>
        </p:nvSpPr>
        <p:spPr>
          <a:xfrm>
            <a:off x="940158" y="-11154"/>
            <a:ext cx="10314137" cy="742511"/>
          </a:xfrm>
          <a:prstGeom prst="rect">
            <a:avLst/>
          </a:prstGeom>
          <a:noFill/>
        </p:spPr>
        <p:txBody>
          <a:bodyPr wrap="square" lIns="91440" tIns="45720" rIns="91440" bIns="45720">
            <a:spAutoFit/>
          </a:bodyPr>
          <a:lstStyle/>
          <a:p>
            <a:pPr>
              <a:lnSpc>
                <a:spcPct val="150000"/>
              </a:lnSpc>
            </a:pPr>
            <a:r>
              <a:rPr lang="en-US" sz="3200" dirty="0">
                <a:ln w="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Wrangling – Removing Features</a:t>
            </a:r>
          </a:p>
        </p:txBody>
      </p:sp>
      <p:pic>
        <p:nvPicPr>
          <p:cNvPr id="10" name="Picture 9">
            <a:extLst>
              <a:ext uri="{FF2B5EF4-FFF2-40B4-BE49-F238E27FC236}">
                <a16:creationId xmlns:a16="http://schemas.microsoft.com/office/drawing/2014/main" id="{9D4B0B2F-017D-CAA3-8CEA-AFFB8D27DABA}"/>
              </a:ext>
            </a:extLst>
          </p:cNvPr>
          <p:cNvPicPr>
            <a:picLocks noChangeAspect="1"/>
          </p:cNvPicPr>
          <p:nvPr/>
        </p:nvPicPr>
        <p:blipFill>
          <a:blip r:embed="rId3"/>
          <a:stretch>
            <a:fillRect/>
          </a:stretch>
        </p:blipFill>
        <p:spPr>
          <a:xfrm>
            <a:off x="1328702" y="2917909"/>
            <a:ext cx="9534595" cy="2424799"/>
          </a:xfrm>
          <a:prstGeom prst="rect">
            <a:avLst/>
          </a:prstGeom>
        </p:spPr>
      </p:pic>
    </p:spTree>
    <p:extLst>
      <p:ext uri="{BB962C8B-B14F-4D97-AF65-F5344CB8AC3E}">
        <p14:creationId xmlns:p14="http://schemas.microsoft.com/office/powerpoint/2010/main" val="421432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theme/theme1.xml><?xml version="1.0" encoding="utf-8"?>
<a:theme xmlns:a="http://schemas.openxmlformats.org/drawingml/2006/main" name="Limelight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1257</TotalTime>
  <Words>1197</Words>
  <Application>Microsoft Office PowerPoint</Application>
  <PresentationFormat>Widescreen</PresentationFormat>
  <Paragraphs>177</Paragraphs>
  <Slides>32</Slides>
  <Notes>30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Times New Roman</vt:lpstr>
      <vt:lpstr>Trade Gothic Next Cond</vt:lpstr>
      <vt:lpstr>Trade Gothic Next Light</vt:lpstr>
      <vt:lpstr>Wingdings</vt:lpstr>
      <vt:lpstr>LimelightVTI</vt:lpstr>
      <vt:lpstr>Furniture  sales forecasting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Mosharrat Marufa</dc:creator>
  <cp:lastModifiedBy>Mosharrat Marufa</cp:lastModifiedBy>
  <cp:revision>163</cp:revision>
  <dcterms:created xsi:type="dcterms:W3CDTF">2024-03-27T13:46:59Z</dcterms:created>
  <dcterms:modified xsi:type="dcterms:W3CDTF">2024-04-18T11:07:33Z</dcterms:modified>
</cp:coreProperties>
</file>