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9" r:id="rId3"/>
    <p:sldId id="277" r:id="rId4"/>
    <p:sldId id="258" r:id="rId5"/>
    <p:sldId id="262" r:id="rId6"/>
    <p:sldId id="278" r:id="rId7"/>
    <p:sldId id="263" r:id="rId8"/>
    <p:sldId id="265" r:id="rId9"/>
    <p:sldId id="279" r:id="rId10"/>
    <p:sldId id="267" r:id="rId11"/>
    <p:sldId id="280" r:id="rId12"/>
    <p:sldId id="281" r:id="rId13"/>
    <p:sldId id="282" r:id="rId14"/>
    <p:sldId id="271" r:id="rId15"/>
    <p:sldId id="272" r:id="rId16"/>
    <p:sldId id="273" r:id="rId17"/>
    <p:sldId id="283" r:id="rId18"/>
    <p:sldId id="284" r:id="rId19"/>
    <p:sldId id="285" r:id="rId20"/>
    <p:sldId id="260" r:id="rId21"/>
    <p:sldId id="261" r:id="rId22"/>
    <p:sldId id="286"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C2C"/>
    <a:srgbClr val="002850"/>
    <a:srgbClr val="003366"/>
    <a:srgbClr val="00B0F0"/>
    <a:srgbClr val="152A00"/>
    <a:srgbClr val="4E0233"/>
    <a:srgbClr val="1D3A00"/>
    <a:srgbClr val="00CC99"/>
    <a:srgbClr val="66FFCC"/>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26" autoAdjust="0"/>
  </p:normalViewPr>
  <p:slideViewPr>
    <p:cSldViewPr>
      <p:cViewPr varScale="1">
        <p:scale>
          <a:sx n="75" d="100"/>
          <a:sy n="75" d="100"/>
        </p:scale>
        <p:origin x="1023" y="2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102029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265120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19304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4258933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1671" y="3182570"/>
            <a:ext cx="7940660" cy="1068934"/>
          </a:xfrm>
          <a:noFill/>
          <a:effectLst>
            <a:outerShdw blurRad="50800" dist="38100" dir="2700000" algn="tl" rotWithShape="0">
              <a:prstClr val="black">
                <a:alpha val="40000"/>
              </a:prstClr>
            </a:outerShdw>
          </a:effectLst>
        </p:spPr>
        <p:txBody>
          <a:bodyPr>
            <a:normAutofit/>
          </a:bodyPr>
          <a:lstStyle>
            <a:lvl1pPr algn="l">
              <a:defRPr sz="3600">
                <a:solidFill>
                  <a:srgbClr val="00B0F0"/>
                </a:solidFill>
              </a:defRPr>
            </a:lvl1pPr>
          </a:lstStyle>
          <a:p>
            <a:r>
              <a:rPr lang="en-US" dirty="0"/>
              <a:t>Click to edit Master title style</a:t>
            </a:r>
          </a:p>
        </p:txBody>
      </p:sp>
      <p:sp>
        <p:nvSpPr>
          <p:cNvPr id="3" name="Subtitle 2"/>
          <p:cNvSpPr>
            <a:spLocks noGrp="1"/>
          </p:cNvSpPr>
          <p:nvPr>
            <p:ph type="subTitle" idx="1"/>
          </p:nvPr>
        </p:nvSpPr>
        <p:spPr>
          <a:xfrm>
            <a:off x="601671" y="4251505"/>
            <a:ext cx="7940660" cy="763525"/>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l">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808225"/>
            <a:ext cx="8246070" cy="290139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108200"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10820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l">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6/12/2024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3029865"/>
            <a:ext cx="7635250" cy="1221640"/>
          </a:xfrm>
        </p:spPr>
        <p:txBody>
          <a:bodyPr/>
          <a:lstStyle/>
          <a:p>
            <a:r>
              <a:rPr lang="en-US" dirty="0"/>
              <a:t>COVID-19 Analysis using PostgreSQL</a:t>
            </a:r>
          </a:p>
        </p:txBody>
      </p:sp>
      <p:sp>
        <p:nvSpPr>
          <p:cNvPr id="3" name="Subtitle 2"/>
          <p:cNvSpPr>
            <a:spLocks noGrp="1"/>
          </p:cNvSpPr>
          <p:nvPr>
            <p:ph type="subTitle" idx="1"/>
          </p:nvPr>
        </p:nvSpPr>
        <p:spPr>
          <a:xfrm>
            <a:off x="922336" y="3946095"/>
            <a:ext cx="7635250" cy="610820"/>
          </a:xfrm>
        </p:spPr>
        <p:txBody>
          <a:bodyPr>
            <a:normAutofit/>
          </a:bodyPr>
          <a:lstStyle/>
          <a:p>
            <a:r>
              <a:rPr lang="en-US" sz="2400" dirty="0" err="1"/>
              <a:t>Mosharrat</a:t>
            </a:r>
            <a:r>
              <a:rPr lang="en-US" sz="2400" dirty="0"/>
              <a:t> </a:t>
            </a:r>
            <a:r>
              <a:rPr lang="en-US" sz="2400" dirty="0" err="1"/>
              <a:t>Marufa</a:t>
            </a:r>
            <a:r>
              <a:rPr lang="en-US" sz="2400" dirty="0"/>
              <a:t> Sigma</a:t>
            </a:r>
          </a:p>
        </p:txBody>
      </p:sp>
    </p:spTree>
    <p:extLst>
      <p:ext uri="{BB962C8B-B14F-4D97-AF65-F5344CB8AC3E}">
        <p14:creationId xmlns:p14="http://schemas.microsoft.com/office/powerpoint/2010/main" val="36392037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6849A9-1EBE-C591-F346-7233163FA341}"/>
              </a:ext>
            </a:extLst>
          </p:cNvPr>
          <p:cNvSpPr>
            <a:spLocks noGrp="1"/>
          </p:cNvSpPr>
          <p:nvPr>
            <p:ph type="body" idx="1"/>
          </p:nvPr>
        </p:nvSpPr>
        <p:spPr>
          <a:xfrm>
            <a:off x="601670" y="1808225"/>
            <a:ext cx="2595985" cy="1374344"/>
          </a:xfrm>
        </p:spPr>
        <p:txBody>
          <a:bodyPr>
            <a:normAutofit/>
          </a:bodyPr>
          <a:lstStyle/>
          <a:p>
            <a:pPr algn="just"/>
            <a:r>
              <a:rPr lang="en-US" sz="2000" dirty="0"/>
              <a:t>Q7. Find most frequent value for confirmed, deaths, recovered each month </a:t>
            </a:r>
          </a:p>
        </p:txBody>
      </p:sp>
      <p:sp>
        <p:nvSpPr>
          <p:cNvPr id="20" name="Flowchart: Multidocument 19">
            <a:extLst>
              <a:ext uri="{FF2B5EF4-FFF2-40B4-BE49-F238E27FC236}">
                <a16:creationId xmlns:a16="http://schemas.microsoft.com/office/drawing/2014/main" id="{130D49A8-A024-9F4F-3BBF-E334A8C9D2BD}"/>
              </a:ext>
            </a:extLst>
          </p:cNvPr>
          <p:cNvSpPr/>
          <p:nvPr/>
        </p:nvSpPr>
        <p:spPr>
          <a:xfrm>
            <a:off x="16104" y="271937"/>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56180" y="265831"/>
            <a:ext cx="3817625" cy="916230"/>
          </a:xfrm>
        </p:spPr>
        <p:txBody>
          <a:bodyPr>
            <a:noAutofit/>
          </a:bodyPr>
          <a:lstStyle/>
          <a:p>
            <a:r>
              <a:rPr lang="en-US" sz="3200" dirty="0"/>
              <a:t>Frequency </a:t>
            </a:r>
          </a:p>
        </p:txBody>
      </p:sp>
      <p:pic>
        <p:nvPicPr>
          <p:cNvPr id="6" name="Picture 5">
            <a:extLst>
              <a:ext uri="{FF2B5EF4-FFF2-40B4-BE49-F238E27FC236}">
                <a16:creationId xmlns:a16="http://schemas.microsoft.com/office/drawing/2014/main" id="{4F23F095-592A-1B56-7F22-9254DB7307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065" y="1808225"/>
            <a:ext cx="5361498" cy="2908667"/>
          </a:xfrm>
          <a:prstGeom prst="rect">
            <a:avLst/>
          </a:prstGeom>
        </p:spPr>
      </p:pic>
    </p:spTree>
    <p:extLst>
      <p:ext uri="{BB962C8B-B14F-4D97-AF65-F5344CB8AC3E}">
        <p14:creationId xmlns:p14="http://schemas.microsoft.com/office/powerpoint/2010/main" val="32000075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txBox="1">
            <a:spLocks/>
          </p:cNvSpPr>
          <p:nvPr/>
        </p:nvSpPr>
        <p:spPr>
          <a:xfrm>
            <a:off x="143555" y="119232"/>
            <a:ext cx="3817625"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dirty="0"/>
              <a:t>Minimum Count</a:t>
            </a:r>
          </a:p>
        </p:txBody>
      </p:sp>
      <p:sp>
        <p:nvSpPr>
          <p:cNvPr id="10" name="Content Placeholder 4">
            <a:extLst>
              <a:ext uri="{FF2B5EF4-FFF2-40B4-BE49-F238E27FC236}">
                <a16:creationId xmlns:a16="http://schemas.microsoft.com/office/drawing/2014/main" id="{9B2F81EF-D61D-829A-52C6-71807C5549C5}"/>
              </a:ext>
            </a:extLst>
          </p:cNvPr>
          <p:cNvSpPr>
            <a:spLocks noGrp="1"/>
          </p:cNvSpPr>
          <p:nvPr>
            <p:ph idx="1"/>
          </p:nvPr>
        </p:nvSpPr>
        <p:spPr>
          <a:xfrm>
            <a:off x="2604665" y="1206643"/>
            <a:ext cx="6566315" cy="458115"/>
          </a:xfrm>
        </p:spPr>
        <p:txBody>
          <a:bodyPr>
            <a:noAutofit/>
          </a:bodyPr>
          <a:lstStyle/>
          <a:p>
            <a:pPr marL="0" indent="0">
              <a:buNone/>
            </a:pPr>
            <a:r>
              <a:rPr lang="en-US" sz="1800" dirty="0"/>
              <a:t>Q8. Find minimum values for confirmed, deaths, recovered per year</a:t>
            </a:r>
          </a:p>
        </p:txBody>
      </p:sp>
      <p:pic>
        <p:nvPicPr>
          <p:cNvPr id="2" name="Picture 1">
            <a:extLst>
              <a:ext uri="{FF2B5EF4-FFF2-40B4-BE49-F238E27FC236}">
                <a16:creationId xmlns:a16="http://schemas.microsoft.com/office/drawing/2014/main" id="{2DD0BC99-094C-3B7E-81B4-C85D5902C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656" y="1817463"/>
            <a:ext cx="5191970" cy="3054100"/>
          </a:xfrm>
          <a:prstGeom prst="rect">
            <a:avLst/>
          </a:prstGeom>
        </p:spPr>
      </p:pic>
    </p:spTree>
    <p:extLst>
      <p:ext uri="{BB962C8B-B14F-4D97-AF65-F5344CB8AC3E}">
        <p14:creationId xmlns:p14="http://schemas.microsoft.com/office/powerpoint/2010/main" val="119205853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txBox="1">
            <a:spLocks/>
          </p:cNvSpPr>
          <p:nvPr/>
        </p:nvSpPr>
        <p:spPr>
          <a:xfrm>
            <a:off x="143555" y="119232"/>
            <a:ext cx="3817625"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dirty="0"/>
              <a:t>Maximum Count</a:t>
            </a:r>
          </a:p>
        </p:txBody>
      </p:sp>
      <p:sp>
        <p:nvSpPr>
          <p:cNvPr id="10" name="Content Placeholder 4">
            <a:extLst>
              <a:ext uri="{FF2B5EF4-FFF2-40B4-BE49-F238E27FC236}">
                <a16:creationId xmlns:a16="http://schemas.microsoft.com/office/drawing/2014/main" id="{9B2F81EF-D61D-829A-52C6-71807C5549C5}"/>
              </a:ext>
            </a:extLst>
          </p:cNvPr>
          <p:cNvSpPr>
            <a:spLocks noGrp="1"/>
          </p:cNvSpPr>
          <p:nvPr>
            <p:ph idx="1"/>
          </p:nvPr>
        </p:nvSpPr>
        <p:spPr>
          <a:xfrm>
            <a:off x="2634280" y="1197405"/>
            <a:ext cx="6566315" cy="458115"/>
          </a:xfrm>
        </p:spPr>
        <p:txBody>
          <a:bodyPr>
            <a:noAutofit/>
          </a:bodyPr>
          <a:lstStyle/>
          <a:p>
            <a:pPr marL="0" indent="0">
              <a:buNone/>
            </a:pPr>
            <a:r>
              <a:rPr lang="en-US" sz="1800" dirty="0"/>
              <a:t>Q9. Find maximum values of confirmed, deaths, recovered per year</a:t>
            </a:r>
          </a:p>
        </p:txBody>
      </p:sp>
      <p:pic>
        <p:nvPicPr>
          <p:cNvPr id="6" name="Picture 5">
            <a:extLst>
              <a:ext uri="{FF2B5EF4-FFF2-40B4-BE49-F238E27FC236}">
                <a16:creationId xmlns:a16="http://schemas.microsoft.com/office/drawing/2014/main" id="{4FF23A79-A589-2BCC-2B64-E773AAD42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655" y="1817463"/>
            <a:ext cx="5344675" cy="3100685"/>
          </a:xfrm>
          <a:prstGeom prst="rect">
            <a:avLst/>
          </a:prstGeom>
        </p:spPr>
      </p:pic>
    </p:spTree>
    <p:extLst>
      <p:ext uri="{BB962C8B-B14F-4D97-AF65-F5344CB8AC3E}">
        <p14:creationId xmlns:p14="http://schemas.microsoft.com/office/powerpoint/2010/main" val="185571320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txBox="1">
            <a:spLocks/>
          </p:cNvSpPr>
          <p:nvPr/>
        </p:nvSpPr>
        <p:spPr>
          <a:xfrm>
            <a:off x="143555" y="119232"/>
            <a:ext cx="3817625"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dirty="0"/>
              <a:t>Total Count</a:t>
            </a:r>
          </a:p>
        </p:txBody>
      </p:sp>
      <p:sp>
        <p:nvSpPr>
          <p:cNvPr id="10" name="Content Placeholder 4">
            <a:extLst>
              <a:ext uri="{FF2B5EF4-FFF2-40B4-BE49-F238E27FC236}">
                <a16:creationId xmlns:a16="http://schemas.microsoft.com/office/drawing/2014/main" id="{9B2F81EF-D61D-829A-52C6-71807C5549C5}"/>
              </a:ext>
            </a:extLst>
          </p:cNvPr>
          <p:cNvSpPr>
            <a:spLocks noGrp="1"/>
          </p:cNvSpPr>
          <p:nvPr>
            <p:ph idx="1"/>
          </p:nvPr>
        </p:nvSpPr>
        <p:spPr>
          <a:xfrm>
            <a:off x="2739540" y="1080055"/>
            <a:ext cx="6260905" cy="458115"/>
          </a:xfrm>
        </p:spPr>
        <p:txBody>
          <a:bodyPr>
            <a:noAutofit/>
          </a:bodyPr>
          <a:lstStyle/>
          <a:p>
            <a:pPr marL="0" indent="0">
              <a:buNone/>
            </a:pPr>
            <a:r>
              <a:rPr lang="en-US" sz="1800" dirty="0"/>
              <a:t>Q10. The total number of case of confirmed, deaths, recovered each month</a:t>
            </a:r>
          </a:p>
        </p:txBody>
      </p:sp>
      <p:pic>
        <p:nvPicPr>
          <p:cNvPr id="5" name="Picture 4">
            <a:extLst>
              <a:ext uri="{FF2B5EF4-FFF2-40B4-BE49-F238E27FC236}">
                <a16:creationId xmlns:a16="http://schemas.microsoft.com/office/drawing/2014/main" id="{63932D2B-DEE4-221D-DEC4-B30FDBFFD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655" y="1808225"/>
            <a:ext cx="5435942" cy="3079256"/>
          </a:xfrm>
          <a:prstGeom prst="rect">
            <a:avLst/>
          </a:prstGeom>
        </p:spPr>
      </p:pic>
    </p:spTree>
    <p:extLst>
      <p:ext uri="{BB962C8B-B14F-4D97-AF65-F5344CB8AC3E}">
        <p14:creationId xmlns:p14="http://schemas.microsoft.com/office/powerpoint/2010/main" val="144039119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6849A9-1EBE-C591-F346-7233163FA341}"/>
              </a:ext>
            </a:extLst>
          </p:cNvPr>
          <p:cNvSpPr>
            <a:spLocks noGrp="1"/>
          </p:cNvSpPr>
          <p:nvPr>
            <p:ph type="body" idx="1"/>
          </p:nvPr>
        </p:nvSpPr>
        <p:spPr>
          <a:xfrm>
            <a:off x="601670" y="1585020"/>
            <a:ext cx="2595985" cy="2055666"/>
          </a:xfrm>
        </p:spPr>
        <p:txBody>
          <a:bodyPr>
            <a:normAutofit lnSpcReduction="10000"/>
          </a:bodyPr>
          <a:lstStyle/>
          <a:p>
            <a:pPr algn="just"/>
            <a:r>
              <a:rPr lang="en-US" sz="2000" dirty="0"/>
              <a:t>Q11. Check how corona virus spread out with respect to confirmed case (</a:t>
            </a:r>
            <a:r>
              <a:rPr lang="en-US" sz="2000" dirty="0" err="1"/>
              <a:t>Eg.</a:t>
            </a:r>
            <a:r>
              <a:rPr lang="en-US" sz="2000" dirty="0"/>
              <a:t>: total confirmed cases, their average, variance &amp; STDEV )</a:t>
            </a:r>
          </a:p>
        </p:txBody>
      </p:sp>
      <p:sp>
        <p:nvSpPr>
          <p:cNvPr id="20" name="Flowchart: Multidocument 19">
            <a:extLst>
              <a:ext uri="{FF2B5EF4-FFF2-40B4-BE49-F238E27FC236}">
                <a16:creationId xmlns:a16="http://schemas.microsoft.com/office/drawing/2014/main" id="{130D49A8-A024-9F4F-3BBF-E334A8C9D2BD}"/>
              </a:ext>
            </a:extLst>
          </p:cNvPr>
          <p:cNvSpPr/>
          <p:nvPr/>
        </p:nvSpPr>
        <p:spPr>
          <a:xfrm>
            <a:off x="16104" y="271937"/>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56180" y="265831"/>
            <a:ext cx="3817625" cy="916230"/>
          </a:xfrm>
        </p:spPr>
        <p:txBody>
          <a:bodyPr>
            <a:noAutofit/>
          </a:bodyPr>
          <a:lstStyle/>
          <a:p>
            <a:r>
              <a:rPr lang="en-US" sz="2800" dirty="0"/>
              <a:t>Statistical Confirmed</a:t>
            </a:r>
          </a:p>
        </p:txBody>
      </p:sp>
      <p:pic>
        <p:nvPicPr>
          <p:cNvPr id="6" name="Picture 5">
            <a:extLst>
              <a:ext uri="{FF2B5EF4-FFF2-40B4-BE49-F238E27FC236}">
                <a16:creationId xmlns:a16="http://schemas.microsoft.com/office/drawing/2014/main" id="{7B3E0C0C-DA51-122F-7777-291B160541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065" y="1585019"/>
            <a:ext cx="5191970" cy="3339815"/>
          </a:xfrm>
          <a:prstGeom prst="rect">
            <a:avLst/>
          </a:prstGeom>
        </p:spPr>
      </p:pic>
    </p:spTree>
    <p:extLst>
      <p:ext uri="{BB962C8B-B14F-4D97-AF65-F5344CB8AC3E}">
        <p14:creationId xmlns:p14="http://schemas.microsoft.com/office/powerpoint/2010/main" val="91881136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16104" y="271937"/>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56180" y="265831"/>
            <a:ext cx="3817625" cy="916230"/>
          </a:xfrm>
        </p:spPr>
        <p:txBody>
          <a:bodyPr>
            <a:noAutofit/>
          </a:bodyPr>
          <a:lstStyle/>
          <a:p>
            <a:r>
              <a:rPr lang="en-US" sz="2800" dirty="0"/>
              <a:t>Statistical Deaths</a:t>
            </a:r>
          </a:p>
        </p:txBody>
      </p:sp>
      <p:pic>
        <p:nvPicPr>
          <p:cNvPr id="5" name="Picture 4">
            <a:extLst>
              <a:ext uri="{FF2B5EF4-FFF2-40B4-BE49-F238E27FC236}">
                <a16:creationId xmlns:a16="http://schemas.microsoft.com/office/drawing/2014/main" id="{8B1E44F2-A96D-CCF6-431A-D37A06EF4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770" y="1585019"/>
            <a:ext cx="4886560" cy="3376671"/>
          </a:xfrm>
          <a:prstGeom prst="rect">
            <a:avLst/>
          </a:prstGeom>
        </p:spPr>
      </p:pic>
      <p:sp>
        <p:nvSpPr>
          <p:cNvPr id="7" name="Text Placeholder 2">
            <a:extLst>
              <a:ext uri="{FF2B5EF4-FFF2-40B4-BE49-F238E27FC236}">
                <a16:creationId xmlns:a16="http://schemas.microsoft.com/office/drawing/2014/main" id="{5DA21903-47E3-F55B-B10C-318CE606255B}"/>
              </a:ext>
            </a:extLst>
          </p:cNvPr>
          <p:cNvSpPr>
            <a:spLocks noGrp="1"/>
          </p:cNvSpPr>
          <p:nvPr>
            <p:ph type="body" idx="1"/>
          </p:nvPr>
        </p:nvSpPr>
        <p:spPr>
          <a:xfrm>
            <a:off x="601670" y="1585020"/>
            <a:ext cx="2595985" cy="2055666"/>
          </a:xfrm>
        </p:spPr>
        <p:txBody>
          <a:bodyPr>
            <a:normAutofit fontScale="92500" lnSpcReduction="10000"/>
          </a:bodyPr>
          <a:lstStyle/>
          <a:p>
            <a:pPr algn="just"/>
            <a:r>
              <a:rPr lang="en-US" sz="2000" dirty="0"/>
              <a:t>Q12. Check how corona virus spread out with respect to death case per month</a:t>
            </a:r>
          </a:p>
          <a:p>
            <a:pPr algn="just"/>
            <a:r>
              <a:rPr lang="en-US" sz="2000" dirty="0"/>
              <a:t>(</a:t>
            </a:r>
            <a:r>
              <a:rPr lang="en-US" sz="2000" dirty="0" err="1"/>
              <a:t>Eg.</a:t>
            </a:r>
            <a:r>
              <a:rPr lang="en-US" sz="2000" dirty="0"/>
              <a:t>: total confirmed cases, their average, variance &amp; STDEV )</a:t>
            </a:r>
          </a:p>
        </p:txBody>
      </p:sp>
    </p:spTree>
    <p:extLst>
      <p:ext uri="{BB962C8B-B14F-4D97-AF65-F5344CB8AC3E}">
        <p14:creationId xmlns:p14="http://schemas.microsoft.com/office/powerpoint/2010/main" val="83728230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16104" y="271937"/>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56180" y="265831"/>
            <a:ext cx="3817625" cy="916230"/>
          </a:xfrm>
        </p:spPr>
        <p:txBody>
          <a:bodyPr>
            <a:noAutofit/>
          </a:bodyPr>
          <a:lstStyle/>
          <a:p>
            <a:r>
              <a:rPr lang="en-US" sz="2800" dirty="0"/>
              <a:t>Statistical Recovered</a:t>
            </a:r>
          </a:p>
        </p:txBody>
      </p:sp>
      <p:pic>
        <p:nvPicPr>
          <p:cNvPr id="6" name="Picture 5">
            <a:extLst>
              <a:ext uri="{FF2B5EF4-FFF2-40B4-BE49-F238E27FC236}">
                <a16:creationId xmlns:a16="http://schemas.microsoft.com/office/drawing/2014/main" id="{22E5012F-F92B-C8D7-E96C-53BCEEF4D8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0946" y="1585019"/>
            <a:ext cx="4911384" cy="3300794"/>
          </a:xfrm>
          <a:prstGeom prst="rect">
            <a:avLst/>
          </a:prstGeom>
        </p:spPr>
      </p:pic>
      <p:sp>
        <p:nvSpPr>
          <p:cNvPr id="7" name="Text Placeholder 2">
            <a:extLst>
              <a:ext uri="{FF2B5EF4-FFF2-40B4-BE49-F238E27FC236}">
                <a16:creationId xmlns:a16="http://schemas.microsoft.com/office/drawing/2014/main" id="{92369CFB-7D55-293D-1DE6-2D09A1B1F016}"/>
              </a:ext>
            </a:extLst>
          </p:cNvPr>
          <p:cNvSpPr>
            <a:spLocks noGrp="1"/>
          </p:cNvSpPr>
          <p:nvPr>
            <p:ph type="body" idx="1"/>
          </p:nvPr>
        </p:nvSpPr>
        <p:spPr>
          <a:xfrm>
            <a:off x="601670" y="1585020"/>
            <a:ext cx="2595985" cy="2055666"/>
          </a:xfrm>
        </p:spPr>
        <p:txBody>
          <a:bodyPr>
            <a:normAutofit fontScale="92500" lnSpcReduction="10000"/>
          </a:bodyPr>
          <a:lstStyle/>
          <a:p>
            <a:pPr algn="just"/>
            <a:r>
              <a:rPr lang="en-US" sz="2000" dirty="0"/>
              <a:t>Q13. Check how corona virus spread out with respect to recovered case</a:t>
            </a:r>
          </a:p>
          <a:p>
            <a:pPr algn="just"/>
            <a:r>
              <a:rPr lang="en-US" sz="2000" dirty="0"/>
              <a:t>(</a:t>
            </a:r>
            <a:r>
              <a:rPr lang="en-US" sz="2000" dirty="0" err="1"/>
              <a:t>Eg.</a:t>
            </a:r>
            <a:r>
              <a:rPr lang="en-US" sz="2000" dirty="0"/>
              <a:t>: total confirmed cases, their average, variance &amp; STDEV )</a:t>
            </a:r>
          </a:p>
        </p:txBody>
      </p:sp>
    </p:spTree>
    <p:extLst>
      <p:ext uri="{BB962C8B-B14F-4D97-AF65-F5344CB8AC3E}">
        <p14:creationId xmlns:p14="http://schemas.microsoft.com/office/powerpoint/2010/main" val="345651763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txBox="1">
            <a:spLocks/>
          </p:cNvSpPr>
          <p:nvPr/>
        </p:nvSpPr>
        <p:spPr>
          <a:xfrm>
            <a:off x="143555" y="119232"/>
            <a:ext cx="3817625"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dirty="0"/>
              <a:t>Highest Confirmed </a:t>
            </a:r>
          </a:p>
        </p:txBody>
      </p:sp>
      <p:sp>
        <p:nvSpPr>
          <p:cNvPr id="10" name="Content Placeholder 4">
            <a:extLst>
              <a:ext uri="{FF2B5EF4-FFF2-40B4-BE49-F238E27FC236}">
                <a16:creationId xmlns:a16="http://schemas.microsoft.com/office/drawing/2014/main" id="{9B2F81EF-D61D-829A-52C6-71807C5549C5}"/>
              </a:ext>
            </a:extLst>
          </p:cNvPr>
          <p:cNvSpPr>
            <a:spLocks noGrp="1"/>
          </p:cNvSpPr>
          <p:nvPr>
            <p:ph idx="1"/>
          </p:nvPr>
        </p:nvSpPr>
        <p:spPr>
          <a:xfrm>
            <a:off x="2739540" y="1080055"/>
            <a:ext cx="6260905" cy="458115"/>
          </a:xfrm>
        </p:spPr>
        <p:txBody>
          <a:bodyPr>
            <a:noAutofit/>
          </a:bodyPr>
          <a:lstStyle/>
          <a:p>
            <a:pPr marL="0" indent="0">
              <a:buNone/>
            </a:pPr>
            <a:r>
              <a:rPr lang="en-US" sz="1800" dirty="0"/>
              <a:t>Q14. Find Country having highest number of the Confirmed case</a:t>
            </a:r>
          </a:p>
        </p:txBody>
      </p:sp>
      <p:pic>
        <p:nvPicPr>
          <p:cNvPr id="2" name="Picture 1">
            <a:extLst>
              <a:ext uri="{FF2B5EF4-FFF2-40B4-BE49-F238E27FC236}">
                <a16:creationId xmlns:a16="http://schemas.microsoft.com/office/drawing/2014/main" id="{D8AE009E-6F46-1580-12D7-C01AD5FAA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360" y="1737724"/>
            <a:ext cx="5091250" cy="3124601"/>
          </a:xfrm>
          <a:prstGeom prst="rect">
            <a:avLst/>
          </a:prstGeom>
        </p:spPr>
      </p:pic>
    </p:spTree>
    <p:extLst>
      <p:ext uri="{BB962C8B-B14F-4D97-AF65-F5344CB8AC3E}">
        <p14:creationId xmlns:p14="http://schemas.microsoft.com/office/powerpoint/2010/main" val="47274143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txBox="1">
            <a:spLocks/>
          </p:cNvSpPr>
          <p:nvPr/>
        </p:nvSpPr>
        <p:spPr>
          <a:xfrm>
            <a:off x="143555" y="119232"/>
            <a:ext cx="3817625"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dirty="0"/>
              <a:t>Lowest Deaths</a:t>
            </a:r>
          </a:p>
        </p:txBody>
      </p:sp>
      <p:sp>
        <p:nvSpPr>
          <p:cNvPr id="10" name="Content Placeholder 4">
            <a:extLst>
              <a:ext uri="{FF2B5EF4-FFF2-40B4-BE49-F238E27FC236}">
                <a16:creationId xmlns:a16="http://schemas.microsoft.com/office/drawing/2014/main" id="{9B2F81EF-D61D-829A-52C6-71807C5549C5}"/>
              </a:ext>
            </a:extLst>
          </p:cNvPr>
          <p:cNvSpPr>
            <a:spLocks noGrp="1"/>
          </p:cNvSpPr>
          <p:nvPr>
            <p:ph idx="1"/>
          </p:nvPr>
        </p:nvSpPr>
        <p:spPr>
          <a:xfrm>
            <a:off x="2739540" y="1080055"/>
            <a:ext cx="6260905" cy="458115"/>
          </a:xfrm>
        </p:spPr>
        <p:txBody>
          <a:bodyPr>
            <a:noAutofit/>
          </a:bodyPr>
          <a:lstStyle/>
          <a:p>
            <a:pPr marL="0" indent="0">
              <a:buNone/>
            </a:pPr>
            <a:r>
              <a:rPr lang="en-US" sz="1800" dirty="0"/>
              <a:t>Q15. Find Country having lowest number of the death case</a:t>
            </a:r>
          </a:p>
        </p:txBody>
      </p:sp>
      <p:pic>
        <p:nvPicPr>
          <p:cNvPr id="6" name="Picture 5">
            <a:extLst>
              <a:ext uri="{FF2B5EF4-FFF2-40B4-BE49-F238E27FC236}">
                <a16:creationId xmlns:a16="http://schemas.microsoft.com/office/drawing/2014/main" id="{6F0D9593-0AA4-8111-270B-B88E4644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373" y="1653528"/>
            <a:ext cx="5186957" cy="3124601"/>
          </a:xfrm>
          <a:prstGeom prst="rect">
            <a:avLst/>
          </a:prstGeom>
        </p:spPr>
      </p:pic>
    </p:spTree>
    <p:extLst>
      <p:ext uri="{BB962C8B-B14F-4D97-AF65-F5344CB8AC3E}">
        <p14:creationId xmlns:p14="http://schemas.microsoft.com/office/powerpoint/2010/main" val="1333349580"/>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txBox="1">
            <a:spLocks/>
          </p:cNvSpPr>
          <p:nvPr/>
        </p:nvSpPr>
        <p:spPr>
          <a:xfrm>
            <a:off x="-9150" y="128470"/>
            <a:ext cx="3817625"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400" dirty="0"/>
              <a:t>Top 5 Highest Recovered</a:t>
            </a:r>
          </a:p>
        </p:txBody>
      </p:sp>
      <p:sp>
        <p:nvSpPr>
          <p:cNvPr id="10" name="Content Placeholder 4">
            <a:extLst>
              <a:ext uri="{FF2B5EF4-FFF2-40B4-BE49-F238E27FC236}">
                <a16:creationId xmlns:a16="http://schemas.microsoft.com/office/drawing/2014/main" id="{9B2F81EF-D61D-829A-52C6-71807C5549C5}"/>
              </a:ext>
            </a:extLst>
          </p:cNvPr>
          <p:cNvSpPr>
            <a:spLocks noGrp="1"/>
          </p:cNvSpPr>
          <p:nvPr>
            <p:ph idx="1"/>
          </p:nvPr>
        </p:nvSpPr>
        <p:spPr>
          <a:xfrm>
            <a:off x="2739540" y="1080055"/>
            <a:ext cx="6260905" cy="458115"/>
          </a:xfrm>
        </p:spPr>
        <p:txBody>
          <a:bodyPr>
            <a:noAutofit/>
          </a:bodyPr>
          <a:lstStyle/>
          <a:p>
            <a:pPr marL="0" indent="0">
              <a:buNone/>
            </a:pPr>
            <a:r>
              <a:rPr lang="en-US" sz="1800" dirty="0"/>
              <a:t>Q16. Find top 5 countries having highest recovered case</a:t>
            </a:r>
          </a:p>
        </p:txBody>
      </p:sp>
      <p:pic>
        <p:nvPicPr>
          <p:cNvPr id="5" name="Picture 4">
            <a:extLst>
              <a:ext uri="{FF2B5EF4-FFF2-40B4-BE49-F238E27FC236}">
                <a16:creationId xmlns:a16="http://schemas.microsoft.com/office/drawing/2014/main" id="{396093AC-0861-56D8-74FD-D7339C388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360" y="1582763"/>
            <a:ext cx="5191970" cy="3150466"/>
          </a:xfrm>
          <a:prstGeom prst="rect">
            <a:avLst/>
          </a:prstGeom>
        </p:spPr>
      </p:pic>
    </p:spTree>
    <p:extLst>
      <p:ext uri="{BB962C8B-B14F-4D97-AF65-F5344CB8AC3E}">
        <p14:creationId xmlns:p14="http://schemas.microsoft.com/office/powerpoint/2010/main" val="363312700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a:extLst>
              <a:ext uri="{FF2B5EF4-FFF2-40B4-BE49-F238E27FC236}">
                <a16:creationId xmlns:a16="http://schemas.microsoft.com/office/drawing/2014/main" id="{9546114C-DC36-61E8-6062-0A59DD8F1923}"/>
              </a:ext>
            </a:extLst>
          </p:cNvPr>
          <p:cNvSpPr/>
          <p:nvPr/>
        </p:nvSpPr>
        <p:spPr>
          <a:xfrm>
            <a:off x="143555" y="128470"/>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296260" y="281175"/>
            <a:ext cx="2137871" cy="725349"/>
          </a:xfrm>
        </p:spPr>
        <p:txBody>
          <a:bodyPr>
            <a:normAutofit/>
          </a:bodyPr>
          <a:lstStyle/>
          <a:p>
            <a:r>
              <a:rPr lang="en-US" dirty="0"/>
              <a:t>Overview</a:t>
            </a:r>
          </a:p>
        </p:txBody>
      </p:sp>
      <p:sp>
        <p:nvSpPr>
          <p:cNvPr id="5" name="Content Placeholder 4"/>
          <p:cNvSpPr>
            <a:spLocks noGrp="1"/>
          </p:cNvSpPr>
          <p:nvPr>
            <p:ph idx="1"/>
          </p:nvPr>
        </p:nvSpPr>
        <p:spPr>
          <a:xfrm>
            <a:off x="2586834" y="1197405"/>
            <a:ext cx="6260905" cy="4123035"/>
          </a:xfrm>
        </p:spPr>
        <p:txBody>
          <a:bodyPr>
            <a:noAutofit/>
          </a:bodyPr>
          <a:lstStyle/>
          <a:p>
            <a:r>
              <a:rPr lang="en-US" sz="1100" dirty="0"/>
              <a:t>The COVID-19 pandemic has undeniably left an indelible mark on global public health, necessitating the urgent derivation of data-driven insights to comprehend the virus’s proliferation.</a:t>
            </a:r>
          </a:p>
          <a:p>
            <a:pPr marL="0" indent="0">
              <a:buNone/>
            </a:pPr>
            <a:endParaRPr lang="en-US" sz="1100" dirty="0"/>
          </a:p>
          <a:p>
            <a:r>
              <a:rPr lang="en-US" sz="1100" dirty="0"/>
              <a:t>In this project, I embarked on an analytical journey, leveraging SQL and data analysis proficiencies to excavate valuable insights from a comprehensive COVID-19 dataset. This dataset encapsulated a wealth of information, including geographic location, dates, confirmed cases, deaths, and recoveries.</a:t>
            </a:r>
          </a:p>
          <a:p>
            <a:pPr marL="0" indent="0">
              <a:buNone/>
            </a:pPr>
            <a:endParaRPr lang="en-US" sz="1100" dirty="0"/>
          </a:p>
          <a:p>
            <a:r>
              <a:rPr lang="en-US" sz="1100" dirty="0"/>
              <a:t>Guided by a meticulously curated set of 16 insightful questions, my analysis aimed to distill meaningful conclusions from the raw data. The objective was to transform the data into knowledge, thereby shedding light on the patterns and trends inherent in the pandemic’s spread.</a:t>
            </a:r>
          </a:p>
          <a:p>
            <a:endParaRPr lang="en-US" sz="1100" dirty="0"/>
          </a:p>
          <a:p>
            <a:r>
              <a:rPr lang="en-US" sz="1100" dirty="0"/>
              <a:t>This endeavor was not merely an exercise in data analysis; it was a mission to contribute to the global understanding of a crisis that has affected us all. By transforming complex data into understandable insights, we can equip decision-makers with the information they need to combat the pandemic effectively.</a:t>
            </a:r>
          </a:p>
          <a:p>
            <a:endParaRPr lang="en-US" sz="1100" dirty="0"/>
          </a:p>
          <a:p>
            <a:r>
              <a:rPr lang="en-US" sz="1100" dirty="0"/>
              <a:t>In conclusion, this project underscored the power of data analysis in navigating through  unprecedented times, reinforcing its indispensable role in today’s data-driven world. The insights derived from this analysis serve as a testament to the potential of data to guide us through the complexities of a global pandemic.</a:t>
            </a:r>
          </a:p>
        </p:txBody>
      </p:sp>
    </p:spTree>
    <p:extLst>
      <p:ext uri="{BB962C8B-B14F-4D97-AF65-F5344CB8AC3E}">
        <p14:creationId xmlns:p14="http://schemas.microsoft.com/office/powerpoint/2010/main" val="110163387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E3C70F-9ADE-E790-14F3-D6E368A9B7DD}"/>
              </a:ext>
            </a:extLst>
          </p:cNvPr>
          <p:cNvSpPr txBox="1"/>
          <p:nvPr/>
        </p:nvSpPr>
        <p:spPr>
          <a:xfrm>
            <a:off x="601670" y="1538338"/>
            <a:ext cx="8093365" cy="3093154"/>
          </a:xfrm>
          <a:prstGeom prst="rect">
            <a:avLst/>
          </a:prstGeom>
          <a:noFill/>
        </p:spPr>
        <p:txBody>
          <a:bodyPr wrap="square">
            <a:spAutoFit/>
          </a:bodyPr>
          <a:lstStyle/>
          <a:p>
            <a:pPr algn="just"/>
            <a:r>
              <a:rPr lang="en-US" sz="1300" dirty="0">
                <a:solidFill>
                  <a:schemeClr val="bg1"/>
                </a:solidFill>
              </a:rPr>
              <a:t>• The dataset, named Coronavirus Dataset, was thoroughly examined for missing or null values. In the event of their</a:t>
            </a:r>
          </a:p>
          <a:p>
            <a:pPr algn="just"/>
            <a:r>
              <a:rPr lang="en-US" sz="1300" dirty="0">
                <a:solidFill>
                  <a:schemeClr val="bg1"/>
                </a:solidFill>
              </a:rPr>
              <a:t>presence, an UPDATE statement along with the IS NULL condition would be used to replace these null values with</a:t>
            </a:r>
          </a:p>
          <a:p>
            <a:pPr algn="just"/>
            <a:r>
              <a:rPr lang="en-US" sz="1300" dirty="0">
                <a:solidFill>
                  <a:schemeClr val="bg1"/>
                </a:solidFill>
              </a:rPr>
              <a:t>zeros. However, no such values were found in the dataset.</a:t>
            </a:r>
          </a:p>
          <a:p>
            <a:pPr algn="just"/>
            <a:endParaRPr lang="en-US" sz="1300" dirty="0">
              <a:solidFill>
                <a:schemeClr val="bg1"/>
              </a:solidFill>
            </a:endParaRPr>
          </a:p>
          <a:p>
            <a:pPr algn="just"/>
            <a:r>
              <a:rPr lang="en-US" sz="1300" dirty="0">
                <a:solidFill>
                  <a:schemeClr val="bg1"/>
                </a:solidFill>
              </a:rPr>
              <a:t>• The dataset consists of a total of 78,386 rows, spanning from 22</a:t>
            </a:r>
            <a:r>
              <a:rPr lang="en-US" sz="1300" baseline="30000" dirty="0">
                <a:solidFill>
                  <a:schemeClr val="bg1"/>
                </a:solidFill>
              </a:rPr>
              <a:t>nd</a:t>
            </a:r>
            <a:r>
              <a:rPr lang="en-US" sz="1300" dirty="0">
                <a:solidFill>
                  <a:schemeClr val="bg1"/>
                </a:solidFill>
              </a:rPr>
              <a:t>  January 2020 to 22</a:t>
            </a:r>
            <a:r>
              <a:rPr lang="en-US" sz="1300" baseline="30000" dirty="0">
                <a:solidFill>
                  <a:schemeClr val="bg1"/>
                </a:solidFill>
              </a:rPr>
              <a:t>nd</a:t>
            </a:r>
            <a:r>
              <a:rPr lang="en-US" sz="1300" dirty="0">
                <a:solidFill>
                  <a:schemeClr val="bg1"/>
                </a:solidFill>
              </a:rPr>
              <a:t>  January 2029. A new column, Month Name, was added to facilitate further analysis.</a:t>
            </a:r>
          </a:p>
          <a:p>
            <a:pPr algn="just"/>
            <a:endParaRPr lang="en-US" sz="1300" dirty="0">
              <a:solidFill>
                <a:schemeClr val="bg1"/>
              </a:solidFill>
            </a:endParaRPr>
          </a:p>
          <a:p>
            <a:pPr algn="just"/>
            <a:r>
              <a:rPr lang="en-US" sz="1300" dirty="0">
                <a:solidFill>
                  <a:schemeClr val="bg1"/>
                </a:solidFill>
              </a:rPr>
              <a:t>• Upon analyzing the average confirmed cases, it was observed that January, April, May and October  had the highest averages. Conversely, February and June had the lowest averages.</a:t>
            </a:r>
          </a:p>
          <a:p>
            <a:pPr algn="just"/>
            <a:endParaRPr lang="en-US" sz="1300" dirty="0">
              <a:solidFill>
                <a:schemeClr val="bg1"/>
              </a:solidFill>
            </a:endParaRPr>
          </a:p>
          <a:p>
            <a:pPr algn="just"/>
            <a:r>
              <a:rPr lang="en-US" sz="1300" dirty="0">
                <a:solidFill>
                  <a:schemeClr val="bg1"/>
                </a:solidFill>
              </a:rPr>
              <a:t>• When examining the average death cases, January, April, May and October were the months with the highest averages, while February and June had the lowest averages.</a:t>
            </a:r>
          </a:p>
          <a:p>
            <a:pPr algn="just"/>
            <a:endParaRPr lang="en-US" sz="1300" dirty="0">
              <a:solidFill>
                <a:schemeClr val="bg1"/>
              </a:solidFill>
            </a:endParaRPr>
          </a:p>
          <a:p>
            <a:pPr algn="just"/>
            <a:r>
              <a:rPr lang="en-US" sz="1300" dirty="0">
                <a:solidFill>
                  <a:schemeClr val="bg1"/>
                </a:solidFill>
              </a:rPr>
              <a:t>• In terms of average recovered cases, January, April, May were the highest, whereas February, March, and July were the lowest.</a:t>
            </a:r>
          </a:p>
        </p:txBody>
      </p:sp>
      <p:sp>
        <p:nvSpPr>
          <p:cNvPr id="7" name="Flowchart: Multidocument 6">
            <a:extLst>
              <a:ext uri="{FF2B5EF4-FFF2-40B4-BE49-F238E27FC236}">
                <a16:creationId xmlns:a16="http://schemas.microsoft.com/office/drawing/2014/main" id="{3018E207-E586-63F3-5D1A-9675C0D8C8F5}"/>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3">
            <a:extLst>
              <a:ext uri="{FF2B5EF4-FFF2-40B4-BE49-F238E27FC236}">
                <a16:creationId xmlns:a16="http://schemas.microsoft.com/office/drawing/2014/main" id="{ED4B06CF-6594-811E-E753-C9A0E6F244DD}"/>
              </a:ext>
            </a:extLst>
          </p:cNvPr>
          <p:cNvSpPr txBox="1">
            <a:spLocks/>
          </p:cNvSpPr>
          <p:nvPr/>
        </p:nvSpPr>
        <p:spPr>
          <a:xfrm>
            <a:off x="21435" y="284741"/>
            <a:ext cx="3054100" cy="72534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rPr>
              <a:t>Conclusion</a:t>
            </a:r>
          </a:p>
        </p:txBody>
      </p:sp>
    </p:spTree>
    <p:extLst>
      <p:ext uri="{BB962C8B-B14F-4D97-AF65-F5344CB8AC3E}">
        <p14:creationId xmlns:p14="http://schemas.microsoft.com/office/powerpoint/2010/main" val="10910069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E3C70F-9ADE-E790-14F3-D6E368A9B7DD}"/>
              </a:ext>
            </a:extLst>
          </p:cNvPr>
          <p:cNvSpPr txBox="1"/>
          <p:nvPr/>
        </p:nvSpPr>
        <p:spPr>
          <a:xfrm>
            <a:off x="601670" y="1446005"/>
            <a:ext cx="8093365" cy="2800767"/>
          </a:xfrm>
          <a:prstGeom prst="rect">
            <a:avLst/>
          </a:prstGeom>
          <a:noFill/>
        </p:spPr>
        <p:txBody>
          <a:bodyPr wrap="square">
            <a:spAutoFit/>
          </a:bodyPr>
          <a:lstStyle/>
          <a:p>
            <a:r>
              <a:rPr lang="en-US" sz="1100" dirty="0">
                <a:solidFill>
                  <a:schemeClr val="bg1"/>
                </a:solidFill>
              </a:rPr>
              <a:t>• 2020 – 2021 had the maximum confirmed, death and recovered value.</a:t>
            </a:r>
          </a:p>
          <a:p>
            <a:endParaRPr lang="en-US" sz="1100" dirty="0">
              <a:solidFill>
                <a:schemeClr val="bg1"/>
              </a:solidFill>
            </a:endParaRPr>
          </a:p>
          <a:p>
            <a:r>
              <a:rPr lang="en-US" sz="1100" dirty="0">
                <a:solidFill>
                  <a:schemeClr val="bg1"/>
                </a:solidFill>
              </a:rPr>
              <a:t>• Total confirmed, death and recovered value were highest in April – May and lowest in July.</a:t>
            </a:r>
          </a:p>
          <a:p>
            <a:endParaRPr lang="en-US" sz="1100" dirty="0">
              <a:solidFill>
                <a:schemeClr val="bg1"/>
              </a:solidFill>
            </a:endParaRPr>
          </a:p>
          <a:p>
            <a:r>
              <a:rPr lang="en-US" sz="1100" dirty="0">
                <a:solidFill>
                  <a:schemeClr val="bg1"/>
                </a:solidFill>
              </a:rPr>
              <a:t>• Interestingly, Average, Variance, Standard Deviation of Confirmed case were highest in the month of May and Lowest in February.</a:t>
            </a:r>
          </a:p>
          <a:p>
            <a:endParaRPr lang="en-US" sz="1100" dirty="0">
              <a:solidFill>
                <a:schemeClr val="bg1"/>
              </a:solidFill>
            </a:endParaRPr>
          </a:p>
          <a:p>
            <a:r>
              <a:rPr lang="en-US" sz="1100" dirty="0">
                <a:solidFill>
                  <a:schemeClr val="bg1"/>
                </a:solidFill>
              </a:rPr>
              <a:t>• Average, Variance, Standard Deviation of Death case were highest in the month of January and Lowest in February, March.</a:t>
            </a:r>
          </a:p>
          <a:p>
            <a:endParaRPr lang="en-US" sz="1100" dirty="0">
              <a:solidFill>
                <a:schemeClr val="bg1"/>
              </a:solidFill>
            </a:endParaRPr>
          </a:p>
          <a:p>
            <a:r>
              <a:rPr lang="en-US" sz="1100" dirty="0">
                <a:solidFill>
                  <a:schemeClr val="bg1"/>
                </a:solidFill>
              </a:rPr>
              <a:t>• Average, Variance, Standard Deviation of Recovered case were highest in the month of May and Lowest in February.</a:t>
            </a:r>
          </a:p>
          <a:p>
            <a:endParaRPr lang="en-US" sz="1100" dirty="0">
              <a:solidFill>
                <a:schemeClr val="bg1"/>
              </a:solidFill>
            </a:endParaRPr>
          </a:p>
          <a:p>
            <a:r>
              <a:rPr lang="en-US" sz="1100" dirty="0">
                <a:solidFill>
                  <a:schemeClr val="bg1"/>
                </a:solidFill>
              </a:rPr>
              <a:t>• US had the highest confirmed cases.</a:t>
            </a:r>
          </a:p>
          <a:p>
            <a:endParaRPr lang="en-US" sz="1100" dirty="0">
              <a:solidFill>
                <a:schemeClr val="bg1"/>
              </a:solidFill>
            </a:endParaRPr>
          </a:p>
          <a:p>
            <a:r>
              <a:rPr lang="en-US" sz="1100" dirty="0">
                <a:solidFill>
                  <a:schemeClr val="bg1"/>
                </a:solidFill>
              </a:rPr>
              <a:t>• The countries with the highest recovery cases were India, Brazil, USA, Turkey, and Russia.</a:t>
            </a:r>
          </a:p>
          <a:p>
            <a:endParaRPr lang="en-US" sz="1100" dirty="0">
              <a:solidFill>
                <a:schemeClr val="bg1"/>
              </a:solidFill>
            </a:endParaRPr>
          </a:p>
          <a:p>
            <a:r>
              <a:rPr lang="en-US" sz="1100" dirty="0">
                <a:solidFill>
                  <a:schemeClr val="bg1"/>
                </a:solidFill>
              </a:rPr>
              <a:t>• This concludes the analysis of the Coronavirus Dataset. The findings provide valuable insights into the spread and impact of the virus across different months and countries.</a:t>
            </a:r>
          </a:p>
        </p:txBody>
      </p:sp>
      <p:sp>
        <p:nvSpPr>
          <p:cNvPr id="2" name="Flowchart: Multidocument 1">
            <a:extLst>
              <a:ext uri="{FF2B5EF4-FFF2-40B4-BE49-F238E27FC236}">
                <a16:creationId xmlns:a16="http://schemas.microsoft.com/office/drawing/2014/main" id="{AB34BD8E-93ED-99CA-0BAA-FE3FAB648E30}"/>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3">
            <a:extLst>
              <a:ext uri="{FF2B5EF4-FFF2-40B4-BE49-F238E27FC236}">
                <a16:creationId xmlns:a16="http://schemas.microsoft.com/office/drawing/2014/main" id="{ED4B06CF-6594-811E-E753-C9A0E6F244DD}"/>
              </a:ext>
            </a:extLst>
          </p:cNvPr>
          <p:cNvSpPr txBox="1">
            <a:spLocks/>
          </p:cNvSpPr>
          <p:nvPr/>
        </p:nvSpPr>
        <p:spPr>
          <a:xfrm>
            <a:off x="31030" y="263976"/>
            <a:ext cx="3054100" cy="72534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rPr>
              <a:t>Conclusion</a:t>
            </a:r>
          </a:p>
        </p:txBody>
      </p:sp>
    </p:spTree>
    <p:extLst>
      <p:ext uri="{BB962C8B-B14F-4D97-AF65-F5344CB8AC3E}">
        <p14:creationId xmlns:p14="http://schemas.microsoft.com/office/powerpoint/2010/main" val="271548437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877160"/>
            <a:ext cx="7635250" cy="1221640"/>
          </a:xfrm>
        </p:spPr>
        <p:txBody>
          <a:bodyPr>
            <a:normAutofit fontScale="90000"/>
          </a:bodyPr>
          <a:lstStyle/>
          <a:p>
            <a:r>
              <a:rPr lang="en-US" sz="8000" dirty="0"/>
              <a:t>Thank You</a:t>
            </a:r>
          </a:p>
        </p:txBody>
      </p:sp>
      <p:sp>
        <p:nvSpPr>
          <p:cNvPr id="3" name="Subtitle 2"/>
          <p:cNvSpPr>
            <a:spLocks noGrp="1"/>
          </p:cNvSpPr>
          <p:nvPr>
            <p:ph type="subTitle" idx="1"/>
          </p:nvPr>
        </p:nvSpPr>
        <p:spPr>
          <a:xfrm>
            <a:off x="1059785" y="4098800"/>
            <a:ext cx="5650085" cy="610820"/>
          </a:xfrm>
        </p:spPr>
        <p:txBody>
          <a:bodyPr>
            <a:normAutofit fontScale="70000" lnSpcReduction="20000"/>
          </a:bodyPr>
          <a:lstStyle/>
          <a:p>
            <a:r>
              <a:rPr lang="en-US" sz="2400" dirty="0"/>
              <a:t>A Presentation by -</a:t>
            </a:r>
          </a:p>
          <a:p>
            <a:r>
              <a:rPr lang="en-US" sz="2400" dirty="0" err="1"/>
              <a:t>Mosharrat</a:t>
            </a:r>
            <a:r>
              <a:rPr lang="en-US" sz="2400" dirty="0"/>
              <a:t> </a:t>
            </a:r>
            <a:r>
              <a:rPr lang="en-US" sz="2400" dirty="0" err="1"/>
              <a:t>Marufa</a:t>
            </a:r>
            <a:r>
              <a:rPr lang="en-US" sz="2400" dirty="0"/>
              <a:t> Sigma</a:t>
            </a:r>
          </a:p>
        </p:txBody>
      </p:sp>
    </p:spTree>
    <p:extLst>
      <p:ext uri="{BB962C8B-B14F-4D97-AF65-F5344CB8AC3E}">
        <p14:creationId xmlns:p14="http://schemas.microsoft.com/office/powerpoint/2010/main" val="279785274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16103" y="271937"/>
            <a:ext cx="4250487"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56180" y="265831"/>
            <a:ext cx="3817625" cy="916230"/>
          </a:xfrm>
        </p:spPr>
        <p:txBody>
          <a:bodyPr>
            <a:normAutofit/>
          </a:bodyPr>
          <a:lstStyle/>
          <a:p>
            <a:r>
              <a:rPr lang="en-US" dirty="0"/>
              <a:t>Dataset Overview</a:t>
            </a:r>
          </a:p>
        </p:txBody>
      </p:sp>
      <p:pic>
        <p:nvPicPr>
          <p:cNvPr id="5" name="Picture 4">
            <a:extLst>
              <a:ext uri="{FF2B5EF4-FFF2-40B4-BE49-F238E27FC236}">
                <a16:creationId xmlns:a16="http://schemas.microsoft.com/office/drawing/2014/main" id="{A20A0EA1-31A3-BBA2-7E78-56D84BE4D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61" y="1655520"/>
            <a:ext cx="7911069" cy="3206805"/>
          </a:xfrm>
          <a:prstGeom prst="rect">
            <a:avLst/>
          </a:prstGeom>
        </p:spPr>
      </p:pic>
    </p:spTree>
    <p:extLst>
      <p:ext uri="{BB962C8B-B14F-4D97-AF65-F5344CB8AC3E}">
        <p14:creationId xmlns:p14="http://schemas.microsoft.com/office/powerpoint/2010/main" val="46515933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6849A9-1EBE-C591-F346-7233163FA341}"/>
              </a:ext>
            </a:extLst>
          </p:cNvPr>
          <p:cNvSpPr>
            <a:spLocks noGrp="1"/>
          </p:cNvSpPr>
          <p:nvPr>
            <p:ph type="body" idx="1"/>
          </p:nvPr>
        </p:nvSpPr>
        <p:spPr>
          <a:xfrm>
            <a:off x="754375" y="1502815"/>
            <a:ext cx="4040188" cy="479822"/>
          </a:xfrm>
        </p:spPr>
        <p:txBody>
          <a:bodyPr>
            <a:normAutofit fontScale="77500" lnSpcReduction="20000"/>
          </a:bodyPr>
          <a:lstStyle/>
          <a:p>
            <a:r>
              <a:rPr lang="en-US" dirty="0"/>
              <a:t>Q1. Write a code to check NULL values</a:t>
            </a:r>
          </a:p>
        </p:txBody>
      </p:sp>
      <p:pic>
        <p:nvPicPr>
          <p:cNvPr id="16" name="Picture 15">
            <a:extLst>
              <a:ext uri="{FF2B5EF4-FFF2-40B4-BE49-F238E27FC236}">
                <a16:creationId xmlns:a16="http://schemas.microsoft.com/office/drawing/2014/main" id="{EED94FD7-B2FB-E6BC-EE4D-8B9E370D9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2419045"/>
            <a:ext cx="7787955" cy="2371742"/>
          </a:xfrm>
          <a:prstGeom prst="rect">
            <a:avLst/>
          </a:prstGeom>
        </p:spPr>
      </p:pic>
      <p:sp>
        <p:nvSpPr>
          <p:cNvPr id="20" name="Flowchart: Multidocument 19">
            <a:extLst>
              <a:ext uri="{FF2B5EF4-FFF2-40B4-BE49-F238E27FC236}">
                <a16:creationId xmlns:a16="http://schemas.microsoft.com/office/drawing/2014/main" id="{130D49A8-A024-9F4F-3BBF-E334A8C9D2BD}"/>
              </a:ext>
            </a:extLst>
          </p:cNvPr>
          <p:cNvSpPr/>
          <p:nvPr/>
        </p:nvSpPr>
        <p:spPr>
          <a:xfrm>
            <a:off x="16103" y="271937"/>
            <a:ext cx="4250487"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56180" y="265831"/>
            <a:ext cx="3817625" cy="916230"/>
          </a:xfrm>
        </p:spPr>
        <p:txBody>
          <a:bodyPr>
            <a:normAutofit/>
          </a:bodyPr>
          <a:lstStyle/>
          <a:p>
            <a:r>
              <a:rPr lang="en-US" dirty="0"/>
              <a:t>NULL Value Check</a:t>
            </a:r>
          </a:p>
        </p:txBody>
      </p:sp>
    </p:spTree>
    <p:extLst>
      <p:ext uri="{BB962C8B-B14F-4D97-AF65-F5344CB8AC3E}">
        <p14:creationId xmlns:p14="http://schemas.microsoft.com/office/powerpoint/2010/main" val="417078371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6849A9-1EBE-C591-F346-7233163FA341}"/>
              </a:ext>
            </a:extLst>
          </p:cNvPr>
          <p:cNvSpPr>
            <a:spLocks noGrp="1"/>
          </p:cNvSpPr>
          <p:nvPr>
            <p:ph type="body" idx="1"/>
          </p:nvPr>
        </p:nvSpPr>
        <p:spPr>
          <a:xfrm>
            <a:off x="601670" y="2113635"/>
            <a:ext cx="2595985" cy="1679755"/>
          </a:xfrm>
        </p:spPr>
        <p:txBody>
          <a:bodyPr>
            <a:normAutofit fontScale="92500"/>
          </a:bodyPr>
          <a:lstStyle/>
          <a:p>
            <a:pPr algn="just"/>
            <a:r>
              <a:rPr lang="en-US" dirty="0"/>
              <a:t>Q2. If NULL values are present, update them with zeros for all columns.</a:t>
            </a:r>
          </a:p>
        </p:txBody>
      </p:sp>
      <p:sp>
        <p:nvSpPr>
          <p:cNvPr id="20" name="Flowchart: Multidocument 19">
            <a:extLst>
              <a:ext uri="{FF2B5EF4-FFF2-40B4-BE49-F238E27FC236}">
                <a16:creationId xmlns:a16="http://schemas.microsoft.com/office/drawing/2014/main" id="{130D49A8-A024-9F4F-3BBF-E334A8C9D2BD}"/>
              </a:ext>
            </a:extLst>
          </p:cNvPr>
          <p:cNvSpPr/>
          <p:nvPr/>
        </p:nvSpPr>
        <p:spPr>
          <a:xfrm>
            <a:off x="16103" y="271937"/>
            <a:ext cx="4250487"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56180" y="265831"/>
            <a:ext cx="3817625" cy="916230"/>
          </a:xfrm>
        </p:spPr>
        <p:txBody>
          <a:bodyPr>
            <a:normAutofit/>
          </a:bodyPr>
          <a:lstStyle/>
          <a:p>
            <a:r>
              <a:rPr lang="en-US" dirty="0"/>
              <a:t>Replace NULL</a:t>
            </a:r>
          </a:p>
        </p:txBody>
      </p:sp>
      <p:pic>
        <p:nvPicPr>
          <p:cNvPr id="5" name="Picture 4">
            <a:extLst>
              <a:ext uri="{FF2B5EF4-FFF2-40B4-BE49-F238E27FC236}">
                <a16:creationId xmlns:a16="http://schemas.microsoft.com/office/drawing/2014/main" id="{3B381B3A-6223-EE46-D637-623BAC70D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770" y="1808225"/>
            <a:ext cx="4936629" cy="2901395"/>
          </a:xfrm>
          <a:prstGeom prst="rect">
            <a:avLst/>
          </a:prstGeom>
        </p:spPr>
      </p:pic>
    </p:spTree>
    <p:extLst>
      <p:ext uri="{BB962C8B-B14F-4D97-AF65-F5344CB8AC3E}">
        <p14:creationId xmlns:p14="http://schemas.microsoft.com/office/powerpoint/2010/main" val="403769457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D4E265-8ACD-2012-30C5-CE775F5E4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360" y="2073087"/>
            <a:ext cx="4886560" cy="2829787"/>
          </a:xfrm>
          <a:prstGeom prst="rect">
            <a:avLst/>
          </a:prstGeom>
        </p:spPr>
      </p:pic>
      <p:sp>
        <p:nvSpPr>
          <p:cNvPr id="20" name="Flowchart: Multidocument 19">
            <a:extLst>
              <a:ext uri="{FF2B5EF4-FFF2-40B4-BE49-F238E27FC236}">
                <a16:creationId xmlns:a16="http://schemas.microsoft.com/office/drawing/2014/main" id="{130D49A8-A024-9F4F-3BBF-E334A8C9D2BD}"/>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txBox="1">
            <a:spLocks/>
          </p:cNvSpPr>
          <p:nvPr/>
        </p:nvSpPr>
        <p:spPr>
          <a:xfrm>
            <a:off x="143555" y="119232"/>
            <a:ext cx="3817625"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dirty="0"/>
              <a:t>Row Count</a:t>
            </a:r>
          </a:p>
        </p:txBody>
      </p:sp>
      <p:sp>
        <p:nvSpPr>
          <p:cNvPr id="10" name="Content Placeholder 4">
            <a:extLst>
              <a:ext uri="{FF2B5EF4-FFF2-40B4-BE49-F238E27FC236}">
                <a16:creationId xmlns:a16="http://schemas.microsoft.com/office/drawing/2014/main" id="{9B2F81EF-D61D-829A-52C6-71807C5549C5}"/>
              </a:ext>
            </a:extLst>
          </p:cNvPr>
          <p:cNvSpPr>
            <a:spLocks noGrp="1"/>
          </p:cNvSpPr>
          <p:nvPr>
            <p:ph idx="1"/>
          </p:nvPr>
        </p:nvSpPr>
        <p:spPr>
          <a:xfrm>
            <a:off x="2739540" y="1325217"/>
            <a:ext cx="6260905" cy="458115"/>
          </a:xfrm>
        </p:spPr>
        <p:txBody>
          <a:bodyPr>
            <a:noAutofit/>
          </a:bodyPr>
          <a:lstStyle/>
          <a:p>
            <a:pPr marL="0" indent="0">
              <a:buNone/>
            </a:pPr>
            <a:r>
              <a:rPr lang="en-US" sz="2000" dirty="0"/>
              <a:t>Q3. check total number of rows</a:t>
            </a:r>
          </a:p>
        </p:txBody>
      </p:sp>
    </p:spTree>
    <p:extLst>
      <p:ext uri="{BB962C8B-B14F-4D97-AF65-F5344CB8AC3E}">
        <p14:creationId xmlns:p14="http://schemas.microsoft.com/office/powerpoint/2010/main" val="30465164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6849A9-1EBE-C591-F346-7233163FA341}"/>
              </a:ext>
            </a:extLst>
          </p:cNvPr>
          <p:cNvSpPr>
            <a:spLocks noGrp="1"/>
          </p:cNvSpPr>
          <p:nvPr>
            <p:ph type="body" idx="1"/>
          </p:nvPr>
        </p:nvSpPr>
        <p:spPr>
          <a:xfrm>
            <a:off x="754375" y="1502815"/>
            <a:ext cx="4040188" cy="479822"/>
          </a:xfrm>
        </p:spPr>
        <p:txBody>
          <a:bodyPr>
            <a:normAutofit fontScale="70000" lnSpcReduction="20000"/>
          </a:bodyPr>
          <a:lstStyle/>
          <a:p>
            <a:r>
              <a:rPr lang="en-US" dirty="0"/>
              <a:t>Q4. Check what is </a:t>
            </a:r>
            <a:r>
              <a:rPr lang="en-US" dirty="0" err="1"/>
              <a:t>start_date</a:t>
            </a:r>
            <a:r>
              <a:rPr lang="en-US" dirty="0"/>
              <a:t> and </a:t>
            </a:r>
            <a:r>
              <a:rPr lang="en-US" dirty="0" err="1"/>
              <a:t>end_date</a:t>
            </a:r>
            <a:endParaRPr lang="en-US" dirty="0"/>
          </a:p>
        </p:txBody>
      </p:sp>
      <p:sp>
        <p:nvSpPr>
          <p:cNvPr id="20" name="Flowchart: Multidocument 19">
            <a:extLst>
              <a:ext uri="{FF2B5EF4-FFF2-40B4-BE49-F238E27FC236}">
                <a16:creationId xmlns:a16="http://schemas.microsoft.com/office/drawing/2014/main" id="{130D49A8-A024-9F4F-3BBF-E334A8C9D2BD}"/>
              </a:ext>
            </a:extLst>
          </p:cNvPr>
          <p:cNvSpPr/>
          <p:nvPr/>
        </p:nvSpPr>
        <p:spPr>
          <a:xfrm>
            <a:off x="16103" y="271937"/>
            <a:ext cx="4250487"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56180" y="265831"/>
            <a:ext cx="3817625" cy="916230"/>
          </a:xfrm>
        </p:spPr>
        <p:txBody>
          <a:bodyPr>
            <a:normAutofit/>
          </a:bodyPr>
          <a:lstStyle/>
          <a:p>
            <a:r>
              <a:rPr lang="en-US" dirty="0"/>
              <a:t>Start &amp; End Date</a:t>
            </a:r>
          </a:p>
        </p:txBody>
      </p:sp>
      <p:pic>
        <p:nvPicPr>
          <p:cNvPr id="7" name="Picture 6">
            <a:extLst>
              <a:ext uri="{FF2B5EF4-FFF2-40B4-BE49-F238E27FC236}">
                <a16:creationId xmlns:a16="http://schemas.microsoft.com/office/drawing/2014/main" id="{4FE3DA44-62A1-424D-8F4C-D85442C34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489" y="2288047"/>
            <a:ext cx="6566316" cy="2594771"/>
          </a:xfrm>
          <a:prstGeom prst="rect">
            <a:avLst/>
          </a:prstGeom>
        </p:spPr>
      </p:pic>
    </p:spTree>
    <p:extLst>
      <p:ext uri="{BB962C8B-B14F-4D97-AF65-F5344CB8AC3E}">
        <p14:creationId xmlns:p14="http://schemas.microsoft.com/office/powerpoint/2010/main" val="349350359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6849A9-1EBE-C591-F346-7233163FA341}"/>
              </a:ext>
            </a:extLst>
          </p:cNvPr>
          <p:cNvSpPr>
            <a:spLocks noGrp="1"/>
          </p:cNvSpPr>
          <p:nvPr>
            <p:ph type="body" idx="1"/>
          </p:nvPr>
        </p:nvSpPr>
        <p:spPr>
          <a:xfrm>
            <a:off x="448965" y="1808226"/>
            <a:ext cx="2595985" cy="763524"/>
          </a:xfrm>
        </p:spPr>
        <p:txBody>
          <a:bodyPr>
            <a:normAutofit/>
          </a:bodyPr>
          <a:lstStyle/>
          <a:p>
            <a:r>
              <a:rPr lang="en-US" sz="2000" dirty="0"/>
              <a:t>Q5. Number </a:t>
            </a:r>
            <a:r>
              <a:rPr lang="en-US" sz="2000"/>
              <a:t>of month </a:t>
            </a:r>
            <a:r>
              <a:rPr lang="en-US" sz="2000" dirty="0"/>
              <a:t>present in dataset</a:t>
            </a:r>
          </a:p>
        </p:txBody>
      </p:sp>
      <p:sp>
        <p:nvSpPr>
          <p:cNvPr id="20" name="Flowchart: Multidocument 19">
            <a:extLst>
              <a:ext uri="{FF2B5EF4-FFF2-40B4-BE49-F238E27FC236}">
                <a16:creationId xmlns:a16="http://schemas.microsoft.com/office/drawing/2014/main" id="{130D49A8-A024-9F4F-3BBF-E334A8C9D2BD}"/>
              </a:ext>
            </a:extLst>
          </p:cNvPr>
          <p:cNvSpPr/>
          <p:nvPr/>
        </p:nvSpPr>
        <p:spPr>
          <a:xfrm>
            <a:off x="16104" y="271937"/>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56180" y="265831"/>
            <a:ext cx="3817625" cy="916230"/>
          </a:xfrm>
        </p:spPr>
        <p:txBody>
          <a:bodyPr>
            <a:normAutofit/>
          </a:bodyPr>
          <a:lstStyle/>
          <a:p>
            <a:r>
              <a:rPr lang="en-US" sz="2800" dirty="0"/>
              <a:t>Monthly Count</a:t>
            </a:r>
          </a:p>
        </p:txBody>
      </p:sp>
      <p:pic>
        <p:nvPicPr>
          <p:cNvPr id="6" name="Picture 5">
            <a:extLst>
              <a:ext uri="{FF2B5EF4-FFF2-40B4-BE49-F238E27FC236}">
                <a16:creationId xmlns:a16="http://schemas.microsoft.com/office/drawing/2014/main" id="{67750296-9116-FB23-7806-B6B2B08F4C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0360" y="1808225"/>
            <a:ext cx="5555546" cy="2863243"/>
          </a:xfrm>
          <a:prstGeom prst="rect">
            <a:avLst/>
          </a:prstGeom>
        </p:spPr>
      </p:pic>
    </p:spTree>
    <p:extLst>
      <p:ext uri="{BB962C8B-B14F-4D97-AF65-F5344CB8AC3E}">
        <p14:creationId xmlns:p14="http://schemas.microsoft.com/office/powerpoint/2010/main" val="144528235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ultidocument 19">
            <a:extLst>
              <a:ext uri="{FF2B5EF4-FFF2-40B4-BE49-F238E27FC236}">
                <a16:creationId xmlns:a16="http://schemas.microsoft.com/office/drawing/2014/main" id="{130D49A8-A024-9F4F-3BBF-E334A8C9D2BD}"/>
              </a:ext>
            </a:extLst>
          </p:cNvPr>
          <p:cNvSpPr/>
          <p:nvPr/>
        </p:nvSpPr>
        <p:spPr>
          <a:xfrm>
            <a:off x="-9150" y="119232"/>
            <a:ext cx="3792372" cy="925468"/>
          </a:xfrm>
          <a:prstGeom prst="flowChartMultidocument">
            <a:avLst/>
          </a:prstGeom>
          <a:solidFill>
            <a:srgbClr val="041C2C"/>
          </a:solidFill>
          <a:ln>
            <a:solidFill>
              <a:srgbClr val="00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p:cNvSpPr txBox="1">
            <a:spLocks/>
          </p:cNvSpPr>
          <p:nvPr/>
        </p:nvSpPr>
        <p:spPr>
          <a:xfrm>
            <a:off x="143555" y="119232"/>
            <a:ext cx="3817625"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400" dirty="0"/>
              <a:t>Average Monthly Count</a:t>
            </a:r>
          </a:p>
        </p:txBody>
      </p:sp>
      <p:sp>
        <p:nvSpPr>
          <p:cNvPr id="10" name="Content Placeholder 4">
            <a:extLst>
              <a:ext uri="{FF2B5EF4-FFF2-40B4-BE49-F238E27FC236}">
                <a16:creationId xmlns:a16="http://schemas.microsoft.com/office/drawing/2014/main" id="{9B2F81EF-D61D-829A-52C6-71807C5549C5}"/>
              </a:ext>
            </a:extLst>
          </p:cNvPr>
          <p:cNvSpPr>
            <a:spLocks noGrp="1"/>
          </p:cNvSpPr>
          <p:nvPr>
            <p:ph idx="1"/>
          </p:nvPr>
        </p:nvSpPr>
        <p:spPr>
          <a:xfrm>
            <a:off x="2739540" y="1197405"/>
            <a:ext cx="6260905" cy="458115"/>
          </a:xfrm>
        </p:spPr>
        <p:txBody>
          <a:bodyPr>
            <a:noAutofit/>
          </a:bodyPr>
          <a:lstStyle/>
          <a:p>
            <a:pPr marL="0" indent="0">
              <a:buNone/>
            </a:pPr>
            <a:r>
              <a:rPr lang="en-US" sz="1800" dirty="0"/>
              <a:t>Q6. Find monthly average for confirmed, deaths, recovered</a:t>
            </a:r>
          </a:p>
        </p:txBody>
      </p:sp>
      <p:pic>
        <p:nvPicPr>
          <p:cNvPr id="5" name="Picture 4">
            <a:extLst>
              <a:ext uri="{FF2B5EF4-FFF2-40B4-BE49-F238E27FC236}">
                <a16:creationId xmlns:a16="http://schemas.microsoft.com/office/drawing/2014/main" id="{381702AE-3716-D12A-EC3C-826002C85C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4950" y="1866354"/>
            <a:ext cx="5412367" cy="2987629"/>
          </a:xfrm>
          <a:prstGeom prst="rect">
            <a:avLst/>
          </a:prstGeom>
        </p:spPr>
      </p:pic>
    </p:spTree>
    <p:extLst>
      <p:ext uri="{BB962C8B-B14F-4D97-AF65-F5344CB8AC3E}">
        <p14:creationId xmlns:p14="http://schemas.microsoft.com/office/powerpoint/2010/main" val="1657481365"/>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On-screen Show (16:9)</PresentationFormat>
  <Paragraphs>83</Paragraphs>
  <Slides>22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COVID-19 Analysis using PostgreSQL</vt:lpstr>
      <vt:lpstr>Overview</vt:lpstr>
      <vt:lpstr>Dataset Overview</vt:lpstr>
      <vt:lpstr>NULL Value Check</vt:lpstr>
      <vt:lpstr>Replace NULL</vt:lpstr>
      <vt:lpstr>PowerPoint Presentation</vt:lpstr>
      <vt:lpstr>Start &amp; End Date</vt:lpstr>
      <vt:lpstr>Monthly Count</vt:lpstr>
      <vt:lpstr>PowerPoint Presentation</vt:lpstr>
      <vt:lpstr>Frequency </vt:lpstr>
      <vt:lpstr>PowerPoint Presentation</vt:lpstr>
      <vt:lpstr>PowerPoint Presentation</vt:lpstr>
      <vt:lpstr>PowerPoint Presentation</vt:lpstr>
      <vt:lpstr>Statistical Confirmed</vt:lpstr>
      <vt:lpstr>Statistical Deaths</vt:lpstr>
      <vt:lpstr>Statistical Recovered</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2024-06-12T17:50:56Z</dcterms:modified>
</cp:coreProperties>
</file>