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81" r:id="rId2"/>
    <p:sldId id="403" r:id="rId3"/>
    <p:sldId id="448" r:id="rId4"/>
    <p:sldId id="446" r:id="rId5"/>
    <p:sldId id="452" r:id="rId6"/>
    <p:sldId id="451" r:id="rId7"/>
    <p:sldId id="449" r:id="rId8"/>
    <p:sldId id="447" r:id="rId9"/>
    <p:sldId id="453" r:id="rId10"/>
    <p:sldId id="457" r:id="rId11"/>
    <p:sldId id="456" r:id="rId12"/>
    <p:sldId id="469" r:id="rId13"/>
    <p:sldId id="458" r:id="rId14"/>
    <p:sldId id="459" r:id="rId15"/>
    <p:sldId id="455" r:id="rId16"/>
    <p:sldId id="450" r:id="rId17"/>
    <p:sldId id="415" r:id="rId18"/>
    <p:sldId id="461" r:id="rId19"/>
    <p:sldId id="454" r:id="rId20"/>
    <p:sldId id="465" r:id="rId21"/>
    <p:sldId id="464" r:id="rId22"/>
    <p:sldId id="466" r:id="rId23"/>
    <p:sldId id="467" r:id="rId24"/>
    <p:sldId id="462" r:id="rId25"/>
    <p:sldId id="463" r:id="rId26"/>
    <p:sldId id="468" r:id="rId27"/>
    <p:sldId id="421" r:id="rId28"/>
    <p:sldId id="422" r:id="rId29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CC9900"/>
    <a:srgbClr val="E6E6E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1C0FF5-F7A0-49E4-AF44-5FBE3C1C352F}">
  <a:tblStyle styleId="{341C0FF5-F7A0-49E4-AF44-5FBE3C1C352F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913" autoAdjust="0"/>
  </p:normalViewPr>
  <p:slideViewPr>
    <p:cSldViewPr snapToGrid="0">
      <p:cViewPr varScale="1">
        <p:scale>
          <a:sx n="73" d="100"/>
          <a:sy n="73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30090"/>
            <a:ext cx="2945658" cy="49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7985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90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7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說明有兩種方式 </a:t>
            </a:r>
            <a:r>
              <a:rPr lang="en-US" altLang="zh-TW" dirty="0" smtClean="0"/>
              <a:t>CLI AND restful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53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7950" y="83657"/>
            <a:ext cx="8928100" cy="2114866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Shape 20" descr="clou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0200" y="4103687"/>
            <a:ext cx="4822824" cy="232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071688" y="512612"/>
            <a:ext cx="662463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2507083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699250" y="6632428"/>
            <a:ext cx="2432498" cy="190646"/>
          </a:xfrm>
          <a:prstGeom prst="rect">
            <a:avLst/>
          </a:prstGeom>
          <a:noFill/>
          <a:ln>
            <a:noFill/>
          </a:ln>
        </p:spPr>
        <p:txBody>
          <a:bodyPr wrap="square" lIns="82100" tIns="41050" rIns="82100" bIns="41050" anchor="b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2012, Wireless Internet Laboratory. All rights reserved.</a:t>
            </a:r>
          </a:p>
        </p:txBody>
      </p:sp>
      <p:pic>
        <p:nvPicPr>
          <p:cNvPr id="24" name="Shape 24" descr="comp-man-transpar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96" y="126188"/>
            <a:ext cx="1892589" cy="203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Wingdings" panose="05000000000000000000" pitchFamily="2" charset="2"/>
              <a:buChar char="p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90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Calibri"/>
              <a:buChar char="‒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Wingdings" panose="05000000000000000000" pitchFamily="2" charset="2"/>
              <a:buChar char="l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Tx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第一層</a:t>
            </a:r>
            <a:endParaRPr lang="en-US" dirty="0" smtClean="0"/>
          </a:p>
          <a:p>
            <a:pPr lvl="1"/>
            <a:r>
              <a:rPr lang="zh-TW" altLang="en-US" dirty="0" smtClean="0"/>
              <a:t>第二層</a:t>
            </a:r>
            <a:endParaRPr lang="en-US" dirty="0" smtClean="0"/>
          </a:p>
          <a:p>
            <a:pPr lvl="2"/>
            <a:r>
              <a:rPr lang="zh-TW" altLang="en-US" dirty="0" smtClean="0"/>
              <a:t> 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區段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000" b="1" i="0" u="none" strike="noStrike" cap="none">
                <a:solidFill>
                  <a:srgbClr val="CC99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zh-TW" altLang="en-US" dirty="0" smtClean="0"/>
              <a:t>按一下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CC66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33333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1727994" y="-711993"/>
            <a:ext cx="5688011" cy="8785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4856163" y="2236787"/>
            <a:ext cx="6335711" cy="2239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297657" y="70644"/>
            <a:ext cx="6335711" cy="6572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i="1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r>
              <a:rPr lang="en-US" sz="12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 /32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950" y="83658"/>
            <a:ext cx="8928100" cy="692149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38834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FFC8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FFCC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79388" y="836612"/>
            <a:ext cx="8785225" cy="5688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48590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9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668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ct val="8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1919" algn="l" rtl="0">
              <a:spcBef>
                <a:spcPts val="480"/>
              </a:spcBef>
              <a:spcAft>
                <a:spcPts val="0"/>
              </a:spcAft>
              <a:buClr>
                <a:srgbClr val="FFCC66"/>
              </a:buClr>
              <a:buSzPct val="7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716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ct val="59999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67639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67640" algn="l" rtl="0"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ct val="6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lvl="1"/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79388" y="6524625"/>
            <a:ext cx="1904999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16263" y="6524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20"/>
              </a:spcBef>
              <a:buNone/>
              <a:defRPr sz="1100" b="0" i="1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34175" y="6524625"/>
            <a:ext cx="2230437" cy="323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07950" y="6488112"/>
            <a:ext cx="8856662" cy="36512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" name="Shape 17" descr="comp-man-transparen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76287" cy="836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16510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p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4360" marR="0" lvl="1" indent="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graphicFrame>
        <p:nvGraphicFramePr>
          <p:cNvPr id="4" name="Shape 107"/>
          <p:cNvGraphicFramePr/>
          <p:nvPr>
            <p:extLst>
              <p:ext uri="{D42A27DB-BD31-4B8C-83A1-F6EECF244321}">
                <p14:modId xmlns:p14="http://schemas.microsoft.com/office/powerpoint/2010/main" val="4206884748"/>
              </p:ext>
            </p:extLst>
          </p:nvPr>
        </p:nvGraphicFramePr>
        <p:xfrm>
          <a:off x="1331640" y="5108623"/>
          <a:ext cx="6480725" cy="1080000"/>
        </p:xfrm>
        <a:graphic>
          <a:graphicData uri="http://schemas.openxmlformats.org/drawingml/2006/table">
            <a:tbl>
              <a:tblPr firstRow="1" bandRow="1">
                <a:noFill/>
                <a:tableStyleId>{341C0FF5-F7A0-49E4-AF44-5FBE3C1C352F}</a:tableStyleId>
              </a:tblPr>
              <a:tblGrid>
                <a:gridCol w="23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2019/03/14 (Thu.)</a:t>
                      </a:r>
                      <a:endParaRPr lang="en-US" sz="2800" b="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Deadline: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 b="0" u="none" strike="noStrike" cap="none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2019/04/04 </a:t>
                      </a:r>
                      <a:r>
                        <a:rPr lang="en-US" sz="2800" b="0" u="none" strike="noStrike" cap="none" dirty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(Thu.)</a:t>
                      </a:r>
                      <a:endParaRPr lang="en-US" sz="2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6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Publish the artifacts to local repository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386" y="836612"/>
            <a:ext cx="8785225" cy="5688011"/>
          </a:xfrm>
        </p:spPr>
        <p:txBody>
          <a:bodyPr/>
          <a:lstStyle/>
          <a:p>
            <a:r>
              <a:rPr lang="en-US" altLang="zh-TW" dirty="0" smtClean="0"/>
              <a:t>First build ONOS if you haven’t build or run it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Note: Skip this step if you have built ONOS before</a:t>
            </a:r>
          </a:p>
          <a:p>
            <a:endParaRPr lang="en-US" altLang="zh-TW" dirty="0"/>
          </a:p>
          <a:p>
            <a:r>
              <a:rPr lang="en-US" altLang="zh-TW" dirty="0" smtClean="0"/>
              <a:t>Publish ONOS libraries only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Build </a:t>
            </a:r>
            <a:r>
              <a:rPr lang="en-US" altLang="zh-TW" dirty="0"/>
              <a:t>the current version of the ONOS application archetypes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49" y="3078139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-publish -l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0" y="4401375"/>
            <a:ext cx="8450361" cy="672867"/>
            <a:chOff x="4612118" y="1852677"/>
            <a:chExt cx="3530601" cy="762650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cd $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ONOS_ROOT/tools/package/archetypes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mvn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clean install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14249" y="1304757"/>
            <a:ext cx="8450361" cy="395870"/>
            <a:chOff x="4612118" y="1852676"/>
            <a:chExt cx="3530601" cy="44869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612118" y="1852676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op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57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ONOS Application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Indicate version of ONOS API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Create ONOS application (Red words are what you type)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272325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export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ONOS_POM_VERSION=1.15.0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4251" y="2183476"/>
            <a:ext cx="8450361" cy="4273854"/>
            <a:chOff x="4612118" y="1444393"/>
            <a:chExt cx="3530601" cy="4330658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12118" y="1444394"/>
              <a:ext cx="3530601" cy="43306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-create-app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…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[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INFO]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…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groupId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': </a:t>
              </a:r>
              <a:r>
                <a:rPr lang="en-US" altLang="zh-TW" sz="18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nctu.winlab</a:t>
              </a:r>
              <a:endPara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': </a:t>
              </a:r>
              <a:r>
                <a:rPr lang="en-US" altLang="zh-TW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test-app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'version' 1.0-SNAPSHOT: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: </a:t>
              </a:r>
              <a:r>
                <a:rPr lang="en-US" altLang="zh-TW" sz="18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&lt;enter&gt;</a:t>
              </a:r>
              <a:endPara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Define value for property 'package'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nctu.winlab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: : </a:t>
              </a:r>
              <a:r>
                <a:rPr lang="en-US" altLang="zh-TW" sz="1800" dirty="0" err="1">
                  <a:solidFill>
                    <a:srgbClr val="FF0000"/>
                  </a:solidFill>
                  <a:latin typeface="Comic Sans MS" panose="030F0702030302020204" pitchFamily="66" charset="0"/>
                </a:rPr>
                <a:t>nctu.winlab.testapp</a:t>
              </a:r>
              <a:endPara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Confirm properties configuration: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groupId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: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nctu.winlab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: test-app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version: 1.0-SNAPSHOT</a:t>
              </a: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package: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nctu.winlab.testapp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 Y: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: </a:t>
              </a:r>
              <a:r>
                <a:rPr lang="en-US" altLang="zh-TW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&lt;enter</a:t>
              </a:r>
              <a:r>
                <a:rPr lang="en-US" altLang="zh-TW" sz="1800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[INFO]</a:t>
              </a:r>
              <a:r>
                <a:rPr lang="zh-TW" altLang="en-US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…</a:t>
              </a:r>
            </a:p>
            <a:p>
              <a:pPr marL="177800"/>
              <a:r>
                <a:rPr lang="en-US" altLang="zh-TW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[INFO] BUILD SUCCESS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612118" y="1444393"/>
              <a:ext cx="3530601" cy="4330658"/>
            </a:xfrm>
            <a:prstGeom prst="roundRect">
              <a:avLst>
                <a:gd name="adj" fmla="val 3259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97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ONOS Application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II)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folder named `</a:t>
            </a:r>
            <a:r>
              <a:rPr lang="en-US" altLang="zh-TW" dirty="0" err="1"/>
              <a:t>artifactId</a:t>
            </a:r>
            <a:r>
              <a:rPr lang="en-US" altLang="zh-TW" dirty="0"/>
              <a:t>` is created after the previous step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Uncomment and modify line 34 and </a:t>
            </a:r>
            <a:r>
              <a:rPr lang="en-US" altLang="zh-TW" dirty="0" smtClean="0"/>
              <a:t>36 </a:t>
            </a:r>
            <a:r>
              <a:rPr lang="en-US" altLang="zh-TW" dirty="0" smtClean="0"/>
              <a:t>in `pom.xml` with your package name and arbitrary </a:t>
            </a:r>
            <a:r>
              <a:rPr lang="en-US" altLang="zh-TW" dirty="0" smtClean="0"/>
              <a:t>origin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2588425"/>
            <a:ext cx="8450361" cy="1780864"/>
            <a:chOff x="4612118" y="1444394"/>
            <a:chExt cx="3530601" cy="1804534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444394"/>
              <a:ext cx="3530601" cy="180453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cd &lt;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vi pom.xml</a:t>
              </a:r>
            </a:p>
            <a:p>
              <a:pPr marL="177800"/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# Uncomment and modify the following two lines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&lt;onos.app.name&gt;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nctu.winlab.testapp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&lt;/onos.app.name&gt;</a:t>
              </a:r>
            </a:p>
            <a:p>
              <a:pPr marL="177800"/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&lt;</a:t>
              </a:r>
              <a:r>
                <a:rPr lang="en-US" altLang="zh-TW" sz="1800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onos.app.origin</a:t>
              </a:r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&gt;</a:t>
              </a:r>
              <a:r>
                <a:rPr lang="en-US" altLang="zh-TW" sz="1800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Winlab</a:t>
              </a:r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, NCTU&lt;/</a:t>
              </a:r>
              <a:r>
                <a:rPr lang="en-US" altLang="zh-TW" sz="1800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onos.app.origin</a:t>
              </a:r>
              <a:r>
                <a:rPr lang="en-US" altLang="zh-TW" sz="1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&gt;</a:t>
              </a:r>
              <a:endParaRPr lang="en-US" altLang="zh-TW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444394"/>
              <a:ext cx="3530601" cy="1804534"/>
            </a:xfrm>
            <a:prstGeom prst="roundRect">
              <a:avLst>
                <a:gd name="adj" fmla="val 3259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65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ONOS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You code should be placed under `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/main/java/</a:t>
            </a:r>
            <a:r>
              <a:rPr lang="en-US" altLang="zh-TW" dirty="0" err="1" smtClean="0"/>
              <a:t>nctu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winlab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testapp</a:t>
            </a:r>
            <a:r>
              <a:rPr lang="en-US" altLang="zh-TW" dirty="0" smtClean="0"/>
              <a:t>/`</a:t>
            </a:r>
          </a:p>
          <a:p>
            <a:endParaRPr lang="en-US" altLang="zh-TW" dirty="0"/>
          </a:p>
          <a:p>
            <a:r>
              <a:rPr lang="en-US" altLang="zh-TW" dirty="0" smtClean="0"/>
              <a:t>A template code is created , </a:t>
            </a:r>
            <a:r>
              <a:rPr lang="en-US" altLang="zh-TW" dirty="0"/>
              <a:t>and you </a:t>
            </a:r>
            <a:r>
              <a:rPr lang="en-US" altLang="zh-TW" dirty="0" smtClean="0"/>
              <a:t>can simply use it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2576068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cd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vi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src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/main/java/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nctu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winlab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testapp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/AppComponent.java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0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Compile, Install and Activate ONOS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Compile ONOS application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Run ONOS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Install and activate ONOS application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Note: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using an </a:t>
            </a:r>
            <a:r>
              <a:rPr lang="en-US" altLang="zh-TW" dirty="0"/>
              <a:t>exclamation mark </a:t>
            </a:r>
            <a:r>
              <a:rPr lang="en-US" altLang="zh-TW" dirty="0" smtClean="0"/>
              <a:t>with `install` </a:t>
            </a:r>
            <a:r>
              <a:rPr lang="en-US" altLang="zh-TW" dirty="0"/>
              <a:t>parameter, the application will be activated immediately after being installed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1300033"/>
            <a:ext cx="8450361" cy="672867"/>
            <a:chOff x="4612118" y="1852677"/>
            <a:chExt cx="3530601" cy="762650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cd &lt;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artifactId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</a:t>
              </a: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mvn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clean install -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DskipTests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1" y="3045707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ok clean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14251" y="4397910"/>
            <a:ext cx="8450361" cy="395869"/>
            <a:chOff x="4612118" y="1852677"/>
            <a:chExt cx="3530601" cy="448691"/>
          </a:xfrm>
        </p:grpSpPr>
        <p:sp>
          <p:nvSpPr>
            <p:cNvPr id="12" name="文字方塊 11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-app localhost install!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arget/&lt;package&gt;-&lt;version&gt;.oar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01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ONOS Wiki – Template Application Tutorial</a:t>
            </a:r>
          </a:p>
          <a:p>
            <a:pPr lvl="1"/>
            <a:r>
              <a:rPr lang="en-US" altLang="zh-TW" dirty="0"/>
              <a:t>https://wiki.onosproject.org/display/ONOS/Template+Application+Tutorial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ONOS Java API (1.15.0)</a:t>
            </a:r>
          </a:p>
          <a:p>
            <a:pPr lvl="1"/>
            <a:r>
              <a:rPr lang="en-US" altLang="zh-TW" dirty="0"/>
              <a:t>http://api.onosproject.org/1.15.0/apidocs</a:t>
            </a:r>
            <a:r>
              <a:rPr lang="en-US" altLang="zh-TW" dirty="0" smtClean="0"/>
              <a:t>/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91255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19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17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2255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5821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Lab 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SDN Hub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 in Lab 1</a:t>
            </a:r>
          </a:p>
          <a:p>
            <a:pPr lvl="1"/>
            <a:r>
              <a:rPr lang="en-US" altLang="zh-TW" dirty="0"/>
              <a:t>https://bitbucket.org/sdnhub/ryu-starter-kit</a:t>
            </a:r>
            <a:r>
              <a:rPr lang="en-US" altLang="zh-TW" dirty="0" smtClean="0"/>
              <a:t>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Mininet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Ping between all hosts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14251" y="2591277"/>
            <a:ext cx="8450361" cy="672867"/>
            <a:chOff x="4612118" y="1852677"/>
            <a:chExt cx="3530601" cy="762650"/>
          </a:xfrm>
        </p:grpSpPr>
        <p:sp>
          <p:nvSpPr>
            <p:cNvPr id="10" name="文字方塊 9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cd ~/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./ryu/app/sdnhub_apps/run_sdnhub_apps.sh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14251" y="4348164"/>
            <a:ext cx="8450361" cy="395869"/>
            <a:chOff x="4612118" y="1852677"/>
            <a:chExt cx="3530601" cy="44869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--controller=remote --topo=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tree,depth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=2</a:t>
              </a: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4251" y="5683742"/>
            <a:ext cx="8450361" cy="395869"/>
            <a:chOff x="4612118" y="1852677"/>
            <a:chExt cx="3530601" cy="448691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pingall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2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Ryu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ONOS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8248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GUI in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Open web GUI on http://localhost:8080</a:t>
            </a:r>
          </a:p>
          <a:p>
            <a:endParaRPr lang="en-US" altLang="zh-TW" dirty="0"/>
          </a:p>
          <a:p>
            <a:r>
              <a:rPr lang="en-US" altLang="zh-TW" dirty="0" smtClean="0"/>
              <a:t>The topology in web GUI is not correct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5" y="2234978"/>
            <a:ext cx="8072532" cy="425449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315890" y="5538439"/>
            <a:ext cx="5753588" cy="80478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990277" y="3843569"/>
            <a:ext cx="3144050" cy="7808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Host Location Tracker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Ping between hosts under same switches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It simply uses the last updated MAC to port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24" y="2036064"/>
            <a:ext cx="6705752" cy="3749592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514251" y="1305705"/>
            <a:ext cx="8450361" cy="672867"/>
            <a:chOff x="4612118" y="1852677"/>
            <a:chExt cx="3530601" cy="762650"/>
          </a:xfrm>
        </p:grpSpPr>
        <p:sp>
          <p:nvSpPr>
            <p:cNvPr id="7" name="文字方塊 6"/>
            <p:cNvSpPr txBox="1"/>
            <p:nvPr/>
          </p:nvSpPr>
          <p:spPr>
            <a:xfrm>
              <a:off x="4612118" y="1852677"/>
              <a:ext cx="3530601" cy="76265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h1 ping h2</a:t>
              </a:r>
            </a:p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h3 ping h4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612118" y="1852677"/>
              <a:ext cx="3530601" cy="7626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9" name="圓角矩形 8"/>
          <p:cNvSpPr/>
          <p:nvPr/>
        </p:nvSpPr>
        <p:spPr>
          <a:xfrm>
            <a:off x="3709079" y="3386049"/>
            <a:ext cx="2608594" cy="6430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85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Requirements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fix the bugs of web GUI in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-starter-kit, including</a:t>
            </a:r>
          </a:p>
          <a:p>
            <a:pPr lvl="1"/>
            <a:r>
              <a:rPr lang="en-US" altLang="zh-TW" dirty="0" smtClean="0"/>
              <a:t>Host location</a:t>
            </a:r>
          </a:p>
          <a:p>
            <a:pPr lvl="1"/>
            <a:r>
              <a:rPr lang="en-US" altLang="zh-TW" dirty="0" smtClean="0"/>
              <a:t>Port name of device link</a:t>
            </a:r>
          </a:p>
          <a:p>
            <a:r>
              <a:rPr lang="en-US" altLang="zh-TW" dirty="0" smtClean="0"/>
              <a:t>Hint: Host location tracker is implemented in `host_tracker.py`</a:t>
            </a:r>
          </a:p>
          <a:p>
            <a:r>
              <a:rPr lang="en-US" altLang="zh-TW" dirty="0" smtClean="0"/>
              <a:t>The correct web GUI should be as following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4" y="2987040"/>
            <a:ext cx="6466692" cy="35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2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Strongly recommend to go through </a:t>
            </a:r>
            <a:r>
              <a:rPr lang="en-US" altLang="zh-TW" dirty="0" err="1" smtClean="0"/>
              <a:t>Ryu’s</a:t>
            </a:r>
            <a:r>
              <a:rPr lang="en-US" altLang="zh-TW" dirty="0" smtClean="0"/>
              <a:t> built-in application for learning bridge function</a:t>
            </a:r>
          </a:p>
          <a:p>
            <a:endParaRPr lang="en-US" altLang="zh-TW" dirty="0"/>
          </a:p>
          <a:p>
            <a:r>
              <a:rPr lang="en-US" altLang="zh-TW" dirty="0" smtClean="0"/>
              <a:t>SimpleSwitch13</a:t>
            </a:r>
          </a:p>
          <a:p>
            <a:pPr lvl="1"/>
            <a:r>
              <a:rPr lang="en-US" altLang="zh-TW" dirty="0"/>
              <a:t>https</a:t>
            </a:r>
            <a:r>
              <a:rPr lang="en-US" altLang="zh-TW" dirty="0" smtClean="0"/>
              <a:t>://</a:t>
            </a:r>
            <a:r>
              <a:rPr lang="en-US" altLang="zh-TW" dirty="0"/>
              <a:t>github.com/osrg/ryu/blob/master/ryu/app/simple_switch_13.py</a:t>
            </a:r>
            <a:endParaRPr lang="en-US" altLang="zh-TW" dirty="0" smtClean="0"/>
          </a:p>
          <a:p>
            <a:pPr lvl="1"/>
            <a:r>
              <a:rPr lang="en-US" altLang="zh-TW" dirty="0"/>
              <a:t>https://osrg.github.io/ryu-book/zh_tw/html/switching_hub.html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630209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Project 3 Requirements</a:t>
            </a:r>
          </a:p>
          <a:p>
            <a:pPr lvl="1"/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ONOS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6843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ONOS Requirement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Write an application of learning bridge function</a:t>
            </a:r>
          </a:p>
          <a:p>
            <a:pPr lvl="1"/>
            <a:r>
              <a:rPr lang="en-US" altLang="zh-TW" dirty="0" smtClean="0"/>
              <a:t>Update MAC to port table when receiving packet-INs</a:t>
            </a:r>
          </a:p>
          <a:p>
            <a:pPr lvl="1"/>
            <a:r>
              <a:rPr lang="en-US" altLang="zh-TW" dirty="0" smtClean="0"/>
              <a:t>Check if there is record in MAC to port table</a:t>
            </a:r>
          </a:p>
          <a:p>
            <a:pPr lvl="2"/>
            <a:r>
              <a:rPr lang="en-US" altLang="zh-TW" dirty="0" smtClean="0"/>
              <a:t>If yes, install flow rules matching destination MAC address and outputting to port</a:t>
            </a:r>
          </a:p>
          <a:p>
            <a:pPr lvl="2"/>
            <a:r>
              <a:rPr lang="en-US" altLang="zh-TW" dirty="0" smtClean="0"/>
              <a:t>Otherwise, flood packets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 your application with tree topology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Ping should work between all hosts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4043364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mn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 --controller=remote --topo=</a:t>
              </a:r>
              <a:r>
                <a:rPr lang="en-US" altLang="zh-TW" sz="1800" dirty="0" err="1">
                  <a:latin typeface="Comic Sans MS" panose="030F0702030302020204" pitchFamily="66" charset="0"/>
                </a:rPr>
                <a:t>tree,depth</a:t>
              </a:r>
              <a:r>
                <a:rPr lang="en-US" altLang="zh-TW" sz="1800" dirty="0">
                  <a:latin typeface="Comic Sans MS" panose="030F0702030302020204" pitchFamily="66" charset="0"/>
                </a:rPr>
                <a:t>=2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1" y="5362317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err="1">
                  <a:latin typeface="Comic Sans MS" panose="030F0702030302020204" pitchFamily="66" charset="0"/>
                </a:rPr>
                <a:t>m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ininet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&gt;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pingall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952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SimpleSwitch13 application</a:t>
            </a:r>
          </a:p>
          <a:p>
            <a:pPr lvl="1"/>
            <a:r>
              <a:rPr lang="en-US" altLang="zh-TW" dirty="0"/>
              <a:t>https://osrg.github.io/ryu-book/zh_tw/html/switching_hub.html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ONOS </a:t>
            </a:r>
            <a:r>
              <a:rPr lang="en-US" altLang="zh-TW" dirty="0" err="1" smtClean="0"/>
              <a:t>ReactiveForwarding</a:t>
            </a:r>
            <a:r>
              <a:rPr lang="en-US" altLang="zh-TW" dirty="0" smtClean="0"/>
              <a:t> application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github.com/opennetworkinglab/onos/blob/onos-1.15/apps/fwd/src/main/java/org/onosproject/fwd/ReactiveForwarding.java</a:t>
            </a:r>
          </a:p>
          <a:p>
            <a:pPr lvl="1"/>
            <a:r>
              <a:rPr lang="en-US" altLang="zh-TW" dirty="0" smtClean="0"/>
              <a:t>Note: Make sure that you checkout to branch `onos-1.15`</a:t>
            </a:r>
          </a:p>
          <a:p>
            <a:endParaRPr lang="en-US" altLang="zh-TW" dirty="0"/>
          </a:p>
          <a:p>
            <a:r>
              <a:rPr lang="en-US" altLang="zh-TW" dirty="0" smtClean="0"/>
              <a:t>Hint</a:t>
            </a:r>
            <a:r>
              <a:rPr lang="en-US" altLang="zh-TW" dirty="0"/>
              <a:t>: Use log or Wireshark on hosts to debug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79691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Submit to e3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err="1" smtClean="0"/>
              <a:t>Ryu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All files under `</a:t>
            </a:r>
            <a:r>
              <a:rPr lang="en-US" altLang="zh-TW" dirty="0" err="1" smtClean="0"/>
              <a:t>sdnhub_apps</a:t>
            </a:r>
            <a:r>
              <a:rPr lang="en-US" altLang="zh-TW" dirty="0" smtClean="0"/>
              <a:t>`</a:t>
            </a:r>
          </a:p>
          <a:p>
            <a:pPr lvl="1"/>
            <a:r>
              <a:rPr lang="en-US" altLang="zh-TW" dirty="0" smtClean="0"/>
              <a:t>ONOS</a:t>
            </a:r>
          </a:p>
          <a:p>
            <a:pPr lvl="2"/>
            <a:r>
              <a:rPr lang="en-US" altLang="zh-TW" dirty="0" smtClean="0"/>
              <a:t>All files under your created application directory</a:t>
            </a:r>
          </a:p>
          <a:p>
            <a:r>
              <a:rPr lang="en-US" altLang="zh-TW" dirty="0" smtClean="0"/>
              <a:t>Submit </a:t>
            </a:r>
          </a:p>
          <a:p>
            <a:pPr lvl="1"/>
            <a:r>
              <a:rPr lang="en-US" altLang="zh-TW" dirty="0" smtClean="0"/>
              <a:t>Upload “.zip” file </a:t>
            </a:r>
            <a:r>
              <a:rPr lang="en-US" altLang="zh-TW" dirty="0"/>
              <a:t>to </a:t>
            </a:r>
            <a:r>
              <a:rPr lang="en-US" altLang="zh-TW" dirty="0" smtClean="0"/>
              <a:t>e3</a:t>
            </a:r>
          </a:p>
          <a:p>
            <a:pPr lvl="2"/>
            <a:r>
              <a:rPr lang="en-US" altLang="zh-TW" dirty="0" smtClean="0"/>
              <a:t>Named: </a:t>
            </a:r>
            <a:r>
              <a:rPr lang="en-US" altLang="zh-TW" b="1" dirty="0" smtClean="0">
                <a:solidFill>
                  <a:srgbClr val="FF0000"/>
                </a:solidFill>
              </a:rPr>
              <a:t>project3_studentID.zip</a:t>
            </a:r>
          </a:p>
          <a:p>
            <a:pPr lvl="1"/>
            <a:r>
              <a:rPr lang="en-US" altLang="zh-TW" dirty="0" smtClean="0"/>
              <a:t>Wrong file name or format would not be scored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342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Thank you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28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30815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</a:t>
            </a:r>
            <a:r>
              <a:rPr lang="en-US" altLang="zh-TW" dirty="0" err="1">
                <a:solidFill>
                  <a:schemeClr val="tx1"/>
                </a:solidFill>
              </a:rPr>
              <a:t>Ryu</a:t>
            </a:r>
            <a:r>
              <a:rPr lang="en-US" altLang="zh-TW" dirty="0">
                <a:solidFill>
                  <a:schemeClr val="tx1"/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Project 3 Requirements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9851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</a:t>
            </a:r>
            <a:r>
              <a:rPr lang="en-US" altLang="zh-TW" dirty="0" err="1" smtClean="0">
                <a:solidFill>
                  <a:schemeClr val="tx1"/>
                </a:solidFill>
              </a:rPr>
              <a:t>Ryu</a:t>
            </a:r>
            <a:r>
              <a:rPr lang="en-US" altLang="zh-TW" dirty="0" smtClean="0">
                <a:solidFill>
                  <a:schemeClr val="tx1"/>
                </a:solidFill>
              </a:rPr>
              <a:t> Application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4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21383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and Run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Write your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application, say `yourapp.py`</a:t>
            </a:r>
          </a:p>
          <a:p>
            <a:endParaRPr lang="en-US" altLang="zh-TW" dirty="0"/>
          </a:p>
          <a:p>
            <a:r>
              <a:rPr lang="en-US" altLang="zh-TW" dirty="0" smtClean="0"/>
              <a:t>Run `yourapp.py`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Run application in relative paths, say you put `yourapp.py` under ~/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/app/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14251" y="2212829"/>
            <a:ext cx="8450361" cy="395869"/>
            <a:chOff x="4612118" y="1852677"/>
            <a:chExt cx="3530601" cy="448691"/>
          </a:xfrm>
        </p:grpSpPr>
        <p:sp>
          <p:nvSpPr>
            <p:cNvPr id="6" name="文字方塊 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-manager yourapp.py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4251" y="3903862"/>
            <a:ext cx="8450361" cy="395869"/>
            <a:chOff x="4612118" y="1852677"/>
            <a:chExt cx="3530601" cy="448691"/>
          </a:xfrm>
        </p:grpSpPr>
        <p:sp>
          <p:nvSpPr>
            <p:cNvPr id="9" name="文字方塊 8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-manager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ryu.app.yourapp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65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Ryu</a:t>
            </a:r>
            <a:r>
              <a:rPr lang="en-US" altLang="zh-TW" dirty="0" smtClean="0"/>
              <a:t> Documents – Writing Your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Application</a:t>
            </a:r>
          </a:p>
          <a:p>
            <a:pPr lvl="1"/>
            <a:r>
              <a:rPr lang="en-US" altLang="zh-TW" dirty="0" smtClean="0"/>
              <a:t> https://ryu.readthedocs.io/en/latest/developing.html</a:t>
            </a:r>
          </a:p>
          <a:p>
            <a:endParaRPr lang="en-US" altLang="zh-TW" dirty="0"/>
          </a:p>
          <a:p>
            <a:r>
              <a:rPr lang="en-US" altLang="zh-TW" dirty="0" err="1" smtClean="0"/>
              <a:t>Ryubook</a:t>
            </a:r>
            <a:r>
              <a:rPr lang="en-US" altLang="zh-TW" dirty="0" smtClean="0"/>
              <a:t> (English/Chinese version)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osrg.github.io/ryu-book/en/html/index.html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osrg.github.io/ryu-book/zh_tw/html/index.html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20434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Create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Application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Create ONOS Application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Project 3 Requirements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Ryu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ONOS</a:t>
            </a:r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1855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Create ONOS Application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Writing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/ONOS Application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8</a:t>
            </a:fld>
            <a:endParaRPr lang="en-US" sz="1200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</p:spTree>
    <p:extLst>
      <p:ext uri="{BB962C8B-B14F-4D97-AF65-F5344CB8AC3E}">
        <p14:creationId xmlns:p14="http://schemas.microsoft.com/office/powerpoint/2010/main" val="41731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386" y="836612"/>
            <a:ext cx="8785225" cy="5688011"/>
          </a:xfrm>
        </p:spPr>
        <p:txBody>
          <a:bodyPr/>
          <a:lstStyle/>
          <a:p>
            <a:r>
              <a:rPr lang="en-US" altLang="zh-TW" dirty="0" smtClean="0"/>
              <a:t>Setup ONOS profile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Install Maven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ntessent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14250" y="1304566"/>
            <a:ext cx="8450361" cy="1503865"/>
            <a:chOff x="4612118" y="1852677"/>
            <a:chExt cx="3530601" cy="1704531"/>
          </a:xfrm>
        </p:grpSpPr>
        <p:sp>
          <p:nvSpPr>
            <p:cNvPr id="13" name="文字方塊 12"/>
            <p:cNvSpPr txBox="1"/>
            <p:nvPr/>
          </p:nvSpPr>
          <p:spPr>
            <a:xfrm>
              <a:off x="4612118" y="1852678"/>
              <a:ext cx="3530601" cy="170453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vi ~/.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bashrc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# Add following lines into ~/.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bashrc</a:t>
              </a:r>
              <a:endParaRPr lang="en-US" altLang="zh-TW" sz="1800" dirty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e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xport ONOS_ROOT=~/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onos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  <a:p>
              <a:pPr marL="177800"/>
              <a:r>
                <a:rPr lang="en-US" altLang="zh-TW" sz="1800" dirty="0">
                  <a:latin typeface="Comic Sans MS" panose="030F0702030302020204" pitchFamily="66" charset="0"/>
                </a:rPr>
                <a:t>s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ource $ONOS_ROOT/tools/dev/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bash_profile</a:t>
              </a:r>
              <a:endParaRPr lang="en-US" altLang="zh-TW" sz="1800" dirty="0" smtClean="0">
                <a:latin typeface="Comic Sans MS" panose="030F0702030302020204" pitchFamily="66" charset="0"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4612118" y="1852677"/>
              <a:ext cx="3530601" cy="1704531"/>
            </a:xfrm>
            <a:prstGeom prst="roundRect">
              <a:avLst>
                <a:gd name="adj" fmla="val 8928"/>
              </a:avLst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14251" y="3482682"/>
            <a:ext cx="8450361" cy="395869"/>
            <a:chOff x="4612118" y="1852677"/>
            <a:chExt cx="3530601" cy="448691"/>
          </a:xfrm>
        </p:grpSpPr>
        <p:sp>
          <p:nvSpPr>
            <p:cNvPr id="16" name="文字方塊 15"/>
            <p:cNvSpPr txBox="1"/>
            <p:nvPr/>
          </p:nvSpPr>
          <p:spPr>
            <a:xfrm>
              <a:off x="4612118" y="1852677"/>
              <a:ext cx="3530601" cy="448691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marL="177800"/>
              <a:r>
                <a:rPr lang="en-US" altLang="zh-TW" sz="1800" dirty="0" smtClean="0">
                  <a:latin typeface="Comic Sans MS" panose="030F0702030302020204" pitchFamily="66" charset="0"/>
                </a:rPr>
                <a:t>$ </a:t>
              </a:r>
              <a:r>
                <a:rPr lang="en-US" altLang="zh-TW" sz="1800" dirty="0" err="1" smtClean="0">
                  <a:latin typeface="Comic Sans MS" panose="030F0702030302020204" pitchFamily="66" charset="0"/>
                </a:rPr>
                <a:t>sudo</a:t>
              </a:r>
              <a:r>
                <a:rPr lang="en-US" altLang="zh-TW" sz="1800" dirty="0" smtClean="0">
                  <a:latin typeface="Comic Sans MS" panose="030F0702030302020204" pitchFamily="66" charset="0"/>
                </a:rPr>
                <a:t> apt install maven</a:t>
              </a:r>
              <a:endParaRPr lang="en-US" altLang="zh-TW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612118" y="1852677"/>
              <a:ext cx="3530601" cy="44869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20427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19864</TotalTime>
  <Words>883</Words>
  <Application>Microsoft Office PowerPoint</Application>
  <PresentationFormat>如螢幕大小 (4:3)</PresentationFormat>
  <Paragraphs>261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Noto Sans Symbols</vt:lpstr>
      <vt:lpstr>Quintessential</vt:lpstr>
      <vt:lpstr>新細明體</vt:lpstr>
      <vt:lpstr>Arial</vt:lpstr>
      <vt:lpstr>Arial Black</vt:lpstr>
      <vt:lpstr>Calibri</vt:lpstr>
      <vt:lpstr>Comic Sans MS</vt:lpstr>
      <vt:lpstr>Tahoma</vt:lpstr>
      <vt:lpstr>Wingdings</vt:lpstr>
      <vt:lpstr>佈景主題1</vt:lpstr>
      <vt:lpstr>Project 3</vt:lpstr>
      <vt:lpstr>Outline </vt:lpstr>
      <vt:lpstr>Outline </vt:lpstr>
      <vt:lpstr>Create Ryu Application</vt:lpstr>
      <vt:lpstr>Create and Run Ryu Application</vt:lpstr>
      <vt:lpstr>Reference</vt:lpstr>
      <vt:lpstr>Outline </vt:lpstr>
      <vt:lpstr>Create ONOS Application</vt:lpstr>
      <vt:lpstr>Environment Setup</vt:lpstr>
      <vt:lpstr>Publish the artifacts to local repository</vt:lpstr>
      <vt:lpstr>Create ONOS Application (I)</vt:lpstr>
      <vt:lpstr>Create ONOS Application (II)</vt:lpstr>
      <vt:lpstr>Write ONOS Application</vt:lpstr>
      <vt:lpstr>Compile, Install and Activate ONOS Application</vt:lpstr>
      <vt:lpstr>Reference</vt:lpstr>
      <vt:lpstr>Outline </vt:lpstr>
      <vt:lpstr>Project 3 Requirements</vt:lpstr>
      <vt:lpstr>Outline </vt:lpstr>
      <vt:lpstr>In Lab 1</vt:lpstr>
      <vt:lpstr>Web GUI in ryu-starter-kit </vt:lpstr>
      <vt:lpstr>Host Location Tracker</vt:lpstr>
      <vt:lpstr>Ryu Requirements</vt:lpstr>
      <vt:lpstr>Reference</vt:lpstr>
      <vt:lpstr>Outline </vt:lpstr>
      <vt:lpstr>ONOS Requirement</vt:lpstr>
      <vt:lpstr>Reference</vt:lpstr>
      <vt:lpstr>Submit to e3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1-1</dc:title>
  <dc:creator>Yisung Chiu</dc:creator>
  <cp:lastModifiedBy>Windows 使用者</cp:lastModifiedBy>
  <cp:revision>344</cp:revision>
  <dcterms:modified xsi:type="dcterms:W3CDTF">2019-03-27T06:07:59Z</dcterms:modified>
</cp:coreProperties>
</file>