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標題投影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標題及直排文字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96330" y="57942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直排標題及文字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623592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623093" y="370680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章節標題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兩項物件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比對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0" y="1681163"/>
            <a:ext cx="388738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0" y="2505075"/>
            <a:ext cx="38873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只有標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空白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含標題的內容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29841" y="457200"/>
            <a:ext cx="2949178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87391" y="987425"/>
            <a:ext cx="462915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含標題的圖片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629841" y="457200"/>
            <a:ext cx="2949178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887391" y="987425"/>
            <a:ext cx="462915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0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Relationship Id="rId4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Systems</a:t>
            </a:r>
            <a:b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Assignment #5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set optimization</a:t>
            </a:r>
          </a:p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new_search.c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your search for new_data.txt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Search in the memory space mapped to new_data.txt as the original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search.c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mmap(), munmap()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format must be the same as search.c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to slide No. 6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produce a reduced rss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https://scontent-tpe1-1.xx.fbcdn.net/v/t34.0-12/15301113_1315191118500906_664851233_n.png?oh=c62b8bbee128af52c7ee0220ef1816a6&amp;oe=58414511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2257" y="4285921"/>
            <a:ext cx="32575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APIs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&lt;resources.h&gt;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getrusage()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long   ru_maxrss;        /* maximum resident set size , unit : KB*/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&lt;sys/mman.h&gt;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mmap(), munmap()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a file into the logical memory space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Grading Policy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Correctness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the same format as search.c (slide No. 6)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 will test your code with another testcase.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in the memory space mapped to new_data.txt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mmap(), munmap()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RSS reduction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ru_max rss should be decreased by at least 2000KB!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Grading Policy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Uploaded File to E3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student_number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.zip  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convert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.c/cpp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new_search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.c/cpp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follow the naming convention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 file formats incur -10 pts score penalty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plagiarize</a:t>
            </a:r>
            <a:b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OS Environment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16.04, Ubuntu 14.04 or CS linux work station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convert.c -o convert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new_search.c -o new_search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code should compile successfully in one of the above OS environments</a:t>
            </a:r>
          </a:p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set refers to the set of pages that a process accesses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working set may result in memory contention and decrease the degree of multiprogramming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of data structure is closely related to the working set size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working set size → improving memory locality</a:t>
            </a:r>
          </a:p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Materials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data.txt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Key, value pairs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search.c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execute queries</a:t>
            </a:r>
          </a:p>
        </p:txBody>
      </p:sp>
      <p:sp>
        <p:nvSpPr>
          <p:cNvPr id="106" name="Shape 106"/>
          <p:cNvSpPr/>
          <p:nvPr/>
        </p:nvSpPr>
        <p:spPr>
          <a:xfrm>
            <a:off x="1186537" y="5118046"/>
            <a:ext cx="908708" cy="980771"/>
          </a:xfrm>
          <a:prstGeom prst="verticalScroll">
            <a:avLst>
              <a:gd fmla="val 12500" name="adj"/>
            </a:avLst>
          </a:prstGeom>
          <a:solidFill>
            <a:srgbClr val="548135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data.txt</a:t>
            </a:r>
          </a:p>
        </p:txBody>
      </p:sp>
      <p:sp>
        <p:nvSpPr>
          <p:cNvPr id="107" name="Shape 107"/>
          <p:cNvSpPr/>
          <p:nvPr/>
        </p:nvSpPr>
        <p:spPr>
          <a:xfrm>
            <a:off x="3123798" y="5508023"/>
            <a:ext cx="1617470" cy="3201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329564" y="5208094"/>
            <a:ext cx="952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search.c</a:t>
            </a:r>
          </a:p>
        </p:txBody>
      </p:sp>
      <p:pic>
        <p:nvPicPr>
          <p:cNvPr descr="https://scontent-tpe1-1.xx.fbcdn.net/v/t34.0-12/15218301_1308523159167702_1739853683_n.png?oh=4721e548b903955dc5bb0fb3409bda7c&amp;oe=583A1447" id="109" name="Shape 109"/>
          <p:cNvPicPr preferRelativeResize="0"/>
          <p:nvPr/>
        </p:nvPicPr>
        <p:blipFill rotWithShape="1">
          <a:blip r:embed="rId3">
            <a:alphaModFix/>
          </a:blip>
          <a:srcRect b="0" l="0" r="81291" t="67469"/>
          <a:stretch/>
        </p:blipFill>
        <p:spPr>
          <a:xfrm>
            <a:off x="5382742" y="5565269"/>
            <a:ext cx="2881788" cy="34972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2078996" y="5133785"/>
            <a:ext cx="908708" cy="980771"/>
          </a:xfrm>
          <a:prstGeom prst="verticalScroll">
            <a:avLst>
              <a:gd fmla="val 12500" name="adj"/>
            </a:avLst>
          </a:prstGeom>
          <a:solidFill>
            <a:srgbClr val="548135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</a:p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scontent-tpe1-1.xx.fbcdn.net/v/t34.0-12/15310317_1315191028500915_873010929_n.png?oh=e10f5ecd2a24df3998188ab25eabd4c1&amp;oe=58414108" id="117" name="Shape 117"/>
          <p:cNvPicPr preferRelativeResize="0"/>
          <p:nvPr/>
        </p:nvPicPr>
        <p:blipFill rotWithShape="1">
          <a:blip r:embed="rId3">
            <a:alphaModFix/>
          </a:blip>
          <a:srcRect b="0" l="0" r="27566" t="0"/>
          <a:stretch/>
        </p:blipFill>
        <p:spPr>
          <a:xfrm>
            <a:off x="2041517" y="3245451"/>
            <a:ext cx="423619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data.txt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large file of sorted records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933527" y="2764115"/>
            <a:ext cx="874612" cy="367838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4-byte key</a:t>
            </a:r>
          </a:p>
        </p:txBody>
      </p:sp>
      <p:sp>
        <p:nvSpPr>
          <p:cNvPr id="121" name="Shape 121"/>
          <p:cNvSpPr/>
          <p:nvPr/>
        </p:nvSpPr>
        <p:spPr>
          <a:xfrm>
            <a:off x="3676082" y="2750366"/>
            <a:ext cx="874612" cy="367838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4091-byte data</a:t>
            </a:r>
          </a:p>
        </p:txBody>
      </p:sp>
      <p:sp>
        <p:nvSpPr>
          <p:cNvPr id="122" name="Shape 122"/>
          <p:cNvSpPr/>
          <p:nvPr/>
        </p:nvSpPr>
        <p:spPr>
          <a:xfrm>
            <a:off x="6132494" y="2749093"/>
            <a:ext cx="874612" cy="367838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1-byte ‘\n’</a:t>
            </a:r>
          </a:p>
        </p:txBody>
      </p:sp>
      <p:sp>
        <p:nvSpPr>
          <p:cNvPr id="123" name="Shape 123"/>
          <p:cNvSpPr/>
          <p:nvPr/>
        </p:nvSpPr>
        <p:spPr>
          <a:xfrm>
            <a:off x="2394064" y="3246724"/>
            <a:ext cx="3908540" cy="2760979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172823" y="4514160"/>
            <a:ext cx="749050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</a:p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7" name="Shape 127"/>
          <p:cNvSpPr/>
          <p:nvPr/>
        </p:nvSpPr>
        <p:spPr>
          <a:xfrm>
            <a:off x="2041517" y="3246724"/>
            <a:ext cx="352544" cy="276097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 format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&lt;key&gt; &lt;start&gt; &lt;end&gt;\n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&lt;key&gt; &lt;start &gt; &lt;end&gt;\n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&lt;key&gt; &lt;start &gt; &lt;end&gt;\n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f2f5 645 660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key f2f5 and print characters between byte positions &lt;start&gt; and &lt;end&gt;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scontent-tpe1-1.xx.fbcdn.net/v/t34.0-12/15239188_1520849261264650_1883381628_n.png?oh=fe7c4d927d670632242efb06e6555d44&amp;oe=583D6DC2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6832" y="1646235"/>
            <a:ext cx="2211256" cy="304323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5846830" y="1357883"/>
            <a:ext cx="619891" cy="210277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</a:p>
        </p:txBody>
      </p:sp>
      <p:sp>
        <p:nvSpPr>
          <p:cNvPr id="136" name="Shape 136"/>
          <p:cNvSpPr/>
          <p:nvPr/>
        </p:nvSpPr>
        <p:spPr>
          <a:xfrm>
            <a:off x="6617500" y="1350924"/>
            <a:ext cx="619891" cy="210277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</p:txBody>
      </p:sp>
      <p:sp>
        <p:nvSpPr>
          <p:cNvPr id="137" name="Shape 137"/>
          <p:cNvSpPr/>
          <p:nvPr/>
        </p:nvSpPr>
        <p:spPr>
          <a:xfrm>
            <a:off x="7335610" y="1350925"/>
            <a:ext cx="619891" cy="210277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</a:p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search.c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data.txt to memory using mmap()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queries in test.txt using binary search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query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 → printf(“key %s found : %s\n”,  key, buffer); 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found→printf(“key %s not found\n” , key);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output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printf(“max rss = %lu KB\n”, ru_maxrss);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https://scontent-tpe1-1.xx.fbcdn.net/v/t34.0-12/15301113_1315191118500906_664851233_n.png?oh=c62b8bbee128af52c7ee0220ef1816a6&amp;oe=58414511"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730" y="4729300"/>
            <a:ext cx="2894379" cy="15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convert.c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data.txt to new_data.txt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new_search.c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new_data.txt using the test cases in test.txt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new program (new_search.c) should have smaller working set compared to the search.c!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2000 KB reduction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</a:p>
        </p:txBody>
      </p:sp>
      <p:sp>
        <p:nvSpPr>
          <p:cNvPr id="162" name="Shape 162"/>
          <p:cNvSpPr/>
          <p:nvPr>
            <p:ph idx="1" type="body"/>
          </p:nvPr>
        </p:nvSpPr>
        <p:spPr>
          <a:xfrm>
            <a:off x="1016979" y="1920674"/>
            <a:ext cx="908708" cy="980771"/>
          </a:xfrm>
          <a:prstGeom prst="verticalScroll">
            <a:avLst>
              <a:gd fmla="val 12500" name="adj"/>
            </a:avLst>
          </a:prstGeom>
          <a:solidFill>
            <a:srgbClr val="548135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data.txt</a:t>
            </a:r>
          </a:p>
        </p:txBody>
      </p:sp>
      <p:sp>
        <p:nvSpPr>
          <p:cNvPr id="163" name="Shape 163"/>
          <p:cNvSpPr/>
          <p:nvPr/>
        </p:nvSpPr>
        <p:spPr>
          <a:xfrm>
            <a:off x="2954240" y="2310650"/>
            <a:ext cx="1617470" cy="3201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160007" y="2010723"/>
            <a:ext cx="952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search.c</a:t>
            </a:r>
          </a:p>
        </p:txBody>
      </p:sp>
      <p:pic>
        <p:nvPicPr>
          <p:cNvPr descr="https://scontent-tpe1-1.xx.fbcdn.net/v/t34.0-12/15218301_1308523159167702_1739853683_n.png?oh=4721e548b903955dc5bb0fb3409bda7c&amp;oe=583A1447" id="165" name="Shape 165"/>
          <p:cNvPicPr preferRelativeResize="0"/>
          <p:nvPr/>
        </p:nvPicPr>
        <p:blipFill rotWithShape="1">
          <a:blip r:embed="rId3">
            <a:alphaModFix/>
          </a:blip>
          <a:srcRect b="0" l="0" r="81291" t="67469"/>
          <a:stretch/>
        </p:blipFill>
        <p:spPr>
          <a:xfrm>
            <a:off x="5213185" y="2367898"/>
            <a:ext cx="2881788" cy="34972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 rot="5400000">
            <a:off x="1036865" y="3323439"/>
            <a:ext cx="868932" cy="3201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823729" y="4111055"/>
            <a:ext cx="1391342" cy="963043"/>
          </a:xfrm>
          <a:prstGeom prst="verticalScroll">
            <a:avLst>
              <a:gd fmla="val 12500" name="adj"/>
            </a:avLst>
          </a:prstGeom>
          <a:solidFill>
            <a:srgbClr val="FF0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new_data.txt</a:t>
            </a:r>
          </a:p>
        </p:txBody>
      </p:sp>
      <p:sp>
        <p:nvSpPr>
          <p:cNvPr id="168" name="Shape 168"/>
          <p:cNvSpPr/>
          <p:nvPr/>
        </p:nvSpPr>
        <p:spPr>
          <a:xfrm>
            <a:off x="3331639" y="4465521"/>
            <a:ext cx="1617470" cy="3201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271478" y="4112682"/>
            <a:ext cx="14689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new_search.c</a:t>
            </a:r>
          </a:p>
        </p:txBody>
      </p:sp>
      <p:pic>
        <p:nvPicPr>
          <p:cNvPr descr="https://scontent-tpe1-1.xx.fbcdn.net/v/t34.0-12/15209277_1308541732499178_126630516_n.png?oh=46f74b4429c9eaf3850072ce70860428&amp;oe=58392241"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1437" y="4443067"/>
            <a:ext cx="2573535" cy="346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1570570" y="3268133"/>
            <a:ext cx="1050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convert.c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331639" y="3268132"/>
            <a:ext cx="1334884" cy="364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work!</a:t>
            </a:r>
          </a:p>
        </p:txBody>
      </p:sp>
      <p:sp>
        <p:nvSpPr>
          <p:cNvPr id="173" name="Shape 173"/>
          <p:cNvSpPr/>
          <p:nvPr/>
        </p:nvSpPr>
        <p:spPr>
          <a:xfrm>
            <a:off x="939083" y="5431951"/>
            <a:ext cx="74159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(Resident Set Size):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physical memory is occupied by a process</a:t>
            </a:r>
          </a:p>
        </p:txBody>
      </p:sp>
      <p:sp>
        <p:nvSpPr>
          <p:cNvPr id="174" name="Shape 174"/>
          <p:cNvSpPr/>
          <p:nvPr/>
        </p:nvSpPr>
        <p:spPr>
          <a:xfrm>
            <a:off x="1909438" y="1936413"/>
            <a:ext cx="908708" cy="980771"/>
          </a:xfrm>
          <a:prstGeom prst="verticalScroll">
            <a:avLst>
              <a:gd fmla="val 12500" name="adj"/>
            </a:avLst>
          </a:prstGeom>
          <a:solidFill>
            <a:srgbClr val="548135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</a:p>
        </p:txBody>
      </p:sp>
      <p:sp>
        <p:nvSpPr>
          <p:cNvPr id="175" name="Shape 175"/>
          <p:cNvSpPr/>
          <p:nvPr/>
        </p:nvSpPr>
        <p:spPr>
          <a:xfrm>
            <a:off x="2243317" y="4093326"/>
            <a:ext cx="908708" cy="980771"/>
          </a:xfrm>
          <a:prstGeom prst="verticalScroll">
            <a:avLst>
              <a:gd fmla="val 12500" name="adj"/>
            </a:avLst>
          </a:prstGeom>
          <a:solidFill>
            <a:srgbClr val="548135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</a:p>
        </p:txBody>
      </p:sp>
      <p:cxnSp>
        <p:nvCxnSpPr>
          <p:cNvPr id="176" name="Shape 176"/>
          <p:cNvCxnSpPr>
            <a:stCxn id="172" idx="1"/>
            <a:endCxn id="171" idx="3"/>
          </p:cNvCxnSpPr>
          <p:nvPr/>
        </p:nvCxnSpPr>
        <p:spPr>
          <a:xfrm flipH="1">
            <a:off x="2620939" y="3450539"/>
            <a:ext cx="710700" cy="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77" name="Shape 177"/>
          <p:cNvCxnSpPr>
            <a:stCxn id="172" idx="2"/>
            <a:endCxn id="169" idx="0"/>
          </p:cNvCxnSpPr>
          <p:nvPr/>
        </p:nvCxnSpPr>
        <p:spPr>
          <a:xfrm>
            <a:off x="3999081" y="3632947"/>
            <a:ext cx="6900" cy="47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78" name="Shape 17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convert.c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new_data.txt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data.txt into your own file format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modify the keys and values in data.txt!</a:t>
            </a:r>
          </a:p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2016/11/30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