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roxima Nova"/>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aff550bc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aff550bc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aff550bc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7aff550bc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aff550bc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aff550bc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aff550bc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aff550bc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aff550bc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7aff550bc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aff550bc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aff550bc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aff550bc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7aff550bc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aff550bc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7aff550bc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aff550bc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7aff550bc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aff550bc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7aff550bc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aff550bc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aff550bc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aff550bc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aff550bc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aff550bc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aff550bc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aff550bc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7aff550bc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aff550bc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7aff550bc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aff550bc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7aff550bc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aff550bc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aff550bc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aff550bc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aff550bc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aff550bc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aff550bc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aff550bc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aff550bc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aff550bc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aff550bc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aff550bc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aff550bc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aff550bc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7aff550bc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lay2108@tc.columbia.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HUDK 4029: Human Cognition and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Expectations</a:t>
            </a:r>
            <a:endParaRPr/>
          </a:p>
        </p:txBody>
      </p:sp>
      <p:sp>
        <p:nvSpPr>
          <p:cNvPr id="121" name="Google Shape;121;p22"/>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And AI Writing Tools Policy</a:t>
            </a:r>
            <a:endParaRPr/>
          </a:p>
        </p:txBody>
      </p:sp>
      <p:sp>
        <p:nvSpPr>
          <p:cNvPr id="122" name="Google Shape;122;p2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These are in the syllabus, but the main ones boil down to this:</a:t>
            </a:r>
            <a:endParaRPr/>
          </a:p>
          <a:p>
            <a:pPr indent="0" lvl="0" marL="0" rtl="0" algn="l">
              <a:spcBef>
                <a:spcPts val="1200"/>
              </a:spcBef>
              <a:spcAft>
                <a:spcPts val="1200"/>
              </a:spcAft>
              <a:buNone/>
            </a:pPr>
            <a:r>
              <a:rPr b="1" lang="en"/>
              <a:t>Come to class, talk at least occasionally, pay attention, and don’t have AI participate in the creation of your writing (and follow the writing </a:t>
            </a:r>
            <a:r>
              <a:rPr b="1" lang="en"/>
              <a:t>guidelines!)</a:t>
            </a:r>
            <a:r>
              <a:rPr b="1" lang="en"/>
              <a:t>.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Fill out the intro survey and sign the course expectations on Canvas (due 9/19)</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Original Sin of Cognitive Science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 what was the original sin?</a:t>
            </a:r>
            <a:endParaRPr/>
          </a:p>
        </p:txBody>
      </p:sp>
      <p:sp>
        <p:nvSpPr>
          <p:cNvPr id="138" name="Google Shape;138;p2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39" name="Google Shape;139;p2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Ignoring diversity of the human experience</a:t>
            </a:r>
            <a:endParaRPr/>
          </a:p>
          <a:p>
            <a:pPr indent="0" lvl="0" marL="0" rtl="0" algn="l">
              <a:spcBef>
                <a:spcPts val="1200"/>
              </a:spcBef>
              <a:spcAft>
                <a:spcPts val="0"/>
              </a:spcAft>
              <a:buNone/>
            </a:pPr>
            <a:r>
              <a:rPr lang="en"/>
              <a:t>Why?</a:t>
            </a:r>
            <a:endParaRPr/>
          </a:p>
          <a:p>
            <a:pPr indent="0" lvl="0" marL="0" rtl="0" algn="l">
              <a:spcBef>
                <a:spcPts val="1200"/>
              </a:spcBef>
              <a:spcAft>
                <a:spcPts val="0"/>
              </a:spcAft>
              <a:buNone/>
            </a:pPr>
            <a:r>
              <a:rPr lang="en"/>
              <a:t>As a species, we depend on accumulated </a:t>
            </a:r>
            <a:r>
              <a:rPr lang="en"/>
              <a:t>cultural</a:t>
            </a:r>
            <a:r>
              <a:rPr lang="en"/>
              <a:t> information (how to find food, make shelter, care for infants)</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 how can we think of culture?</a:t>
            </a:r>
            <a:endParaRPr/>
          </a:p>
        </p:txBody>
      </p:sp>
      <p:sp>
        <p:nvSpPr>
          <p:cNvPr id="145" name="Google Shape;145;p26"/>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000">
                <a:solidFill>
                  <a:srgbClr val="222222"/>
                </a:solidFill>
                <a:highlight>
                  <a:srgbClr val="FFFFFF"/>
                </a:highlight>
                <a:latin typeface="Arial"/>
                <a:ea typeface="Arial"/>
                <a:cs typeface="Arial"/>
                <a:sym typeface="Arial"/>
              </a:rPr>
              <a:t>Henrich, J., Blasi, D. E., Curtin, C. M., Davis, H. E., Hong, Z., Kelly, D., &amp; Kroupin, I. (2023). A cultural species and its cognitive phenotypes: implications for philosophy. </a:t>
            </a:r>
            <a:r>
              <a:rPr i="1" lang="en" sz="1000">
                <a:solidFill>
                  <a:srgbClr val="222222"/>
                </a:solidFill>
                <a:highlight>
                  <a:srgbClr val="FFFFFF"/>
                </a:highlight>
                <a:latin typeface="Arial"/>
                <a:ea typeface="Arial"/>
                <a:cs typeface="Arial"/>
                <a:sym typeface="Arial"/>
              </a:rPr>
              <a:t>Review of Philosophy and Psychology</a:t>
            </a:r>
            <a:r>
              <a:rPr lang="en" sz="1000">
                <a:solidFill>
                  <a:srgbClr val="222222"/>
                </a:solidFill>
                <a:highlight>
                  <a:srgbClr val="FFFFFF"/>
                </a:highlight>
                <a:latin typeface="Arial"/>
                <a:ea typeface="Arial"/>
                <a:cs typeface="Arial"/>
                <a:sym typeface="Arial"/>
              </a:rPr>
              <a:t>, </a:t>
            </a:r>
            <a:r>
              <a:rPr i="1" lang="en" sz="1000">
                <a:solidFill>
                  <a:srgbClr val="222222"/>
                </a:solidFill>
                <a:highlight>
                  <a:srgbClr val="FFFFFF"/>
                </a:highlight>
                <a:latin typeface="Arial"/>
                <a:ea typeface="Arial"/>
                <a:cs typeface="Arial"/>
                <a:sym typeface="Arial"/>
              </a:rPr>
              <a:t>14</a:t>
            </a:r>
            <a:r>
              <a:rPr lang="en" sz="1000">
                <a:solidFill>
                  <a:srgbClr val="222222"/>
                </a:solidFill>
                <a:highlight>
                  <a:srgbClr val="FFFFFF"/>
                </a:highlight>
                <a:latin typeface="Arial"/>
                <a:ea typeface="Arial"/>
                <a:cs typeface="Arial"/>
                <a:sym typeface="Arial"/>
              </a:rPr>
              <a:t>(2), 349-386.</a:t>
            </a:r>
            <a:endParaRPr/>
          </a:p>
        </p:txBody>
      </p:sp>
      <p:sp>
        <p:nvSpPr>
          <p:cNvPr id="146" name="Google Shape;146;p2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None/>
            </a:pPr>
            <a:r>
              <a:rPr lang="en"/>
              <a:t>Culture can represent the “information stored in people’s heads that got there via cultural learning or direct experience induced by various cultural products, like norms, technologies, languages or institutions.”</a:t>
            </a:r>
            <a:endParaRPr/>
          </a:p>
          <a:p>
            <a:pPr indent="0" lvl="0" marL="0" rtl="0" algn="l">
              <a:spcBef>
                <a:spcPts val="1200"/>
              </a:spcBef>
              <a:spcAft>
                <a:spcPts val="1200"/>
              </a:spcAft>
              <a:buNone/>
            </a:pPr>
            <a:r>
              <a:rPr lang="en"/>
              <a:t>Our large brains have helped us adapt to operating within the constraints, </a:t>
            </a:r>
            <a:r>
              <a:rPr lang="en"/>
              <a:t>affordances</a:t>
            </a:r>
            <a:r>
              <a:rPr lang="en"/>
              <a:t> and incentives of our world (which is culturally constructed)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How much does this really matter?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WEIRD people dominate social science research</a:t>
            </a:r>
            <a:endParaRPr/>
          </a:p>
        </p:txBody>
      </p:sp>
      <p:sp>
        <p:nvSpPr>
          <p:cNvPr id="157" name="Google Shape;157;p28"/>
          <p:cNvSpPr txBox="1"/>
          <p:nvPr/>
        </p:nvSpPr>
        <p:spPr>
          <a:xfrm>
            <a:off x="72650" y="4703625"/>
            <a:ext cx="8832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222222"/>
                </a:solidFill>
                <a:highlight>
                  <a:srgbClr val="FFFFFF"/>
                </a:highlight>
              </a:rPr>
              <a:t>Henrich, J., Heine, S. J., &amp; Norenzayan, A. (2010). Most people are not WEIRD. </a:t>
            </a:r>
            <a:r>
              <a:rPr i="1" lang="en" sz="1000">
                <a:solidFill>
                  <a:srgbClr val="222222"/>
                </a:solidFill>
                <a:highlight>
                  <a:srgbClr val="FFFFFF"/>
                </a:highlight>
              </a:rPr>
              <a:t>Nature</a:t>
            </a:r>
            <a:r>
              <a:rPr lang="en" sz="1000">
                <a:solidFill>
                  <a:srgbClr val="222222"/>
                </a:solidFill>
                <a:highlight>
                  <a:srgbClr val="FFFFFF"/>
                </a:highlight>
              </a:rPr>
              <a:t>, </a:t>
            </a:r>
            <a:r>
              <a:rPr i="1" lang="en" sz="1000">
                <a:solidFill>
                  <a:srgbClr val="222222"/>
                </a:solidFill>
                <a:highlight>
                  <a:srgbClr val="FFFFFF"/>
                </a:highlight>
              </a:rPr>
              <a:t>466</a:t>
            </a:r>
            <a:r>
              <a:rPr lang="en" sz="1000">
                <a:solidFill>
                  <a:srgbClr val="222222"/>
                </a:solidFill>
                <a:highlight>
                  <a:srgbClr val="FFFFFF"/>
                </a:highlight>
              </a:rPr>
              <a:t>(7302), 29-29.</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Western, Educated, Industrialized, Rich, Democratic (small-d)</a:t>
            </a:r>
            <a:endParaRPr/>
          </a:p>
          <a:p>
            <a:pPr indent="0" lvl="0" marL="0" rtl="0" algn="l">
              <a:spcBef>
                <a:spcPts val="1200"/>
              </a:spcBef>
              <a:spcAft>
                <a:spcPts val="0"/>
              </a:spcAft>
              <a:buNone/>
            </a:pPr>
            <a:r>
              <a:rPr lang="en"/>
              <a:t>Over 90% of all social science research is done with samples drawn from WEIRD populations</a:t>
            </a:r>
            <a:endParaRPr/>
          </a:p>
          <a:p>
            <a:pPr indent="0" lvl="0" marL="0" rtl="0" algn="l">
              <a:spcBef>
                <a:spcPts val="1200"/>
              </a:spcBef>
              <a:spcAft>
                <a:spcPts val="0"/>
              </a:spcAft>
              <a:buNone/>
            </a:pPr>
            <a:r>
              <a:rPr lang="en"/>
              <a:t>The Problem:</a:t>
            </a:r>
            <a:endParaRPr/>
          </a:p>
          <a:p>
            <a:pPr indent="0" lvl="0" marL="0" rtl="0" algn="l">
              <a:spcBef>
                <a:spcPts val="1200"/>
              </a:spcBef>
              <a:spcAft>
                <a:spcPts val="0"/>
              </a:spcAft>
              <a:buNone/>
            </a:pPr>
            <a:r>
              <a:rPr lang="en"/>
              <a:t>They are not representative of the majority of populations of the world. In fact, they are often found on the extreme ends</a:t>
            </a:r>
            <a:endParaRPr/>
          </a:p>
          <a:p>
            <a:pPr indent="0" lvl="0" marL="0" rtl="0" algn="l">
              <a:spcBef>
                <a:spcPts val="1200"/>
              </a:spcBef>
              <a:spcAft>
                <a:spcPts val="1200"/>
              </a:spcAft>
              <a:buNone/>
            </a:pPr>
            <a:r>
              <a:rPr lang="en"/>
              <a:t>Culture shapes humans.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Feet</a:t>
            </a:r>
            <a:endParaRPr/>
          </a:p>
        </p:txBody>
      </p:sp>
      <p:sp>
        <p:nvSpPr>
          <p:cNvPr id="164" name="Google Shape;164;p29"/>
          <p:cNvSpPr txBox="1"/>
          <p:nvPr>
            <p:ph idx="1" type="body"/>
          </p:nvPr>
        </p:nvSpPr>
        <p:spPr>
          <a:xfrm>
            <a:off x="311700" y="1152475"/>
            <a:ext cx="3990600" cy="355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Hard-soled shoes contribute to feet which are shape differently, with fallen arches</a:t>
            </a:r>
            <a:endParaRPr/>
          </a:p>
          <a:p>
            <a:pPr indent="0" lvl="0" marL="0" rtl="0" algn="l">
              <a:spcBef>
                <a:spcPts val="1200"/>
              </a:spcBef>
              <a:spcAft>
                <a:spcPts val="1200"/>
              </a:spcAft>
              <a:buNone/>
            </a:pPr>
            <a:r>
              <a:t/>
            </a:r>
            <a:endParaRPr/>
          </a:p>
        </p:txBody>
      </p:sp>
      <p:pic>
        <p:nvPicPr>
          <p:cNvPr id="165" name="Google Shape;165;p29"/>
          <p:cNvPicPr preferRelativeResize="0"/>
          <p:nvPr/>
        </p:nvPicPr>
        <p:blipFill>
          <a:blip r:embed="rId3">
            <a:alphaModFix/>
          </a:blip>
          <a:stretch>
            <a:fillRect/>
          </a:stretch>
        </p:blipFill>
        <p:spPr>
          <a:xfrm>
            <a:off x="4124175" y="1697225"/>
            <a:ext cx="4876800" cy="2533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Teeth Configuration</a:t>
            </a:r>
            <a:endParaRPr/>
          </a:p>
        </p:txBody>
      </p:sp>
      <p:sp>
        <p:nvSpPr>
          <p:cNvPr id="171" name="Google Shape;171;p30"/>
          <p:cNvSpPr txBox="1"/>
          <p:nvPr>
            <p:ph idx="1" type="body"/>
          </p:nvPr>
        </p:nvSpPr>
        <p:spPr>
          <a:xfrm>
            <a:off x="311700" y="1152475"/>
            <a:ext cx="3496500" cy="371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slight overbite is considered normal and healthy. It appears early in childhood</a:t>
            </a:r>
            <a:endParaRPr/>
          </a:p>
          <a:p>
            <a:pPr indent="0" lvl="0" marL="0" rtl="0" algn="l">
              <a:spcBef>
                <a:spcPts val="1200"/>
              </a:spcBef>
              <a:spcAft>
                <a:spcPts val="0"/>
              </a:spcAft>
              <a:buNone/>
            </a:pPr>
            <a:r>
              <a:rPr lang="en"/>
              <a:t>HOWEVER, researchers working with forager populations are that our species historical bite is likely edge-to-edge</a:t>
            </a:r>
            <a:endParaRPr/>
          </a:p>
          <a:p>
            <a:pPr indent="0" lvl="0" marL="0" rtl="0" algn="l">
              <a:spcBef>
                <a:spcPts val="1200"/>
              </a:spcBef>
              <a:spcAft>
                <a:spcPts val="1200"/>
              </a:spcAft>
              <a:buNone/>
            </a:pPr>
            <a:r>
              <a:rPr lang="en"/>
              <a:t>Probably a response to heavy wear diets</a:t>
            </a:r>
            <a:endParaRPr/>
          </a:p>
        </p:txBody>
      </p:sp>
      <p:pic>
        <p:nvPicPr>
          <p:cNvPr id="172" name="Google Shape;172;p30"/>
          <p:cNvPicPr preferRelativeResize="0"/>
          <p:nvPr/>
        </p:nvPicPr>
        <p:blipFill>
          <a:blip r:embed="rId3">
            <a:alphaModFix/>
          </a:blip>
          <a:stretch>
            <a:fillRect/>
          </a:stretch>
        </p:blipFill>
        <p:spPr>
          <a:xfrm>
            <a:off x="3808200" y="1152474"/>
            <a:ext cx="5213075" cy="32399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Consequences?</a:t>
            </a:r>
            <a:endParaRPr/>
          </a:p>
        </p:txBody>
      </p:sp>
      <p:sp>
        <p:nvSpPr>
          <p:cNvPr id="178" name="Google Shape;178;p31"/>
          <p:cNvSpPr txBox="1"/>
          <p:nvPr>
            <p:ph idx="1" type="body"/>
          </p:nvPr>
        </p:nvSpPr>
        <p:spPr>
          <a:xfrm>
            <a:off x="5290200" y="1152475"/>
            <a:ext cx="3542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Braces!!: tougher food and using teeth for working materials likely encouraged straighter teeth</a:t>
            </a:r>
            <a:endParaRPr/>
          </a:p>
          <a:p>
            <a:pPr indent="0" lvl="0" marL="0" rtl="0" algn="l">
              <a:spcBef>
                <a:spcPts val="1200"/>
              </a:spcBef>
              <a:spcAft>
                <a:spcPts val="0"/>
              </a:spcAft>
              <a:buNone/>
            </a:pPr>
            <a:r>
              <a:rPr lang="en"/>
              <a:t>Ability to produce new sounds, which shifted how we talk (labiodental sounds like f and v)</a:t>
            </a:r>
            <a:endParaRPr/>
          </a:p>
          <a:p>
            <a:pPr indent="0" lvl="0" marL="0" rtl="0" algn="l">
              <a:spcBef>
                <a:spcPts val="1200"/>
              </a:spcBef>
              <a:spcAft>
                <a:spcPts val="1200"/>
              </a:spcAft>
              <a:buNone/>
            </a:pPr>
            <a:r>
              <a:rPr lang="en"/>
              <a:t>Emergence of cavities</a:t>
            </a:r>
            <a:endParaRPr/>
          </a:p>
        </p:txBody>
      </p:sp>
      <p:pic>
        <p:nvPicPr>
          <p:cNvPr id="179" name="Google Shape;179;p31"/>
          <p:cNvPicPr preferRelativeResize="0"/>
          <p:nvPr/>
        </p:nvPicPr>
        <p:blipFill>
          <a:blip r:embed="rId3">
            <a:alphaModFix/>
          </a:blip>
          <a:stretch>
            <a:fillRect/>
          </a:stretch>
        </p:blipFill>
        <p:spPr>
          <a:xfrm>
            <a:off x="311700" y="1017724"/>
            <a:ext cx="4752350" cy="2661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Information</a:t>
            </a:r>
            <a:endParaRPr/>
          </a:p>
        </p:txBody>
      </p:sp>
      <p:sp>
        <p:nvSpPr>
          <p:cNvPr id="66" name="Google Shape;66;p14"/>
          <p:cNvSpPr txBox="1"/>
          <p:nvPr>
            <p:ph idx="1" type="body"/>
          </p:nvPr>
        </p:nvSpPr>
        <p:spPr>
          <a:xfrm>
            <a:off x="311700" y="1152475"/>
            <a:ext cx="8520600" cy="3732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rgbClr val="5E696C"/>
                </a:solidFill>
                <a:latin typeface="Lato"/>
                <a:ea typeface="Lato"/>
                <a:cs typeface="Lato"/>
                <a:sym typeface="Lato"/>
              </a:rPr>
              <a:t>Professor: Dr Lauren Young </a:t>
            </a:r>
            <a:endParaRPr>
              <a:solidFill>
                <a:srgbClr val="5E696C"/>
              </a:solidFill>
              <a:latin typeface="Lato"/>
              <a:ea typeface="Lato"/>
              <a:cs typeface="Lato"/>
              <a:sym typeface="Lato"/>
            </a:endParaRPr>
          </a:p>
          <a:p>
            <a:pPr indent="0" lvl="0" marL="0" rtl="0" algn="l">
              <a:lnSpc>
                <a:spcPct val="100000"/>
              </a:lnSpc>
              <a:spcBef>
                <a:spcPts val="0"/>
              </a:spcBef>
              <a:spcAft>
                <a:spcPts val="0"/>
              </a:spcAft>
              <a:buNone/>
            </a:pPr>
            <a:r>
              <a:rPr lang="en">
                <a:solidFill>
                  <a:srgbClr val="5E696C"/>
                </a:solidFill>
                <a:latin typeface="Lato"/>
                <a:ea typeface="Lato"/>
                <a:cs typeface="Lato"/>
                <a:sym typeface="Lato"/>
              </a:rPr>
              <a:t>Email: </a:t>
            </a:r>
            <a:r>
              <a:rPr lang="en" u="sng">
                <a:solidFill>
                  <a:srgbClr val="5E696C"/>
                </a:solidFill>
                <a:latin typeface="Lato"/>
                <a:ea typeface="Lato"/>
                <a:cs typeface="Lato"/>
                <a:sym typeface="Lato"/>
                <a:hlinkClick r:id="rId3">
                  <a:extLst>
                    <a:ext uri="{A12FA001-AC4F-418D-AE19-62706E023703}">
                      <ahyp:hlinkClr val="tx"/>
                    </a:ext>
                  </a:extLst>
                </a:hlinkClick>
              </a:rPr>
              <a:t>lay2108@tc.columbia.edu</a:t>
            </a:r>
            <a:endParaRPr>
              <a:solidFill>
                <a:srgbClr val="5E696C"/>
              </a:solidFill>
              <a:latin typeface="Lato"/>
              <a:ea typeface="Lato"/>
              <a:cs typeface="Lato"/>
              <a:sym typeface="Lato"/>
            </a:endParaRPr>
          </a:p>
          <a:p>
            <a:pPr indent="0" lvl="0" marL="0" rtl="0" algn="l">
              <a:lnSpc>
                <a:spcPct val="100000"/>
              </a:lnSpc>
              <a:spcBef>
                <a:spcPts val="0"/>
              </a:spcBef>
              <a:spcAft>
                <a:spcPts val="0"/>
              </a:spcAft>
              <a:buNone/>
            </a:pPr>
            <a:r>
              <a:rPr lang="en">
                <a:solidFill>
                  <a:srgbClr val="5E696C"/>
                </a:solidFill>
                <a:latin typeface="Lato"/>
                <a:ea typeface="Lato"/>
                <a:cs typeface="Lato"/>
                <a:sym typeface="Lato"/>
              </a:rPr>
              <a:t>Office Location: GDH 470; mailbox in main office (GDH 461)</a:t>
            </a:r>
            <a:endParaRPr>
              <a:solidFill>
                <a:srgbClr val="5E696C"/>
              </a:solidFill>
              <a:latin typeface="Lato"/>
              <a:ea typeface="Lato"/>
              <a:cs typeface="Lato"/>
              <a:sym typeface="Lato"/>
            </a:endParaRPr>
          </a:p>
          <a:p>
            <a:pPr indent="0" lvl="0" marL="0" rtl="0" algn="l">
              <a:lnSpc>
                <a:spcPct val="100000"/>
              </a:lnSpc>
              <a:spcBef>
                <a:spcPts val="0"/>
              </a:spcBef>
              <a:spcAft>
                <a:spcPts val="0"/>
              </a:spcAft>
              <a:buNone/>
            </a:pPr>
            <a:r>
              <a:rPr lang="en">
                <a:solidFill>
                  <a:srgbClr val="5E696C"/>
                </a:solidFill>
                <a:latin typeface="Lato"/>
                <a:ea typeface="Lato"/>
                <a:cs typeface="Lato"/>
                <a:sym typeface="Lato"/>
              </a:rPr>
              <a:t>Office Hours (tentatively): Tuesday 11:30-12:30pm; Thursday 11:30-12:30; on Zoom by appointment </a:t>
            </a:r>
            <a:endParaRPr>
              <a:solidFill>
                <a:srgbClr val="5E696C"/>
              </a:solidFill>
              <a:latin typeface="Lato"/>
              <a:ea typeface="Lato"/>
              <a:cs typeface="Lato"/>
              <a:sym typeface="Lato"/>
            </a:endParaRPr>
          </a:p>
          <a:p>
            <a:pPr indent="0" lvl="0" marL="0" rtl="0" algn="l">
              <a:lnSpc>
                <a:spcPct val="100000"/>
              </a:lnSpc>
              <a:spcBef>
                <a:spcPts val="0"/>
              </a:spcBef>
              <a:spcAft>
                <a:spcPts val="0"/>
              </a:spcAft>
              <a:buNone/>
            </a:pPr>
            <a:r>
              <a:t/>
            </a:r>
            <a:endParaRPr>
              <a:solidFill>
                <a:srgbClr val="5E696C"/>
              </a:solidFill>
              <a:latin typeface="Lato"/>
              <a:ea typeface="Lato"/>
              <a:cs typeface="Lato"/>
              <a:sym typeface="Lato"/>
            </a:endParaRPr>
          </a:p>
          <a:p>
            <a:pPr indent="0" lvl="0" marL="0" rtl="0" algn="l">
              <a:lnSpc>
                <a:spcPct val="100000"/>
              </a:lnSpc>
              <a:spcBef>
                <a:spcPts val="0"/>
              </a:spcBef>
              <a:spcAft>
                <a:spcPts val="0"/>
              </a:spcAft>
              <a:buNone/>
            </a:pPr>
            <a:r>
              <a:rPr lang="en">
                <a:solidFill>
                  <a:srgbClr val="5E696C"/>
                </a:solidFill>
                <a:latin typeface="Lato"/>
                <a:ea typeface="Lato"/>
                <a:cs typeface="Lato"/>
                <a:sym typeface="Lato"/>
              </a:rPr>
              <a:t>Course Assistant: Guido Cilio</a:t>
            </a:r>
            <a:endParaRPr>
              <a:solidFill>
                <a:srgbClr val="5E696C"/>
              </a:solidFill>
              <a:latin typeface="Lato"/>
              <a:ea typeface="Lato"/>
              <a:cs typeface="Lato"/>
              <a:sym typeface="Lato"/>
            </a:endParaRPr>
          </a:p>
          <a:p>
            <a:pPr indent="0" lvl="0" marL="0" rtl="0" algn="l">
              <a:lnSpc>
                <a:spcPct val="100000"/>
              </a:lnSpc>
              <a:spcBef>
                <a:spcPts val="0"/>
              </a:spcBef>
              <a:spcAft>
                <a:spcPts val="0"/>
              </a:spcAft>
              <a:buNone/>
            </a:pPr>
            <a:r>
              <a:rPr lang="en">
                <a:highlight>
                  <a:srgbClr val="FFFFFF"/>
                </a:highlight>
                <a:latin typeface="Lato"/>
                <a:ea typeface="Lato"/>
                <a:cs typeface="Lato"/>
                <a:sym typeface="Lato"/>
              </a:rPr>
              <a:t>Email: gac2149@tc.columbia.ed</a:t>
            </a:r>
            <a:r>
              <a:rPr lang="en">
                <a:latin typeface="Lato"/>
                <a:ea typeface="Lato"/>
                <a:cs typeface="Lato"/>
                <a:sym typeface="Lato"/>
              </a:rPr>
              <a:t>u</a:t>
            </a:r>
            <a:endParaRPr>
              <a:solidFill>
                <a:srgbClr val="5E696C"/>
              </a:solidFill>
              <a:latin typeface="Lato"/>
              <a:ea typeface="Lato"/>
              <a:cs typeface="Lato"/>
              <a:sym typeface="Lato"/>
            </a:endParaRPr>
          </a:p>
          <a:p>
            <a:pPr indent="0" lvl="0" marL="0" rtl="0" algn="l">
              <a:lnSpc>
                <a:spcPct val="100000"/>
              </a:lnSpc>
              <a:spcBef>
                <a:spcPts val="0"/>
              </a:spcBef>
              <a:spcAft>
                <a:spcPts val="0"/>
              </a:spcAft>
              <a:buNone/>
            </a:pPr>
            <a:r>
              <a:t/>
            </a:r>
            <a:endParaRPr>
              <a:solidFill>
                <a:srgbClr val="5E696C"/>
              </a:solidFill>
              <a:latin typeface="Lato"/>
              <a:ea typeface="Lato"/>
              <a:cs typeface="Lato"/>
              <a:sym typeface="Lato"/>
            </a:endParaRPr>
          </a:p>
          <a:p>
            <a:pPr indent="0" lvl="0" marL="0" rtl="0" algn="l">
              <a:spcBef>
                <a:spcPts val="0"/>
              </a:spcBef>
              <a:spcAft>
                <a:spcPts val="1200"/>
              </a:spcAft>
              <a:buNone/>
            </a:pPr>
            <a:r>
              <a:rPr b="1" lang="en"/>
              <a:t>You can take this course for 2 or 3 credits, but that is between you and the registrar. It does NOT impact your workload.</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does Myopia come from?</a:t>
            </a:r>
            <a:endParaRPr/>
          </a:p>
        </p:txBody>
      </p:sp>
      <p:sp>
        <p:nvSpPr>
          <p:cNvPr id="185" name="Google Shape;18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32"/>
          <p:cNvPicPr preferRelativeResize="0"/>
          <p:nvPr/>
        </p:nvPicPr>
        <p:blipFill>
          <a:blip r:embed="rId3">
            <a:alphaModFix/>
          </a:blip>
          <a:stretch>
            <a:fillRect/>
          </a:stretch>
        </p:blipFill>
        <p:spPr>
          <a:xfrm>
            <a:off x="470199" y="1152474"/>
            <a:ext cx="8203613" cy="36366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Myopia</a:t>
            </a:r>
            <a:endParaRPr/>
          </a:p>
        </p:txBody>
      </p:sp>
      <p:sp>
        <p:nvSpPr>
          <p:cNvPr id="192" name="Google Shape;19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Often considered genetic because WEIRD researchers were studying WEIRD people (25% of population is myopic)</a:t>
            </a:r>
            <a:endParaRPr/>
          </a:p>
          <a:p>
            <a:pPr indent="0" lvl="0" marL="0" rtl="0" algn="l">
              <a:spcBef>
                <a:spcPts val="1200"/>
              </a:spcBef>
              <a:spcAft>
                <a:spcPts val="0"/>
              </a:spcAft>
              <a:buNone/>
            </a:pPr>
            <a:r>
              <a:rPr lang="en"/>
              <a:t>Myopia is almost unheard of in traditional hunter-gatherer societies</a:t>
            </a:r>
            <a:endParaRPr/>
          </a:p>
          <a:p>
            <a:pPr indent="0" lvl="0" marL="0" rtl="0" algn="l">
              <a:spcBef>
                <a:spcPts val="1200"/>
              </a:spcBef>
              <a:spcAft>
                <a:spcPts val="0"/>
              </a:spcAft>
              <a:buNone/>
            </a:pPr>
            <a:r>
              <a:rPr lang="en"/>
              <a:t>It is entirely the product of gene-enviroment interaction</a:t>
            </a:r>
            <a:endParaRPr/>
          </a:p>
          <a:p>
            <a:pPr indent="0" lvl="0" marL="0" rtl="0" algn="l">
              <a:spcBef>
                <a:spcPts val="1200"/>
              </a:spcBef>
              <a:spcAft>
                <a:spcPts val="1200"/>
              </a:spcAft>
              <a:buNone/>
            </a:pPr>
            <a:r>
              <a:rPr lang="en"/>
              <a:t>Environmetal factors that seem to contribute: urban environments, time indoors, reading in childhood</a:t>
            </a:r>
            <a:endParaRPr/>
          </a:p>
        </p:txBody>
      </p:sp>
      <p:sp>
        <p:nvSpPr>
          <p:cNvPr id="193" name="Google Shape;193;p33"/>
          <p:cNvSpPr txBox="1"/>
          <p:nvPr/>
        </p:nvSpPr>
        <p:spPr>
          <a:xfrm>
            <a:off x="188875" y="4489675"/>
            <a:ext cx="8370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222222"/>
                </a:solidFill>
                <a:highlight>
                  <a:srgbClr val="FFFFFF"/>
                </a:highlight>
              </a:rPr>
              <a:t>Henrich, J., Blasi, D. E., Curtin, C. M., Davis, H. E., Hong, Z., Kelly, D., &amp; Kroupin, I. (2023). A cultural species and its cognitive phenotypes: implications for philosophy. </a:t>
            </a:r>
            <a:r>
              <a:rPr i="1" lang="en" sz="1000">
                <a:solidFill>
                  <a:srgbClr val="222222"/>
                </a:solidFill>
                <a:highlight>
                  <a:srgbClr val="FFFFFF"/>
                </a:highlight>
              </a:rPr>
              <a:t>Review of Philosophy and Psychology</a:t>
            </a:r>
            <a:r>
              <a:rPr lang="en" sz="1000">
                <a:solidFill>
                  <a:srgbClr val="222222"/>
                </a:solidFill>
                <a:highlight>
                  <a:srgbClr val="FFFFFF"/>
                </a:highlight>
              </a:rPr>
              <a:t>, </a:t>
            </a:r>
            <a:r>
              <a:rPr i="1" lang="en" sz="1000">
                <a:solidFill>
                  <a:srgbClr val="222222"/>
                </a:solidFill>
                <a:highlight>
                  <a:srgbClr val="FFFFFF"/>
                </a:highlight>
              </a:rPr>
              <a:t>14</a:t>
            </a:r>
            <a:r>
              <a:rPr lang="en" sz="1000">
                <a:solidFill>
                  <a:srgbClr val="222222"/>
                </a:solidFill>
                <a:highlight>
                  <a:srgbClr val="FFFFFF"/>
                </a:highlight>
              </a:rPr>
              <a:t>(2), 349-386.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Acne</a:t>
            </a:r>
            <a:endParaRPr/>
          </a:p>
        </p:txBody>
      </p:sp>
      <p:sp>
        <p:nvSpPr>
          <p:cNvPr id="199" name="Google Shape;199;p34"/>
          <p:cNvSpPr txBox="1"/>
          <p:nvPr>
            <p:ph idx="1" type="body"/>
          </p:nvPr>
        </p:nvSpPr>
        <p:spPr>
          <a:xfrm>
            <a:off x="311700" y="1152475"/>
            <a:ext cx="4121400" cy="3819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When do we usually see acne? What is the lifetime progression?</a:t>
            </a:r>
            <a:endParaRPr/>
          </a:p>
          <a:p>
            <a:pPr indent="0" lvl="0" marL="0" rtl="0" algn="l">
              <a:spcBef>
                <a:spcPts val="1200"/>
              </a:spcBef>
              <a:spcAft>
                <a:spcPts val="0"/>
              </a:spcAft>
              <a:buNone/>
            </a:pPr>
            <a:r>
              <a:rPr lang="en"/>
              <a:t>We usually think of acne as a normal </a:t>
            </a:r>
            <a:r>
              <a:rPr lang="en"/>
              <a:t>occurrence</a:t>
            </a:r>
            <a:r>
              <a:rPr lang="en"/>
              <a:t> in adolescence (because the </a:t>
            </a:r>
            <a:r>
              <a:rPr lang="en"/>
              <a:t>science</a:t>
            </a:r>
            <a:r>
              <a:rPr lang="en"/>
              <a:t> of acne is WEIRD)</a:t>
            </a:r>
            <a:endParaRPr/>
          </a:p>
          <a:p>
            <a:pPr indent="0" lvl="0" marL="0" rtl="0" algn="l">
              <a:spcBef>
                <a:spcPts val="1200"/>
              </a:spcBef>
              <a:spcAft>
                <a:spcPts val="0"/>
              </a:spcAft>
              <a:buNone/>
            </a:pPr>
            <a:r>
              <a:rPr lang="en"/>
              <a:t>Facial acne appearance varies in populations from 0% to 95% (WEIRD societies)</a:t>
            </a:r>
            <a:endParaRPr/>
          </a:p>
          <a:p>
            <a:pPr indent="0" lvl="0" marL="0" rtl="0" algn="l">
              <a:spcBef>
                <a:spcPts val="1200"/>
              </a:spcBef>
              <a:spcAft>
                <a:spcPts val="1200"/>
              </a:spcAft>
              <a:buNone/>
            </a:pPr>
            <a:r>
              <a:rPr lang="en"/>
              <a:t>Most likely, acne was rare our human history and there is some WEIRD risk factor </a:t>
            </a:r>
            <a:r>
              <a:rPr lang="en"/>
              <a:t>responsible for its prevalence.</a:t>
            </a:r>
            <a:r>
              <a:rPr lang="en"/>
              <a:t>  </a:t>
            </a:r>
            <a:endParaRPr/>
          </a:p>
        </p:txBody>
      </p:sp>
      <p:pic>
        <p:nvPicPr>
          <p:cNvPr id="200" name="Google Shape;200;p34"/>
          <p:cNvPicPr preferRelativeResize="0"/>
          <p:nvPr/>
        </p:nvPicPr>
        <p:blipFill>
          <a:blip r:embed="rId3">
            <a:alphaModFix/>
          </a:blip>
          <a:stretch>
            <a:fillRect/>
          </a:stretch>
        </p:blipFill>
        <p:spPr>
          <a:xfrm>
            <a:off x="4572000" y="1143000"/>
            <a:ext cx="4286250" cy="2857500"/>
          </a:xfrm>
          <a:prstGeom prst="rect">
            <a:avLst/>
          </a:prstGeom>
          <a:noFill/>
          <a:ln>
            <a:noFill/>
          </a:ln>
        </p:spPr>
      </p:pic>
      <p:sp>
        <p:nvSpPr>
          <p:cNvPr id="201" name="Google Shape;201;p34"/>
          <p:cNvSpPr txBox="1"/>
          <p:nvPr/>
        </p:nvSpPr>
        <p:spPr>
          <a:xfrm>
            <a:off x="4433100" y="4499425"/>
            <a:ext cx="4533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222222"/>
                </a:solidFill>
                <a:highlight>
                  <a:srgbClr val="FFFFFF"/>
                </a:highlight>
              </a:rPr>
              <a:t>Campbell, C. E., &amp; Strassmann, B. I. (2016). The blemishes of modern society? Acne prevalence in the Dogon of Mali. </a:t>
            </a:r>
            <a:r>
              <a:rPr i="1" lang="en" sz="1000">
                <a:solidFill>
                  <a:srgbClr val="222222"/>
                </a:solidFill>
                <a:highlight>
                  <a:srgbClr val="FFFFFF"/>
                </a:highlight>
              </a:rPr>
              <a:t>Evolution, medicine, and public health</a:t>
            </a:r>
            <a:r>
              <a:rPr lang="en" sz="1000">
                <a:solidFill>
                  <a:srgbClr val="222222"/>
                </a:solidFill>
                <a:highlight>
                  <a:srgbClr val="FFFFFF"/>
                </a:highlight>
              </a:rPr>
              <a:t>, </a:t>
            </a:r>
            <a:r>
              <a:rPr i="1" lang="en" sz="1000">
                <a:solidFill>
                  <a:srgbClr val="222222"/>
                </a:solidFill>
                <a:highlight>
                  <a:srgbClr val="FFFFFF"/>
                </a:highlight>
              </a:rPr>
              <a:t>2016</a:t>
            </a:r>
            <a:r>
              <a:rPr lang="en" sz="1000">
                <a:solidFill>
                  <a:srgbClr val="222222"/>
                </a:solidFill>
                <a:highlight>
                  <a:srgbClr val="FFFFFF"/>
                </a:highlight>
              </a:rPr>
              <a:t>(1), 325-337.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Navigation</a:t>
            </a:r>
            <a:endParaRPr/>
          </a:p>
        </p:txBody>
      </p:sp>
      <p:sp>
        <p:nvSpPr>
          <p:cNvPr id="207" name="Google Shape;207;p35"/>
          <p:cNvSpPr txBox="1"/>
          <p:nvPr>
            <p:ph idx="1" type="body"/>
          </p:nvPr>
        </p:nvSpPr>
        <p:spPr>
          <a:xfrm>
            <a:off x="311700" y="1152475"/>
            <a:ext cx="8520600" cy="3761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WEIRD people are actually really terrible navigators compared to individuals from traditional societies</a:t>
            </a:r>
            <a:endParaRPr/>
          </a:p>
          <a:p>
            <a:pPr indent="0" lvl="0" marL="0" rtl="0" algn="l">
              <a:spcBef>
                <a:spcPts val="1200"/>
              </a:spcBef>
              <a:spcAft>
                <a:spcPts val="0"/>
              </a:spcAft>
              <a:buNone/>
            </a:pPr>
            <a:r>
              <a:rPr lang="en"/>
              <a:t>The pressure that results from needing to remember the details of home ranges shapes navigation </a:t>
            </a:r>
            <a:r>
              <a:rPr lang="en"/>
              <a:t>abilities</a:t>
            </a:r>
            <a:r>
              <a:rPr lang="en"/>
              <a:t> from early in childhood</a:t>
            </a:r>
            <a:endParaRPr/>
          </a:p>
          <a:p>
            <a:pPr indent="0" lvl="0" marL="0" rtl="0" algn="l">
              <a:spcBef>
                <a:spcPts val="1200"/>
              </a:spcBef>
              <a:spcAft>
                <a:spcPts val="0"/>
              </a:spcAft>
              <a:buNone/>
            </a:pPr>
            <a:r>
              <a:rPr lang="en"/>
              <a:t>Observed sex differences in spatial abilities seems to be related to sex-specific tasks (range size related to work responsibilities and mate-seeking) however when mobility patterns vary by age, not gender, sex differences are difficult to find</a:t>
            </a:r>
            <a:endParaRPr/>
          </a:p>
          <a:p>
            <a:pPr indent="0" lvl="0" marL="0" rtl="0" algn="l">
              <a:spcBef>
                <a:spcPts val="1200"/>
              </a:spcBef>
              <a:spcAft>
                <a:spcPts val="0"/>
              </a:spcAft>
              <a:buNone/>
            </a:pPr>
            <a:r>
              <a:rPr lang="en"/>
              <a:t>Language also plays a role - people who speak </a:t>
            </a:r>
            <a:r>
              <a:rPr lang="en"/>
              <a:t>languages</a:t>
            </a:r>
            <a:r>
              <a:rPr lang="en"/>
              <a:t> that require tracking of absolute direction develop a sense of reference that is challenging to acquire later.</a:t>
            </a:r>
            <a:endParaRPr/>
          </a:p>
          <a:p>
            <a:pPr indent="0" lvl="0" marL="0" rtl="0" algn="l">
              <a:spcBef>
                <a:spcPts val="1200"/>
              </a:spcBef>
              <a:spcAft>
                <a:spcPts val="1200"/>
              </a:spcAft>
              <a:buNone/>
            </a:pPr>
            <a:r>
              <a:rPr lang="en" sz="1000">
                <a:solidFill>
                  <a:srgbClr val="222222"/>
                </a:solidFill>
                <a:highlight>
                  <a:srgbClr val="FFFFFF"/>
                </a:highlight>
                <a:latin typeface="Arial"/>
                <a:ea typeface="Arial"/>
                <a:cs typeface="Arial"/>
                <a:sym typeface="Arial"/>
              </a:rPr>
              <a:t>Henrich, J., Blasi, D. E., Curtin, C. M., Davis, H. E., Hong, Z., Kelly, D., &amp; Kroupin, I. (2023). A cultural species and its cognitive phenotypes: implications for philosophy. </a:t>
            </a:r>
            <a:r>
              <a:rPr i="1" lang="en" sz="1000">
                <a:solidFill>
                  <a:srgbClr val="222222"/>
                </a:solidFill>
                <a:highlight>
                  <a:srgbClr val="FFFFFF"/>
                </a:highlight>
                <a:latin typeface="Arial"/>
                <a:ea typeface="Arial"/>
                <a:cs typeface="Arial"/>
                <a:sym typeface="Arial"/>
              </a:rPr>
              <a:t>Review of Philosophy and Psychology</a:t>
            </a:r>
            <a:r>
              <a:rPr lang="en" sz="1000">
                <a:solidFill>
                  <a:srgbClr val="222222"/>
                </a:solidFill>
                <a:highlight>
                  <a:srgbClr val="FFFFFF"/>
                </a:highlight>
                <a:latin typeface="Arial"/>
                <a:ea typeface="Arial"/>
                <a:cs typeface="Arial"/>
                <a:sym typeface="Arial"/>
              </a:rPr>
              <a:t>, </a:t>
            </a:r>
            <a:r>
              <a:rPr i="1" lang="en" sz="1000">
                <a:solidFill>
                  <a:srgbClr val="222222"/>
                </a:solidFill>
                <a:highlight>
                  <a:srgbClr val="FFFFFF"/>
                </a:highlight>
                <a:latin typeface="Arial"/>
                <a:ea typeface="Arial"/>
                <a:cs typeface="Arial"/>
                <a:sym typeface="Arial"/>
              </a:rPr>
              <a:t>14</a:t>
            </a:r>
            <a:r>
              <a:rPr lang="en" sz="1000">
                <a:solidFill>
                  <a:srgbClr val="222222"/>
                </a:solidFill>
                <a:highlight>
                  <a:srgbClr val="FFFFFF"/>
                </a:highlight>
                <a:latin typeface="Arial"/>
                <a:ea typeface="Arial"/>
                <a:cs typeface="Arial"/>
                <a:sym typeface="Arial"/>
              </a:rPr>
              <a:t>(2), 349-386.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Can you think of any universalities of cognition?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Course Materials</a:t>
            </a:r>
            <a:endParaRPr/>
          </a:p>
        </p:txBody>
      </p:sp>
      <p:sp>
        <p:nvSpPr>
          <p:cNvPr id="72" name="Google Shape;72;p1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73" name="Google Shape;73;p15"/>
          <p:cNvSpPr txBox="1"/>
          <p:nvPr>
            <p:ph idx="2" type="body"/>
          </p:nvPr>
        </p:nvSpPr>
        <p:spPr>
          <a:xfrm>
            <a:off x="4939500" y="724200"/>
            <a:ext cx="4045200" cy="3695100"/>
          </a:xfrm>
          <a:prstGeom prst="rect">
            <a:avLst/>
          </a:prstGeom>
        </p:spPr>
        <p:txBody>
          <a:bodyPr anchorCtr="0" anchor="ctr" bIns="91425" lIns="91425" spcFirstLastPara="1" rIns="91425" wrap="square" tIns="91425">
            <a:noAutofit/>
          </a:bodyPr>
          <a:lstStyle/>
          <a:p>
            <a:pPr indent="-9525" lvl="0" marL="57150" marR="61024" rtl="0" algn="l">
              <a:lnSpc>
                <a:spcPct val="93712"/>
              </a:lnSpc>
              <a:spcBef>
                <a:spcPts val="0"/>
              </a:spcBef>
              <a:spcAft>
                <a:spcPts val="0"/>
              </a:spcAft>
              <a:buNone/>
            </a:pPr>
            <a:r>
              <a:rPr lang="en"/>
              <a:t>Recommended class textbook.</a:t>
            </a:r>
            <a:endParaRPr/>
          </a:p>
          <a:p>
            <a:pPr indent="-9525" lvl="0" marL="57150" marR="61024" rtl="0" algn="l">
              <a:lnSpc>
                <a:spcPct val="93712"/>
              </a:lnSpc>
              <a:spcBef>
                <a:spcPts val="0"/>
              </a:spcBef>
              <a:spcAft>
                <a:spcPts val="0"/>
              </a:spcAft>
              <a:buNone/>
            </a:pPr>
            <a:r>
              <a:t/>
            </a:r>
            <a:endParaRPr/>
          </a:p>
          <a:p>
            <a:pPr indent="-9525" lvl="0" marL="57150" marR="61024" rtl="0" algn="l">
              <a:lnSpc>
                <a:spcPct val="93712"/>
              </a:lnSpc>
              <a:spcBef>
                <a:spcPts val="0"/>
              </a:spcBef>
              <a:spcAft>
                <a:spcPts val="0"/>
              </a:spcAft>
              <a:buNone/>
            </a:pPr>
            <a:r>
              <a:rPr lang="en"/>
              <a:t>J.R. Anderson (2022) Cognitive Psychology and Its Implications, Ninth Edition, Worth Publishers.</a:t>
            </a:r>
            <a:endParaRPr/>
          </a:p>
          <a:p>
            <a:pPr indent="0" lvl="0" marL="0" marR="61024" rtl="0" algn="l">
              <a:lnSpc>
                <a:spcPct val="93712"/>
              </a:lnSpc>
              <a:spcBef>
                <a:spcPts val="0"/>
              </a:spcBef>
              <a:spcAft>
                <a:spcPts val="0"/>
              </a:spcAft>
              <a:buNone/>
            </a:pPr>
            <a:r>
              <a:t/>
            </a:r>
            <a:endParaRPr/>
          </a:p>
          <a:p>
            <a:pPr indent="-9525" lvl="0" marL="114300" marR="61024" rtl="0" algn="l">
              <a:lnSpc>
                <a:spcPct val="93712"/>
              </a:lnSpc>
              <a:spcBef>
                <a:spcPts val="0"/>
              </a:spcBef>
              <a:spcAft>
                <a:spcPts val="0"/>
              </a:spcAft>
              <a:buNone/>
            </a:pPr>
            <a:r>
              <a:rPr lang="en"/>
              <a:t>All of the readings will be available from the Canvas website of the course.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Assessment</a:t>
            </a:r>
            <a:endParaRPr/>
          </a:p>
        </p:txBody>
      </p:sp>
      <p:sp>
        <p:nvSpPr>
          <p:cNvPr id="79" name="Google Shape;79;p16"/>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(grading scale in syllabus)</a:t>
            </a:r>
            <a:endParaRPr/>
          </a:p>
        </p:txBody>
      </p:sp>
      <p:sp>
        <p:nvSpPr>
          <p:cNvPr id="80" name="Google Shape;80;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10% Class Participation (attendance and discussion participation)</a:t>
            </a:r>
            <a:endParaRPr/>
          </a:p>
          <a:p>
            <a:pPr indent="0" lvl="0" marL="0" rtl="0" algn="l">
              <a:spcBef>
                <a:spcPts val="1200"/>
              </a:spcBef>
              <a:spcAft>
                <a:spcPts val="0"/>
              </a:spcAft>
              <a:buNone/>
            </a:pPr>
            <a:r>
              <a:rPr lang="en"/>
              <a:t>40% Three short written assignments (500- 600 words each)</a:t>
            </a:r>
            <a:endParaRPr/>
          </a:p>
          <a:p>
            <a:pPr indent="0" lvl="0" marL="0" rtl="0" algn="l">
              <a:spcBef>
                <a:spcPts val="1200"/>
              </a:spcBef>
              <a:spcAft>
                <a:spcPts val="0"/>
              </a:spcAft>
              <a:buNone/>
            </a:pPr>
            <a:r>
              <a:rPr lang="en"/>
              <a:t>40% Cognition Study Project. See project document on Canvas for more information.</a:t>
            </a:r>
            <a:endParaRPr/>
          </a:p>
          <a:p>
            <a:pPr indent="0" lvl="0" marL="0" rtl="0" algn="l">
              <a:spcBef>
                <a:spcPts val="1200"/>
              </a:spcBef>
              <a:spcAft>
                <a:spcPts val="1200"/>
              </a:spcAft>
              <a:buNone/>
            </a:pPr>
            <a:r>
              <a:rPr lang="en"/>
              <a:t>10% Participation in 3 hours of research studies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Class Participation</a:t>
            </a:r>
            <a:endParaRPr/>
          </a:p>
        </p:txBody>
      </p:sp>
      <p:sp>
        <p:nvSpPr>
          <p:cNvPr id="86" name="Google Shape;86;p1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87" name="Google Shape;87;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This is a combination of </a:t>
            </a:r>
            <a:r>
              <a:rPr lang="en"/>
              <a:t>attendance</a:t>
            </a:r>
            <a:r>
              <a:rPr lang="en"/>
              <a:t> and participation in class discussion</a:t>
            </a:r>
            <a:endParaRPr/>
          </a:p>
          <a:p>
            <a:pPr indent="0" lvl="0" marL="0" rtl="0" algn="l">
              <a:spcBef>
                <a:spcPts val="1200"/>
              </a:spcBef>
              <a:spcAft>
                <a:spcPts val="0"/>
              </a:spcAft>
              <a:buNone/>
            </a:pPr>
            <a:r>
              <a:rPr lang="en"/>
              <a:t>Absences - 2 without penalty. Please email Dr Young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Research Participation</a:t>
            </a:r>
            <a:endParaRPr/>
          </a:p>
        </p:txBody>
      </p:sp>
      <p:sp>
        <p:nvSpPr>
          <p:cNvPr id="93" name="Google Shape;93;p18"/>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94" name="Google Shape;94;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3 hours of study participation AS A PARTICIPANT ONLY. </a:t>
            </a:r>
            <a:endParaRPr/>
          </a:p>
          <a:p>
            <a:pPr indent="0" lvl="0" marL="0" rtl="0" algn="l">
              <a:spcBef>
                <a:spcPts val="1200"/>
              </a:spcBef>
              <a:spcAft>
                <a:spcPts val="0"/>
              </a:spcAft>
              <a:buNone/>
            </a:pPr>
            <a:r>
              <a:rPr lang="en"/>
              <a:t>Studies need to be approved by Dr Young. Send studies that you find/know about and we will post them to Canvas.</a:t>
            </a:r>
            <a:endParaRPr/>
          </a:p>
          <a:p>
            <a:pPr indent="0" lvl="0" marL="0" rtl="0" algn="l">
              <a:spcBef>
                <a:spcPts val="1200"/>
              </a:spcBef>
              <a:spcAft>
                <a:spcPts val="1200"/>
              </a:spcAft>
              <a:buNone/>
            </a:pPr>
            <a:r>
              <a:rPr lang="en"/>
              <a:t>There may be an alternative assignment.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Writing Assignments</a:t>
            </a:r>
            <a:endParaRPr/>
          </a:p>
        </p:txBody>
      </p:sp>
      <p:sp>
        <p:nvSpPr>
          <p:cNvPr id="100" name="Google Shape;100;p1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40% of your grade</a:t>
            </a:r>
            <a:endParaRPr/>
          </a:p>
        </p:txBody>
      </p:sp>
      <p:sp>
        <p:nvSpPr>
          <p:cNvPr id="101" name="Google Shape;101;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Roughly 2 pages (500-600 words) and will cover topics and ideas from the previous weeks</a:t>
            </a:r>
            <a:endParaRPr/>
          </a:p>
          <a:p>
            <a:pPr indent="0" lvl="0" marL="0" rtl="0" algn="l">
              <a:spcBef>
                <a:spcPts val="1200"/>
              </a:spcBef>
              <a:spcAft>
                <a:spcPts val="1200"/>
              </a:spcAft>
              <a:buNone/>
            </a:pPr>
            <a:r>
              <a:rPr lang="en"/>
              <a:t>FOLLOW THE WRITING GUIDELINES POSTED TO CANVAS!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265500" y="1205825"/>
            <a:ext cx="4045200" cy="2357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Cognition Observation Project</a:t>
            </a:r>
            <a:endParaRPr/>
          </a:p>
        </p:txBody>
      </p:sp>
      <p:sp>
        <p:nvSpPr>
          <p:cNvPr id="107" name="Google Shape;107;p20"/>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08" name="Google Shape;108;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lnSpc>
                <a:spcPct val="130000"/>
              </a:lnSpc>
              <a:spcBef>
                <a:spcPts val="1000"/>
              </a:spcBef>
              <a:spcAft>
                <a:spcPts val="0"/>
              </a:spcAft>
              <a:buNone/>
            </a:pPr>
            <a:r>
              <a:rPr lang="en"/>
              <a:t>Goal is to </a:t>
            </a:r>
            <a:r>
              <a:rPr lang="en"/>
              <a:t>examine the cognition of 2-3 individuals in the area of your choice. You will be tasked with making observations regarding the cognition of your participants and grounding your assessment in both the literature and the specific observations that can be seen on the video. </a:t>
            </a:r>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265500" y="1205825"/>
            <a:ext cx="4045200" cy="2357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Cognition Observation Project</a:t>
            </a:r>
            <a:endParaRPr/>
          </a:p>
        </p:txBody>
      </p:sp>
      <p:sp>
        <p:nvSpPr>
          <p:cNvPr id="114" name="Google Shape;114;p21"/>
          <p:cNvSpPr txBox="1"/>
          <p:nvPr>
            <p:ph idx="1" type="subTitle"/>
          </p:nvPr>
        </p:nvSpPr>
        <p:spPr>
          <a:xfrm>
            <a:off x="265500" y="3998664"/>
            <a:ext cx="4045200" cy="900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Due December 8</a:t>
            </a:r>
            <a:endParaRPr/>
          </a:p>
        </p:txBody>
      </p:sp>
      <p:sp>
        <p:nvSpPr>
          <p:cNvPr id="115" name="Google Shape;115;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lang="en"/>
              <a:t>You will:</a:t>
            </a:r>
            <a:endParaRPr/>
          </a:p>
          <a:p>
            <a:pPr indent="0" lvl="0" marL="0" rtl="0" algn="l">
              <a:spcBef>
                <a:spcPts val="1200"/>
              </a:spcBef>
              <a:spcAft>
                <a:spcPts val="0"/>
              </a:spcAft>
              <a:buNone/>
            </a:pPr>
            <a:r>
              <a:rPr lang="en"/>
              <a:t>Develop a research question and hypotheses</a:t>
            </a:r>
            <a:endParaRPr/>
          </a:p>
          <a:p>
            <a:pPr indent="0" lvl="0" marL="0" rtl="0" algn="l">
              <a:spcBef>
                <a:spcPts val="1200"/>
              </a:spcBef>
              <a:spcAft>
                <a:spcPts val="0"/>
              </a:spcAft>
              <a:buNone/>
            </a:pPr>
            <a:r>
              <a:rPr lang="en"/>
              <a:t>Administer an appropriate task for your participants</a:t>
            </a:r>
            <a:endParaRPr/>
          </a:p>
          <a:p>
            <a:pPr indent="0" lvl="0" marL="0" rtl="0" algn="l">
              <a:spcBef>
                <a:spcPts val="1200"/>
              </a:spcBef>
              <a:spcAft>
                <a:spcPts val="0"/>
              </a:spcAft>
              <a:buNone/>
            </a:pPr>
            <a:r>
              <a:rPr lang="en"/>
              <a:t>Record the data collection sessions</a:t>
            </a:r>
            <a:endParaRPr/>
          </a:p>
          <a:p>
            <a:pPr indent="0" lvl="0" marL="0" rtl="0" algn="l">
              <a:spcBef>
                <a:spcPts val="1200"/>
              </a:spcBef>
              <a:spcAft>
                <a:spcPts val="0"/>
              </a:spcAft>
              <a:buNone/>
            </a:pPr>
            <a:r>
              <a:rPr lang="en"/>
              <a:t>Analyze your video and data </a:t>
            </a:r>
            <a:endParaRPr/>
          </a:p>
          <a:p>
            <a:pPr indent="0" lvl="0" marL="0" rtl="0" algn="l">
              <a:spcBef>
                <a:spcPts val="1200"/>
              </a:spcBef>
              <a:spcAft>
                <a:spcPts val="1200"/>
              </a:spcAft>
              <a:buNone/>
            </a:pPr>
            <a:r>
              <a:rPr lang="en"/>
              <a:t>Write the results in a report 8-10 pages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