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0208af03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0208af03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208af03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208af03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0208af03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0208af03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0208af03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0208af03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0208af03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0208af03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208af03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0208af03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0208af03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0208af03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0208af03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0208af03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0208af03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0208af03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0208af03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0208af03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0208af0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0208af0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0208af03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0208af03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0208af03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0208af03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0a275be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0a275be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0a275be3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0a275be3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0a275be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0a275be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0208af03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0208af03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0208af03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0208af03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0208af03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80208af03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0208af03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0208af03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0208af03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0208af03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0208af0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0208af0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0208af0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0208af0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0208af0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0208af0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0208af03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0208af03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0208af03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0208af03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0208af03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0208af03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0208af03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0208af03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Nest_box" TargetMode="External"/><Relationship Id="rId10" Type="http://schemas.openxmlformats.org/officeDocument/2006/relationships/hyperlink" Target="https://en.wikipedia.org/wiki/Tree_hollow" TargetMode="External"/><Relationship Id="rId13" Type="http://schemas.openxmlformats.org/officeDocument/2006/relationships/hyperlink" Target="https://en.wikipedia.org/wiki/Altricial" TargetMode="External"/><Relationship Id="rId12" Type="http://schemas.openxmlformats.org/officeDocument/2006/relationships/hyperlink" Target="https://en.wikipedia.org/wiki/Bird_eg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Beak" TargetMode="External"/><Relationship Id="rId4" Type="http://schemas.openxmlformats.org/officeDocument/2006/relationships/hyperlink" Target="https://en.wikipedia.org/wiki/Dactyly#In_birds" TargetMode="External"/><Relationship Id="rId9" Type="http://schemas.openxmlformats.org/officeDocument/2006/relationships/hyperlink" Target="https://en.wikipedia.org/wiki/Nectar" TargetMode="External"/><Relationship Id="rId5" Type="http://schemas.openxmlformats.org/officeDocument/2006/relationships/hyperlink" Target="https://en.wikipedia.org/wiki/Sexual_dimorphism#Birds" TargetMode="External"/><Relationship Id="rId6" Type="http://schemas.openxmlformats.org/officeDocument/2006/relationships/hyperlink" Target="https://en.wikipedia.org/wiki/Carrion" TargetMode="External"/><Relationship Id="rId7" Type="http://schemas.openxmlformats.org/officeDocument/2006/relationships/hyperlink" Target="https://en.wikipedia.org/wiki/Lories_and_lorikeets" TargetMode="External"/><Relationship Id="rId8" Type="http://schemas.openxmlformats.org/officeDocument/2006/relationships/hyperlink" Target="https://en.wikipedia.org/wiki/Flow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Working and Long-Term Memory</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HUDK 4029: Human Cognition and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solidFill>
                  <a:schemeClr val="dk1"/>
                </a:solidFill>
                <a:highlight>
                  <a:srgbClr val="FFFFFF"/>
                </a:highlight>
              </a:rPr>
              <a:t>Characteristic features of parrots include a strong, curved </a:t>
            </a:r>
            <a:r>
              <a:rPr lang="en">
                <a:solidFill>
                  <a:schemeClr val="dk1"/>
                </a:solidFill>
                <a:highlight>
                  <a:srgbClr val="FFFFFF"/>
                </a:highlight>
                <a:uFill>
                  <a:noFill/>
                </a:uFill>
                <a:hlinkClick r:id="rId3">
                  <a:extLst>
                    <a:ext uri="{A12FA001-AC4F-418D-AE19-62706E023703}">
                      <ahyp:hlinkClr val="tx"/>
                    </a:ext>
                  </a:extLst>
                </a:hlinkClick>
              </a:rPr>
              <a:t>bill</a:t>
            </a:r>
            <a:r>
              <a:rPr lang="en">
                <a:solidFill>
                  <a:schemeClr val="dk1"/>
                </a:solidFill>
                <a:highlight>
                  <a:srgbClr val="FFFFFF"/>
                </a:highlight>
              </a:rPr>
              <a:t>, an upright stance, strong legs, and clawed </a:t>
            </a:r>
            <a:r>
              <a:rPr lang="en">
                <a:solidFill>
                  <a:schemeClr val="dk1"/>
                </a:solidFill>
                <a:highlight>
                  <a:srgbClr val="FFFFFF"/>
                </a:highlight>
                <a:uFill>
                  <a:noFill/>
                </a:uFill>
                <a:hlinkClick r:id="rId4">
                  <a:extLst>
                    <a:ext uri="{A12FA001-AC4F-418D-AE19-62706E023703}">
                      <ahyp:hlinkClr val="tx"/>
                    </a:ext>
                  </a:extLst>
                </a:hlinkClick>
              </a:rPr>
              <a:t>zygodactyl</a:t>
            </a:r>
            <a:r>
              <a:rPr lang="en">
                <a:solidFill>
                  <a:schemeClr val="dk1"/>
                </a:solidFill>
                <a:highlight>
                  <a:srgbClr val="FFFFFF"/>
                </a:highlight>
              </a:rPr>
              <a:t> feet. Many parrots are vividly coloured, and some are multi-coloured. Most parrots exhibit little or no </a:t>
            </a:r>
            <a:r>
              <a:rPr lang="en">
                <a:solidFill>
                  <a:schemeClr val="dk1"/>
                </a:solidFill>
                <a:highlight>
                  <a:srgbClr val="FFFFFF"/>
                </a:highlight>
                <a:uFill>
                  <a:noFill/>
                </a:uFill>
                <a:hlinkClick r:id="rId5">
                  <a:extLst>
                    <a:ext uri="{A12FA001-AC4F-418D-AE19-62706E023703}">
                      <ahyp:hlinkClr val="tx"/>
                    </a:ext>
                  </a:extLst>
                </a:hlinkClick>
              </a:rPr>
              <a:t>sexual dimorphism</a:t>
            </a:r>
            <a:r>
              <a:rPr lang="en">
                <a:solidFill>
                  <a:schemeClr val="dk1"/>
                </a:solidFill>
                <a:highlight>
                  <a:srgbClr val="FFFFFF"/>
                </a:highlight>
              </a:rPr>
              <a:t> in the visual spectrum. They form the most variably sized bird order in terms of length.</a:t>
            </a:r>
            <a:endParaRPr>
              <a:solidFill>
                <a:schemeClr val="dk1"/>
              </a:solidFill>
              <a:highlight>
                <a:srgbClr val="FFFFFF"/>
              </a:highlight>
            </a:endParaRPr>
          </a:p>
          <a:p>
            <a:pPr indent="0" lvl="0" marL="0" rtl="0" algn="l">
              <a:spcBef>
                <a:spcPts val="500"/>
              </a:spcBef>
              <a:spcAft>
                <a:spcPts val="0"/>
              </a:spcAft>
              <a:buNone/>
            </a:pPr>
            <a:r>
              <a:rPr lang="en">
                <a:solidFill>
                  <a:schemeClr val="dk1"/>
                </a:solidFill>
                <a:highlight>
                  <a:srgbClr val="FFFFFF"/>
                </a:highlight>
              </a:rPr>
              <a:t>The most important components of most parrots' diets are seeds, nuts, fruit, buds, and other plant material. A few species sometimes eat animals and </a:t>
            </a:r>
            <a:r>
              <a:rPr lang="en">
                <a:solidFill>
                  <a:schemeClr val="dk1"/>
                </a:solidFill>
                <a:highlight>
                  <a:srgbClr val="FFFFFF"/>
                </a:highlight>
                <a:uFill>
                  <a:noFill/>
                </a:uFill>
                <a:hlinkClick r:id="rId6">
                  <a:extLst>
                    <a:ext uri="{A12FA001-AC4F-418D-AE19-62706E023703}">
                      <ahyp:hlinkClr val="tx"/>
                    </a:ext>
                  </a:extLst>
                </a:hlinkClick>
              </a:rPr>
              <a:t>carrion</a:t>
            </a:r>
            <a:r>
              <a:rPr lang="en">
                <a:solidFill>
                  <a:schemeClr val="dk1"/>
                </a:solidFill>
                <a:highlight>
                  <a:srgbClr val="FFFFFF"/>
                </a:highlight>
              </a:rPr>
              <a:t>, while the </a:t>
            </a:r>
            <a:r>
              <a:rPr lang="en">
                <a:solidFill>
                  <a:schemeClr val="dk1"/>
                </a:solidFill>
                <a:highlight>
                  <a:srgbClr val="FFFFFF"/>
                </a:highlight>
                <a:uFill>
                  <a:noFill/>
                </a:uFill>
                <a:hlinkClick r:id="rId7">
                  <a:extLst>
                    <a:ext uri="{A12FA001-AC4F-418D-AE19-62706E023703}">
                      <ahyp:hlinkClr val="tx"/>
                    </a:ext>
                  </a:extLst>
                </a:hlinkClick>
              </a:rPr>
              <a:t>lories and lorikeets</a:t>
            </a:r>
            <a:r>
              <a:rPr lang="en">
                <a:solidFill>
                  <a:schemeClr val="dk1"/>
                </a:solidFill>
                <a:highlight>
                  <a:srgbClr val="FFFFFF"/>
                </a:highlight>
              </a:rPr>
              <a:t> are specialised for feeding on </a:t>
            </a:r>
            <a:r>
              <a:rPr lang="en">
                <a:solidFill>
                  <a:schemeClr val="dk1"/>
                </a:solidFill>
                <a:highlight>
                  <a:srgbClr val="FFFFFF"/>
                </a:highlight>
                <a:uFill>
                  <a:noFill/>
                </a:uFill>
                <a:hlinkClick r:id="rId8">
                  <a:extLst>
                    <a:ext uri="{A12FA001-AC4F-418D-AE19-62706E023703}">
                      <ahyp:hlinkClr val="tx"/>
                    </a:ext>
                  </a:extLst>
                </a:hlinkClick>
              </a:rPr>
              <a:t>floral</a:t>
            </a:r>
            <a:r>
              <a:rPr lang="en">
                <a:solidFill>
                  <a:schemeClr val="dk1"/>
                </a:solidFill>
                <a:highlight>
                  <a:srgbClr val="FFFFFF"/>
                </a:highlight>
              </a:rPr>
              <a:t> </a:t>
            </a:r>
            <a:r>
              <a:rPr lang="en">
                <a:solidFill>
                  <a:schemeClr val="dk1"/>
                </a:solidFill>
                <a:highlight>
                  <a:srgbClr val="FFFFFF"/>
                </a:highlight>
                <a:uFill>
                  <a:noFill/>
                </a:uFill>
                <a:hlinkClick r:id="rId9">
                  <a:extLst>
                    <a:ext uri="{A12FA001-AC4F-418D-AE19-62706E023703}">
                      <ahyp:hlinkClr val="tx"/>
                    </a:ext>
                  </a:extLst>
                </a:hlinkClick>
              </a:rPr>
              <a:t>nectar</a:t>
            </a:r>
            <a:r>
              <a:rPr lang="en">
                <a:solidFill>
                  <a:schemeClr val="dk1"/>
                </a:solidFill>
                <a:highlight>
                  <a:srgbClr val="FFFFFF"/>
                </a:highlight>
              </a:rPr>
              <a:t> and soft fruits. Almost all parrots nest in </a:t>
            </a:r>
            <a:r>
              <a:rPr lang="en">
                <a:solidFill>
                  <a:schemeClr val="dk1"/>
                </a:solidFill>
                <a:highlight>
                  <a:srgbClr val="FFFFFF"/>
                </a:highlight>
                <a:uFill>
                  <a:noFill/>
                </a:uFill>
                <a:hlinkClick r:id="rId10">
                  <a:extLst>
                    <a:ext uri="{A12FA001-AC4F-418D-AE19-62706E023703}">
                      <ahyp:hlinkClr val="tx"/>
                    </a:ext>
                  </a:extLst>
                </a:hlinkClick>
              </a:rPr>
              <a:t>tree hollows</a:t>
            </a:r>
            <a:r>
              <a:rPr lang="en">
                <a:solidFill>
                  <a:schemeClr val="dk1"/>
                </a:solidFill>
                <a:highlight>
                  <a:srgbClr val="FFFFFF"/>
                </a:highlight>
              </a:rPr>
              <a:t> (or </a:t>
            </a:r>
            <a:r>
              <a:rPr lang="en">
                <a:solidFill>
                  <a:schemeClr val="dk1"/>
                </a:solidFill>
                <a:highlight>
                  <a:srgbClr val="FFFFFF"/>
                </a:highlight>
                <a:uFill>
                  <a:noFill/>
                </a:uFill>
                <a:hlinkClick r:id="rId11">
                  <a:extLst>
                    <a:ext uri="{A12FA001-AC4F-418D-AE19-62706E023703}">
                      <ahyp:hlinkClr val="tx"/>
                    </a:ext>
                  </a:extLst>
                </a:hlinkClick>
              </a:rPr>
              <a:t>nest boxes</a:t>
            </a:r>
            <a:r>
              <a:rPr lang="en">
                <a:solidFill>
                  <a:schemeClr val="dk1"/>
                </a:solidFill>
                <a:highlight>
                  <a:srgbClr val="FFFFFF"/>
                </a:highlight>
              </a:rPr>
              <a:t> in captivity), and lay white </a:t>
            </a:r>
            <a:r>
              <a:rPr lang="en">
                <a:solidFill>
                  <a:schemeClr val="dk1"/>
                </a:solidFill>
                <a:highlight>
                  <a:srgbClr val="FFFFFF"/>
                </a:highlight>
                <a:uFill>
                  <a:noFill/>
                </a:uFill>
                <a:hlinkClick r:id="rId12">
                  <a:extLst>
                    <a:ext uri="{A12FA001-AC4F-418D-AE19-62706E023703}">
                      <ahyp:hlinkClr val="tx"/>
                    </a:ext>
                  </a:extLst>
                </a:hlinkClick>
              </a:rPr>
              <a:t>eggs</a:t>
            </a:r>
            <a:r>
              <a:rPr lang="en">
                <a:solidFill>
                  <a:schemeClr val="dk1"/>
                </a:solidFill>
                <a:highlight>
                  <a:srgbClr val="FFFFFF"/>
                </a:highlight>
              </a:rPr>
              <a:t> from which hatch </a:t>
            </a:r>
            <a:r>
              <a:rPr lang="en">
                <a:solidFill>
                  <a:schemeClr val="dk1"/>
                </a:solidFill>
                <a:highlight>
                  <a:srgbClr val="FFFFFF"/>
                </a:highlight>
                <a:uFill>
                  <a:noFill/>
                </a:uFill>
                <a:hlinkClick r:id="rId13">
                  <a:extLst>
                    <a:ext uri="{A12FA001-AC4F-418D-AE19-62706E023703}">
                      <ahyp:hlinkClr val="tx"/>
                    </a:ext>
                  </a:extLst>
                </a:hlinkClick>
              </a:rPr>
              <a:t>altricial</a:t>
            </a:r>
            <a:r>
              <a:rPr lang="en">
                <a:solidFill>
                  <a:schemeClr val="dk1"/>
                </a:solidFill>
                <a:highlight>
                  <a:srgbClr val="FFFFFF"/>
                </a:highlight>
              </a:rPr>
              <a:t> (helpless) young.</a:t>
            </a:r>
            <a:endParaRPr>
              <a:solidFill>
                <a:schemeClr val="dk1"/>
              </a:solidFill>
              <a:highlight>
                <a:srgbClr val="FFFFFF"/>
              </a:highlight>
            </a:endParaRPr>
          </a:p>
          <a:p>
            <a:pPr indent="0" lvl="0" marL="0" rtl="0" algn="l">
              <a:spcBef>
                <a:spcPts val="5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Cognitive Load Theory</a:t>
            </a:r>
            <a:endParaRPr/>
          </a:p>
        </p:txBody>
      </p:sp>
      <p:sp>
        <p:nvSpPr>
          <p:cNvPr id="126" name="Google Shape;126;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it?</a:t>
            </a:r>
            <a:endParaRPr/>
          </a:p>
        </p:txBody>
      </p:sp>
      <p:sp>
        <p:nvSpPr>
          <p:cNvPr id="127" name="Google Shape;127;p23"/>
          <p:cNvSpPr txBox="1"/>
          <p:nvPr>
            <p:ph idx="2" type="body"/>
          </p:nvPr>
        </p:nvSpPr>
        <p:spPr>
          <a:xfrm>
            <a:off x="4939500" y="439875"/>
            <a:ext cx="3837000" cy="39795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Fundamentally it is an instructional theory based on our understanding of human </a:t>
            </a:r>
            <a:r>
              <a:rPr lang="en"/>
              <a:t>cognitive</a:t>
            </a:r>
            <a:r>
              <a:rPr lang="en"/>
              <a:t> </a:t>
            </a:r>
            <a:r>
              <a:rPr lang="en"/>
              <a:t>architecture</a:t>
            </a:r>
            <a:r>
              <a:rPr lang="en"/>
              <a:t> (the relations between working memory and long-term memory)</a:t>
            </a:r>
            <a:endParaRPr/>
          </a:p>
          <a:p>
            <a:pPr indent="0" lvl="0" marL="0" rtl="0" algn="l">
              <a:spcBef>
                <a:spcPts val="1200"/>
              </a:spcBef>
              <a:spcAft>
                <a:spcPts val="1200"/>
              </a:spcAft>
              <a:buNone/>
            </a:pPr>
            <a:r>
              <a:rPr lang="en"/>
              <a:t>It says that, because learning of </a:t>
            </a:r>
            <a:r>
              <a:rPr lang="en"/>
              <a:t>secondary</a:t>
            </a:r>
            <a:r>
              <a:rPr lang="en"/>
              <a:t> knowledge requires instruction, we need to carefully consider how we present the material that is to-be-learned so that it can be properly managed by the available cognitive resources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Types of Cognitive Load</a:t>
            </a:r>
            <a:endParaRPr/>
          </a:p>
        </p:txBody>
      </p:sp>
      <p:sp>
        <p:nvSpPr>
          <p:cNvPr id="133" name="Google Shape;133;p2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rgbClr val="222222"/>
                </a:solidFill>
                <a:highlight>
                  <a:srgbClr val="FFFFFF"/>
                </a:highlight>
                <a:latin typeface="Arial"/>
                <a:ea typeface="Arial"/>
                <a:cs typeface="Arial"/>
                <a:sym typeface="Arial"/>
              </a:rPr>
              <a:t>Sweller, J. (2011). Cognitive load theory. In </a:t>
            </a:r>
            <a:r>
              <a:rPr i="1" lang="en" sz="1000">
                <a:solidFill>
                  <a:srgbClr val="222222"/>
                </a:solidFill>
                <a:highlight>
                  <a:srgbClr val="FFFFFF"/>
                </a:highlight>
                <a:latin typeface="Arial"/>
                <a:ea typeface="Arial"/>
                <a:cs typeface="Arial"/>
                <a:sym typeface="Arial"/>
              </a:rPr>
              <a:t>Psychology of learning and motivation</a:t>
            </a:r>
            <a:r>
              <a:rPr lang="en" sz="1000">
                <a:solidFill>
                  <a:srgbClr val="222222"/>
                </a:solidFill>
                <a:highlight>
                  <a:srgbClr val="FFFFFF"/>
                </a:highlight>
                <a:latin typeface="Arial"/>
                <a:ea typeface="Arial"/>
                <a:cs typeface="Arial"/>
                <a:sym typeface="Arial"/>
              </a:rPr>
              <a:t> (Vol. 55, pp. 37-76). Academic Press.</a:t>
            </a:r>
            <a:endParaRPr/>
          </a:p>
        </p:txBody>
      </p:sp>
      <p:sp>
        <p:nvSpPr>
          <p:cNvPr id="134" name="Google Shape;134;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Intrinsic: refers to the nature of the information, specifically the complexity and element interactivity</a:t>
            </a:r>
            <a:endParaRPr/>
          </a:p>
          <a:p>
            <a:pPr indent="0" lvl="0" marL="457200" rtl="0" algn="l">
              <a:spcBef>
                <a:spcPts val="1200"/>
              </a:spcBef>
              <a:spcAft>
                <a:spcPts val="0"/>
              </a:spcAft>
              <a:buNone/>
            </a:pPr>
            <a:r>
              <a:rPr lang="en"/>
              <a:t>Fixed, so can only be altered by changing what is learned or the levels of expertise of the particular learner</a:t>
            </a:r>
            <a:endParaRPr/>
          </a:p>
          <a:p>
            <a:pPr indent="0" lvl="0" marL="0" rtl="0" algn="l">
              <a:spcBef>
                <a:spcPts val="1200"/>
              </a:spcBef>
              <a:spcAft>
                <a:spcPts val="1200"/>
              </a:spcAft>
              <a:buNone/>
            </a:pPr>
            <a:r>
              <a:rPr lang="en"/>
              <a:t>Extrinsic: refers to how the information is learned (instruction)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Cognitive Load</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1469475" y="1017725"/>
            <a:ext cx="5848349" cy="400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Cognitive Load</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1608550" y="1019925"/>
            <a:ext cx="6249351" cy="400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Cognitive Overload</a:t>
            </a:r>
            <a:endParaRPr/>
          </a:p>
        </p:txBody>
      </p:sp>
      <p:sp>
        <p:nvSpPr>
          <p:cNvPr id="154" name="Google Shape;154;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5" name="Google Shape;155;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Cognitive Overload?</a:t>
            </a:r>
            <a:endParaRPr/>
          </a:p>
          <a:p>
            <a:pPr indent="0" lvl="0" marL="0" rtl="0" algn="l">
              <a:spcBef>
                <a:spcPts val="1200"/>
              </a:spcBef>
              <a:spcAft>
                <a:spcPts val="1200"/>
              </a:spcAft>
              <a:buNone/>
            </a:pPr>
            <a:r>
              <a:rPr lang="en"/>
              <a:t>Sweller leans </a:t>
            </a:r>
            <a:r>
              <a:rPr lang="en"/>
              <a:t>heavily</a:t>
            </a:r>
            <a:r>
              <a:rPr lang="en"/>
              <a:t> into two learning mechanisms. What are they and do they aid working memory?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 terms of learning and cognitive functioning, what is the importance of long-term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a:t>
            </a:r>
            <a:r>
              <a:rPr lang="en"/>
              <a:t>Acquisition</a:t>
            </a:r>
            <a:r>
              <a:rPr lang="en"/>
              <a:t>: Chess study</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1066213" y="712125"/>
            <a:ext cx="6857275" cy="4162775"/>
          </a:xfrm>
          <a:prstGeom prst="rect">
            <a:avLst/>
          </a:prstGeom>
          <a:noFill/>
          <a:ln>
            <a:noFill/>
          </a:ln>
        </p:spPr>
      </p:pic>
      <p:sp>
        <p:nvSpPr>
          <p:cNvPr id="168" name="Google Shape;168;p29"/>
          <p:cNvSpPr txBox="1"/>
          <p:nvPr/>
        </p:nvSpPr>
        <p:spPr>
          <a:xfrm>
            <a:off x="115800" y="4804800"/>
            <a:ext cx="90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Chase, W. G., &amp; Simon, H. A. (1973). The mind's eye in chess. In </a:t>
            </a:r>
            <a:r>
              <a:rPr i="1" lang="en" sz="1000">
                <a:solidFill>
                  <a:srgbClr val="222222"/>
                </a:solidFill>
                <a:highlight>
                  <a:srgbClr val="FFFFFF"/>
                </a:highlight>
              </a:rPr>
              <a:t>Visual information processing</a:t>
            </a:r>
            <a:r>
              <a:rPr lang="en" sz="1000">
                <a:solidFill>
                  <a:srgbClr val="222222"/>
                </a:solidFill>
                <a:highlight>
                  <a:srgbClr val="FFFFFF"/>
                </a:highlight>
              </a:rPr>
              <a:t> (pp. 215-281). Academic Press.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Automation</a:t>
            </a:r>
            <a:endParaRPr/>
          </a:p>
        </p:txBody>
      </p:sp>
      <p:sp>
        <p:nvSpPr>
          <p:cNvPr id="174" name="Google Shape;174;p30"/>
          <p:cNvSpPr txBox="1"/>
          <p:nvPr>
            <p:ph idx="1" type="body"/>
          </p:nvPr>
        </p:nvSpPr>
        <p:spPr>
          <a:xfrm>
            <a:off x="3888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tasks become practiced, they become more automatic and require less and less central cognition to execute</a:t>
            </a:r>
            <a:endParaRPr/>
          </a:p>
          <a:p>
            <a:pPr indent="0" lvl="0" marL="0" rtl="0" algn="l">
              <a:spcBef>
                <a:spcPts val="1200"/>
              </a:spcBef>
              <a:spcAft>
                <a:spcPts val="0"/>
              </a:spcAft>
              <a:buNone/>
            </a:pPr>
            <a:r>
              <a:rPr lang="en"/>
              <a:t>Automaticity is a matter of degree</a:t>
            </a:r>
            <a:endParaRPr/>
          </a:p>
          <a:p>
            <a:pPr indent="0" lvl="0" marL="0" rtl="0" algn="l">
              <a:spcBef>
                <a:spcPts val="1200"/>
              </a:spcBef>
              <a:spcAft>
                <a:spcPts val="0"/>
              </a:spcAft>
              <a:buNone/>
            </a:pPr>
            <a:r>
              <a:rPr lang="en"/>
              <a:t>An important function of automaticity is that it reduces pressure on the working memory</a:t>
            </a:r>
            <a:endParaRPr/>
          </a:p>
          <a:p>
            <a:pPr indent="0" lvl="0" marL="0" rtl="0" algn="l">
              <a:spcBef>
                <a:spcPts val="1200"/>
              </a:spcBef>
              <a:spcAft>
                <a:spcPts val="1200"/>
              </a:spcAft>
              <a:buNone/>
            </a:pPr>
            <a:r>
              <a:rPr lang="en"/>
              <a:t>Additionally, automaticity enables parallel processing</a:t>
            </a:r>
            <a:endParaRPr/>
          </a:p>
        </p:txBody>
      </p:sp>
      <p:sp>
        <p:nvSpPr>
          <p:cNvPr id="175" name="Google Shape;175;p30"/>
          <p:cNvSpPr txBox="1"/>
          <p:nvPr/>
        </p:nvSpPr>
        <p:spPr>
          <a:xfrm>
            <a:off x="115800" y="4804800"/>
            <a:ext cx="90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Anderson, 2022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Can we train </a:t>
            </a:r>
            <a:r>
              <a:rPr lang="en"/>
              <a:t>working</a:t>
            </a:r>
            <a:r>
              <a:rPr lang="en"/>
              <a:t> memory?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Writing 1 will be open one week from the due date (follow guidelines!)</a:t>
            </a:r>
            <a:endParaRPr/>
          </a:p>
          <a:p>
            <a:pPr indent="0" lvl="0" marL="0" rtl="0" algn="l">
              <a:spcBef>
                <a:spcPts val="1200"/>
              </a:spcBef>
              <a:spcAft>
                <a:spcPts val="0"/>
              </a:spcAft>
              <a:buNone/>
            </a:pPr>
            <a:r>
              <a:rPr lang="en"/>
              <a:t>Background reading for the course</a:t>
            </a:r>
            <a:endParaRPr/>
          </a:p>
          <a:p>
            <a:pPr indent="0" lvl="0" marL="0" rtl="0" algn="l">
              <a:spcBef>
                <a:spcPts val="1200"/>
              </a:spcBef>
              <a:spcAft>
                <a:spcPts val="0"/>
              </a:spcAft>
              <a:buNone/>
            </a:pPr>
            <a:r>
              <a:rPr lang="en"/>
              <a:t>Project soft </a:t>
            </a:r>
            <a:r>
              <a:rPr lang="en"/>
              <a:t>deadline</a:t>
            </a:r>
            <a:r>
              <a:rPr lang="en"/>
              <a:t> for topic (Oct 17 - choose topic)</a:t>
            </a:r>
            <a:endParaRPr/>
          </a:p>
          <a:p>
            <a:pPr indent="0" lvl="0" marL="0" rtl="0" algn="l">
              <a:spcBef>
                <a:spcPts val="1200"/>
              </a:spcBef>
              <a:spcAft>
                <a:spcPts val="0"/>
              </a:spcAft>
              <a:buNone/>
            </a:pPr>
            <a:r>
              <a:rPr lang="en"/>
              <a:t>Research participation </a:t>
            </a:r>
            <a:endParaRPr/>
          </a:p>
          <a:p>
            <a:pPr indent="0" lvl="0" marL="0" rtl="0" algn="l">
              <a:spcBef>
                <a:spcPts val="1200"/>
              </a:spcBef>
              <a:spcAft>
                <a:spcPts val="1200"/>
              </a:spcAft>
              <a:buNone/>
            </a:pPr>
            <a:r>
              <a:rPr lang="en"/>
              <a:t>Last name on name tags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Exactly…</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for working memory (and other components of the traditional conception of </a:t>
            </a:r>
            <a:r>
              <a:rPr lang="en"/>
              <a:t>executive</a:t>
            </a:r>
            <a:r>
              <a:rPr lang="en"/>
              <a:t> function) tend to be specific to the </a:t>
            </a:r>
            <a:r>
              <a:rPr lang="en"/>
              <a:t>paradigm</a:t>
            </a:r>
            <a:r>
              <a:rPr lang="en"/>
              <a:t> used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 the question remains - how can we improve cognitive overload?</a:t>
            </a:r>
            <a:endParaRPr/>
          </a:p>
        </p:txBody>
      </p:sp>
      <p:sp>
        <p:nvSpPr>
          <p:cNvPr id="187" name="Google Shape;187;p32"/>
          <p:cNvSpPr txBox="1"/>
          <p:nvPr/>
        </p:nvSpPr>
        <p:spPr>
          <a:xfrm>
            <a:off x="0" y="4462000"/>
            <a:ext cx="893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Holmes, J., Woolgar, F., Hampshire, A., &amp; Gathercole, S. E. (2019). Are working memory training effects paradigm-specific?. </a:t>
            </a:r>
            <a:r>
              <a:rPr i="1" lang="en" sz="1000">
                <a:solidFill>
                  <a:srgbClr val="222222"/>
                </a:solidFill>
                <a:highlight>
                  <a:srgbClr val="FFFFFF"/>
                </a:highlight>
              </a:rPr>
              <a:t>Frontiers in psychology</a:t>
            </a:r>
            <a:r>
              <a:rPr lang="en" sz="1000">
                <a:solidFill>
                  <a:srgbClr val="222222"/>
                </a:solidFill>
                <a:highlight>
                  <a:srgbClr val="FFFFFF"/>
                </a:highlight>
              </a:rPr>
              <a:t>, </a:t>
            </a:r>
            <a:r>
              <a:rPr i="1" lang="en" sz="1000">
                <a:solidFill>
                  <a:srgbClr val="222222"/>
                </a:solidFill>
                <a:highlight>
                  <a:srgbClr val="FFFFFF"/>
                </a:highlight>
              </a:rPr>
              <a:t>10</a:t>
            </a:r>
            <a:r>
              <a:rPr lang="en" sz="1000">
                <a:solidFill>
                  <a:srgbClr val="222222"/>
                </a:solidFill>
                <a:highlight>
                  <a:srgbClr val="FFFFFF"/>
                </a:highlight>
              </a:rPr>
              <a:t>, 1103.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78350" y="1205825"/>
            <a:ext cx="4577700" cy="207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Multimedia</a:t>
            </a:r>
            <a:r>
              <a:rPr lang="en"/>
              <a:t> Learning and </a:t>
            </a:r>
            <a:endParaRPr/>
          </a:p>
          <a:p>
            <a:pPr indent="0" lvl="0" marL="0" rtl="0" algn="ctr">
              <a:spcBef>
                <a:spcPts val="0"/>
              </a:spcBef>
              <a:spcAft>
                <a:spcPts val="0"/>
              </a:spcAft>
              <a:buNone/>
            </a:pPr>
            <a:r>
              <a:rPr lang="en"/>
              <a:t>Cognitive Overload</a:t>
            </a:r>
            <a:endParaRPr/>
          </a:p>
          <a:p>
            <a:pPr indent="0" lvl="0" marL="0" rtl="0" algn="ctr">
              <a:spcBef>
                <a:spcPts val="0"/>
              </a:spcBef>
              <a:spcAft>
                <a:spcPts val="0"/>
              </a:spcAft>
              <a:buNone/>
            </a:pPr>
            <a:r>
              <a:rPr lang="en"/>
              <a:t>(Mayer &amp; Moreno, 2003)</a:t>
            </a:r>
            <a:endParaRPr/>
          </a:p>
        </p:txBody>
      </p:sp>
      <p:sp>
        <p:nvSpPr>
          <p:cNvPr id="193" name="Google Shape;193;p3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94" name="Google Shape;194;p33"/>
          <p:cNvSpPr txBox="1"/>
          <p:nvPr>
            <p:ph idx="2" type="body"/>
          </p:nvPr>
        </p:nvSpPr>
        <p:spPr>
          <a:xfrm>
            <a:off x="4897850" y="172225"/>
            <a:ext cx="3837000" cy="36951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None/>
            </a:pPr>
            <a:r>
              <a:rPr i="1" lang="en" sz="2000"/>
              <a:t>A potential problem is that the </a:t>
            </a:r>
            <a:r>
              <a:rPr b="1" i="1" lang="en" sz="2000"/>
              <a:t>processing demands</a:t>
            </a:r>
            <a:r>
              <a:rPr i="1" lang="en" sz="2000"/>
              <a:t> evoked by the learning task may </a:t>
            </a:r>
            <a:r>
              <a:rPr b="1" i="1" lang="en" sz="2000"/>
              <a:t>exceed</a:t>
            </a:r>
            <a:r>
              <a:rPr i="1" lang="en" sz="2000"/>
              <a:t> the </a:t>
            </a:r>
            <a:r>
              <a:rPr b="1" i="1" lang="en" sz="2000"/>
              <a:t>processing capacity</a:t>
            </a:r>
            <a:r>
              <a:rPr i="1" lang="en" sz="2000"/>
              <a:t> of the cognitive system</a:t>
            </a:r>
            <a:r>
              <a:rPr lang="en" sz="2000"/>
              <a:t> (Mayer &amp; Moreno, 2003, p.45)</a:t>
            </a:r>
            <a:endParaRPr sz="2000"/>
          </a:p>
          <a:p>
            <a:pPr indent="0" lvl="0" marL="0" rtl="0" algn="l">
              <a:lnSpc>
                <a:spcPct val="95000"/>
              </a:lnSpc>
              <a:spcBef>
                <a:spcPts val="0"/>
              </a:spcBef>
              <a:spcAft>
                <a:spcPts val="1200"/>
              </a:spcAft>
              <a:buNone/>
            </a:pPr>
            <a:r>
              <a:t/>
            </a:r>
            <a:endParaRPr/>
          </a:p>
        </p:txBody>
      </p:sp>
      <p:pic>
        <p:nvPicPr>
          <p:cNvPr id="195" name="Google Shape;195;p33"/>
          <p:cNvPicPr preferRelativeResize="0"/>
          <p:nvPr/>
        </p:nvPicPr>
        <p:blipFill>
          <a:blip r:embed="rId3">
            <a:alphaModFix/>
          </a:blip>
          <a:stretch>
            <a:fillRect/>
          </a:stretch>
        </p:blipFill>
        <p:spPr>
          <a:xfrm>
            <a:off x="1911825" y="3281525"/>
            <a:ext cx="7130001" cy="192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p:nvPr/>
        </p:nvSpPr>
        <p:spPr>
          <a:xfrm>
            <a:off x="170000" y="1886250"/>
            <a:ext cx="2518500" cy="137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 kinds of cognitive-processing demands </a:t>
            </a:r>
            <a:endParaRPr sz="1800"/>
          </a:p>
        </p:txBody>
      </p:sp>
      <p:sp>
        <p:nvSpPr>
          <p:cNvPr id="201" name="Google Shape;201;p34"/>
          <p:cNvSpPr/>
          <p:nvPr/>
        </p:nvSpPr>
        <p:spPr>
          <a:xfrm>
            <a:off x="4353700" y="375200"/>
            <a:ext cx="2401800" cy="8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Essential Processing</a:t>
            </a:r>
            <a:endParaRPr/>
          </a:p>
        </p:txBody>
      </p:sp>
      <p:sp>
        <p:nvSpPr>
          <p:cNvPr id="202" name="Google Shape;202;p34"/>
          <p:cNvSpPr/>
          <p:nvPr/>
        </p:nvSpPr>
        <p:spPr>
          <a:xfrm>
            <a:off x="4353700" y="2125350"/>
            <a:ext cx="2401800" cy="8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Incidental Processing</a:t>
            </a:r>
            <a:endParaRPr/>
          </a:p>
        </p:txBody>
      </p:sp>
      <p:sp>
        <p:nvSpPr>
          <p:cNvPr id="203" name="Google Shape;203;p34"/>
          <p:cNvSpPr/>
          <p:nvPr/>
        </p:nvSpPr>
        <p:spPr>
          <a:xfrm>
            <a:off x="4353700" y="3875500"/>
            <a:ext cx="2401800" cy="8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Representational Holding</a:t>
            </a:r>
            <a:endParaRPr/>
          </a:p>
        </p:txBody>
      </p:sp>
      <p:cxnSp>
        <p:nvCxnSpPr>
          <p:cNvPr id="204" name="Google Shape;204;p34"/>
          <p:cNvCxnSpPr>
            <a:stCxn id="200" idx="0"/>
            <a:endCxn id="201" idx="1"/>
          </p:cNvCxnSpPr>
          <p:nvPr/>
        </p:nvCxnSpPr>
        <p:spPr>
          <a:xfrm flipH="1" rot="10800000">
            <a:off x="1429250" y="821550"/>
            <a:ext cx="2924400" cy="10647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4"/>
          <p:cNvCxnSpPr>
            <a:stCxn id="200" idx="3"/>
            <a:endCxn id="202" idx="1"/>
          </p:cNvCxnSpPr>
          <p:nvPr/>
        </p:nvCxnSpPr>
        <p:spPr>
          <a:xfrm>
            <a:off x="2688500" y="2571750"/>
            <a:ext cx="16653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4"/>
          <p:cNvCxnSpPr>
            <a:stCxn id="200" idx="2"/>
            <a:endCxn id="203" idx="1"/>
          </p:cNvCxnSpPr>
          <p:nvPr/>
        </p:nvCxnSpPr>
        <p:spPr>
          <a:xfrm>
            <a:off x="1429250" y="3257250"/>
            <a:ext cx="2924400" cy="106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1686150" y="0"/>
            <a:ext cx="5837824" cy="50482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17" name="Google Shape;217;p36"/>
          <p:cNvSpPr txBox="1"/>
          <p:nvPr>
            <p:ph idx="1" type="body"/>
          </p:nvPr>
        </p:nvSpPr>
        <p:spPr>
          <a:xfrm>
            <a:off x="311700" y="1152475"/>
            <a:ext cx="8520600" cy="1674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Do you think there are any school subjects which could make more use of the visual and auditory channels in order to present information? Why do you think they currently do not?</a:t>
            </a:r>
            <a:endParaRPr/>
          </a:p>
          <a:p>
            <a:pPr indent="0" lvl="0" marL="0" rtl="0" algn="l">
              <a:spcBef>
                <a:spcPts val="1200"/>
              </a:spcBef>
              <a:spcAft>
                <a:spcPts val="0"/>
              </a:spcAft>
              <a:buNone/>
            </a:pPr>
            <a:r>
              <a:t/>
            </a:r>
            <a:endParaRPr/>
          </a:p>
          <a:p>
            <a:pPr indent="0" lvl="0" marL="914400" rtl="0" algn="l">
              <a:spcBef>
                <a:spcPts val="1200"/>
              </a:spcBef>
              <a:spcAft>
                <a:spcPts val="1200"/>
              </a:spcAft>
              <a:buNone/>
            </a:pPr>
            <a:r>
              <a:rPr lang="en"/>
              <a:t>  </a:t>
            </a:r>
            <a:endParaRPr/>
          </a:p>
        </p:txBody>
      </p:sp>
      <p:sp>
        <p:nvSpPr>
          <p:cNvPr id="218" name="Google Shape;218;p36"/>
          <p:cNvSpPr txBox="1"/>
          <p:nvPr>
            <p:ph idx="1" type="body"/>
          </p:nvPr>
        </p:nvSpPr>
        <p:spPr>
          <a:xfrm>
            <a:off x="228550" y="2126375"/>
            <a:ext cx="8520600" cy="16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00"/>
              <a:t>Mayer &amp; Moreno (2003) remark the importance of further research on how to measure cognitive load, particularly: </a:t>
            </a:r>
            <a:endParaRPr sz="1600"/>
          </a:p>
          <a:p>
            <a:pPr indent="-330200" lvl="1" marL="914400" rtl="0" algn="l">
              <a:lnSpc>
                <a:spcPct val="95000"/>
              </a:lnSpc>
              <a:spcBef>
                <a:spcPts val="1200"/>
              </a:spcBef>
              <a:spcAft>
                <a:spcPts val="0"/>
              </a:spcAft>
              <a:buSzPts val="1600"/>
              <a:buChar char="-"/>
            </a:pPr>
            <a:r>
              <a:rPr lang="en" sz="1600"/>
              <a:t>Measuring the cognitive load experienced by learners</a:t>
            </a:r>
            <a:endParaRPr sz="1600"/>
          </a:p>
          <a:p>
            <a:pPr indent="-330200" lvl="1" marL="914400" rtl="0" algn="l">
              <a:lnSpc>
                <a:spcPct val="95000"/>
              </a:lnSpc>
              <a:spcBef>
                <a:spcPts val="0"/>
              </a:spcBef>
              <a:spcAft>
                <a:spcPts val="0"/>
              </a:spcAft>
              <a:buSzPts val="1600"/>
              <a:buChar char="-"/>
            </a:pPr>
            <a:r>
              <a:rPr lang="en" sz="1600"/>
              <a:t>Measuring </a:t>
            </a:r>
            <a:r>
              <a:rPr lang="en" sz="1600"/>
              <a:t>the</a:t>
            </a:r>
            <a:r>
              <a:rPr lang="en" sz="1600"/>
              <a:t> cognitive load imposed by instructional materials</a:t>
            </a:r>
            <a:endParaRPr sz="1600"/>
          </a:p>
          <a:p>
            <a:pPr indent="-330200" lvl="1" marL="914400" rtl="0" algn="l">
              <a:lnSpc>
                <a:spcPct val="95000"/>
              </a:lnSpc>
              <a:spcBef>
                <a:spcPts val="0"/>
              </a:spcBef>
              <a:spcAft>
                <a:spcPts val="0"/>
              </a:spcAft>
              <a:buSzPts val="1600"/>
              <a:buChar char="-"/>
            </a:pPr>
            <a:r>
              <a:rPr lang="en" sz="1600"/>
              <a:t>Measuring the cognitive capacities of learners</a:t>
            </a:r>
            <a:endParaRPr sz="1600"/>
          </a:p>
          <a:p>
            <a:pPr indent="0" lvl="0" marL="914400" rtl="0" algn="l">
              <a:lnSpc>
                <a:spcPct val="95000"/>
              </a:lnSpc>
              <a:spcBef>
                <a:spcPts val="1200"/>
              </a:spcBef>
              <a:spcAft>
                <a:spcPts val="0"/>
              </a:spcAft>
              <a:buSzPts val="275"/>
              <a:buNone/>
            </a:pPr>
            <a:r>
              <a:rPr lang="en" sz="1600"/>
              <a:t>What are some of the possible impacts of being able to measure these in accurate ways? Do you think it is possible? </a:t>
            </a:r>
            <a:endParaRPr sz="1600"/>
          </a:p>
          <a:p>
            <a:pPr indent="0" lvl="0" marL="914400" rtl="0" algn="l">
              <a:lnSpc>
                <a:spcPct val="95000"/>
              </a:lnSpc>
              <a:spcBef>
                <a:spcPts val="1200"/>
              </a:spcBef>
              <a:spcAft>
                <a:spcPts val="1200"/>
              </a:spcAft>
              <a:buSzPts val="275"/>
              <a:buNone/>
            </a:pPr>
            <a:r>
              <a:rPr lang="en" sz="550"/>
              <a:t>  </a:t>
            </a:r>
            <a:endParaRPr sz="5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90250" y="526350"/>
            <a:ext cx="5979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some other causes of cognitive overload?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Working Memory and Learning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Studying</a:t>
            </a:r>
            <a:endParaRPr/>
          </a:p>
        </p:txBody>
      </p:sp>
      <p:sp>
        <p:nvSpPr>
          <p:cNvPr id="234" name="Google Shape;234;p3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required for effective studying?</a:t>
            </a:r>
            <a:endParaRPr/>
          </a:p>
        </p:txBody>
      </p:sp>
      <p:sp>
        <p:nvSpPr>
          <p:cNvPr id="235" name="Google Shape;235;p3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Effective studying requires knowledge of what information is already learned relative to what needs to be learned.</a:t>
            </a:r>
            <a:endParaRPr/>
          </a:p>
          <a:p>
            <a:pPr indent="0" lvl="0" marL="0" rtl="0" algn="l">
              <a:spcBef>
                <a:spcPts val="1200"/>
              </a:spcBef>
              <a:spcAft>
                <a:spcPts val="0"/>
              </a:spcAft>
              <a:buNone/>
            </a:pPr>
            <a:r>
              <a:rPr lang="en"/>
              <a:t>Information needs to be practiced well enough to enter LT</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Spacing Effect</a:t>
            </a:r>
            <a:endParaRPr/>
          </a:p>
        </p:txBody>
      </p:sp>
      <p:sp>
        <p:nvSpPr>
          <p:cNvPr id="241" name="Google Shape;241;p4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42" name="Google Shape;242;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When studying, the most successful presentations require spacing (time) between the presentation of the material and the practice episodes </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rPr lang="en" sz="1350">
                <a:solidFill>
                  <a:srgbClr val="222222"/>
                </a:solidFill>
                <a:highlight>
                  <a:srgbClr val="FFFFFF"/>
                </a:highlight>
                <a:latin typeface="Merriweather"/>
                <a:ea typeface="Merriweather"/>
                <a:cs typeface="Merriweather"/>
                <a:sym typeface="Merriweather"/>
              </a:rPr>
              <a:t>If we know that practice and meaning are related to enhanced long-term storage, why does cramming not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Memory Resource Depletion Hypothesis</a:t>
            </a:r>
            <a:endParaRPr/>
          </a:p>
        </p:txBody>
      </p:sp>
      <p:sp>
        <p:nvSpPr>
          <p:cNvPr id="248" name="Google Shape;24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(why cramming doesn’t work)</a:t>
            </a:r>
            <a:endParaRPr sz="2200">
              <a:solidFill>
                <a:schemeClr val="dk1"/>
              </a:solidFill>
            </a:endParaRPr>
          </a:p>
          <a:p>
            <a:pPr indent="0" lvl="0" marL="0" rtl="0" algn="l">
              <a:spcBef>
                <a:spcPts val="1200"/>
              </a:spcBef>
              <a:spcAft>
                <a:spcPts val="0"/>
              </a:spcAft>
              <a:buNone/>
            </a:pPr>
            <a:r>
              <a:rPr lang="en" sz="1750">
                <a:solidFill>
                  <a:schemeClr val="dk1"/>
                </a:solidFill>
                <a:highlight>
                  <a:srgbClr val="FFFFFF"/>
                </a:highlight>
              </a:rPr>
              <a:t>“working memory resources become depleted after a period of sustained cognitive exertion resulting in a reduced capacity to commit further resources.”</a:t>
            </a:r>
            <a:endParaRPr sz="1750">
              <a:solidFill>
                <a:schemeClr val="dk1"/>
              </a:solidFill>
              <a:highlight>
                <a:srgbClr val="FFFFFF"/>
              </a:highlight>
            </a:endParaRPr>
          </a:p>
          <a:p>
            <a:pPr indent="0" lvl="0" marL="0" rtl="0" algn="l">
              <a:spcBef>
                <a:spcPts val="1200"/>
              </a:spcBef>
              <a:spcAft>
                <a:spcPts val="0"/>
              </a:spcAft>
              <a:buNone/>
            </a:pPr>
            <a:r>
              <a:rPr lang="en" sz="1750">
                <a:solidFill>
                  <a:schemeClr val="dk1"/>
                </a:solidFill>
                <a:highlight>
                  <a:srgbClr val="FFFFFF"/>
                </a:highlight>
              </a:rPr>
              <a:t>Essentially, massing practice of materials depletes working memory resources </a:t>
            </a:r>
            <a:endParaRPr sz="1750">
              <a:solidFill>
                <a:schemeClr val="dk1"/>
              </a:solidFill>
              <a:highlight>
                <a:srgbClr val="FFFFFF"/>
              </a:highlight>
            </a:endParaRPr>
          </a:p>
          <a:p>
            <a:pPr indent="0" lvl="0" marL="0" rtl="0" algn="l">
              <a:spcBef>
                <a:spcPts val="1200"/>
              </a:spcBef>
              <a:spcAft>
                <a:spcPts val="0"/>
              </a:spcAft>
              <a:buNone/>
            </a:pPr>
            <a:r>
              <a:rPr lang="en" sz="1750">
                <a:solidFill>
                  <a:schemeClr val="dk1"/>
                </a:solidFill>
                <a:highlight>
                  <a:srgbClr val="FFFFFF"/>
                </a:highlight>
              </a:rPr>
              <a:t>This happens due to effort, and so a rest is needed before subsequent practice</a:t>
            </a:r>
            <a:endParaRPr sz="1750">
              <a:solidFill>
                <a:schemeClr val="dk1"/>
              </a:solidFill>
              <a:highlight>
                <a:srgbClr val="FFFFFF"/>
              </a:highlight>
            </a:endParaRPr>
          </a:p>
          <a:p>
            <a:pPr indent="0" lvl="0" marL="0" rtl="0" algn="l">
              <a:spcBef>
                <a:spcPts val="1200"/>
              </a:spcBef>
              <a:spcAft>
                <a:spcPts val="0"/>
              </a:spcAft>
              <a:buNone/>
            </a:pPr>
            <a:r>
              <a:rPr lang="en" sz="1750">
                <a:solidFill>
                  <a:schemeClr val="dk1"/>
                </a:solidFill>
                <a:highlight>
                  <a:srgbClr val="FFFFFF"/>
                </a:highlight>
              </a:rPr>
              <a:t>This can also happen in collaborative learning settings (high WM apacity learners tend to experience less depletion and thus more learning compared to individual study)</a:t>
            </a:r>
            <a:endParaRPr sz="1750">
              <a:solidFill>
                <a:schemeClr val="dk1"/>
              </a:solidFill>
              <a:highlight>
                <a:srgbClr val="FFFFFF"/>
              </a:highlight>
            </a:endParaRPr>
          </a:p>
          <a:p>
            <a:pPr indent="0" lvl="0" marL="0" rtl="0" algn="l">
              <a:spcBef>
                <a:spcPts val="1200"/>
              </a:spcBef>
              <a:spcAft>
                <a:spcPts val="0"/>
              </a:spcAft>
              <a:buNone/>
            </a:pPr>
            <a:r>
              <a:t/>
            </a:r>
            <a:endParaRPr sz="1750">
              <a:solidFill>
                <a:schemeClr val="dk1"/>
              </a:solidFill>
              <a:highlight>
                <a:srgbClr val="FFFFFF"/>
              </a:highlight>
            </a:endParaRPr>
          </a:p>
          <a:p>
            <a:pPr indent="0" lvl="0" marL="0" rtl="0" algn="l">
              <a:spcBef>
                <a:spcPts val="1200"/>
              </a:spcBef>
              <a:spcAft>
                <a:spcPts val="1200"/>
              </a:spcAft>
              <a:buNone/>
            </a:pPr>
            <a:r>
              <a:t/>
            </a:r>
            <a:endParaRPr sz="1750">
              <a:solidFill>
                <a:schemeClr val="dk1"/>
              </a:solidFill>
              <a:highlight>
                <a:srgbClr val="FFFFFF"/>
              </a:highlight>
            </a:endParaRPr>
          </a:p>
        </p:txBody>
      </p:sp>
      <p:sp>
        <p:nvSpPr>
          <p:cNvPr id="249" name="Google Shape;249;p41"/>
          <p:cNvSpPr txBox="1"/>
          <p:nvPr/>
        </p:nvSpPr>
        <p:spPr>
          <a:xfrm>
            <a:off x="0" y="4343100"/>
            <a:ext cx="8925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Sweller, J., van Merriënboer, J. J., &amp; Paas, F. (2019). Cognitive architecture and instructional design: 20 years later. </a:t>
            </a:r>
            <a:r>
              <a:rPr i="1" lang="en" sz="1000">
                <a:solidFill>
                  <a:srgbClr val="222222"/>
                </a:solidFill>
                <a:highlight>
                  <a:srgbClr val="FFFFFF"/>
                </a:highlight>
              </a:rPr>
              <a:t>Educational psychology review</a:t>
            </a:r>
            <a:r>
              <a:rPr lang="en" sz="1000">
                <a:solidFill>
                  <a:srgbClr val="222222"/>
                </a:solidFill>
                <a:highlight>
                  <a:srgbClr val="FFFFFF"/>
                </a:highlight>
              </a:rPr>
              <a:t>, </a:t>
            </a:r>
            <a:r>
              <a:rPr i="1" lang="en" sz="1000">
                <a:solidFill>
                  <a:srgbClr val="222222"/>
                </a:solidFill>
                <a:highlight>
                  <a:srgbClr val="FFFFFF"/>
                </a:highlight>
              </a:rPr>
              <a:t>31</a:t>
            </a:r>
            <a:r>
              <a:rPr lang="en" sz="1000">
                <a:solidFill>
                  <a:srgbClr val="222222"/>
                </a:solidFill>
                <a:highlight>
                  <a:srgbClr val="FFFFFF"/>
                </a:highlight>
              </a:rPr>
              <a:t>, 261-292.</a:t>
            </a:r>
            <a:endParaRPr sz="1000">
              <a:solidFill>
                <a:srgbClr val="222222"/>
              </a:solidFill>
              <a:highlight>
                <a:srgbClr val="FFFFFF"/>
              </a:highlight>
            </a:endParaRPr>
          </a:p>
          <a:p>
            <a:pPr indent="0" lvl="0" marL="0" rtl="0" algn="l">
              <a:spcBef>
                <a:spcPts val="0"/>
              </a:spcBef>
              <a:spcAft>
                <a:spcPts val="0"/>
              </a:spcAft>
              <a:buNone/>
            </a:pPr>
            <a:r>
              <a:rPr lang="en" sz="1000">
                <a:solidFill>
                  <a:srgbClr val="222222"/>
                </a:solidFill>
                <a:highlight>
                  <a:srgbClr val="FFFFFF"/>
                </a:highlight>
              </a:rPr>
              <a:t>Du, X., Chen, C., &amp; Lin, H. (2022). The impact of working memory capacity on collaborative learning in elementary school students. </a:t>
            </a:r>
            <a:r>
              <a:rPr i="1" lang="en" sz="1000">
                <a:solidFill>
                  <a:srgbClr val="222222"/>
                </a:solidFill>
                <a:highlight>
                  <a:srgbClr val="FFFFFF"/>
                </a:highlight>
              </a:rPr>
              <a:t>Frontiers in Psychology</a:t>
            </a:r>
            <a:r>
              <a:rPr lang="en" sz="1000">
                <a:solidFill>
                  <a:srgbClr val="222222"/>
                </a:solidFill>
                <a:highlight>
                  <a:srgbClr val="FFFFFF"/>
                </a:highlight>
              </a:rPr>
              <a:t>, </a:t>
            </a:r>
            <a:r>
              <a:rPr i="1" lang="en" sz="1000">
                <a:solidFill>
                  <a:srgbClr val="222222"/>
                </a:solidFill>
                <a:highlight>
                  <a:srgbClr val="FFFFFF"/>
                </a:highlight>
              </a:rPr>
              <a:t>13</a:t>
            </a:r>
            <a:r>
              <a:rPr lang="en" sz="1000">
                <a:solidFill>
                  <a:srgbClr val="222222"/>
                </a:solidFill>
                <a:highlight>
                  <a:srgbClr val="FFFFFF"/>
                </a:highlight>
              </a:rPr>
              <a:t>, 7686.</a:t>
            </a:r>
            <a:endParaRPr sz="10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Computer Analogy of Cognition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lt1"/>
              </a:buClr>
              <a:buSzPct val="39285"/>
              <a:buFont typeface="Arial"/>
              <a:buNone/>
            </a:pPr>
            <a:r>
              <a:rPr lang="en"/>
              <a:t>Components of the information processing system</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1692534" y="1184852"/>
            <a:ext cx="5758943" cy="3506475"/>
          </a:xfrm>
          <a:prstGeom prst="rect">
            <a:avLst/>
          </a:prstGeom>
          <a:noFill/>
          <a:ln>
            <a:noFill/>
          </a:ln>
        </p:spPr>
      </p:pic>
      <p:sp>
        <p:nvSpPr>
          <p:cNvPr id="79" name="Google Shape;79;p16"/>
          <p:cNvSpPr txBox="1"/>
          <p:nvPr/>
        </p:nvSpPr>
        <p:spPr>
          <a:xfrm>
            <a:off x="201425" y="4807750"/>
            <a:ext cx="875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Swanson, H. L. (1987). Information processing theory and learning disabilities: An overview. </a:t>
            </a:r>
            <a:r>
              <a:rPr i="1" lang="en" sz="1000">
                <a:solidFill>
                  <a:srgbClr val="222222"/>
                </a:solidFill>
                <a:highlight>
                  <a:srgbClr val="FFFFFF"/>
                </a:highlight>
              </a:rPr>
              <a:t>Journal of learning Disabilities</a:t>
            </a:r>
            <a:r>
              <a:rPr lang="en" sz="1000">
                <a:solidFill>
                  <a:srgbClr val="222222"/>
                </a:solidFill>
                <a:highlight>
                  <a:srgbClr val="FFFFFF"/>
                </a:highlight>
              </a:rPr>
              <a:t>, </a:t>
            </a:r>
            <a:r>
              <a:rPr i="1" lang="en" sz="1000">
                <a:solidFill>
                  <a:srgbClr val="222222"/>
                </a:solidFill>
                <a:highlight>
                  <a:srgbClr val="FFFFFF"/>
                </a:highlight>
              </a:rPr>
              <a:t>20</a:t>
            </a:r>
            <a:r>
              <a:rPr lang="en" sz="1000">
                <a:solidFill>
                  <a:srgbClr val="222222"/>
                </a:solidFill>
                <a:highlight>
                  <a:srgbClr val="FFFFFF"/>
                </a:highlight>
              </a:rPr>
              <a:t>(1), 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t>
            </a:r>
            <a:endParaRPr/>
          </a:p>
          <a:p>
            <a:pPr indent="0" lvl="0" marL="0" rtl="0" algn="ctr">
              <a:spcBef>
                <a:spcPts val="0"/>
              </a:spcBef>
              <a:spcAft>
                <a:spcPts val="0"/>
              </a:spcAft>
              <a:buNone/>
            </a:pPr>
            <a:r>
              <a:rPr lang="en"/>
              <a:t>Working Memory?</a:t>
            </a:r>
            <a:endParaRPr/>
          </a:p>
        </p:txBody>
      </p:sp>
      <p:sp>
        <p:nvSpPr>
          <p:cNvPr id="85" name="Google Shape;85;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6" name="Google Shape;8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A system for holding the information needed to perform a task and is associated with many aspects of learning</a:t>
            </a:r>
            <a:endParaRPr/>
          </a:p>
          <a:p>
            <a:pPr indent="0" lvl="0" marL="0" rtl="0" algn="l">
              <a:spcBef>
                <a:spcPts val="1200"/>
              </a:spcBef>
              <a:spcAft>
                <a:spcPts val="0"/>
              </a:spcAft>
              <a:buNone/>
            </a:pPr>
            <a:r>
              <a:rPr lang="en"/>
              <a:t>Proposed by Baddeley (1986)</a:t>
            </a:r>
            <a:endParaRPr/>
          </a:p>
          <a:p>
            <a:pPr indent="0" lvl="0" marL="0" rtl="0" algn="l">
              <a:spcBef>
                <a:spcPts val="1200"/>
              </a:spcBef>
              <a:spcAft>
                <a:spcPts val="0"/>
              </a:spcAft>
              <a:buNone/>
            </a:pPr>
            <a:r>
              <a:rPr lang="en"/>
              <a:t>Composed of a central executive which directs the usage of two subsystems:</a:t>
            </a:r>
            <a:endParaRPr/>
          </a:p>
          <a:p>
            <a:pPr indent="0" lvl="0" marL="457200" rtl="0" algn="l">
              <a:spcBef>
                <a:spcPts val="1200"/>
              </a:spcBef>
              <a:spcAft>
                <a:spcPts val="0"/>
              </a:spcAft>
              <a:buNone/>
            </a:pPr>
            <a:r>
              <a:rPr lang="en"/>
              <a:t>Visuospatial </a:t>
            </a:r>
            <a:r>
              <a:rPr lang="en"/>
              <a:t>Sketchpad</a:t>
            </a:r>
            <a:endParaRPr/>
          </a:p>
          <a:p>
            <a:pPr indent="0" lvl="0" marL="457200" rtl="0" algn="l">
              <a:spcBef>
                <a:spcPts val="1200"/>
              </a:spcBef>
              <a:spcAft>
                <a:spcPts val="1200"/>
              </a:spcAft>
              <a:buNone/>
            </a:pPr>
            <a:r>
              <a:rPr lang="en"/>
              <a:t>Phonological Loop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Phonological Loop</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Composed of the Articulatory Process and the phonological store</a:t>
            </a:r>
            <a:endParaRPr/>
          </a:p>
          <a:p>
            <a:pPr indent="0" lvl="0" marL="0" rtl="0" algn="l">
              <a:spcBef>
                <a:spcPts val="1200"/>
              </a:spcBef>
              <a:spcAft>
                <a:spcPts val="0"/>
              </a:spcAft>
              <a:buNone/>
            </a:pPr>
            <a:r>
              <a:rPr lang="en"/>
              <a:t>Articulatory Process is like an “inner voice” which rehearses verbal information</a:t>
            </a:r>
            <a:endParaRPr/>
          </a:p>
          <a:p>
            <a:pPr indent="0" lvl="0" marL="457200" rtl="0" algn="l">
              <a:spcBef>
                <a:spcPts val="1200"/>
              </a:spcBef>
              <a:spcAft>
                <a:spcPts val="0"/>
              </a:spcAft>
              <a:buNone/>
            </a:pPr>
            <a:r>
              <a:rPr lang="en"/>
              <a:t>Rehearsal of verbal information during imaging studies shows activation in Broca’s area even participants are not speaking aloud</a:t>
            </a:r>
            <a:endParaRPr/>
          </a:p>
          <a:p>
            <a:pPr indent="0" lvl="0" marL="0" rtl="0" algn="l">
              <a:spcBef>
                <a:spcPts val="1200"/>
              </a:spcBef>
              <a:spcAft>
                <a:spcPts val="0"/>
              </a:spcAft>
              <a:buNone/>
            </a:pPr>
            <a:r>
              <a:rPr lang="en"/>
              <a:t>Phonological Store is like an “inner ear” which hears the inner voice and stores that information as </a:t>
            </a:r>
            <a:endParaRPr/>
          </a:p>
          <a:p>
            <a:pPr indent="0" lvl="0" marL="0" rtl="0" algn="l">
              <a:spcBef>
                <a:spcPts val="1200"/>
              </a:spcBef>
              <a:spcAft>
                <a:spcPts val="1200"/>
              </a:spcAft>
              <a:buNone/>
            </a:pPr>
            <a:r>
              <a:rPr lang="en"/>
              <a:t>The word length effect is one of the </a:t>
            </a:r>
            <a:r>
              <a:rPr lang="en"/>
              <a:t>pieces</a:t>
            </a:r>
            <a:r>
              <a:rPr lang="en"/>
              <a:t> of evidence of the existence of the phonological loop</a:t>
            </a:r>
            <a:endParaRPr/>
          </a:p>
        </p:txBody>
      </p:sp>
      <p:sp>
        <p:nvSpPr>
          <p:cNvPr id="93" name="Google Shape;93;p18"/>
          <p:cNvSpPr txBox="1"/>
          <p:nvPr/>
        </p:nvSpPr>
        <p:spPr>
          <a:xfrm>
            <a:off x="0" y="4642000"/>
            <a:ext cx="914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Smith, E. E., &amp; Jonides, J. (1995). </a:t>
            </a:r>
            <a:r>
              <a:rPr i="1" lang="en" sz="1000">
                <a:solidFill>
                  <a:srgbClr val="222222"/>
                </a:solidFill>
                <a:highlight>
                  <a:srgbClr val="FFFFFF"/>
                </a:highlight>
              </a:rPr>
              <a:t>Working memory in humans: Neuropsychological evidence</a:t>
            </a:r>
            <a:r>
              <a:rPr lang="en" sz="1000">
                <a:solidFill>
                  <a:srgbClr val="222222"/>
                </a:solidFill>
                <a:highlight>
                  <a:srgbClr val="FFFFFF"/>
                </a:highlight>
              </a:rPr>
              <a:t>. The MIT Press.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Visuospatial</a:t>
            </a:r>
            <a:r>
              <a:rPr lang="en"/>
              <a:t> Sketchpad</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a mental whiteboard</a:t>
            </a:r>
            <a:endParaRPr/>
          </a:p>
          <a:p>
            <a:pPr indent="0" lvl="0" marL="0" rtl="0" algn="l">
              <a:spcBef>
                <a:spcPts val="1200"/>
              </a:spcBef>
              <a:spcAft>
                <a:spcPts val="0"/>
              </a:spcAft>
              <a:buNone/>
            </a:pPr>
            <a:r>
              <a:rPr lang="en"/>
              <a:t>Can (briefly) hold visual or spatial information over a brief period of time</a:t>
            </a:r>
            <a:endParaRPr/>
          </a:p>
          <a:p>
            <a:pPr indent="0" lvl="0" marL="0" rtl="0" algn="l">
              <a:spcBef>
                <a:spcPts val="1200"/>
              </a:spcBef>
              <a:spcAft>
                <a:spcPts val="0"/>
              </a:spcAft>
              <a:buNone/>
            </a:pPr>
            <a:r>
              <a:rPr lang="en"/>
              <a:t>There is less research on this aspect of WM but one area that has been looked at repeatedly is </a:t>
            </a:r>
            <a:r>
              <a:rPr lang="en"/>
              <a:t>mathematics</a:t>
            </a:r>
            <a:r>
              <a:rPr lang="en"/>
              <a:t> learning, particularly for children. A more developed VSSP is associated with higher performance and achievement from an early age</a:t>
            </a:r>
            <a:endParaRPr/>
          </a:p>
          <a:p>
            <a:pPr indent="0" lvl="0" marL="457200" rtl="0" algn="l">
              <a:spcBef>
                <a:spcPts val="1200"/>
              </a:spcBef>
              <a:spcAft>
                <a:spcPts val="1200"/>
              </a:spcAft>
              <a:buNone/>
            </a:pPr>
            <a:r>
              <a:rPr lang="en"/>
              <a:t>Seems to be most important during earlier learning of a skill rather than at later points during the mastery process.</a:t>
            </a:r>
            <a:endParaRPr/>
          </a:p>
        </p:txBody>
      </p:sp>
      <p:sp>
        <p:nvSpPr>
          <p:cNvPr id="100" name="Google Shape;100;p19"/>
          <p:cNvSpPr txBox="1"/>
          <p:nvPr/>
        </p:nvSpPr>
        <p:spPr>
          <a:xfrm>
            <a:off x="70800" y="4449150"/>
            <a:ext cx="900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Allen, K., Higgins, S., &amp; Adams, J. (2019). The relationship between visuospatial working memory and mathematical performance in school-aged children: a systematic review. </a:t>
            </a:r>
            <a:r>
              <a:rPr i="1" lang="en" sz="1000">
                <a:solidFill>
                  <a:srgbClr val="222222"/>
                </a:solidFill>
                <a:highlight>
                  <a:srgbClr val="FFFFFF"/>
                </a:highlight>
              </a:rPr>
              <a:t>Educational Psychology Review</a:t>
            </a:r>
            <a:r>
              <a:rPr lang="en" sz="1000">
                <a:solidFill>
                  <a:srgbClr val="222222"/>
                </a:solidFill>
                <a:highlight>
                  <a:srgbClr val="FFFFFF"/>
                </a:highlight>
              </a:rPr>
              <a:t>, </a:t>
            </a:r>
            <a:r>
              <a:rPr i="1" lang="en" sz="1000">
                <a:solidFill>
                  <a:srgbClr val="222222"/>
                </a:solidFill>
                <a:highlight>
                  <a:srgbClr val="FFFFFF"/>
                </a:highlight>
              </a:rPr>
              <a:t>31</a:t>
            </a:r>
            <a:r>
              <a:rPr lang="en" sz="1000">
                <a:solidFill>
                  <a:srgbClr val="222222"/>
                </a:solidFill>
                <a:highlight>
                  <a:srgbClr val="FFFFFF"/>
                </a:highlight>
              </a:rPr>
              <a:t>, 509-531.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does information enter the LT storage?</a:t>
            </a:r>
            <a:endParaRPr/>
          </a:p>
        </p:txBody>
      </p:sp>
      <p:sp>
        <p:nvSpPr>
          <p:cNvPr id="106" name="Google Shape;106;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7" name="Google Shape;107;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Earlier models of memory proposed that rehearsal of the material of the method for moving it to LT </a:t>
            </a:r>
            <a:endParaRPr/>
          </a:p>
          <a:p>
            <a:pPr indent="0" lvl="0" marL="0" rtl="0" algn="l">
              <a:spcBef>
                <a:spcPts val="1200"/>
              </a:spcBef>
              <a:spcAft>
                <a:spcPts val="0"/>
              </a:spcAft>
              <a:buNone/>
            </a:pPr>
            <a:r>
              <a:rPr lang="en"/>
              <a:t>There is *some* evidence that rehearsal enhances memory, but there’s also evidence to the contrary</a:t>
            </a:r>
            <a:endParaRPr/>
          </a:p>
          <a:p>
            <a:pPr indent="0" lvl="0" marL="0" rtl="0" algn="l">
              <a:spcBef>
                <a:spcPts val="1200"/>
              </a:spcBef>
              <a:spcAft>
                <a:spcPts val="1200"/>
              </a:spcAft>
              <a:buNone/>
            </a:pPr>
            <a:r>
              <a:rPr lang="en"/>
              <a:t>The key seems to be depth of processing (Craik &amp; Lockhart, 1972) Information that takes on meaning has a better chance of being remembered.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Meaning vs meaningless (for some!)</a:t>
            </a:r>
            <a:endParaRPr/>
          </a:p>
        </p:txBody>
      </p:sp>
      <p:sp>
        <p:nvSpPr>
          <p:cNvPr id="113" name="Google Shape;113;p21"/>
          <p:cNvSpPr txBox="1"/>
          <p:nvPr>
            <p:ph idx="1" type="body"/>
          </p:nvPr>
        </p:nvSpPr>
        <p:spPr>
          <a:xfrm>
            <a:off x="311700" y="1152475"/>
            <a:ext cx="313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Bag</a:t>
            </a:r>
            <a:endParaRPr>
              <a:solidFill>
                <a:schemeClr val="dk1"/>
              </a:solidFill>
            </a:endParaRPr>
          </a:p>
          <a:p>
            <a:pPr indent="0" lvl="0" marL="0" rtl="0" algn="l">
              <a:spcBef>
                <a:spcPts val="1200"/>
              </a:spcBef>
              <a:spcAft>
                <a:spcPts val="0"/>
              </a:spcAft>
              <a:buNone/>
            </a:pPr>
            <a:r>
              <a:rPr lang="en">
                <a:solidFill>
                  <a:schemeClr val="dk1"/>
                </a:solidFill>
              </a:rPr>
              <a:t>Sand</a:t>
            </a:r>
            <a:endParaRPr>
              <a:solidFill>
                <a:schemeClr val="dk1"/>
              </a:solidFill>
            </a:endParaRPr>
          </a:p>
          <a:p>
            <a:pPr indent="0" lvl="0" marL="0" rtl="0" algn="l">
              <a:spcBef>
                <a:spcPts val="1200"/>
              </a:spcBef>
              <a:spcAft>
                <a:spcPts val="0"/>
              </a:spcAft>
              <a:buNone/>
            </a:pPr>
            <a:r>
              <a:rPr lang="en">
                <a:solidFill>
                  <a:schemeClr val="dk1"/>
                </a:solidFill>
              </a:rPr>
              <a:t>Tooth</a:t>
            </a:r>
            <a:endParaRPr>
              <a:solidFill>
                <a:schemeClr val="dk1"/>
              </a:solidFill>
            </a:endParaRPr>
          </a:p>
          <a:p>
            <a:pPr indent="0" lvl="0" marL="0" rtl="0" algn="l">
              <a:spcBef>
                <a:spcPts val="1200"/>
              </a:spcBef>
              <a:spcAft>
                <a:spcPts val="0"/>
              </a:spcAft>
              <a:buNone/>
            </a:pPr>
            <a:r>
              <a:rPr lang="en">
                <a:solidFill>
                  <a:schemeClr val="dk1"/>
                </a:solidFill>
              </a:rPr>
              <a:t>Rug</a:t>
            </a:r>
            <a:endParaRPr>
              <a:solidFill>
                <a:schemeClr val="dk1"/>
              </a:solidFill>
            </a:endParaRPr>
          </a:p>
          <a:p>
            <a:pPr indent="0" lvl="0" marL="0" rtl="0" algn="l">
              <a:spcBef>
                <a:spcPts val="1200"/>
              </a:spcBef>
              <a:spcAft>
                <a:spcPts val="0"/>
              </a:spcAft>
              <a:buNone/>
            </a:pPr>
            <a:r>
              <a:rPr lang="en">
                <a:solidFill>
                  <a:schemeClr val="dk1"/>
                </a:solidFill>
              </a:rPr>
              <a:t>Pen</a:t>
            </a:r>
            <a:endParaRPr>
              <a:solidFill>
                <a:schemeClr val="dk1"/>
              </a:solidFill>
            </a:endParaRPr>
          </a:p>
          <a:p>
            <a:pPr indent="0" lvl="0" marL="0" rtl="0" algn="l">
              <a:spcBef>
                <a:spcPts val="1200"/>
              </a:spcBef>
              <a:spcAft>
                <a:spcPts val="1200"/>
              </a:spcAft>
              <a:buNone/>
            </a:pPr>
            <a:r>
              <a:t/>
            </a:r>
            <a:endParaRPr/>
          </a:p>
        </p:txBody>
      </p:sp>
      <p:sp>
        <p:nvSpPr>
          <p:cNvPr id="114" name="Google Shape;114;p21"/>
          <p:cNvSpPr txBox="1"/>
          <p:nvPr>
            <p:ph idx="2" type="body"/>
          </p:nvPr>
        </p:nvSpPr>
        <p:spPr>
          <a:xfrm>
            <a:off x="5041825" y="1152475"/>
            <a:ext cx="379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Luz</a:t>
            </a:r>
            <a:endParaRPr>
              <a:solidFill>
                <a:schemeClr val="dk1"/>
              </a:solidFill>
            </a:endParaRPr>
          </a:p>
          <a:p>
            <a:pPr indent="0" lvl="0" marL="0" rtl="0" algn="l">
              <a:spcBef>
                <a:spcPts val="1200"/>
              </a:spcBef>
              <a:spcAft>
                <a:spcPts val="0"/>
              </a:spcAft>
              <a:buNone/>
            </a:pPr>
            <a:r>
              <a:rPr lang="en">
                <a:solidFill>
                  <a:schemeClr val="dk1"/>
                </a:solidFill>
              </a:rPr>
              <a:t>Rey</a:t>
            </a:r>
            <a:endParaRPr>
              <a:solidFill>
                <a:schemeClr val="dk1"/>
              </a:solidFill>
            </a:endParaRPr>
          </a:p>
          <a:p>
            <a:pPr indent="0" lvl="0" marL="0" rtl="0" algn="l">
              <a:spcBef>
                <a:spcPts val="1200"/>
              </a:spcBef>
              <a:spcAft>
                <a:spcPts val="0"/>
              </a:spcAft>
              <a:buNone/>
            </a:pPr>
            <a:r>
              <a:rPr lang="en">
                <a:solidFill>
                  <a:schemeClr val="dk1"/>
                </a:solidFill>
              </a:rPr>
              <a:t>Pez</a:t>
            </a:r>
            <a:endParaRPr>
              <a:solidFill>
                <a:schemeClr val="dk1"/>
              </a:solidFill>
            </a:endParaRPr>
          </a:p>
          <a:p>
            <a:pPr indent="0" lvl="0" marL="0" rtl="0" algn="l">
              <a:spcBef>
                <a:spcPts val="1200"/>
              </a:spcBef>
              <a:spcAft>
                <a:spcPts val="0"/>
              </a:spcAft>
              <a:buNone/>
            </a:pPr>
            <a:r>
              <a:rPr lang="en">
                <a:solidFill>
                  <a:schemeClr val="dk1"/>
                </a:solidFill>
              </a:rPr>
              <a:t>Miel</a:t>
            </a:r>
            <a:endParaRPr>
              <a:solidFill>
                <a:schemeClr val="dk1"/>
              </a:solidFill>
            </a:endParaRPr>
          </a:p>
          <a:p>
            <a:pPr indent="0" lvl="0" marL="0" rtl="0" algn="l">
              <a:spcBef>
                <a:spcPts val="1200"/>
              </a:spcBef>
              <a:spcAft>
                <a:spcPts val="1200"/>
              </a:spcAft>
              <a:buNone/>
            </a:pPr>
            <a:r>
              <a:rPr lang="en">
                <a:solidFill>
                  <a:schemeClr val="dk1"/>
                </a:solidFill>
              </a:rPr>
              <a:t>Red</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