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קופית כותרת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" y="2895600"/>
            <a:ext cx="8839200" cy="1303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" y="4191000"/>
            <a:ext cx="883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  <a:defRPr b="1"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ני תכנים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28600" y="1676400"/>
            <a:ext cx="426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1" algn="r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42900" lvl="1" marL="914400" rtl="1" algn="r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23850" lvl="2" marL="13716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3pPr>
            <a:lvl4pPr indent="-314325" lvl="3" marL="1828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4648200" y="1676400"/>
            <a:ext cx="426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1" algn="r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42900" lvl="1" marL="914400" rtl="1" algn="r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23850" lvl="2" marL="13716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3pPr>
            <a:lvl4pPr indent="-314325" lvl="3" marL="1828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מקטע עליונה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תוכן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28600" y="16764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ריק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אנכית וטקסט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 rot="5400000">
            <a:off x="4552950" y="2343150"/>
            <a:ext cx="65532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133350" y="247650"/>
            <a:ext cx="65532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טקסט אנכי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 rot="5400000">
            <a:off x="2057400" y="-152400"/>
            <a:ext cx="50292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מונה עם כיתוב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rgbClr val="3A5047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rgbClr val="3A5047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וכן עם כיתוב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61950" lvl="1" marL="914400" rtl="1" algn="r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42900" lvl="2" marL="1371600" rtl="1" algn="r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23850" lvl="3" marL="18288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4pPr>
            <a:lvl5pPr indent="-323850" lvl="4" marL="22860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5pPr>
            <a:lvl6pPr indent="-323850" lvl="5" marL="27432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6pPr>
            <a:lvl7pPr indent="-323850" lvl="6" marL="32004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7pPr>
            <a:lvl8pPr indent="-323850" lvl="7" marL="36576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8pPr>
            <a:lvl9pPr indent="-323850" lvl="8" marL="41148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בלבד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השוואה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23850" lvl="1" marL="9144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14325" lvl="2" marL="1371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04800" lvl="3" marL="18288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304800" lvl="4" marL="22860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5pPr>
            <a:lvl6pPr indent="-304800" lvl="5" marL="27432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23850" lvl="1" marL="914400" rtl="1" algn="r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14325" lvl="2" marL="1371600" rtl="1" algn="r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04800" lvl="3" marL="18288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304800" lvl="4" marL="22860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5pPr>
            <a:lvl6pPr indent="-304800" lvl="5" marL="27432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rtl="1" algn="r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8600" y="16764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1" algn="r"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1" algn="r">
              <a:spcBef>
                <a:spcPts val="560"/>
              </a:spcBef>
              <a:spcAft>
                <a:spcPts val="0"/>
              </a:spcAft>
              <a:buClr>
                <a:srgbClr val="3A5047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1" algn="r">
              <a:spcBef>
                <a:spcPts val="480"/>
              </a:spcBef>
              <a:spcAft>
                <a:spcPts val="0"/>
              </a:spcAft>
              <a:buClr>
                <a:srgbClr val="3A5047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8600" y="16764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1" algn="r"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1" algn="r">
              <a:spcBef>
                <a:spcPts val="560"/>
              </a:spcBef>
              <a:spcAft>
                <a:spcPts val="0"/>
              </a:spcAft>
              <a:buClr>
                <a:srgbClr val="3A5047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1" algn="r">
              <a:spcBef>
                <a:spcPts val="480"/>
              </a:spcBef>
              <a:spcAft>
                <a:spcPts val="0"/>
              </a:spcAft>
              <a:buClr>
                <a:srgbClr val="3A5047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1" algn="r"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Relationship Id="rId5" Type="http://schemas.openxmlformats.org/officeDocument/2006/relationships/image" Target="../media/image24.jpg"/><Relationship Id="rId6" Type="http://schemas.openxmlformats.org/officeDocument/2006/relationships/image" Target="../media/image26.jpg"/><Relationship Id="rId7" Type="http://schemas.openxmlformats.org/officeDocument/2006/relationships/image" Target="../media/image3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jp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Relationship Id="rId4" Type="http://schemas.openxmlformats.org/officeDocument/2006/relationships/image" Target="../media/image30.jpg"/><Relationship Id="rId5" Type="http://schemas.openxmlformats.org/officeDocument/2006/relationships/image" Target="../media/image3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17.png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23.jp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8.jpg"/><Relationship Id="rId5" Type="http://schemas.openxmlformats.org/officeDocument/2006/relationships/image" Target="../media/image13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Relationship Id="rId5" Type="http://schemas.openxmlformats.org/officeDocument/2006/relationships/image" Target="../media/image19.jpg"/><Relationship Id="rId6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142875" y="3340100"/>
            <a:ext cx="8839200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גופים סביבנו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הגדרת הפירמידה</a:t>
            </a:r>
            <a:endParaRPr/>
          </a:p>
        </p:txBody>
      </p:sp>
      <p:pic>
        <p:nvPicPr>
          <p:cNvPr descr="C:\Documents and Settings\user\My Documents\My Pictures\פירמידה 5.jpg" id="207" name="Google Shape;20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4714875"/>
            <a:ext cx="2311400" cy="19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2571750" y="1643062"/>
            <a:ext cx="63579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857375" y="1785937"/>
            <a:ext cx="707231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הפירמידה היא גוף שבנוי ממעטפת שכולה .משולשים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בעלי קודקוד משותף ומבסיס שהוא מצולע.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הקודקוד המשותף לכל משולשי המעטפת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נקרא קודקוד הראש.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את שמה של הפירמידה קובעים על פי הבסיס שלה, 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כלומר לפי מספר הצלעות שבבסיס ניתן לדעת מה שמה של הפירמידה.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למשל: פירמידה משולשת, פירמידה מרובעת, </a:t>
            </a:r>
            <a:endParaRPr/>
          </a:p>
          <a:p>
            <a:pPr indent="-273050" lvl="0" marL="2730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פירמידה מחומשת ועוד...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טבלת פירמידות</a:t>
            </a: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157162" y="1857375"/>
            <a:ext cx="8915400" cy="1966912"/>
            <a:chOff x="157162" y="1857375"/>
            <a:chExt cx="8915400" cy="1966912"/>
          </a:xfrm>
        </p:grpSpPr>
        <p:sp>
          <p:nvSpPr>
            <p:cNvPr id="216" name="Google Shape;216;p24"/>
            <p:cNvSpPr txBox="1"/>
            <p:nvPr/>
          </p:nvSpPr>
          <p:spPr>
            <a:xfrm>
              <a:off x="6843712" y="1857375"/>
              <a:ext cx="2228850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קטגוריות</a:t>
              </a:r>
              <a:endParaRPr/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4614862" y="1857375"/>
              <a:ext cx="2228850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פירמידה משולשת</a:t>
              </a:r>
              <a:endParaRPr/>
            </a:p>
          </p:txBody>
        </p:sp>
        <p:sp>
          <p:nvSpPr>
            <p:cNvPr id="218" name="Google Shape;218;p24"/>
            <p:cNvSpPr txBox="1"/>
            <p:nvPr/>
          </p:nvSpPr>
          <p:spPr>
            <a:xfrm>
              <a:off x="2386012" y="1857375"/>
              <a:ext cx="2228850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פירמידה מרובעת</a:t>
              </a:r>
              <a:endParaRPr/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157162" y="1857375"/>
              <a:ext cx="2228850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פירמידה מחומשת</a:t>
              </a:r>
              <a:endParaRPr/>
            </a:p>
          </p:txBody>
        </p:sp>
        <p:sp>
          <p:nvSpPr>
            <p:cNvPr id="220" name="Google Shape;220;p24"/>
            <p:cNvSpPr txBox="1"/>
            <p:nvPr/>
          </p:nvSpPr>
          <p:spPr>
            <a:xfrm>
              <a:off x="6843712" y="2349500"/>
              <a:ext cx="2228850" cy="490537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מספר הפאות</a:t>
              </a:r>
              <a:endParaRPr/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4614862" y="2349500"/>
              <a:ext cx="2228850" cy="490537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22" name="Google Shape;222;p24"/>
            <p:cNvSpPr txBox="1"/>
            <p:nvPr/>
          </p:nvSpPr>
          <p:spPr>
            <a:xfrm>
              <a:off x="2386012" y="2349500"/>
              <a:ext cx="2228850" cy="490537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23" name="Google Shape;223;p24"/>
            <p:cNvSpPr txBox="1"/>
            <p:nvPr/>
          </p:nvSpPr>
          <p:spPr>
            <a:xfrm>
              <a:off x="157162" y="2349500"/>
              <a:ext cx="2228850" cy="490537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24" name="Google Shape;224;p24"/>
            <p:cNvSpPr txBox="1"/>
            <p:nvPr/>
          </p:nvSpPr>
          <p:spPr>
            <a:xfrm>
              <a:off x="6843712" y="2840037"/>
              <a:ext cx="2228850" cy="492125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מספר הצלעות</a:t>
              </a:r>
              <a:endParaRPr/>
            </a:p>
          </p:txBody>
        </p:sp>
        <p:sp>
          <p:nvSpPr>
            <p:cNvPr id="225" name="Google Shape;225;p24"/>
            <p:cNvSpPr txBox="1"/>
            <p:nvPr/>
          </p:nvSpPr>
          <p:spPr>
            <a:xfrm>
              <a:off x="4614862" y="2840037"/>
              <a:ext cx="2228850" cy="492125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26" name="Google Shape;226;p24"/>
            <p:cNvSpPr txBox="1"/>
            <p:nvPr/>
          </p:nvSpPr>
          <p:spPr>
            <a:xfrm>
              <a:off x="2386012" y="2840037"/>
              <a:ext cx="2228850" cy="492125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27" name="Google Shape;227;p24"/>
            <p:cNvSpPr txBox="1"/>
            <p:nvPr/>
          </p:nvSpPr>
          <p:spPr>
            <a:xfrm>
              <a:off x="157162" y="2840037"/>
              <a:ext cx="2228850" cy="492125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28" name="Google Shape;228;p24"/>
            <p:cNvSpPr txBox="1"/>
            <p:nvPr/>
          </p:nvSpPr>
          <p:spPr>
            <a:xfrm>
              <a:off x="6843712" y="3332162"/>
              <a:ext cx="2228850" cy="49212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מספר הקודקודים</a:t>
              </a:r>
              <a:endParaRPr/>
            </a:p>
          </p:txBody>
        </p:sp>
        <p:sp>
          <p:nvSpPr>
            <p:cNvPr id="229" name="Google Shape;229;p24"/>
            <p:cNvSpPr txBox="1"/>
            <p:nvPr/>
          </p:nvSpPr>
          <p:spPr>
            <a:xfrm>
              <a:off x="4614862" y="3332162"/>
              <a:ext cx="2228850" cy="49212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2386012" y="3332162"/>
              <a:ext cx="2228850" cy="49212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157162" y="3332162"/>
              <a:ext cx="2228850" cy="49212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232" name="Google Shape;232;p24"/>
            <p:cNvCxnSpPr/>
            <p:nvPr/>
          </p:nvCxnSpPr>
          <p:spPr>
            <a:xfrm>
              <a:off x="6843712" y="1857375"/>
              <a:ext cx="0" cy="196691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24"/>
            <p:cNvCxnSpPr/>
            <p:nvPr/>
          </p:nvCxnSpPr>
          <p:spPr>
            <a:xfrm>
              <a:off x="4614862" y="1857375"/>
              <a:ext cx="0" cy="196691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24"/>
            <p:cNvCxnSpPr/>
            <p:nvPr/>
          </p:nvCxnSpPr>
          <p:spPr>
            <a:xfrm>
              <a:off x="2386012" y="1857375"/>
              <a:ext cx="0" cy="196691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24"/>
            <p:cNvCxnSpPr/>
            <p:nvPr/>
          </p:nvCxnSpPr>
          <p:spPr>
            <a:xfrm>
              <a:off x="157162" y="2349500"/>
              <a:ext cx="89154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24"/>
            <p:cNvCxnSpPr/>
            <p:nvPr/>
          </p:nvCxnSpPr>
          <p:spPr>
            <a:xfrm>
              <a:off x="157162" y="2840037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24"/>
            <p:cNvCxnSpPr/>
            <p:nvPr/>
          </p:nvCxnSpPr>
          <p:spPr>
            <a:xfrm>
              <a:off x="157162" y="3332162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24"/>
            <p:cNvCxnSpPr/>
            <p:nvPr/>
          </p:nvCxnSpPr>
          <p:spPr>
            <a:xfrm>
              <a:off x="9072562" y="1857375"/>
              <a:ext cx="0" cy="196691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" name="Google Shape;239;p24"/>
            <p:cNvCxnSpPr/>
            <p:nvPr/>
          </p:nvCxnSpPr>
          <p:spPr>
            <a:xfrm>
              <a:off x="157162" y="1857375"/>
              <a:ext cx="0" cy="196691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0" name="Google Shape;240;p24"/>
            <p:cNvCxnSpPr/>
            <p:nvPr/>
          </p:nvCxnSpPr>
          <p:spPr>
            <a:xfrm>
              <a:off x="157162" y="1857375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" name="Google Shape;241;p24"/>
            <p:cNvCxnSpPr/>
            <p:nvPr/>
          </p:nvCxnSpPr>
          <p:spPr>
            <a:xfrm>
              <a:off x="157162" y="3824287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http://mathcenter-k6.haifa.ac.il/conf2006/160506/lectures/gofstein.files/slide0022_image026.png" id="242" name="Google Shape;2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4429125"/>
            <a:ext cx="2352675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1.gstatic.com/images?q=tbn:fOtVBNmtHF_tHM:http://www.geva.co.il/geva/include/shrink_pic_vod.asp%3Fpath%3DD:%255CWEB%255CMy%2520Dropbox%255Cgeva%255Cpics/catpic_1228912092744.jpg" id="243" name="Google Shape;2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812" y="4429125"/>
            <a:ext cx="2071687" cy="207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214312" y="142875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מנסרה</a:t>
            </a:r>
            <a:endParaRPr/>
          </a:p>
        </p:txBody>
      </p:sp>
      <p:pic>
        <p:nvPicPr>
          <p:cNvPr descr="C:\Documents and Settings\user\My Documents\My Pictures\מנסרה.jpg" id="249" name="Google Shape;24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900000">
            <a:off x="457200" y="2489200"/>
            <a:ext cx="2339975" cy="152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מנסרה 2.jpg" id="250" name="Google Shape;2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0000">
            <a:off x="6718300" y="2895600"/>
            <a:ext cx="1651000" cy="1747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מנסרה 3.jpg" id="251" name="Google Shape;25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60000">
            <a:off x="2046287" y="4248150"/>
            <a:ext cx="1555750" cy="2182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מנסרה.jpg" id="252" name="Google Shape;25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80000">
            <a:off x="4619625" y="4746625"/>
            <a:ext cx="161290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מנסרה.jpg" id="253" name="Google Shape;25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86187" y="2714625"/>
            <a:ext cx="1960562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הגדרת המנסרה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1643062" y="1643062"/>
            <a:ext cx="7215187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יש שני סוגים של מנסרות והם: מנסרה ישרה ומנסרה לא ישרה.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מנסרה ישרה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למנסרה ישרה יש שני בסיסים שהם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מצולעים חופפים ומקבילים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זה לזה.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שאר פאותיה של המנסרה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הישרה (פאות המעטפת)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הן מלבנים.</a:t>
            </a:r>
            <a:endParaRPr/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4171950"/>
            <a:ext cx="3143250" cy="261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מנסרה לא ישרה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4714875" y="1676400"/>
            <a:ext cx="420052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047"/>
              </a:buClr>
              <a:buSzPts val="3000"/>
              <a:buFont typeface="Noto Sans Symbols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מנסרה לא ישרה</a:t>
            </a:r>
            <a:endParaRPr/>
          </a:p>
          <a:p>
            <a:pPr indent="-342900" lvl="0" marL="342900" marR="0" rtl="1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במנסרה לא ישרה</a:t>
            </a:r>
            <a:endParaRPr/>
          </a:p>
          <a:p>
            <a:pPr indent="-342900" lvl="0" marL="342900" marR="0" rtl="1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פאות המעטפת </a:t>
            </a:r>
            <a:endParaRPr/>
          </a:p>
          <a:p>
            <a:pPr indent="-342900" lvl="0" marL="342900" marR="0" rtl="1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הן מקביליות שאינן</a:t>
            </a:r>
            <a:endParaRPr/>
          </a:p>
          <a:p>
            <a:pPr indent="-342900" lvl="0" marL="342900" marR="0" rtl="1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כולן מלבנים.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342900" marR="0" rtl="1" algn="r"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2571750"/>
            <a:ext cx="4964112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תיבה</a:t>
            </a:r>
            <a:endParaRPr/>
          </a:p>
        </p:txBody>
      </p:sp>
      <p:pic>
        <p:nvPicPr>
          <p:cNvPr descr="C:\Documents and Settings\user\My Documents\My Pictures\תיבה.jpg" id="273" name="Google Shape;27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2428875"/>
            <a:ext cx="3081337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education.gov.il/tochniyot_Limudim/math/images/geometria4.GIF" id="274" name="Google Shape;27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5062" y="2200275"/>
            <a:ext cx="1785937" cy="1747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education.gov.il/tochniyot_Limudim/math/images/geometria5.GIF" id="275" name="Google Shape;27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187" y="4643437"/>
            <a:ext cx="2062162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הגדרת התיבה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228600" y="2114550"/>
            <a:ext cx="86868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047"/>
              </a:buClr>
              <a:buSzPts val="3600"/>
              <a:buFont typeface="Noto Sans Symbols"/>
              <a:buChar char="■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תיבה היא פאון שכל פאותיו הן מלבנים.</a:t>
            </a:r>
            <a:b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התיבה היא מקרה פרטי של מנסרה ישרה שבה הבסיסים הם מלבנים.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קובייה</a:t>
            </a:r>
            <a:endParaRPr/>
          </a:p>
        </p:txBody>
      </p:sp>
      <p:pic>
        <p:nvPicPr>
          <p:cNvPr descr="C:\Documents and Settings\user\My Documents\My Pictures\קוביה.jpg" id="287" name="Google Shape;28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1080000">
            <a:off x="901700" y="2303462"/>
            <a:ext cx="1873250" cy="2036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קוביה 2.jpg" id="288" name="Google Shape;28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812" y="2000250"/>
            <a:ext cx="1571625" cy="2141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0.gstatic.com/images?q=tbn:H10wu4YfsVUZrM:http://www.orianit.edu-negev.gov.il/irisbnto/sites/homepage/iris/Images/kubi22.jpg" id="289" name="Google Shape;28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7625" y="4071937"/>
            <a:ext cx="17843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הגדרת הקובייה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228600" y="16764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047"/>
              </a:buClr>
              <a:buSzPts val="4050"/>
              <a:buFont typeface="Noto Sans Symbols"/>
              <a:buChar char="■"/>
            </a:pPr>
            <a:r>
              <a:rPr b="1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קובייה</a:t>
            </a: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תיבה שכל פאותיה הן ריבועים.</a:t>
            </a: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לקובייה 6 פאות שכולן ריבועים חופפים.</a:t>
            </a:r>
            <a:b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קובייה היא גוף משוכלל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2"/>
          <p:cNvGrpSpPr/>
          <p:nvPr/>
        </p:nvGrpSpPr>
        <p:grpSpPr>
          <a:xfrm>
            <a:off x="157162" y="1857375"/>
            <a:ext cx="8915400" cy="4057650"/>
            <a:chOff x="157162" y="1857375"/>
            <a:chExt cx="8915400" cy="4057650"/>
          </a:xfrm>
        </p:grpSpPr>
        <p:sp>
          <p:nvSpPr>
            <p:cNvPr id="301" name="Google Shape;301;p32"/>
            <p:cNvSpPr txBox="1"/>
            <p:nvPr/>
          </p:nvSpPr>
          <p:spPr>
            <a:xfrm>
              <a:off x="7143750" y="1857375"/>
              <a:ext cx="1928812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קטגוריות</a:t>
              </a:r>
              <a:endParaRPr/>
            </a:p>
          </p:txBody>
        </p:sp>
        <p:sp>
          <p:nvSpPr>
            <p:cNvPr id="302" name="Google Shape;302;p32"/>
            <p:cNvSpPr txBox="1"/>
            <p:nvPr/>
          </p:nvSpPr>
          <p:spPr>
            <a:xfrm>
              <a:off x="4614862" y="1857375"/>
              <a:ext cx="2528887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מספר הפאות</a:t>
              </a:r>
              <a:endParaRPr/>
            </a:p>
          </p:txBody>
        </p:sp>
        <p:sp>
          <p:nvSpPr>
            <p:cNvPr id="303" name="Google Shape;303;p32"/>
            <p:cNvSpPr txBox="1"/>
            <p:nvPr/>
          </p:nvSpPr>
          <p:spPr>
            <a:xfrm>
              <a:off x="2343150" y="1857375"/>
              <a:ext cx="2271712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מספר הצלעות</a:t>
              </a:r>
              <a:endParaRPr/>
            </a:p>
          </p:txBody>
        </p:sp>
        <p:sp>
          <p:nvSpPr>
            <p:cNvPr id="304" name="Google Shape;304;p32"/>
            <p:cNvSpPr txBox="1"/>
            <p:nvPr/>
          </p:nvSpPr>
          <p:spPr>
            <a:xfrm>
              <a:off x="157162" y="1857375"/>
              <a:ext cx="2185987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מספר הקודקודים</a:t>
              </a:r>
              <a:endParaRPr/>
            </a:p>
          </p:txBody>
        </p:sp>
        <p:sp>
          <p:nvSpPr>
            <p:cNvPr id="305" name="Google Shape;305;p32"/>
            <p:cNvSpPr txBox="1"/>
            <p:nvPr/>
          </p:nvSpPr>
          <p:spPr>
            <a:xfrm>
              <a:off x="7143750" y="2349500"/>
              <a:ext cx="1928812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פירמידה משולשת</a:t>
              </a:r>
              <a:endParaRPr/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4614862" y="2349500"/>
              <a:ext cx="2528887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בסיס 1+ 3 מעטפות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07" name="Google Shape;307;p32"/>
            <p:cNvSpPr txBox="1"/>
            <p:nvPr/>
          </p:nvSpPr>
          <p:spPr>
            <a:xfrm>
              <a:off x="2343150" y="2349500"/>
              <a:ext cx="2271712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צלעות בסיס + 3 משולשי המעטפת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08" name="Google Shape;308;p32"/>
            <p:cNvSpPr txBox="1"/>
            <p:nvPr/>
          </p:nvSpPr>
          <p:spPr>
            <a:xfrm>
              <a:off x="157162" y="2349500"/>
              <a:ext cx="2185987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מספ' קדקודי בסיס + קדקוד 1: 3 + 1 = 4</a:t>
              </a:r>
              <a:endParaRPr/>
            </a:p>
          </p:txBody>
        </p:sp>
        <p:sp>
          <p:nvSpPr>
            <p:cNvPr id="309" name="Google Shape;309;p32"/>
            <p:cNvSpPr txBox="1"/>
            <p:nvPr/>
          </p:nvSpPr>
          <p:spPr>
            <a:xfrm>
              <a:off x="7143750" y="2989262"/>
              <a:ext cx="1928812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פירמידה מרובעת</a:t>
              </a:r>
              <a:endParaRPr/>
            </a:p>
          </p:txBody>
        </p:sp>
        <p:sp>
          <p:nvSpPr>
            <p:cNvPr id="310" name="Google Shape;310;p32"/>
            <p:cNvSpPr txBox="1"/>
            <p:nvPr/>
          </p:nvSpPr>
          <p:spPr>
            <a:xfrm>
              <a:off x="4614862" y="2989262"/>
              <a:ext cx="2528887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בסיס 1+ 4 מעטפות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2"/>
            <p:cNvSpPr txBox="1"/>
            <p:nvPr/>
          </p:nvSpPr>
          <p:spPr>
            <a:xfrm>
              <a:off x="2343150" y="2989262"/>
              <a:ext cx="2271712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 צלעות בסיס + 4 משולשי המעטפת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12" name="Google Shape;312;p32"/>
            <p:cNvSpPr txBox="1"/>
            <p:nvPr/>
          </p:nvSpPr>
          <p:spPr>
            <a:xfrm>
              <a:off x="157162" y="2989262"/>
              <a:ext cx="2185987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 + 1 = 5</a:t>
              </a:r>
              <a:endParaRPr/>
            </a:p>
          </p:txBody>
        </p:sp>
        <p:sp>
          <p:nvSpPr>
            <p:cNvPr id="313" name="Google Shape;313;p32"/>
            <p:cNvSpPr txBox="1"/>
            <p:nvPr/>
          </p:nvSpPr>
          <p:spPr>
            <a:xfrm>
              <a:off x="7143750" y="3629025"/>
              <a:ext cx="1928812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פירמידה מחומשת</a:t>
              </a:r>
              <a:endParaRPr/>
            </a:p>
          </p:txBody>
        </p:sp>
        <p:sp>
          <p:nvSpPr>
            <p:cNvPr id="314" name="Google Shape;314;p32"/>
            <p:cNvSpPr txBox="1"/>
            <p:nvPr/>
          </p:nvSpPr>
          <p:spPr>
            <a:xfrm>
              <a:off x="4614862" y="3629025"/>
              <a:ext cx="2528887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בסיס 1+ 5 מעטפות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2"/>
            <p:cNvSpPr txBox="1"/>
            <p:nvPr/>
          </p:nvSpPr>
          <p:spPr>
            <a:xfrm>
              <a:off x="2343150" y="3629025"/>
              <a:ext cx="2271712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 צלעות בסיס + 5 משולשי המעטפת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16" name="Google Shape;316;p32"/>
            <p:cNvSpPr txBox="1"/>
            <p:nvPr/>
          </p:nvSpPr>
          <p:spPr>
            <a:xfrm>
              <a:off x="157162" y="3629025"/>
              <a:ext cx="2185987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 + 1 = 6</a:t>
              </a:r>
              <a:endParaRPr/>
            </a:p>
          </p:txBody>
        </p:sp>
        <p:sp>
          <p:nvSpPr>
            <p:cNvPr id="317" name="Google Shape;317;p32"/>
            <p:cNvSpPr txBox="1"/>
            <p:nvPr/>
          </p:nvSpPr>
          <p:spPr>
            <a:xfrm>
              <a:off x="7143750" y="4268787"/>
              <a:ext cx="1928812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פירמידה מעושרת</a:t>
              </a:r>
              <a:endParaRPr/>
            </a:p>
          </p:txBody>
        </p:sp>
        <p:sp>
          <p:nvSpPr>
            <p:cNvPr id="318" name="Google Shape;318;p32"/>
            <p:cNvSpPr txBox="1"/>
            <p:nvPr/>
          </p:nvSpPr>
          <p:spPr>
            <a:xfrm>
              <a:off x="4614862" y="4268787"/>
              <a:ext cx="2528887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בסיס 1+ 10מעטפות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2"/>
            <p:cNvSpPr txBox="1"/>
            <p:nvPr/>
          </p:nvSpPr>
          <p:spPr>
            <a:xfrm>
              <a:off x="2343150" y="4268787"/>
              <a:ext cx="2271712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 צלעות בסיס + 10 משולשי המעטפת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320" name="Google Shape;320;p32"/>
            <p:cNvSpPr txBox="1"/>
            <p:nvPr/>
          </p:nvSpPr>
          <p:spPr>
            <a:xfrm>
              <a:off x="157162" y="4268787"/>
              <a:ext cx="2185987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 למספ' הפאות</a:t>
              </a:r>
              <a:endParaRPr/>
            </a:p>
          </p:txBody>
        </p:sp>
        <p:sp>
          <p:nvSpPr>
            <p:cNvPr id="321" name="Google Shape;321;p32"/>
            <p:cNvSpPr txBox="1"/>
            <p:nvPr/>
          </p:nvSpPr>
          <p:spPr>
            <a:xfrm>
              <a:off x="7143750" y="4908550"/>
              <a:ext cx="1928812" cy="100647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נוסחא</a:t>
              </a:r>
              <a:endParaRPr/>
            </a:p>
          </p:txBody>
        </p:sp>
        <p:sp>
          <p:nvSpPr>
            <p:cNvPr id="322" name="Google Shape;322;p32"/>
            <p:cNvSpPr txBox="1"/>
            <p:nvPr/>
          </p:nvSpPr>
          <p:spPr>
            <a:xfrm>
              <a:off x="4614862" y="4908550"/>
              <a:ext cx="2528887" cy="100647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 + n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 – מספ' צלעות בסיס</a:t>
              </a:r>
              <a:endParaRPr/>
            </a:p>
          </p:txBody>
        </p:sp>
        <p:sp>
          <p:nvSpPr>
            <p:cNvPr id="323" name="Google Shape;323;p32"/>
            <p:cNvSpPr txBox="1"/>
            <p:nvPr/>
          </p:nvSpPr>
          <p:spPr>
            <a:xfrm>
              <a:off x="2343150" y="4908550"/>
              <a:ext cx="2271712" cy="100647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n × 2</a:t>
              </a:r>
              <a:endParaRPr b="1" i="0" sz="24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 – מספ' צלעות בסיס</a:t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2"/>
            <p:cNvSpPr txBox="1"/>
            <p:nvPr/>
          </p:nvSpPr>
          <p:spPr>
            <a:xfrm>
              <a:off x="157162" y="4908550"/>
              <a:ext cx="2185987" cy="100647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 + n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 – מספ' צלעות בסיס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32"/>
            <p:cNvCxnSpPr/>
            <p:nvPr/>
          </p:nvCxnSpPr>
          <p:spPr>
            <a:xfrm>
              <a:off x="7143750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32"/>
            <p:cNvCxnSpPr/>
            <p:nvPr/>
          </p:nvCxnSpPr>
          <p:spPr>
            <a:xfrm>
              <a:off x="4614862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32"/>
            <p:cNvCxnSpPr/>
            <p:nvPr/>
          </p:nvCxnSpPr>
          <p:spPr>
            <a:xfrm>
              <a:off x="2343150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32"/>
            <p:cNvCxnSpPr/>
            <p:nvPr/>
          </p:nvCxnSpPr>
          <p:spPr>
            <a:xfrm>
              <a:off x="157162" y="2349500"/>
              <a:ext cx="89154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32"/>
            <p:cNvCxnSpPr/>
            <p:nvPr/>
          </p:nvCxnSpPr>
          <p:spPr>
            <a:xfrm>
              <a:off x="157162" y="2989262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32"/>
            <p:cNvCxnSpPr/>
            <p:nvPr/>
          </p:nvCxnSpPr>
          <p:spPr>
            <a:xfrm>
              <a:off x="157162" y="3629025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32"/>
            <p:cNvCxnSpPr/>
            <p:nvPr/>
          </p:nvCxnSpPr>
          <p:spPr>
            <a:xfrm>
              <a:off x="157162" y="4268787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32"/>
            <p:cNvCxnSpPr/>
            <p:nvPr/>
          </p:nvCxnSpPr>
          <p:spPr>
            <a:xfrm>
              <a:off x="157162" y="4908550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32"/>
            <p:cNvCxnSpPr/>
            <p:nvPr/>
          </p:nvCxnSpPr>
          <p:spPr>
            <a:xfrm>
              <a:off x="9072562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32"/>
            <p:cNvCxnSpPr/>
            <p:nvPr/>
          </p:nvCxnSpPr>
          <p:spPr>
            <a:xfrm>
              <a:off x="157162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32"/>
            <p:cNvCxnSpPr/>
            <p:nvPr/>
          </p:nvCxnSpPr>
          <p:spPr>
            <a:xfrm>
              <a:off x="157162" y="1857375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" name="Google Shape;336;p32"/>
            <p:cNvCxnSpPr/>
            <p:nvPr/>
          </p:nvCxnSpPr>
          <p:spPr>
            <a:xfrm>
              <a:off x="157162" y="5915025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37" name="Google Shape;337;p32"/>
          <p:cNvSpPr txBox="1"/>
          <p:nvPr/>
        </p:nvSpPr>
        <p:spPr>
          <a:xfrm>
            <a:off x="500062" y="214312"/>
            <a:ext cx="792956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תכונות הפירמידות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14312" y="1571625"/>
            <a:ext cx="871537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047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1" algn="r"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214312" y="142875"/>
            <a:ext cx="86868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גופים - הם צורות בעלות נפח.</a:t>
            </a:r>
            <a:b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הגופים מתחלקים לשתי קבוצות: פאונים וגופים אחרים.</a:t>
            </a: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 flipH="1">
            <a:off x="4349750" y="2427287"/>
            <a:ext cx="43180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4997450" y="2427287"/>
            <a:ext cx="360362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3563937" y="3286125"/>
            <a:ext cx="365125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2916237" y="3330575"/>
            <a:ext cx="0" cy="503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1928812" y="3357562"/>
            <a:ext cx="504825" cy="503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1857375" y="4357687"/>
            <a:ext cx="50800" cy="376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7500937" y="3214687"/>
            <a:ext cx="239712" cy="547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6372225" y="3214687"/>
            <a:ext cx="914400" cy="619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7812087" y="4265612"/>
            <a:ext cx="188912" cy="592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 flipH="1">
            <a:off x="7092950" y="4265612"/>
            <a:ext cx="358775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/>
          <p:nvPr/>
        </p:nvCxnSpPr>
        <p:spPr>
          <a:xfrm flipH="1">
            <a:off x="5940425" y="4338637"/>
            <a:ext cx="43180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/>
          <p:nvPr/>
        </p:nvCxnSpPr>
        <p:spPr>
          <a:xfrm flipH="1">
            <a:off x="5219700" y="4265612"/>
            <a:ext cx="720725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5357812" y="5202237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7885112" y="5273675"/>
            <a:ext cx="21590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/>
          <p:nvPr/>
        </p:nvCxnSpPr>
        <p:spPr>
          <a:xfrm flipH="1">
            <a:off x="6877050" y="5273675"/>
            <a:ext cx="21590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" name="Google Shape;117;p15"/>
          <p:cNvSpPr/>
          <p:nvPr/>
        </p:nvSpPr>
        <p:spPr>
          <a:xfrm>
            <a:off x="5000625" y="5849937"/>
            <a:ext cx="720725" cy="576262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643312" y="1785937"/>
            <a:ext cx="27860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גופים הנדסיים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461962" y="2571750"/>
            <a:ext cx="4038600" cy="392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שאינם פאונים</a:t>
            </a:r>
            <a:endParaRPr/>
          </a:p>
          <a:p>
            <a:pPr indent="-1905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גליל , חרוט , כדור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500562" y="2643187"/>
            <a:ext cx="4038600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פאונים</a:t>
            </a:r>
            <a:endParaRPr/>
          </a:p>
          <a:p>
            <a:pPr indent="-1905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פירמידה      מנסרה</a:t>
            </a:r>
            <a:endParaRPr/>
          </a:p>
          <a:p>
            <a:pPr indent="-228600" lvl="0" marL="342900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A5047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mathcenter-k6.haifa.ac.il/conf2006/160506/lectures/gofstein.files/slide0022_image026.png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37" y="5715000"/>
            <a:ext cx="928687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1.gstatic.com/images?q=tbn:fOtVBNmtHF_tHM:http://www.geva.co.il/geva/include/shrink_pic_vod.asp%3Fpath%3DD:%255CWEB%255CMy%2520Dropbox%255Cgeva%255Cpics/catpic_1228912092744.jpg" id="122" name="Google Shape;1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6687" y="5786437"/>
            <a:ext cx="785812" cy="785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0.gstatic.com/images?q=tbn:pvmEqvSVk9lEHM:http://www.thedaycarelady.com/images/cone2.gif" id="123" name="Google Shape;12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4625" y="4860925"/>
            <a:ext cx="7270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סרטוט הגליל.png" id="124" name="Google Shape;12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6187" y="4835525"/>
            <a:ext cx="728662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upload.wikimedia.org/wikipedia/commons/thumb/3/38/Sphere-wireframe.png/250px-Sphere-wireframe.png" id="125" name="Google Shape;12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7162" y="4999037"/>
            <a:ext cx="931862" cy="931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5"/>
          <p:cNvCxnSpPr/>
          <p:nvPr/>
        </p:nvCxnSpPr>
        <p:spPr>
          <a:xfrm>
            <a:off x="2979737" y="4286250"/>
            <a:ext cx="46037" cy="357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3571875" y="4357687"/>
            <a:ext cx="357187" cy="285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 txBox="1"/>
          <p:nvPr/>
        </p:nvSpPr>
        <p:spPr>
          <a:xfrm>
            <a:off x="7500937" y="4857750"/>
            <a:ext cx="10715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משולשת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6429375" y="4857750"/>
            <a:ext cx="10715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מרובעת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5357812" y="4857750"/>
            <a:ext cx="10715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קובייה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4429125" y="4857750"/>
            <a:ext cx="10715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תיבה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33"/>
          <p:cNvGrpSpPr/>
          <p:nvPr/>
        </p:nvGrpSpPr>
        <p:grpSpPr>
          <a:xfrm>
            <a:off x="157162" y="1857375"/>
            <a:ext cx="8915400" cy="4057650"/>
            <a:chOff x="157162" y="1857375"/>
            <a:chExt cx="8915400" cy="4057650"/>
          </a:xfrm>
        </p:grpSpPr>
        <p:sp>
          <p:nvSpPr>
            <p:cNvPr id="343" name="Google Shape;343;p33"/>
            <p:cNvSpPr txBox="1"/>
            <p:nvPr/>
          </p:nvSpPr>
          <p:spPr>
            <a:xfrm>
              <a:off x="7343775" y="1857375"/>
              <a:ext cx="1728787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קטגוריות</a:t>
              </a:r>
              <a:endParaRPr/>
            </a:p>
          </p:txBody>
        </p:sp>
        <p:sp>
          <p:nvSpPr>
            <p:cNvPr id="344" name="Google Shape;344;p33"/>
            <p:cNvSpPr txBox="1"/>
            <p:nvPr/>
          </p:nvSpPr>
          <p:spPr>
            <a:xfrm>
              <a:off x="4772025" y="1857375"/>
              <a:ext cx="2571750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מספר הפאות</a:t>
              </a:r>
              <a:endParaRPr/>
            </a:p>
          </p:txBody>
        </p:sp>
        <p:sp>
          <p:nvSpPr>
            <p:cNvPr id="345" name="Google Shape;345;p33"/>
            <p:cNvSpPr txBox="1"/>
            <p:nvPr/>
          </p:nvSpPr>
          <p:spPr>
            <a:xfrm>
              <a:off x="2343150" y="1857375"/>
              <a:ext cx="2428875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מספר הצלעות</a:t>
              </a:r>
              <a:endParaRPr/>
            </a:p>
          </p:txBody>
        </p:sp>
        <p:sp>
          <p:nvSpPr>
            <p:cNvPr id="346" name="Google Shape;346;p33"/>
            <p:cNvSpPr txBox="1"/>
            <p:nvPr/>
          </p:nvSpPr>
          <p:spPr>
            <a:xfrm>
              <a:off x="157162" y="1857375"/>
              <a:ext cx="2185987" cy="49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מספר הקודקודים</a:t>
              </a:r>
              <a:endParaRPr/>
            </a:p>
          </p:txBody>
        </p:sp>
        <p:sp>
          <p:nvSpPr>
            <p:cNvPr id="347" name="Google Shape;347;p33"/>
            <p:cNvSpPr txBox="1"/>
            <p:nvPr/>
          </p:nvSpPr>
          <p:spPr>
            <a:xfrm>
              <a:off x="7343775" y="2349500"/>
              <a:ext cx="1728787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מנסרה משולשת</a:t>
              </a:r>
              <a:endParaRPr/>
            </a:p>
          </p:txBody>
        </p:sp>
        <p:sp>
          <p:nvSpPr>
            <p:cNvPr id="348" name="Google Shape;348;p33"/>
            <p:cNvSpPr txBox="1"/>
            <p:nvPr/>
          </p:nvSpPr>
          <p:spPr>
            <a:xfrm>
              <a:off x="4772025" y="2349500"/>
              <a:ext cx="2571750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בסיס + 3 מעטפות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49" name="Google Shape;349;p33"/>
            <p:cNvSpPr txBox="1"/>
            <p:nvPr/>
          </p:nvSpPr>
          <p:spPr>
            <a:xfrm>
              <a:off x="2343150" y="2349500"/>
              <a:ext cx="2428875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2×3 צלעות בסיס + 3 משולשי המעטפת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50" name="Google Shape;350;p33"/>
            <p:cNvSpPr txBox="1"/>
            <p:nvPr/>
          </p:nvSpPr>
          <p:spPr>
            <a:xfrm>
              <a:off x="157162" y="2349500"/>
              <a:ext cx="2185987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מספ' קדקודי בסיס × 2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× 3 = 6</a:t>
              </a:r>
              <a:endParaRPr/>
            </a:p>
          </p:txBody>
        </p:sp>
        <p:sp>
          <p:nvSpPr>
            <p:cNvPr id="351" name="Google Shape;351;p33"/>
            <p:cNvSpPr txBox="1"/>
            <p:nvPr/>
          </p:nvSpPr>
          <p:spPr>
            <a:xfrm>
              <a:off x="7343775" y="2989262"/>
              <a:ext cx="1728787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מנסרה מרובעת</a:t>
              </a:r>
              <a:endParaRPr/>
            </a:p>
          </p:txBody>
        </p:sp>
        <p:sp>
          <p:nvSpPr>
            <p:cNvPr id="352" name="Google Shape;352;p33"/>
            <p:cNvSpPr txBox="1"/>
            <p:nvPr/>
          </p:nvSpPr>
          <p:spPr>
            <a:xfrm>
              <a:off x="4772025" y="2989262"/>
              <a:ext cx="2571750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בסיס + 4 מעטפות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3"/>
            <p:cNvSpPr txBox="1"/>
            <p:nvPr/>
          </p:nvSpPr>
          <p:spPr>
            <a:xfrm>
              <a:off x="2343150" y="2989262"/>
              <a:ext cx="2428875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2×4 צלעות בסיס + 4 משולשי המעטפת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354" name="Google Shape;354;p33"/>
            <p:cNvSpPr txBox="1"/>
            <p:nvPr/>
          </p:nvSpPr>
          <p:spPr>
            <a:xfrm>
              <a:off x="157162" y="2989262"/>
              <a:ext cx="2185987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× 4 = 8</a:t>
              </a:r>
              <a:endParaRPr/>
            </a:p>
          </p:txBody>
        </p:sp>
        <p:sp>
          <p:nvSpPr>
            <p:cNvPr id="355" name="Google Shape;355;p33"/>
            <p:cNvSpPr txBox="1"/>
            <p:nvPr/>
          </p:nvSpPr>
          <p:spPr>
            <a:xfrm>
              <a:off x="7343775" y="3629025"/>
              <a:ext cx="1728787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מנסרה מחומשת</a:t>
              </a:r>
              <a:endParaRPr/>
            </a:p>
          </p:txBody>
        </p:sp>
        <p:sp>
          <p:nvSpPr>
            <p:cNvPr id="356" name="Google Shape;356;p33"/>
            <p:cNvSpPr txBox="1"/>
            <p:nvPr/>
          </p:nvSpPr>
          <p:spPr>
            <a:xfrm>
              <a:off x="4772025" y="3629025"/>
              <a:ext cx="2571750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בסיס + 5 מעטפות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3"/>
            <p:cNvSpPr txBox="1"/>
            <p:nvPr/>
          </p:nvSpPr>
          <p:spPr>
            <a:xfrm>
              <a:off x="2343150" y="3629025"/>
              <a:ext cx="2428875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2×5 צלעות בסיס + 5 משולשי המעטפת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358" name="Google Shape;358;p33"/>
            <p:cNvSpPr txBox="1"/>
            <p:nvPr/>
          </p:nvSpPr>
          <p:spPr>
            <a:xfrm>
              <a:off x="157162" y="3629025"/>
              <a:ext cx="2185987" cy="639762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× 5 = 10</a:t>
              </a:r>
              <a:endParaRPr/>
            </a:p>
          </p:txBody>
        </p:sp>
        <p:sp>
          <p:nvSpPr>
            <p:cNvPr id="359" name="Google Shape;359;p33"/>
            <p:cNvSpPr txBox="1"/>
            <p:nvPr/>
          </p:nvSpPr>
          <p:spPr>
            <a:xfrm>
              <a:off x="7343775" y="4268787"/>
              <a:ext cx="1728787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מנסרה מעושרת</a:t>
              </a:r>
              <a:endParaRPr/>
            </a:p>
          </p:txBody>
        </p:sp>
        <p:sp>
          <p:nvSpPr>
            <p:cNvPr id="360" name="Google Shape;360;p33"/>
            <p:cNvSpPr txBox="1"/>
            <p:nvPr/>
          </p:nvSpPr>
          <p:spPr>
            <a:xfrm>
              <a:off x="4772025" y="4268787"/>
              <a:ext cx="2571750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בסיס + 10מעטפות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3"/>
            <p:cNvSpPr txBox="1"/>
            <p:nvPr/>
          </p:nvSpPr>
          <p:spPr>
            <a:xfrm>
              <a:off x="2343150" y="4268787"/>
              <a:ext cx="2428875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2×10 צלעות בסיס + 10 משולשי המעטפת = </a:t>
              </a:r>
              <a:r>
                <a:rPr b="1" i="0" lang="en-US" sz="18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362" name="Google Shape;362;p33"/>
            <p:cNvSpPr txBox="1"/>
            <p:nvPr/>
          </p:nvSpPr>
          <p:spPr>
            <a:xfrm>
              <a:off x="157162" y="4268787"/>
              <a:ext cx="2185987" cy="639762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× 10 = 20</a:t>
              </a:r>
              <a:endParaRPr/>
            </a:p>
          </p:txBody>
        </p:sp>
        <p:sp>
          <p:nvSpPr>
            <p:cNvPr id="363" name="Google Shape;363;p33"/>
            <p:cNvSpPr txBox="1"/>
            <p:nvPr/>
          </p:nvSpPr>
          <p:spPr>
            <a:xfrm>
              <a:off x="7343775" y="4908550"/>
              <a:ext cx="1728787" cy="100647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נוסחא</a:t>
              </a:r>
              <a:endParaRPr/>
            </a:p>
          </p:txBody>
        </p:sp>
        <p:sp>
          <p:nvSpPr>
            <p:cNvPr id="364" name="Google Shape;364;p33"/>
            <p:cNvSpPr txBox="1"/>
            <p:nvPr/>
          </p:nvSpPr>
          <p:spPr>
            <a:xfrm>
              <a:off x="4772025" y="4908550"/>
              <a:ext cx="2571750" cy="100647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+ n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 – מספ' צלעות בסיס</a:t>
              </a:r>
              <a:endParaRPr/>
            </a:p>
          </p:txBody>
        </p:sp>
        <p:sp>
          <p:nvSpPr>
            <p:cNvPr id="365" name="Google Shape;365;p33"/>
            <p:cNvSpPr txBox="1"/>
            <p:nvPr/>
          </p:nvSpPr>
          <p:spPr>
            <a:xfrm>
              <a:off x="2343150" y="4908550"/>
              <a:ext cx="2428875" cy="100647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n × 3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 – מספ' צלעות בסיס</a:t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3"/>
            <p:cNvSpPr txBox="1"/>
            <p:nvPr/>
          </p:nvSpPr>
          <p:spPr>
            <a:xfrm>
              <a:off x="157162" y="4908550"/>
              <a:ext cx="2185987" cy="1006475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n × 2</a:t>
              </a:r>
              <a:endParaRPr/>
            </a:p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 – מספ' צלעות בסיס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33"/>
            <p:cNvCxnSpPr/>
            <p:nvPr/>
          </p:nvCxnSpPr>
          <p:spPr>
            <a:xfrm>
              <a:off x="7343775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33"/>
            <p:cNvCxnSpPr/>
            <p:nvPr/>
          </p:nvCxnSpPr>
          <p:spPr>
            <a:xfrm>
              <a:off x="4772025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33"/>
            <p:cNvCxnSpPr/>
            <p:nvPr/>
          </p:nvCxnSpPr>
          <p:spPr>
            <a:xfrm>
              <a:off x="2343150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33"/>
            <p:cNvCxnSpPr/>
            <p:nvPr/>
          </p:nvCxnSpPr>
          <p:spPr>
            <a:xfrm>
              <a:off x="157162" y="2349500"/>
              <a:ext cx="89154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1" name="Google Shape;371;p33"/>
            <p:cNvCxnSpPr/>
            <p:nvPr/>
          </p:nvCxnSpPr>
          <p:spPr>
            <a:xfrm>
              <a:off x="157162" y="2989262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2" name="Google Shape;372;p33"/>
            <p:cNvCxnSpPr/>
            <p:nvPr/>
          </p:nvCxnSpPr>
          <p:spPr>
            <a:xfrm>
              <a:off x="157162" y="3629025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3" name="Google Shape;373;p33"/>
            <p:cNvCxnSpPr/>
            <p:nvPr/>
          </p:nvCxnSpPr>
          <p:spPr>
            <a:xfrm>
              <a:off x="157162" y="4268787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4" name="Google Shape;374;p33"/>
            <p:cNvCxnSpPr/>
            <p:nvPr/>
          </p:nvCxnSpPr>
          <p:spPr>
            <a:xfrm>
              <a:off x="157162" y="4908550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" name="Google Shape;375;p33"/>
            <p:cNvCxnSpPr/>
            <p:nvPr/>
          </p:nvCxnSpPr>
          <p:spPr>
            <a:xfrm>
              <a:off x="9072562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33"/>
            <p:cNvCxnSpPr/>
            <p:nvPr/>
          </p:nvCxnSpPr>
          <p:spPr>
            <a:xfrm>
              <a:off x="157162" y="1857375"/>
              <a:ext cx="0" cy="40576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7" name="Google Shape;377;p33"/>
            <p:cNvCxnSpPr/>
            <p:nvPr/>
          </p:nvCxnSpPr>
          <p:spPr>
            <a:xfrm>
              <a:off x="157162" y="1857375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33"/>
            <p:cNvCxnSpPr/>
            <p:nvPr/>
          </p:nvCxnSpPr>
          <p:spPr>
            <a:xfrm>
              <a:off x="157162" y="5915025"/>
              <a:ext cx="8915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79" name="Google Shape;379;p33"/>
          <p:cNvSpPr txBox="1"/>
          <p:nvPr/>
        </p:nvSpPr>
        <p:spPr>
          <a:xfrm>
            <a:off x="500062" y="214312"/>
            <a:ext cx="792956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תכונות המנסרות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פריסות של גופים</a:t>
            </a:r>
            <a:endParaRPr/>
          </a:p>
        </p:txBody>
      </p:sp>
      <p:pic>
        <p:nvPicPr>
          <p:cNvPr descr="C:\Documents and Settings\user\My Documents\My Pictures\פריסות.gif" id="385" name="Google Shape;385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937"/>
            <a:ext cx="5402262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mkm-haifa.co.il/schools/romema/science/solids-folding.JPG" id="386" name="Google Shape;38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562" y="4114800"/>
            <a:ext cx="421481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228600" y="1714500"/>
            <a:ext cx="86868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Char char="■"/>
            </a:pPr>
            <a:r>
              <a:rPr b="0" i="0" lang="en-US" sz="36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פאונים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הם גופים הבנויים רק ממצולעים. המצולעים שמהם הפאון בנוי נקראים פאות.</a:t>
            </a:r>
            <a:endParaRPr/>
          </a:p>
          <a:p>
            <a:pPr indent="-342900" lvl="0" marL="342900" marR="0" rtl="1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1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1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Char char="■"/>
            </a:pPr>
            <a:r>
              <a:rPr b="0" i="0" lang="en-US" sz="36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גופים אחרים -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גופים אחרים הם גופים בעלי מעטפת "מתוחה" ובסיסים שהם עיגוליים.</a:t>
            </a:r>
            <a:endParaRPr/>
          </a:p>
          <a:p>
            <a:pPr indent="-171450" lvl="0" marL="342900" marR="0" rtl="1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1" algn="r">
              <a:spcBef>
                <a:spcPts val="720"/>
              </a:spcBef>
              <a:spcAft>
                <a:spcPts val="0"/>
              </a:spcAft>
              <a:buClr>
                <a:srgbClr val="3A5047"/>
              </a:buClr>
              <a:buSzPts val="270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8600" y="-71437"/>
            <a:ext cx="8686800" cy="234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גליל וחרוט - הינם גופים הבנויות מבסיסים שהם עיגולים ולחרוט יש קודקוד.</a:t>
            </a:r>
            <a:endParaRPr/>
          </a:p>
        </p:txBody>
      </p:sp>
      <p:pic>
        <p:nvPicPr>
          <p:cNvPr descr="C:\Documents and Settings\user\My Documents\My Pictures\גליל.jpg" id="142" name="Google Shape;14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37" y="2071687"/>
            <a:ext cx="1928812" cy="1928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גליל 2.jpg"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60000">
            <a:off x="677862" y="2066925"/>
            <a:ext cx="1857375" cy="1858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גליל4.jpg" id="144" name="Google Shape;14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20000">
            <a:off x="5773737" y="4705350"/>
            <a:ext cx="1658937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3.gstatic.com/images?q=tbn:-1UX2YjGKOtNoM:http://www.paper-craft.co.il/shop/media/catalog/product/cache/1/image/5e06319eda06f020e43594a9c230972d/i/m/image_1207.jpg" id="145" name="Google Shape;14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320000">
            <a:off x="992187" y="4452937"/>
            <a:ext cx="1868487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3.gstatic.com/images?q=tbn:AKLnAb7yVJEMwM:http://www.israelpost.co.il/mall.nsf/E840F5063BAFADDEC225766700597CD1/%24file/1215_l.jpg" id="146" name="Google Shape;14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43250" y="2914650"/>
            <a:ext cx="1981200" cy="162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חרוט</a:t>
            </a:r>
            <a:endParaRPr/>
          </a:p>
        </p:txBody>
      </p:sp>
      <p:pic>
        <p:nvPicPr>
          <p:cNvPr descr="C:\Documents and Settings\user\My Documents\My Pictures\חרוט.jpg" id="152" name="Google Shape;15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71562"/>
            <a:ext cx="25717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חרוט 2.jpg"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40000">
            <a:off x="1219200" y="733425"/>
            <a:ext cx="1612900" cy="2144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חרוט 3.jpg" id="154" name="Google Shape;15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60000">
            <a:off x="5435600" y="4011612"/>
            <a:ext cx="2054225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חרוט 4.jpg" id="155" name="Google Shape;15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080000">
            <a:off x="1866900" y="3908425"/>
            <a:ext cx="2074862" cy="27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הגדרת הגליל</a:t>
            </a:r>
            <a:endParaRPr/>
          </a:p>
        </p:txBody>
      </p:sp>
      <p:pic>
        <p:nvPicPr>
          <p:cNvPr descr="C:\Documents and Settings\user\My Documents\My Pictures\סרטוט הגליל.png" id="161" name="Google Shape;16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3121025"/>
            <a:ext cx="2000250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2928937" y="2000250"/>
            <a:ext cx="600075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גליל הוא גוף בעל שני בסיסים  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שהם עיגולים חופפים ומקבילים ומעטפת "מתוחה" המקיפה אותם.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הגדרת החרוט</a:t>
            </a:r>
            <a:endParaRPr/>
          </a:p>
        </p:txBody>
      </p:sp>
      <p:pic>
        <p:nvPicPr>
          <p:cNvPr descr="C:\Documents and Settings\user\My Documents\My Pictures\חרוט 5.gif" id="168" name="Google Shape;16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3857625"/>
            <a:ext cx="73152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357187" y="1857375"/>
            <a:ext cx="86439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חרוט הוא גוף בעל בסיס אחד שהוא עיגול, קודקוד הנמצא מחוץ לעיגול ומעטפת "מתוחה" המקיפה את הבסיס והקודקוד.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ההבדלים בין גליל ובין חרוט</a:t>
            </a:r>
            <a:endParaRPr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14312" y="2143125"/>
            <a:ext cx="8686800" cy="1112837"/>
            <a:chOff x="214312" y="2143125"/>
            <a:chExt cx="8686800" cy="1112837"/>
          </a:xfrm>
        </p:grpSpPr>
        <p:sp>
          <p:nvSpPr>
            <p:cNvPr id="176" name="Google Shape;176;p21"/>
            <p:cNvSpPr txBox="1"/>
            <p:nvPr/>
          </p:nvSpPr>
          <p:spPr>
            <a:xfrm>
              <a:off x="6005512" y="2143125"/>
              <a:ext cx="289560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קטגוריות</a:t>
              </a:r>
              <a:endParaRPr/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3109912" y="2143125"/>
              <a:ext cx="289560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גליל</a:t>
              </a:r>
              <a:endParaRPr/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214312" y="2143125"/>
              <a:ext cx="289560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חרוט</a:t>
              </a:r>
              <a:endParaRPr/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6005512" y="2514600"/>
              <a:ext cx="2895600" cy="369887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מה דומה?</a:t>
              </a:r>
              <a:endParaRPr/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3109912" y="2514600"/>
              <a:ext cx="2895600" cy="369887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מעטפת "מתוחה"</a:t>
              </a: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214312" y="2514600"/>
              <a:ext cx="2895600" cy="369887"/>
            </a:xfrm>
            <a:prstGeom prst="rect">
              <a:avLst/>
            </a:prstGeom>
            <a:solidFill>
              <a:srgbClr val="DCEFDD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מעטפת "מתוחה"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005512" y="2884487"/>
              <a:ext cx="2895600" cy="371475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מה שונה?</a:t>
              </a: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3109912" y="2884487"/>
              <a:ext cx="2895600" cy="371475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שני בסיסים, אין קודקודים</a:t>
              </a:r>
              <a:endParaRPr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214312" y="2884487"/>
              <a:ext cx="2895600" cy="371475"/>
            </a:xfrm>
            <a:prstGeom prst="rect">
              <a:avLst/>
            </a:prstGeom>
            <a:solidFill>
              <a:srgbClr val="EEF7EF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בסיס אחד וקודקוד ראש</a:t>
              </a:r>
              <a:endParaRPr/>
            </a:p>
          </p:txBody>
        </p:sp>
        <p:cxnSp>
          <p:nvCxnSpPr>
            <p:cNvPr id="185" name="Google Shape;185;p21"/>
            <p:cNvCxnSpPr/>
            <p:nvPr/>
          </p:nvCxnSpPr>
          <p:spPr>
            <a:xfrm>
              <a:off x="6005512" y="2143125"/>
              <a:ext cx="0" cy="1112837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21"/>
            <p:cNvCxnSpPr/>
            <p:nvPr/>
          </p:nvCxnSpPr>
          <p:spPr>
            <a:xfrm>
              <a:off x="3109912" y="2143125"/>
              <a:ext cx="0" cy="1112837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7" name="Google Shape;187;p21"/>
            <p:cNvCxnSpPr/>
            <p:nvPr/>
          </p:nvCxnSpPr>
          <p:spPr>
            <a:xfrm>
              <a:off x="214312" y="2514600"/>
              <a:ext cx="8686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214312" y="2884487"/>
              <a:ext cx="86868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21"/>
            <p:cNvCxnSpPr/>
            <p:nvPr/>
          </p:nvCxnSpPr>
          <p:spPr>
            <a:xfrm>
              <a:off x="8901112" y="2143125"/>
              <a:ext cx="0" cy="1112837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" name="Google Shape;190;p21"/>
            <p:cNvCxnSpPr/>
            <p:nvPr/>
          </p:nvCxnSpPr>
          <p:spPr>
            <a:xfrm>
              <a:off x="214312" y="2143125"/>
              <a:ext cx="0" cy="1112837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21"/>
            <p:cNvCxnSpPr/>
            <p:nvPr/>
          </p:nvCxnSpPr>
          <p:spPr>
            <a:xfrm>
              <a:off x="214312" y="2143125"/>
              <a:ext cx="86868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214312" y="3255962"/>
              <a:ext cx="86868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228600" y="1524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פירמידה</a:t>
            </a:r>
            <a:endParaRPr/>
          </a:p>
        </p:txBody>
      </p:sp>
      <p:pic>
        <p:nvPicPr>
          <p:cNvPr descr="C:\Documents and Settings\user\My Documents\My Pictures\פירמידה.jpg" id="198" name="Google Shape;19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720000">
            <a:off x="1157287" y="1966912"/>
            <a:ext cx="2640012" cy="1617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פירמידה 2.jpg" id="199" name="Google Shape;1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40000">
            <a:off x="5168900" y="1795462"/>
            <a:ext cx="1738312" cy="2055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פירמידה 3.jpg" id="200" name="Google Shape;20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0625" y="4337050"/>
            <a:ext cx="3000375" cy="1985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user\My Documents\My Pictures\פירמידה 4.jpg" id="201" name="Google Shape;20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960000">
            <a:off x="1365250" y="4264025"/>
            <a:ext cx="2587625" cy="19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en and white abstract design template">
  <a:themeElements>
    <a:clrScheme name="Default Design 1">
      <a:dk1>
        <a:srgbClr val="000000"/>
      </a:dk1>
      <a:lt1>
        <a:srgbClr val="FFFFFF"/>
      </a:lt1>
      <a:dk2>
        <a:srgbClr val="FFFFFF"/>
      </a:dk2>
      <a:lt2>
        <a:srgbClr val="969696"/>
      </a:lt2>
      <a:accent1>
        <a:srgbClr val="93D598"/>
      </a:accent1>
      <a:accent2>
        <a:srgbClr val="29A744"/>
      </a:accent2>
      <a:accent3>
        <a:srgbClr val="FFFFFF"/>
      </a:accent3>
      <a:accent4>
        <a:srgbClr val="000000"/>
      </a:accent4>
      <a:accent5>
        <a:srgbClr val="C8E7CA"/>
      </a:accent5>
      <a:accent6>
        <a:srgbClr val="24973D"/>
      </a:accent6>
      <a:hlink>
        <a:srgbClr val="556731"/>
      </a:hlink>
      <a:folHlink>
        <a:srgbClr val="1A302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Green and white abstract design template">
  <a:themeElements>
    <a:clrScheme name="Default Design 1">
      <a:dk1>
        <a:srgbClr val="000000"/>
      </a:dk1>
      <a:lt1>
        <a:srgbClr val="FFFFFF"/>
      </a:lt1>
      <a:dk2>
        <a:srgbClr val="FFFFFF"/>
      </a:dk2>
      <a:lt2>
        <a:srgbClr val="969696"/>
      </a:lt2>
      <a:accent1>
        <a:srgbClr val="93D598"/>
      </a:accent1>
      <a:accent2>
        <a:srgbClr val="29A744"/>
      </a:accent2>
      <a:accent3>
        <a:srgbClr val="FFFFFF"/>
      </a:accent3>
      <a:accent4>
        <a:srgbClr val="000000"/>
      </a:accent4>
      <a:accent5>
        <a:srgbClr val="C8E7CA"/>
      </a:accent5>
      <a:accent6>
        <a:srgbClr val="24973D"/>
      </a:accent6>
      <a:hlink>
        <a:srgbClr val="556731"/>
      </a:hlink>
      <a:folHlink>
        <a:srgbClr val="1A302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