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106E9-21D0-1AAF-B113-103D39E7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3B1250-81E3-7D84-587B-2FE6CFD4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349E2-8ACB-6823-9966-2044D5FF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5D2B1C-F4EC-81AF-FAC6-9B88A994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B1B22-8F9E-A527-BF06-87521267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F9E-506C-09DD-44E1-C571CFE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A8415C-AF9E-2643-2547-19F73CC3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67086-F59B-8C46-36E5-6F01DDC2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2072A-58CD-30E1-1A63-EF839E74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ADA463-71D8-0EBF-107A-9CE0EE5E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11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EBE909-6947-8959-FC54-1A9040D8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4FCB5-7972-7760-8D9D-A64D9208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9E1C-645E-FC0F-61AB-7EABFC88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7AFB8-DF6F-180B-EB51-A9D8F84C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D912B5-CBBF-6F66-E875-1B077A2E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3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1ACB8-A823-5C3C-15AD-4BADB53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EA9B0-1C3A-6BD4-AABE-2E528AA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F0EF7-EB8B-EDE4-B385-BCC32FFE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4E84B-CAB2-18E8-873F-BFA5ED4B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80E723-EDF4-7002-C30B-C47BB19C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00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3645-2CF6-1F1C-A5FE-69BB7E6D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54EABE-0482-7CBA-C346-6F1F768B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57133-ED09-B885-50FF-39865D28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792342-0C9F-6699-A382-F6318715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418439-6F88-7AEB-0DAA-03B1DFB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9A3FA-6591-66F1-9480-C664A839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C43E0-27ED-C6ED-BD3C-C995D7682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C7BBDA-A205-91ED-862D-170C0437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4844E6-010B-3406-96DC-FA7862E6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89CF23-96DF-D038-CAEF-634A0C59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7FEF51-065A-27F6-970F-B666E967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BAFC-A045-5EB4-6A5F-3E902655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5A899-6EEE-3478-1BA6-378BBD76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A9CF79-915A-F055-DBE3-5D62DB69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2217FA-5C74-2A8C-9ACF-02FA98F49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C0796F-F3EA-489D-FCDF-85557CD40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ABE150-EF0E-CB5F-43A7-6105CA53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35FCBA-AA7A-3515-325C-AA635EB3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3EBF78-A82B-03A0-530E-0E86E44F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4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A3D3E-44C3-FAD1-518C-0133A530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063A39-8D9C-AB91-996A-3E34D08E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2009BC-6DA9-2F09-98C9-CF2408E7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1E12D3-F0DB-D1DE-6F12-AF1E0E6C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11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668679-28EA-1403-A550-3F56FEA9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33AACD-DEDD-E115-9D80-2F1318BA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AD468-F5B6-2336-F686-8E6142E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5DFFE-D84F-7412-CE9A-6E0E131F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168AD-3FDC-2895-37C7-242AEFCE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42942-2E36-3DB9-1E7C-A5B833A1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EE4CA6-3901-D93E-749E-0B5E018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1D0CF-F449-9819-45EE-AC69630F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CDC784-DCE7-A92A-36CC-F9CC67C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8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04C4-7622-0080-3E63-31498007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F3C131-C107-72A8-2AEC-BFE43F005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A361E-0025-9486-1E2B-0AED16EB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D507DC-63AB-0685-E644-F3E50EE0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DF187D-B358-75D8-7004-73C965E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9F5744-682F-F951-F73A-99F8593C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3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EAB97D-915B-8FE4-A15A-B62BA1F5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7CF5F-025B-9FEF-58F5-4DE778D0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76A415-8A30-6959-FE2E-2BBC1C8DC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6FA37-EDD6-466D-9F1C-8A3B9D86F7B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6A1F36-2D09-0BE4-A685-6367DAB97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F68552-A6AE-EFC0-5252-C2B250D4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F96B5-1BE6-4D7D-AC14-BDFCB6A2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7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4600528-A518-D99D-31F6-2A2DCDCB2AFA}"/>
              </a:ext>
            </a:extLst>
          </p:cNvPr>
          <p:cNvGrpSpPr/>
          <p:nvPr/>
        </p:nvGrpSpPr>
        <p:grpSpPr>
          <a:xfrm>
            <a:off x="0" y="2821454"/>
            <a:ext cx="12192000" cy="1215092"/>
            <a:chOff x="0" y="2490595"/>
            <a:chExt cx="12192000" cy="121509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C39A76-4177-432F-1BCB-894337350691}"/>
                </a:ext>
              </a:extLst>
            </p:cNvPr>
            <p:cNvSpPr txBox="1"/>
            <p:nvPr/>
          </p:nvSpPr>
          <p:spPr>
            <a:xfrm>
              <a:off x="0" y="2490595"/>
              <a:ext cx="121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前端網頁系統開發概論 </a:t>
              </a:r>
              <a:r>
                <a:rPr lang="en-US" altLang="zh-TW" sz="4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Hw1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669B454-8CB4-22DF-273A-3370C72D3D61}"/>
                </a:ext>
              </a:extLst>
            </p:cNvPr>
            <p:cNvSpPr txBox="1"/>
            <p:nvPr/>
          </p:nvSpPr>
          <p:spPr>
            <a:xfrm>
              <a:off x="0" y="3305577"/>
              <a:ext cx="1219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資工大三 袁孟華 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110550004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9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E6125A-00CE-0ECD-320F-C056DE3B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8" y="909686"/>
            <a:ext cx="10302864" cy="50386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226244" y="173520"/>
            <a:ext cx="212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7454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311085" y="239508"/>
            <a:ext cx="45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Some code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DCEFA0A-3D00-A3EA-CD41-1357F970A2DC}"/>
              </a:ext>
            </a:extLst>
          </p:cNvPr>
          <p:cNvGrpSpPr/>
          <p:nvPr/>
        </p:nvGrpSpPr>
        <p:grpSpPr>
          <a:xfrm>
            <a:off x="2198017" y="1849103"/>
            <a:ext cx="7795966" cy="3159795"/>
            <a:chOff x="2198017" y="1759267"/>
            <a:chExt cx="7795966" cy="3159795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004274A-269F-18A3-185B-1A2C370080AA}"/>
                </a:ext>
              </a:extLst>
            </p:cNvPr>
            <p:cNvSpPr txBox="1"/>
            <p:nvPr/>
          </p:nvSpPr>
          <p:spPr>
            <a:xfrm>
              <a:off x="2198017" y="1759267"/>
              <a:ext cx="7795966" cy="258532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 err="1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lightblue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background-color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yellow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footer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clear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both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text-align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linear-gradient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i="1" dirty="0">
                  <a:solidFill>
                    <a:srgbClr val="00BFF9"/>
                  </a:solidFill>
                  <a:effectLst/>
                  <a:latin typeface="Consolas" panose="020B0609020204030204" pitchFamily="49" charset="0"/>
                </a:rPr>
                <a:t>to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pink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yellow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::marker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}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917D9D-FFA4-C128-DABA-15987A5BAB45}"/>
                </a:ext>
              </a:extLst>
            </p:cNvPr>
            <p:cNvSpPr txBox="1"/>
            <p:nvPr/>
          </p:nvSpPr>
          <p:spPr>
            <a:xfrm>
              <a:off x="2198019" y="4518952"/>
              <a:ext cx="7795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透過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CSS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渲染背景顏色、大標背景顏色、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footer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漸層、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li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元素的顏色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8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311085" y="239508"/>
            <a:ext cx="45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Some code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433C186-6405-23DE-22BC-B50C706CEE3E}"/>
              </a:ext>
            </a:extLst>
          </p:cNvPr>
          <p:cNvGrpSpPr/>
          <p:nvPr/>
        </p:nvGrpSpPr>
        <p:grpSpPr>
          <a:xfrm>
            <a:off x="2198017" y="1831904"/>
            <a:ext cx="7795966" cy="3194193"/>
            <a:chOff x="2198017" y="1759267"/>
            <a:chExt cx="7795966" cy="319419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004274A-269F-18A3-185B-1A2C370080AA}"/>
                </a:ext>
              </a:extLst>
            </p:cNvPr>
            <p:cNvSpPr txBox="1"/>
            <p:nvPr/>
          </p:nvSpPr>
          <p:spPr>
            <a:xfrm>
              <a:off x="2198017" y="1759267"/>
              <a:ext cx="7795966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h2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color: red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zh-TW" altLang="en-US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其他資訊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h2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 err="1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img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 err="1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icegif-162.gif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alt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rick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width: 120px; height: auto; margin-bottom: 50px;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footer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Author: </a:t>
              </a:r>
              <a:r>
                <a:rPr lang="zh-TW" altLang="en-US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袁孟華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Last update: 2024/03/14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footer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917D9D-FFA4-C128-DABA-15987A5BAB45}"/>
                </a:ext>
              </a:extLst>
            </p:cNvPr>
            <p:cNvSpPr txBox="1"/>
            <p:nvPr/>
          </p:nvSpPr>
          <p:spPr>
            <a:xfrm>
              <a:off x="2198019" y="4245574"/>
              <a:ext cx="7795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圖片加入 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margin-bottom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區隔與 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footer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的距離；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  <a:p>
              <a:pPr algn="ctr"/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footer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的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bullet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跳過 </a:t>
              </a:r>
              <a:r>
                <a:rPr lang="en-US" altLang="zh-TW" sz="2000" dirty="0" err="1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ul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直接加入 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li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元素使其靠邊。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11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226244" y="173520"/>
            <a:ext cx="26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Part 2-1 ~ 2-3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844BAAC-EB4A-CDE2-CCFD-9E37D86E1491}"/>
              </a:ext>
            </a:extLst>
          </p:cNvPr>
          <p:cNvGrpSpPr/>
          <p:nvPr/>
        </p:nvGrpSpPr>
        <p:grpSpPr>
          <a:xfrm>
            <a:off x="992957" y="770243"/>
            <a:ext cx="10206086" cy="5500902"/>
            <a:chOff x="493336" y="774334"/>
            <a:chExt cx="11205328" cy="60394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BCDAF19-1C58-ECA7-E4E3-82BBF6E2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36" y="774334"/>
              <a:ext cx="11205328" cy="202880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D042EF4-B5B9-8F35-F201-8CA9A824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36" y="2793053"/>
              <a:ext cx="11205328" cy="201707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F8329DE-F40B-759D-ECE4-6E815362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336" y="4810129"/>
              <a:ext cx="11205328" cy="2003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79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311085" y="239508"/>
            <a:ext cx="45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Some code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DCEFA0A-3D00-A3EA-CD41-1357F970A2DC}"/>
              </a:ext>
            </a:extLst>
          </p:cNvPr>
          <p:cNvGrpSpPr/>
          <p:nvPr/>
        </p:nvGrpSpPr>
        <p:grpSpPr>
          <a:xfrm>
            <a:off x="2198017" y="1841330"/>
            <a:ext cx="7795966" cy="3175340"/>
            <a:chOff x="2198017" y="1759267"/>
            <a:chExt cx="7795966" cy="317534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004274A-269F-18A3-185B-1A2C370080AA}"/>
                </a:ext>
              </a:extLst>
            </p:cNvPr>
            <p:cNvSpPr txBox="1"/>
            <p:nvPr/>
          </p:nvSpPr>
          <p:spPr>
            <a:xfrm>
              <a:off x="2198017" y="1759267"/>
              <a:ext cx="7795966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header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clear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both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text-align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center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nav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aside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height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8DEC95"/>
                  </a:solidFill>
                  <a:effectLst/>
                  <a:latin typeface="Consolas" panose="020B0609020204030204" pitchFamily="49" charset="0"/>
                </a:rPr>
                <a:t>200</a:t>
              </a:r>
              <a:r>
                <a:rPr lang="en-US" altLang="zh-TW" b="0" i="1" dirty="0">
                  <a:solidFill>
                    <a:srgbClr val="00BFF9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overflow-y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header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 err="1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lightgreen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nav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8DEC95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zh-TW" b="0" i="1" dirty="0">
                  <a:solidFill>
                    <a:srgbClr val="00BFF9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 err="1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lightyellow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8DEC95"/>
                  </a:solidFill>
                  <a:effectLst/>
                  <a:latin typeface="Consolas" panose="020B0609020204030204" pitchFamily="49" charset="0"/>
                </a:rPr>
                <a:t>60</a:t>
              </a:r>
              <a:r>
                <a:rPr lang="en-US" altLang="zh-TW" b="0" i="1" dirty="0">
                  <a:solidFill>
                    <a:srgbClr val="00BFF9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 err="1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lightgray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aside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8DEC95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zh-TW" b="0" i="1" dirty="0">
                  <a:solidFill>
                    <a:srgbClr val="00BFF9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 err="1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lightpink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footer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background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 err="1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lightgreen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917D9D-FFA4-C128-DABA-15987A5BAB45}"/>
                </a:ext>
              </a:extLst>
            </p:cNvPr>
            <p:cNvSpPr txBox="1"/>
            <p:nvPr/>
          </p:nvSpPr>
          <p:spPr>
            <a:xfrm>
              <a:off x="2198019" y="4226721"/>
              <a:ext cx="7795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透過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CSS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渲染個區塊顏色；調整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nav, main, aside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的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  <a:p>
              <a:pPr algn="ctr"/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overflow-y = auto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。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97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311085" y="239508"/>
            <a:ext cx="45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Some code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DCEFA0A-3D00-A3EA-CD41-1357F970A2DC}"/>
              </a:ext>
            </a:extLst>
          </p:cNvPr>
          <p:cNvGrpSpPr/>
          <p:nvPr/>
        </p:nvGrpSpPr>
        <p:grpSpPr>
          <a:xfrm>
            <a:off x="2198017" y="2075269"/>
            <a:ext cx="7795966" cy="2707462"/>
            <a:chOff x="2198017" y="1759267"/>
            <a:chExt cx="7795966" cy="270746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004274A-269F-18A3-185B-1A2C370080AA}"/>
                </a:ext>
              </a:extLst>
            </p:cNvPr>
            <p:cNvSpPr txBox="1"/>
            <p:nvPr/>
          </p:nvSpPr>
          <p:spPr>
            <a:xfrm>
              <a:off x="2198017" y="1759267"/>
              <a:ext cx="779596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.menu-link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TW" b="0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TW" b="0" dirty="0">
                  <a:solidFill>
                    <a:srgbClr val="EC9CD2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917D9D-FFA4-C128-DABA-15987A5BAB45}"/>
                </a:ext>
              </a:extLst>
            </p:cNvPr>
            <p:cNvSpPr txBox="1"/>
            <p:nvPr/>
          </p:nvSpPr>
          <p:spPr>
            <a:xfrm>
              <a:off x="2198019" y="4066619"/>
              <a:ext cx="7795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將 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nav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的連結貼標並調整排列方式為垂直排列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3F264BA-44A0-22BD-3800-C77F2EBB620A}"/>
                </a:ext>
              </a:extLst>
            </p:cNvPr>
            <p:cNvSpPr txBox="1"/>
            <p:nvPr/>
          </p:nvSpPr>
          <p:spPr>
            <a:xfrm>
              <a:off x="2198017" y="2220446"/>
              <a:ext cx="7795966" cy="175432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nav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color: blue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zh-TW" altLang="en-US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導覽列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(nav)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 err="1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Hw1_P2-1.html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menu-link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zh-TW" altLang="en-US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基本資訊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 err="1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Hw1_P2-2.html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menu-link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zh-TW" altLang="en-US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興趣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 err="1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Hw1_P2-3.html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menu-link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zh-TW" altLang="en-US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其他資訊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b="0" dirty="0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nav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5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94CC993-5222-2DCC-A1FE-1EB21FB7DEA5}"/>
              </a:ext>
            </a:extLst>
          </p:cNvPr>
          <p:cNvSpPr txBox="1"/>
          <p:nvPr/>
        </p:nvSpPr>
        <p:spPr>
          <a:xfrm>
            <a:off x="311085" y="239508"/>
            <a:ext cx="45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源樣明體 M" panose="02020500000000000000" pitchFamily="18" charset="-120"/>
                <a:ea typeface="源樣明體 M" panose="02020500000000000000" pitchFamily="18" charset="-120"/>
              </a:rPr>
              <a:t>Some code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DCEFA0A-3D00-A3EA-CD41-1357F970A2DC}"/>
              </a:ext>
            </a:extLst>
          </p:cNvPr>
          <p:cNvGrpSpPr/>
          <p:nvPr/>
        </p:nvGrpSpPr>
        <p:grpSpPr>
          <a:xfrm>
            <a:off x="2198017" y="2838840"/>
            <a:ext cx="7795966" cy="1180320"/>
            <a:chOff x="2198017" y="3286409"/>
            <a:chExt cx="7795966" cy="118032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004274A-269F-18A3-185B-1A2C370080AA}"/>
                </a:ext>
              </a:extLst>
            </p:cNvPr>
            <p:cNvSpPr txBox="1"/>
            <p:nvPr/>
          </p:nvSpPr>
          <p:spPr>
            <a:xfrm>
              <a:off x="2198017" y="3286409"/>
              <a:ext cx="77959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b="0" dirty="0" err="1">
                  <a:solidFill>
                    <a:srgbClr val="6DBDFA"/>
                  </a:solidFill>
                  <a:effectLst/>
                  <a:latin typeface="Consolas" panose="020B0609020204030204" pitchFamily="49" charset="0"/>
                </a:rPr>
                <a:t>img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 err="1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icegif-162.gif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alt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rick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i="1" dirty="0">
                  <a:solidFill>
                    <a:srgbClr val="F7ECB5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altLang="zh-TW" b="0" dirty="0">
                  <a:solidFill>
                    <a:srgbClr val="A7DBF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BCF0C0"/>
                  </a:solidFill>
                  <a:effectLst/>
                  <a:latin typeface="Consolas" panose="020B0609020204030204" pitchFamily="49" charset="0"/>
                </a:rPr>
                <a:t>width: 120px; height: auto;</a:t>
              </a:r>
              <a:r>
                <a:rPr lang="en-US" altLang="zh-TW" b="0" dirty="0">
                  <a:solidFill>
                    <a:srgbClr val="6BFF81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b="0" dirty="0">
                <a:solidFill>
                  <a:srgbClr val="A7DBF7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917D9D-FFA4-C128-DABA-15987A5BAB45}"/>
                </a:ext>
              </a:extLst>
            </p:cNvPr>
            <p:cNvSpPr txBox="1"/>
            <p:nvPr/>
          </p:nvSpPr>
          <p:spPr>
            <a:xfrm>
              <a:off x="2198019" y="4066619"/>
              <a:ext cx="7795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附上 </a:t>
              </a:r>
              <a:r>
                <a:rPr lang="en-US" altLang="zh-TW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.gif </a:t>
              </a:r>
              <a:r>
                <a:rPr lang="zh-TW" altLang="en-US" sz="2000" dirty="0">
                  <a:latin typeface="源樣明體 M" panose="02020500000000000000" pitchFamily="18" charset="-120"/>
                  <a:ea typeface="源樣明體 M" panose="02020500000000000000" pitchFamily="18" charset="-120"/>
                </a:rPr>
                <a:t>的方式跟圖片一樣</a:t>
              </a:r>
              <a:endParaRPr lang="en-US" altLang="zh-TW" sz="2000" dirty="0">
                <a:latin typeface="源樣明體 M" panose="02020500000000000000" pitchFamily="18" charset="-120"/>
                <a:ea typeface="源樣明體 M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03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431</Words>
  <Application>Microsoft Office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源樣明體 M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孟華 袁</dc:creator>
  <cp:lastModifiedBy>孟華 袁</cp:lastModifiedBy>
  <cp:revision>1</cp:revision>
  <dcterms:created xsi:type="dcterms:W3CDTF">2024-03-14T06:37:47Z</dcterms:created>
  <dcterms:modified xsi:type="dcterms:W3CDTF">2024-03-14T07:00:10Z</dcterms:modified>
</cp:coreProperties>
</file>