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 showGuides="1">
      <p:cViewPr varScale="1">
        <p:scale>
          <a:sx n="96" d="100"/>
          <a:sy n="96" d="100"/>
        </p:scale>
        <p:origin x="200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990-A4F9-3D03-5E96-DC1D3AFA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D35C-33D6-ADE4-6370-CC4900E1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6F35-50E7-AE04-56BF-65442FC0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397A-14F1-1FF6-997D-C520E056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8C77-433F-B028-59FF-1F249FDD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F5C4-5267-2C96-59F9-B995CFCD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271D5-B544-C9C6-025A-6C0F2927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2BD05-A3F1-52DB-0223-CC3D1653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3159-424F-1D3D-F8BA-42634149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45D3-CDD0-1110-9B7E-151C987A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C8458-A33A-52B2-8768-9E8FCF87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0F0D-CBAC-C304-0F75-F4F9C2C5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EFE1-654D-CBB6-14A7-E3AF5861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4DBD-7885-8FD8-9F76-7908EA29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BF85-9ECB-90DF-AF7B-584213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5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E74A-10C3-BFCA-232E-D6B083C0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53DC-B003-DC34-FB63-1760D969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7843-9A51-84E7-1BAC-8AC15D1E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1894-DBAF-7CCE-B7A7-BBFF5042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7474-6558-656B-5684-706ADDF1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82F7-C575-153C-4D2D-AB8C931C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7FB4B-14C5-299A-8C6C-2AD592EA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FF42-AEF2-302A-8BC2-9BB90C67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6BDD-4D84-2700-05F3-C0B3FBE0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52B2-F5F9-1D42-E949-0414ACBB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A69F-D770-CA53-440D-D7E250D5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56FD-F263-725E-1BEB-5B3245217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BA83B-66D3-9F88-25CC-5543C301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344FF-921C-40CC-D5A3-B69A3BA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CFB27-020B-6690-FF27-1BF60D60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7F14-1034-4232-D403-1542F2AE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4508-E97B-1622-1EB1-0A0FED6A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BDE6A-1C99-C79B-1649-84137EFF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910A3-6D58-8967-8B52-AF9FD39ED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F7572-CF76-D9D2-F3A9-F3633AE50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C5A83-F9AB-7268-C1EB-D370C9694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452B2-658C-B31C-6575-81C30272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301E5-309A-F31B-0FEF-F5C48122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EDA1-2840-2B16-77B8-D43EA09D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FB43-BAF7-E94C-F1B1-BCAF319C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5B711-D4BE-FF1A-987B-F38DA919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41D7F-0BF7-F52C-8B77-C298F6CB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92558-A306-D420-459C-D2C05EFA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D640B-55AB-CFE1-7D09-A9F2DA50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6D70-6FDA-97EB-220F-45F2B843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F4A0D-DD75-1D1A-546D-5D902C2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65B2-B977-D803-F96F-2B481EA6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B49-FFD6-4258-5AA3-A3436ADA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0EE2B-9632-49AC-C659-2E6671A0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7F2D0-442F-9E8B-27CF-EA10232B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16217-8FED-1087-E652-926D5E09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71737-3F44-6829-F238-A2856704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DC68-4F8E-1100-15DE-C7F8D359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C1973-E748-B33B-8DBA-CB4C8EEBE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BC282-D87F-2350-ED01-D8CC1AB15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30947-5784-41B5-A268-D400A671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FAA96-322F-374F-6B31-194CBCEC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514C-E69D-E886-A920-4D4D245A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6CC12-57EF-5F2B-9B4C-06C12EF0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A014-7523-AE3B-69C2-088983F7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2B61-8C7B-1727-75C8-2E8332061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34005-E056-044A-9399-7455A743822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9DCA-528D-89D8-3281-4C557D04B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C6F7-3A62-FDA0-23CC-61A4DDA6D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01242-1904-6944-9AE7-2E3BF83F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41701-FD55-E466-5EAC-8274789B91AB}"/>
              </a:ext>
            </a:extLst>
          </p:cNvPr>
          <p:cNvSpPr txBox="1"/>
          <p:nvPr/>
        </p:nvSpPr>
        <p:spPr>
          <a:xfrm>
            <a:off x="420415" y="233913"/>
            <a:ext cx="8797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Identification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312E8-B456-74DA-E335-8D746BC7D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4B238-CFA7-E2F9-E7BB-C3982FB9AB66}"/>
              </a:ext>
            </a:extLst>
          </p:cNvPr>
          <p:cNvSpPr txBox="1"/>
          <p:nvPr/>
        </p:nvSpPr>
        <p:spPr>
          <a:xfrm>
            <a:off x="420415" y="1391156"/>
            <a:ext cx="11019524" cy="608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Big Mountain Resort has recently </a:t>
            </a:r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added an extra chair lift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its facilities to spread the visitors more evenly across the mountain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which </a:t>
            </a:r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has increased the resort's operating costs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$1,540,000. </a:t>
            </a:r>
          </a:p>
          <a:p>
            <a:pPr marL="285750" indent="-285750" rtl="0">
              <a:spcBef>
                <a:spcPts val="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is a suspicion that the resort is </a:t>
            </a:r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not making the most of its facilities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is looking for guidance to identify the optimal ticket price.</a:t>
            </a:r>
          </a:p>
          <a:p>
            <a:pPr marL="285750" indent="-285750" rtl="0">
              <a:spcBef>
                <a:spcPts val="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Thus, we set out to investigate w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opportunities exist for Big Mountain Resort </a:t>
            </a:r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 better value their ticket price and/or reduce operating costs.</a:t>
            </a:r>
            <a:endParaRPr lang="en-US" sz="2800" b="1" dirty="0">
              <a:solidFill>
                <a:srgbClr val="0070C0"/>
              </a:solidFill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4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41701-FD55-E466-5EAC-8274789B91AB}"/>
              </a:ext>
            </a:extLst>
          </p:cNvPr>
          <p:cNvSpPr txBox="1"/>
          <p:nvPr/>
        </p:nvSpPr>
        <p:spPr>
          <a:xfrm>
            <a:off x="208379" y="154399"/>
            <a:ext cx="1198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and Key Findings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312E8-B456-74DA-E335-8D746BC7D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4B238-CFA7-E2F9-E7BB-C3982FB9AB66}"/>
              </a:ext>
            </a:extLst>
          </p:cNvPr>
          <p:cNvSpPr txBox="1"/>
          <p:nvPr/>
        </p:nvSpPr>
        <p:spPr>
          <a:xfrm>
            <a:off x="383970" y="1077729"/>
            <a:ext cx="11019524" cy="7025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According to our analysis, Big Mountain Resort </a:t>
            </a:r>
            <a:r>
              <a:rPr lang="en-US" sz="24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may be undervaluing its tickets</a:t>
            </a:r>
            <a:r>
              <a:rPr lang="en-US" sz="24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despite having top-notch facilities.</a:t>
            </a:r>
          </a:p>
          <a:p>
            <a:pPr marL="285750" indent="-285750" rtl="0">
              <a:spcBef>
                <a:spcPts val="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After evaluating various scenarios, we have identified some promising options to improve Big Mountain Resort's competitive position and support higher ticket prices. These include adding </a:t>
            </a: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new runs 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increasing vertical drop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potentially coupled with </a:t>
            </a: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additional chair lifts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marL="285750" indent="-285750" rtl="0">
              <a:spcBef>
                <a:spcPts val="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analysis shows that the additional revenue generated may be </a:t>
            </a: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sufficient to cover the cost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of adding the chair lift and even provide a surplus for other investments or operational expenses. </a:t>
            </a:r>
          </a:p>
          <a:p>
            <a:pPr marL="285750" indent="-285750" rtl="0">
              <a:spcBef>
                <a:spcPts val="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Having more comprehensive cost data such as </a:t>
            </a: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maintenance costs, labor expenses, and other operational expenses 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would have been helpful for a thorough analysis.</a:t>
            </a:r>
          </a:p>
          <a:p>
            <a:pPr marL="285750" indent="-285750" rtl="0">
              <a:spcBef>
                <a:spcPts val="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70C0"/>
              </a:solidFill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41701-FD55-E466-5EAC-8274789B91AB}"/>
              </a:ext>
            </a:extLst>
          </p:cNvPr>
          <p:cNvSpPr txBox="1"/>
          <p:nvPr/>
        </p:nvSpPr>
        <p:spPr>
          <a:xfrm>
            <a:off x="208379" y="154399"/>
            <a:ext cx="1198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312E8-B456-74DA-E335-8D746BC7D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4B238-CFA7-E2F9-E7BB-C3982FB9AB66}"/>
              </a:ext>
            </a:extLst>
          </p:cNvPr>
          <p:cNvSpPr txBox="1"/>
          <p:nvPr/>
        </p:nvSpPr>
        <p:spPr>
          <a:xfrm>
            <a:off x="410475" y="1232128"/>
            <a:ext cx="7650160" cy="4950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 data cleaning involved addressing missing values and identifying unique resort names.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Notably, </a:t>
            </a: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Montana did not rank in the top 10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regarding the number of resorts nationwide, highlighting the competitive landscape.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Further analysis examined the relationship between regions and states, facilitating a comprehensive understanding of geographical distribution.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 discovered that </a:t>
            </a: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most prices appear to lie in a broad band from around 25 to over 100 dollars. 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B82657-3068-A07F-27BB-845BEB808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750" y="994708"/>
            <a:ext cx="3887871" cy="51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41701-FD55-E466-5EAC-8274789B91AB}"/>
              </a:ext>
            </a:extLst>
          </p:cNvPr>
          <p:cNvSpPr txBox="1"/>
          <p:nvPr/>
        </p:nvSpPr>
        <p:spPr>
          <a:xfrm>
            <a:off x="208379" y="154399"/>
            <a:ext cx="1198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Results &amp;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312E8-B456-74DA-E335-8D746BC7D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1A0C-6CCA-1470-C52A-2697FDEF3493}"/>
              </a:ext>
            </a:extLst>
          </p:cNvPr>
          <p:cNvSpPr txBox="1"/>
          <p:nvPr/>
        </p:nvSpPr>
        <p:spPr>
          <a:xfrm>
            <a:off x="304458" y="1218552"/>
            <a:ext cx="689478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Our analysis suggests that Big Mountain Resort may be undervaluing its tickets compared to other resorts in the market 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despite having top-notch facilities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However, we must also consider that Big Mountain's prices are already 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the highest in Montana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An excessive price increase could deter visitors who prefer more affordable resorts in the area.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random forest model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emerged as the preferred choice for its superior predictive performance.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4303D-BE98-C4BF-96C9-023EC9AB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8" r="34362"/>
          <a:stretch/>
        </p:blipFill>
        <p:spPr>
          <a:xfrm>
            <a:off x="6980583" y="1485500"/>
            <a:ext cx="4769994" cy="3722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8AAD41-20F6-42F7-DB7F-77E06A3E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1712844"/>
            <a:ext cx="1493394" cy="3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41701-FD55-E466-5EAC-8274789B91AB}"/>
              </a:ext>
            </a:extLst>
          </p:cNvPr>
          <p:cNvSpPr txBox="1"/>
          <p:nvPr/>
        </p:nvSpPr>
        <p:spPr>
          <a:xfrm>
            <a:off x="208379" y="154399"/>
            <a:ext cx="1198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Results &amp;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312E8-B456-74DA-E335-8D746BC7D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1A0C-6CCA-1470-C52A-2697FDEF3493}"/>
              </a:ext>
            </a:extLst>
          </p:cNvPr>
          <p:cNvSpPr txBox="1"/>
          <p:nvPr/>
        </p:nvSpPr>
        <p:spPr>
          <a:xfrm>
            <a:off x="208379" y="1232128"/>
            <a:ext cx="7292351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Raising ticket prices by enhancing Big Mountains’ facilities could lead to 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revenue gains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particularly given the expected number of visitors over the season.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Alternatively, cutting costs could also increase revenue. 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we modeled various scenarios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explore potential revenue increases or cost reductions.</a:t>
            </a:r>
          </a:p>
          <a:p>
            <a:pPr marL="342900" indent="-342900" algn="l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600" b="0" i="0" dirty="0"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According to modeling results, 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runs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may not affect ticket prices initially, but it could lead to revenue declines if there are more extensive closures. </a:t>
            </a:r>
          </a:p>
          <a:p>
            <a:pPr marL="342900" indent="-342900" algn="l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0F5EF8-A5E7-9A58-2424-66B1E7F1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2"/>
          <a:stretch/>
        </p:blipFill>
        <p:spPr>
          <a:xfrm>
            <a:off x="7522679" y="1348154"/>
            <a:ext cx="4460942" cy="50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41701-FD55-E466-5EAC-8274789B91AB}"/>
              </a:ext>
            </a:extLst>
          </p:cNvPr>
          <p:cNvSpPr txBox="1"/>
          <p:nvPr/>
        </p:nvSpPr>
        <p:spPr>
          <a:xfrm>
            <a:off x="208379" y="154399"/>
            <a:ext cx="1198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Results &amp;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312E8-B456-74DA-E335-8D746BC7D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1A0C-6CCA-1470-C52A-2697FDEF3493}"/>
              </a:ext>
            </a:extLst>
          </p:cNvPr>
          <p:cNvSpPr txBox="1"/>
          <p:nvPr/>
        </p:nvSpPr>
        <p:spPr>
          <a:xfrm>
            <a:off x="208379" y="1471399"/>
            <a:ext cx="11506544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After evaluating various scenarios, we have identified some promising options to increase revenue, which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adding new runs and increasing vertical drop, potentially coupled with additional chair lifts.</a:t>
            </a:r>
          </a:p>
          <a:p>
            <a:pPr marL="342900" indent="-342900" algn="l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analysis shows that the additional revenue generated ($3,474,638)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sufficient to cover the cost of adding the chair lift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even provides a surplus for other investments or operational expenses. </a:t>
            </a:r>
          </a:p>
          <a:p>
            <a:pPr algn="l"/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08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41701-FD55-E466-5EAC-8274789B91AB}"/>
              </a:ext>
            </a:extLst>
          </p:cNvPr>
          <p:cNvSpPr txBox="1"/>
          <p:nvPr/>
        </p:nvSpPr>
        <p:spPr>
          <a:xfrm>
            <a:off x="208379" y="154399"/>
            <a:ext cx="1198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312E8-B456-74DA-E335-8D746BC7D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42266-BC65-592A-7035-BBE51925A37F}"/>
              </a:ext>
            </a:extLst>
          </p:cNvPr>
          <p:cNvSpPr txBox="1"/>
          <p:nvPr/>
        </p:nvSpPr>
        <p:spPr>
          <a:xfrm>
            <a:off x="397564" y="1232128"/>
            <a:ext cx="11396871" cy="531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in ticket prices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coupled with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facility enhancements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such as adding new runs and increasing vertical drop,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help offset operating costs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associated with recent investments, such as installing an additional chair lift.</a:t>
            </a:r>
          </a:p>
          <a:p>
            <a:pPr marL="457200" indent="-457200">
              <a:lnSpc>
                <a:spcPct val="115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It’s also worth considering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one of the runs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since, according to our modeling, it could reduce costs without significantly affecting ticket prices.</a:t>
            </a:r>
          </a:p>
          <a:p>
            <a:pPr marL="457200" indent="-457200">
              <a:lnSpc>
                <a:spcPct val="115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Future work could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additional data sources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such as visitor demographics and competitor pricing, to further enhance pricing optimization efforts. </a:t>
            </a:r>
          </a:p>
        </p:txBody>
      </p:sp>
    </p:spTree>
    <p:extLst>
      <p:ext uri="{BB962C8B-B14F-4D97-AF65-F5344CB8AC3E}">
        <p14:creationId xmlns:p14="http://schemas.microsoft.com/office/powerpoint/2010/main" val="323058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615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Masello</dc:creator>
  <cp:lastModifiedBy>Magdalena Masello</cp:lastModifiedBy>
  <cp:revision>3</cp:revision>
  <dcterms:created xsi:type="dcterms:W3CDTF">2024-03-24T18:35:11Z</dcterms:created>
  <dcterms:modified xsi:type="dcterms:W3CDTF">2024-03-24T19:46:29Z</dcterms:modified>
</cp:coreProperties>
</file>