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7315200" cy="9601200"/>
  <p:embeddedFontLst>
    <p:embeddedFont>
      <p:font typeface="Aptos" panose="020B0004020202020204" pitchFamily="34" charset="0"/>
      <p:regular r:id="rId13"/>
      <p:bold r:id="rId14"/>
      <p:italic r:id="rId15"/>
      <p:boldItalic r:id="rId16"/>
    </p:embeddedFont>
    <p:embeddedFont>
      <p:font typeface="Calibri" panose="020F0502020204030204" pitchFamily="34" charset="0"/>
      <p:regular r:id="rId17"/>
      <p:bold r:id="rId18"/>
      <p:italic r:id="rId19"/>
      <p:boldItalic r:id="rId20"/>
    </p:embeddedFont>
    <p:embeddedFont>
      <p:font typeface="Raleway" pitchFamily="2" charset="77"/>
      <p:regular r:id="rId21"/>
      <p:bold r:id="rId22"/>
      <p:italic r:id="rId23"/>
      <p:boldItalic r:id="rId24"/>
    </p:embeddedFont>
    <p:embeddedFont>
      <p:font typeface="Roboto" panose="02000000000000000000" pitchFamily="2" charset="0"/>
      <p:regular r:id="rId25"/>
      <p:bold r:id="rId26"/>
      <p:italic r:id="rId27"/>
      <p:boldItalic r:id="rId28"/>
    </p:embeddedFont>
    <p:embeddedFont>
      <p:font typeface="Roboto Bold" panose="02000000000000000000" pitchFamily="2" charset="0"/>
      <p:bold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61321" autoAdjust="0"/>
  </p:normalViewPr>
  <p:slideViewPr>
    <p:cSldViewPr snapToGrid="0" snapToObjects="1">
      <p:cViewPr varScale="1">
        <p:scale>
          <a:sx n="54" d="100"/>
          <a:sy n="54" d="100"/>
        </p:scale>
        <p:origin x="2408" y="192"/>
      </p:cViewPr>
      <p:guideLst/>
    </p:cSldViewPr>
  </p:slideViewPr>
  <p:notesTextViewPr>
    <p:cViewPr>
      <p:scale>
        <a:sx n="1" d="1"/>
        <a:sy n="1" d="1"/>
      </p:scale>
      <p:origin x="0" y="-992"/>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04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69330" tIns="34665" rIns="69330" bIns="34665"/>
          <a:lstStyle/>
          <a:p>
            <a:r>
              <a:rPr lang="en-US" dirty="0"/>
              <a:t>Hello everyone. Today I'll be presenting our comprehensive analysis on forecasting unemployment trends in Alaska. My name is </a:t>
            </a:r>
            <a:r>
              <a:rPr lang="en-US" dirty="0" err="1"/>
              <a:t>MengMeng</a:t>
            </a:r>
            <a:r>
              <a:rPr lang="en-US" dirty="0"/>
              <a:t>. The study focuses on predicting and understanding unemployment patterns in Alaska, a critical economic indicator with significant implications for policy making and resource allocation. The analysis combines multiple forecasting approaches to help stakeholders make informed decisions about resource allocation, economic planning, and social service preparation. The insights we've gained can help identify potential economic distress periods and prepare appropriate responses.</a:t>
            </a:r>
          </a:p>
        </p:txBody>
      </p:sp>
      <p:sp>
        <p:nvSpPr>
          <p:cNvPr id="4" name="Slide Number Placeholder 3"/>
          <p:cNvSpPr>
            <a:spLocks noGrp="1"/>
          </p:cNvSpPr>
          <p:nvPr>
            <p:ph type="sldNum" sz="quarter" idx="10"/>
          </p:nvPr>
        </p:nvSpPr>
        <p:spPr/>
        <p:txBody>
          <a:bodyPr lIns="69330" tIns="34665" rIns="69330" bIns="34665"/>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69330" tIns="34665" rIns="69330" bIns="34665"/>
          <a:lstStyle/>
          <a:p>
            <a:r>
              <a:rPr lang="en-US" dirty="0"/>
              <a:t>Finally, let me present our key recommendations for improving future forecasting accuracy. We've organized these into four critical areas:</a:t>
            </a:r>
          </a:p>
          <a:p>
            <a:r>
              <a:rPr lang="en-US" dirty="0"/>
              <a:t>First, regarding External Indicators, we strongly recommend incorporating additional economic factors:</a:t>
            </a:r>
          </a:p>
          <a:p>
            <a:pPr>
              <a:buFont typeface="Arial" panose="020B0604020202020204" pitchFamily="34" charset="0"/>
              <a:buChar char="•"/>
            </a:pPr>
            <a:r>
              <a:rPr lang="en-US" dirty="0"/>
              <a:t>GDP data for Alaska</a:t>
            </a:r>
          </a:p>
          <a:p>
            <a:pPr>
              <a:buFont typeface="Arial" panose="020B0604020202020204" pitchFamily="34" charset="0"/>
              <a:buChar char="•"/>
            </a:pPr>
            <a:r>
              <a:rPr lang="en-US" dirty="0"/>
              <a:t>State-specific inflation rates</a:t>
            </a:r>
          </a:p>
          <a:p>
            <a:pPr>
              <a:buFont typeface="Arial" panose="020B0604020202020204" pitchFamily="34" charset="0"/>
              <a:buChar char="•"/>
            </a:pPr>
            <a:r>
              <a:rPr lang="en-US" dirty="0"/>
              <a:t>Regional economic indicators</a:t>
            </a:r>
          </a:p>
          <a:p>
            <a:pPr>
              <a:buFont typeface="Arial" panose="020B0604020202020204" pitchFamily="34" charset="0"/>
              <a:buChar char="•"/>
            </a:pPr>
            <a:r>
              <a:rPr lang="en-US" dirty="0"/>
              <a:t>Industry-specific factors unique to Alaska's economy These additional data points would provide crucial context for our predictions.</a:t>
            </a:r>
          </a:p>
          <a:p>
            <a:r>
              <a:rPr lang="en-US" dirty="0"/>
              <a:t>Second, we propose developing Separate Models for different time periods:</a:t>
            </a:r>
          </a:p>
          <a:p>
            <a:pPr>
              <a:buFont typeface="Arial" panose="020B0604020202020204" pitchFamily="34" charset="0"/>
              <a:buChar char="•"/>
            </a:pPr>
            <a:r>
              <a:rPr lang="en-US" dirty="0"/>
              <a:t>Pre-COVID models to capture normal economic patterns</a:t>
            </a:r>
          </a:p>
          <a:p>
            <a:pPr>
              <a:buFont typeface="Arial" panose="020B0604020202020204" pitchFamily="34" charset="0"/>
              <a:buChar char="•"/>
            </a:pPr>
            <a:r>
              <a:rPr lang="en-US" dirty="0"/>
              <a:t>Post-COVID models to account for new economic realities</a:t>
            </a:r>
          </a:p>
          <a:p>
            <a:pPr>
              <a:buFont typeface="Arial" panose="020B0604020202020204" pitchFamily="34" charset="0"/>
              <a:buChar char="•"/>
            </a:pPr>
            <a:r>
              <a:rPr lang="en-US" dirty="0"/>
              <a:t>This split approach would help address the structural breaks we identified in our analysis</a:t>
            </a:r>
          </a:p>
          <a:p>
            <a:r>
              <a:rPr lang="en-US" dirty="0"/>
              <a:t>Third, we recommend implementing Ensemble Methods:</a:t>
            </a:r>
          </a:p>
          <a:p>
            <a:pPr>
              <a:buFont typeface="Arial" panose="020B0604020202020204" pitchFamily="34" charset="0"/>
              <a:buChar char="•"/>
            </a:pPr>
            <a:r>
              <a:rPr lang="en-US" dirty="0"/>
              <a:t>Combining predictions from multiple models</a:t>
            </a:r>
          </a:p>
          <a:p>
            <a:pPr>
              <a:buFont typeface="Arial" panose="020B0604020202020204" pitchFamily="34" charset="0"/>
              <a:buChar char="•"/>
            </a:pPr>
            <a:r>
              <a:rPr lang="en-US" dirty="0"/>
              <a:t>Weighted averaging based on model performance</a:t>
            </a:r>
          </a:p>
          <a:p>
            <a:pPr>
              <a:buFont typeface="Arial" panose="020B0604020202020204" pitchFamily="34" charset="0"/>
              <a:buChar char="•"/>
            </a:pPr>
            <a:r>
              <a:rPr lang="en-US" dirty="0"/>
              <a:t>This would help leverage the strengths of each forecasting approach</a:t>
            </a:r>
          </a:p>
          <a:p>
            <a:pPr>
              <a:buFont typeface="Arial" panose="020B0604020202020204" pitchFamily="34" charset="0"/>
              <a:buChar char="•"/>
            </a:pPr>
            <a:r>
              <a:rPr lang="en-US" dirty="0"/>
              <a:t>Could potentially improve our current accuracy levels</a:t>
            </a:r>
          </a:p>
          <a:p>
            <a:r>
              <a:rPr lang="en-US" dirty="0"/>
              <a:t>Fourth, we suggest including Intervention Analysis:</a:t>
            </a:r>
          </a:p>
          <a:p>
            <a:pPr>
              <a:buFont typeface="Arial" panose="020B0604020202020204" pitchFamily="34" charset="0"/>
              <a:buChar char="•"/>
            </a:pPr>
            <a:r>
              <a:rPr lang="en-US" dirty="0"/>
              <a:t>Accounting for significant economic events</a:t>
            </a:r>
          </a:p>
          <a:p>
            <a:pPr>
              <a:buFont typeface="Arial" panose="020B0604020202020204" pitchFamily="34" charset="0"/>
              <a:buChar char="•"/>
            </a:pPr>
            <a:r>
              <a:rPr lang="en-US" dirty="0"/>
              <a:t>Developing Alaska-specific seasonal adjustments</a:t>
            </a:r>
          </a:p>
          <a:p>
            <a:pPr>
              <a:buFont typeface="Arial" panose="020B0604020202020204" pitchFamily="34" charset="0"/>
              <a:buChar char="•"/>
            </a:pPr>
            <a:r>
              <a:rPr lang="en-US" dirty="0"/>
              <a:t>Incorporating known policy changes</a:t>
            </a:r>
          </a:p>
          <a:p>
            <a:pPr>
              <a:buFont typeface="Arial" panose="020B0604020202020204" pitchFamily="34" charset="0"/>
              <a:buChar char="•"/>
            </a:pPr>
            <a:r>
              <a:rPr lang="en-US" dirty="0"/>
              <a:t>This would help capture the unique aspects of Alaska's economy</a:t>
            </a:r>
          </a:p>
          <a:p>
            <a:r>
              <a:rPr lang="en-US" dirty="0"/>
              <a:t>These recommendations, if implemented, could significantly improve the accuracy and reliability of our unemployment forecasts. They address the key limitations we discovered in our current approach while building on our successful methodologies.</a:t>
            </a:r>
          </a:p>
          <a:p>
            <a:r>
              <a:rPr lang="en-US" dirty="0"/>
              <a:t>Thank you for your attention. Are there any questions about our analysis or recommendations?</a:t>
            </a:r>
          </a:p>
        </p:txBody>
      </p:sp>
      <p:sp>
        <p:nvSpPr>
          <p:cNvPr id="4" name="Slide Number Placeholder 3"/>
          <p:cNvSpPr>
            <a:spLocks noGrp="1"/>
          </p:cNvSpPr>
          <p:nvPr>
            <p:ph type="sldNum" sz="quarter" idx="10"/>
          </p:nvPr>
        </p:nvSpPr>
        <p:spPr/>
        <p:txBody>
          <a:bodyPr lIns="69330" tIns="34665" rIns="69330" bIns="34665"/>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69330" tIns="34665" rIns="69330" bIns="34665"/>
          <a:lstStyle/>
          <a:p>
            <a:r>
              <a:rPr lang="en-US" dirty="0"/>
              <a:t>The purpose of this research is twofold. First, we aim to enable better economic planning and resource allocation at both state and local levels in Alaska. The pie chart on the left represents how different economic sectors interact and influence resource allocation decisions.</a:t>
            </a:r>
          </a:p>
          <a:p>
            <a:r>
              <a:rPr lang="en-US" dirty="0"/>
              <a:t>Second, and equally important, our work helps identify potential economic distress periods, allowing organizations to prepare social services more effectively. This forecasting capability is particularly crucial for Alaska's unique economic landscape, where seasonal variations and external economic factors can significantly impact employment patterns.</a:t>
            </a:r>
          </a:p>
        </p:txBody>
      </p:sp>
      <p:sp>
        <p:nvSpPr>
          <p:cNvPr id="4" name="Slide Number Placeholder 3"/>
          <p:cNvSpPr>
            <a:spLocks noGrp="1"/>
          </p:cNvSpPr>
          <p:nvPr>
            <p:ph type="sldNum" sz="quarter" idx="10"/>
          </p:nvPr>
        </p:nvSpPr>
        <p:spPr/>
        <p:txBody>
          <a:bodyPr lIns="69330" tIns="34665" rIns="69330" bIns="34665"/>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69330" tIns="34665" rIns="69330" bIns="34665"/>
          <a:lstStyle/>
          <a:p>
            <a:r>
              <a:rPr lang="en-US" dirty="0"/>
              <a:t>Our analysis is built on a robust dataset with three key characteristics:</a:t>
            </a:r>
          </a:p>
          <a:p>
            <a:r>
              <a:rPr lang="en-US" dirty="0"/>
              <a:t>First, the time range spans from 1976 to 2022, providing monthly observations. This extensive historical data allows us to capture multiple economic cycles, seasonal patterns, and long-term trends.</a:t>
            </a:r>
          </a:p>
          <a:p>
            <a:r>
              <a:rPr lang="en-US" dirty="0"/>
              <a:t>Second, our key metrics include several critical indicators:</a:t>
            </a:r>
          </a:p>
          <a:p>
            <a:pPr>
              <a:buFont typeface="Arial" panose="020B0604020202020204" pitchFamily="34" charset="0"/>
              <a:buChar char="•"/>
            </a:pPr>
            <a:r>
              <a:rPr lang="en-US" dirty="0"/>
              <a:t>Total Civilian Non-Institutional Population</a:t>
            </a:r>
          </a:p>
          <a:p>
            <a:pPr>
              <a:buFont typeface="Arial" panose="020B0604020202020204" pitchFamily="34" charset="0"/>
              <a:buChar char="•"/>
            </a:pPr>
            <a:r>
              <a:rPr lang="en-US" dirty="0"/>
              <a:t>Total Civilian Labor Force</a:t>
            </a:r>
          </a:p>
          <a:p>
            <a:pPr>
              <a:buFont typeface="Arial" panose="020B0604020202020204" pitchFamily="34" charset="0"/>
              <a:buChar char="•"/>
            </a:pPr>
            <a:r>
              <a:rPr lang="en-US" dirty="0"/>
              <a:t>Employment and Unemployment numbers</a:t>
            </a:r>
          </a:p>
          <a:p>
            <a:pPr>
              <a:buFont typeface="Arial" panose="020B0604020202020204" pitchFamily="34" charset="0"/>
              <a:buChar char="•"/>
            </a:pPr>
            <a:r>
              <a:rPr lang="en-US" dirty="0"/>
              <a:t>Various percentage metrics including labor force participation, employment rate, and unemployment rate</a:t>
            </a:r>
          </a:p>
          <a:p>
            <a:r>
              <a:rPr lang="en-US" dirty="0"/>
              <a:t>Finally, while the dataset covers all U.S. states, we've focused specifically on Alaska. This focused approach allows us to account for Alaska's unique economic characteristics and seasonal patterns.</a:t>
            </a:r>
          </a:p>
          <a:p>
            <a:r>
              <a:rPr lang="en-US" dirty="0"/>
              <a:t>The data was collected by the Bureau of Labor Statistics using various methods including Current Population Survey, state cooperation, and administrative data, ensuring high reliability and consistency in our analysis.</a:t>
            </a:r>
          </a:p>
          <a:p>
            <a:endParaRPr lang="en-US" dirty="0"/>
          </a:p>
        </p:txBody>
      </p:sp>
      <p:sp>
        <p:nvSpPr>
          <p:cNvPr id="4" name="Slide Number Placeholder 3"/>
          <p:cNvSpPr>
            <a:spLocks noGrp="1"/>
          </p:cNvSpPr>
          <p:nvPr>
            <p:ph type="sldNum" sz="quarter" idx="10"/>
          </p:nvPr>
        </p:nvSpPr>
        <p:spPr/>
        <p:txBody>
          <a:bodyPr lIns="69330" tIns="34665" rIns="69330" bIns="34665"/>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69330" tIns="34665" rIns="69330" bIns="34665"/>
          <a:lstStyle/>
          <a:p>
            <a:r>
              <a:rPr lang="en-US" dirty="0"/>
              <a:t>Our exploratory data analysis revealed two key findings that significantly influenced our modeling approach:</a:t>
            </a:r>
          </a:p>
          <a:p>
            <a:r>
              <a:rPr lang="en-US" dirty="0"/>
              <a:t>Looking at the correlation analysis shown on the left, we discovered a remarkably strong correlation of 0.91 between Total Civilian Non-Institutional Population and Total Unemployment. This correlation, identified through our detailed statistical analysis, suggests that population changes could be a valuable predictor of unemployment trends.</a:t>
            </a:r>
          </a:p>
          <a:p>
            <a:r>
              <a:rPr lang="en-US" dirty="0"/>
              <a:t>On the right, we see the residual analysis from our ARIMA model, which highlights notable structural breaks during 2021-2022. These breaks coincide with the COVID-19 pandemic, showing unprecedented patterns in unemployment data. This observation was crucial in helping us understand the limitations of our models and the need for special consideration of the pandemic period.</a:t>
            </a:r>
          </a:p>
          <a:p>
            <a:r>
              <a:rPr lang="en-US" dirty="0"/>
              <a:t>The visualizations clearly demonstrate both the strong population-unemployment relationship and the impact of external shocks on our forecasting capabilities.</a:t>
            </a:r>
          </a:p>
        </p:txBody>
      </p:sp>
      <p:sp>
        <p:nvSpPr>
          <p:cNvPr id="4" name="Slide Number Placeholder 3"/>
          <p:cNvSpPr>
            <a:spLocks noGrp="1"/>
          </p:cNvSpPr>
          <p:nvPr>
            <p:ph type="sldNum" sz="quarter" idx="10"/>
          </p:nvPr>
        </p:nvSpPr>
        <p:spPr/>
        <p:txBody>
          <a:bodyPr lIns="69330" tIns="34665" rIns="69330" bIns="34665"/>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69330" tIns="34665" rIns="69330" bIns="34665"/>
          <a:lstStyle/>
          <a:p>
            <a:r>
              <a:rPr lang="en-US" dirty="0"/>
              <a:t>For our analysis, we employed multiple accuracy measures to ensure robust model evaluation:</a:t>
            </a:r>
          </a:p>
          <a:p>
            <a:r>
              <a:rPr lang="en-US" dirty="0"/>
              <a:t>Our primary measure is Mean Square Error (MSE), chosen specifically because it penalizes larger errors more heavily. This characteristic is particularly important when forecasting unemployment, where large prediction errors could have significant policy implications.</a:t>
            </a:r>
          </a:p>
          <a:p>
            <a:r>
              <a:rPr lang="en-US" dirty="0"/>
              <a:t>The advantages of MSE include its sensitivity to outliers and its ability to provide clear numerical comparisons between different models. This sensitivity is crucial for unemployment data, which can show significant variations.</a:t>
            </a:r>
          </a:p>
          <a:p>
            <a:r>
              <a:rPr lang="en-US" dirty="0"/>
              <a:t>As shown in the code output at the bottom of the slide, we also utilized additional metrics including:</a:t>
            </a:r>
          </a:p>
          <a:p>
            <a:pPr>
              <a:buFont typeface="Arial" panose="020B0604020202020204" pitchFamily="34" charset="0"/>
              <a:buChar char="•"/>
            </a:pPr>
            <a:r>
              <a:rPr lang="en-US" dirty="0"/>
              <a:t>Mean Error (ME): 3.67</a:t>
            </a:r>
          </a:p>
          <a:p>
            <a:pPr>
              <a:buFont typeface="Arial" panose="020B0604020202020204" pitchFamily="34" charset="0"/>
              <a:buChar char="•"/>
            </a:pPr>
            <a:r>
              <a:rPr lang="en-US" dirty="0"/>
              <a:t>RMSE: 938.34</a:t>
            </a:r>
          </a:p>
          <a:p>
            <a:pPr>
              <a:buFont typeface="Arial" panose="020B0604020202020204" pitchFamily="34" charset="0"/>
              <a:buChar char="•"/>
            </a:pPr>
            <a:r>
              <a:rPr lang="en-US" dirty="0"/>
              <a:t>MAE: 263.19</a:t>
            </a:r>
          </a:p>
          <a:p>
            <a:pPr>
              <a:buFont typeface="Arial" panose="020B0604020202020204" pitchFamily="34" charset="0"/>
              <a:buChar char="•"/>
            </a:pPr>
            <a:r>
              <a:rPr lang="en-US" dirty="0"/>
              <a:t>MPE: -0.036</a:t>
            </a:r>
          </a:p>
          <a:p>
            <a:pPr>
              <a:buFont typeface="Arial" panose="020B0604020202020204" pitchFamily="34" charset="0"/>
              <a:buChar char="•"/>
            </a:pPr>
            <a:r>
              <a:rPr lang="en-US" dirty="0"/>
              <a:t>MAPE: 1.13%</a:t>
            </a:r>
          </a:p>
          <a:p>
            <a:pPr>
              <a:buFont typeface="Arial" panose="020B0604020202020204" pitchFamily="34" charset="0"/>
              <a:buChar char="•"/>
            </a:pPr>
            <a:r>
              <a:rPr lang="en-US" dirty="0"/>
              <a:t>MASE: 0.113</a:t>
            </a:r>
          </a:p>
          <a:p>
            <a:pPr>
              <a:buFont typeface="Arial" panose="020B0604020202020204" pitchFamily="34" charset="0"/>
              <a:buChar char="•"/>
            </a:pPr>
            <a:r>
              <a:rPr lang="en-US" dirty="0"/>
              <a:t>ACF1: -0.0107</a:t>
            </a:r>
          </a:p>
          <a:p>
            <a:r>
              <a:rPr lang="en-US" dirty="0"/>
              <a:t>These multiple metrics give us a comprehensive view of model performance across different dimensions.</a:t>
            </a:r>
          </a:p>
          <a:p>
            <a:endParaRPr lang="en-US" dirty="0"/>
          </a:p>
        </p:txBody>
      </p:sp>
      <p:sp>
        <p:nvSpPr>
          <p:cNvPr id="4" name="Slide Number Placeholder 3"/>
          <p:cNvSpPr>
            <a:spLocks noGrp="1"/>
          </p:cNvSpPr>
          <p:nvPr>
            <p:ph type="sldNum" sz="quarter" idx="10"/>
          </p:nvPr>
        </p:nvSpPr>
        <p:spPr/>
        <p:txBody>
          <a:bodyPr lIns="69330" tIns="34665" rIns="69330" bIns="34665"/>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69330" tIns="34665" rIns="69330" bIns="34665"/>
          <a:lstStyle/>
          <a:p>
            <a:r>
              <a:rPr lang="en-US" dirty="0"/>
              <a:t>Let me walk you through both our forecasting methods and their detailed residual analysis:</a:t>
            </a:r>
          </a:p>
          <a:p>
            <a:r>
              <a:rPr lang="en-US" dirty="0"/>
              <a:t>First, our ARIMA(0,1,4) model showed significant Moving Average components. The residual analysis for this model was particularly revealing:</a:t>
            </a:r>
          </a:p>
          <a:p>
            <a:pPr>
              <a:buFont typeface="Arial" panose="020B0604020202020204" pitchFamily="34" charset="0"/>
              <a:buChar char="•"/>
            </a:pPr>
            <a:r>
              <a:rPr lang="en-US" dirty="0"/>
              <a:t>The </a:t>
            </a:r>
            <a:r>
              <a:rPr lang="en-US" dirty="0" err="1"/>
              <a:t>Ljung</a:t>
            </a:r>
            <a:r>
              <a:rPr lang="en-US" dirty="0"/>
              <a:t>-Box test yielded a p-value of 0.9832, strongly indicating independently distributed residuals</a:t>
            </a:r>
          </a:p>
          <a:p>
            <a:pPr>
              <a:buFont typeface="Arial" panose="020B0604020202020204" pitchFamily="34" charset="0"/>
              <a:buChar char="•"/>
            </a:pPr>
            <a:r>
              <a:rPr lang="en-US" dirty="0"/>
              <a:t>We found virtually no remaining autocorrelation, with an ACF1 value of -0.0107</a:t>
            </a:r>
          </a:p>
          <a:p>
            <a:pPr>
              <a:buFont typeface="Arial" panose="020B0604020202020204" pitchFamily="34" charset="0"/>
              <a:buChar char="•"/>
            </a:pPr>
            <a:r>
              <a:rPr lang="en-US" dirty="0"/>
              <a:t>The residual pattern showed homoscedasticity in pre-2020 periods</a:t>
            </a:r>
          </a:p>
          <a:p>
            <a:r>
              <a:rPr lang="en-US" dirty="0"/>
              <a:t>For our Moving Average model, particularly MA(12):</a:t>
            </a:r>
          </a:p>
          <a:p>
            <a:pPr>
              <a:buFont typeface="Arial" panose="020B0604020202020204" pitchFamily="34" charset="0"/>
              <a:buChar char="•"/>
            </a:pPr>
            <a:r>
              <a:rPr lang="en-US" dirty="0"/>
              <a:t>It effectively smoothed short-term fluctuations</a:t>
            </a:r>
          </a:p>
          <a:p>
            <a:pPr>
              <a:buFont typeface="Arial" panose="020B0604020202020204" pitchFamily="34" charset="0"/>
              <a:buChar char="•"/>
            </a:pPr>
            <a:r>
              <a:rPr lang="en-US" dirty="0"/>
              <a:t>The residuals showed consistent variance across most of the time series</a:t>
            </a:r>
          </a:p>
          <a:p>
            <a:pPr>
              <a:buFont typeface="Arial" panose="020B0604020202020204" pitchFamily="34" charset="0"/>
              <a:buChar char="•"/>
            </a:pPr>
            <a:r>
              <a:rPr lang="en-US" dirty="0"/>
              <a:t>However, we noticed increased volatility during economic shock periods</a:t>
            </a:r>
          </a:p>
          <a:p>
            <a:r>
              <a:rPr lang="en-US" dirty="0"/>
              <a:t>The Holt-Winters method's residual analysis revealed:</a:t>
            </a:r>
          </a:p>
          <a:p>
            <a:pPr>
              <a:buFont typeface="Arial" panose="020B0604020202020204" pitchFamily="34" charset="0"/>
              <a:buChar char="•"/>
            </a:pPr>
            <a:r>
              <a:rPr lang="en-US" dirty="0"/>
              <a:t>Strong handling of seasonal patterns</a:t>
            </a:r>
          </a:p>
          <a:p>
            <a:pPr>
              <a:buFont typeface="Arial" panose="020B0604020202020204" pitchFamily="34" charset="0"/>
              <a:buChar char="•"/>
            </a:pPr>
            <a:r>
              <a:rPr lang="en-US" dirty="0"/>
              <a:t>Some heteroscedasticity in the error terms</a:t>
            </a:r>
          </a:p>
          <a:p>
            <a:pPr>
              <a:buFont typeface="Arial" panose="020B0604020202020204" pitchFamily="34" charset="0"/>
              <a:buChar char="•"/>
            </a:pPr>
            <a:r>
              <a:rPr lang="en-US" dirty="0"/>
              <a:t>Better performance with percentage-based metrics</a:t>
            </a:r>
          </a:p>
          <a:p>
            <a:r>
              <a:rPr lang="en-US" dirty="0"/>
              <a:t>Naive methods showed interesting residual patterns:</a:t>
            </a:r>
          </a:p>
          <a:p>
            <a:pPr>
              <a:buFont typeface="Arial" panose="020B0604020202020204" pitchFamily="34" charset="0"/>
              <a:buChar char="•"/>
            </a:pPr>
            <a:r>
              <a:rPr lang="en-US" dirty="0"/>
              <a:t>Larger errors during volatile periods</a:t>
            </a:r>
          </a:p>
          <a:p>
            <a:pPr>
              <a:buFont typeface="Arial" panose="020B0604020202020204" pitchFamily="34" charset="0"/>
              <a:buChar char="•"/>
            </a:pPr>
            <a:r>
              <a:rPr lang="en-US" dirty="0"/>
              <a:t>Surprisingly small residuals for labor force predictions</a:t>
            </a:r>
          </a:p>
          <a:p>
            <a:pPr>
              <a:buFont typeface="Arial" panose="020B0604020202020204" pitchFamily="34" charset="0"/>
              <a:buChar char="•"/>
            </a:pPr>
            <a:r>
              <a:rPr lang="en-US" dirty="0"/>
              <a:t>Clear seasonal patterns in the residuals</a:t>
            </a:r>
          </a:p>
          <a:p>
            <a:r>
              <a:rPr lang="en-US" dirty="0"/>
              <a:t>Finally, Exponential Smoothing demonstrated:</a:t>
            </a:r>
          </a:p>
          <a:p>
            <a:pPr>
              <a:buFont typeface="Arial" panose="020B0604020202020204" pitchFamily="34" charset="0"/>
              <a:buChar char="•"/>
            </a:pPr>
            <a:r>
              <a:rPr lang="en-US" dirty="0"/>
              <a:t>Adaptive capability to changing trends</a:t>
            </a:r>
          </a:p>
          <a:p>
            <a:pPr>
              <a:buFont typeface="Arial" panose="020B0604020202020204" pitchFamily="34" charset="0"/>
              <a:buChar char="•"/>
            </a:pPr>
            <a:r>
              <a:rPr lang="en-US" dirty="0"/>
              <a:t>Generally well-behaved residuals</a:t>
            </a:r>
          </a:p>
          <a:p>
            <a:pPr>
              <a:buFont typeface="Arial" panose="020B0604020202020204" pitchFamily="34" charset="0"/>
              <a:buChar char="•"/>
            </a:pPr>
            <a:r>
              <a:rPr lang="en-US" dirty="0"/>
              <a:t>Some autocorrelation at seasonal lags</a:t>
            </a:r>
          </a:p>
          <a:p>
            <a:r>
              <a:rPr lang="en-US" dirty="0"/>
              <a:t>The residual analysis was crucial in identifying model limitations, particularly during the COVID-19 period where all models showed larger than normal residuals, indicating a structural break in the time series. This led us to recommend separate modeling approaches for different time periods.</a:t>
            </a:r>
          </a:p>
          <a:p>
            <a:endParaRPr lang="en-US" dirty="0"/>
          </a:p>
        </p:txBody>
      </p:sp>
      <p:sp>
        <p:nvSpPr>
          <p:cNvPr id="4" name="Slide Number Placeholder 3"/>
          <p:cNvSpPr>
            <a:spLocks noGrp="1"/>
          </p:cNvSpPr>
          <p:nvPr>
            <p:ph type="sldNum" sz="quarter" idx="10"/>
          </p:nvPr>
        </p:nvSpPr>
        <p:spPr/>
        <p:txBody>
          <a:bodyPr lIns="69330" tIns="34665" rIns="69330" bIns="34665"/>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69330" tIns="34665" rIns="69330" bIns="34665"/>
          <a:lstStyle/>
          <a:p>
            <a:r>
              <a:rPr lang="en-US" dirty="0"/>
              <a:t>Let's examine how each model performed in terms of prediction accuracy:</a:t>
            </a:r>
          </a:p>
          <a:p>
            <a:r>
              <a:rPr lang="en-US" dirty="0"/>
              <a:t>The ARIMA model emerged as our best overall performer, showing:</a:t>
            </a:r>
          </a:p>
          <a:p>
            <a:pPr>
              <a:buFont typeface="Arial" panose="020B0604020202020204" pitchFamily="34" charset="0"/>
              <a:buChar char="•"/>
            </a:pPr>
            <a:r>
              <a:rPr lang="en-US" dirty="0"/>
              <a:t>Minimum autocorrelation in residuals (ACF1: -0.0107)</a:t>
            </a:r>
          </a:p>
          <a:p>
            <a:pPr>
              <a:buFont typeface="Arial" panose="020B0604020202020204" pitchFamily="34" charset="0"/>
              <a:buChar char="•"/>
            </a:pPr>
            <a:r>
              <a:rPr lang="en-US" dirty="0"/>
              <a:t>Strong performance metrics with ME of 3.67 and RMSE of 938.34</a:t>
            </a:r>
          </a:p>
          <a:p>
            <a:pPr>
              <a:buFont typeface="Arial" panose="020B0604020202020204" pitchFamily="34" charset="0"/>
              <a:buChar char="•"/>
            </a:pPr>
            <a:r>
              <a:rPr lang="en-US" dirty="0"/>
              <a:t>Most reliable overall predictions for general unemployment trends</a:t>
            </a:r>
          </a:p>
          <a:p>
            <a:r>
              <a:rPr lang="en-US" dirty="0"/>
              <a:t>The Holt-Winters method showed particular strength in forecasting Population Percentage metrics:</a:t>
            </a:r>
          </a:p>
          <a:p>
            <a:pPr>
              <a:buFont typeface="Arial" panose="020B0604020202020204" pitchFamily="34" charset="0"/>
              <a:buChar char="•"/>
            </a:pPr>
            <a:r>
              <a:rPr lang="en-US" dirty="0"/>
              <a:t>Achieved the lowest MSE (0.030) for population percentage predictions</a:t>
            </a:r>
          </a:p>
          <a:p>
            <a:pPr>
              <a:buFont typeface="Arial" panose="020B0604020202020204" pitchFamily="34" charset="0"/>
              <a:buChar char="•"/>
            </a:pPr>
            <a:r>
              <a:rPr lang="en-US" dirty="0"/>
              <a:t>Demonstrated superior handling of seasonal variations</a:t>
            </a:r>
          </a:p>
          <a:p>
            <a:pPr>
              <a:buFont typeface="Arial" panose="020B0604020202020204" pitchFamily="34" charset="0"/>
              <a:buChar char="•"/>
            </a:pPr>
            <a:r>
              <a:rPr lang="en-US" dirty="0"/>
              <a:t>Particularly effective for long-term trend predictions</a:t>
            </a:r>
          </a:p>
          <a:p>
            <a:r>
              <a:rPr lang="en-US" dirty="0"/>
              <a:t>The Naive method, interestingly, proved most effective for Labor Force predictions:</a:t>
            </a:r>
          </a:p>
          <a:p>
            <a:pPr>
              <a:buFont typeface="Arial" panose="020B0604020202020204" pitchFamily="34" charset="0"/>
              <a:buChar char="•"/>
            </a:pPr>
            <a:r>
              <a:rPr lang="en-US" dirty="0"/>
              <a:t>Achieved best MSE (491,136) for labor force forecasts</a:t>
            </a:r>
          </a:p>
          <a:p>
            <a:pPr>
              <a:buFont typeface="Arial" panose="020B0604020202020204" pitchFamily="34" charset="0"/>
              <a:buChar char="•"/>
            </a:pPr>
            <a:r>
              <a:rPr lang="en-US" dirty="0"/>
              <a:t>Provided surprisingly accurate short-term predictions</a:t>
            </a:r>
          </a:p>
          <a:p>
            <a:pPr>
              <a:buFont typeface="Arial" panose="020B0604020202020204" pitchFamily="34" charset="0"/>
              <a:buChar char="•"/>
            </a:pPr>
            <a:r>
              <a:rPr lang="en-US" dirty="0"/>
              <a:t>Served as an effective baseline for other models</a:t>
            </a:r>
          </a:p>
          <a:p>
            <a:r>
              <a:rPr lang="en-US" dirty="0"/>
              <a:t>These results underscore the importance of using different models for different aspects of unemployment forecasting.</a:t>
            </a:r>
          </a:p>
          <a:p>
            <a:endParaRPr lang="en-US" dirty="0"/>
          </a:p>
        </p:txBody>
      </p:sp>
      <p:sp>
        <p:nvSpPr>
          <p:cNvPr id="4" name="Slide Number Placeholder 3"/>
          <p:cNvSpPr>
            <a:spLocks noGrp="1"/>
          </p:cNvSpPr>
          <p:nvPr>
            <p:ph type="sldNum" sz="quarter" idx="10"/>
          </p:nvPr>
        </p:nvSpPr>
        <p:spPr/>
        <p:txBody>
          <a:bodyPr lIns="69330" tIns="34665" rIns="69330" bIns="34665"/>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69330" tIns="34665" rIns="69330" bIns="34665"/>
          <a:lstStyle/>
          <a:p>
            <a:r>
              <a:rPr lang="en-US" dirty="0"/>
              <a:t>Our model performance analysis revealed three key findings:</a:t>
            </a:r>
          </a:p>
          <a:p>
            <a:r>
              <a:rPr lang="en-US" dirty="0"/>
              <a:t>First, regarding complex models, ARIMA and Holt-Winters provided better overall stability and reliability. The ARIMA model, in particular, showed the lowest auto-correlation in residuals, making it our most reliable predictor for general trends.</a:t>
            </a:r>
          </a:p>
          <a:p>
            <a:r>
              <a:rPr lang="en-US" dirty="0"/>
              <a:t>Second, looking at simple models, MA5 often outperformed more complex approaches for specific metrics. For example:</a:t>
            </a:r>
          </a:p>
          <a:p>
            <a:pPr>
              <a:buFont typeface="Arial" panose="020B0604020202020204" pitchFamily="34" charset="0"/>
              <a:buChar char="•"/>
            </a:pPr>
            <a:r>
              <a:rPr lang="en-US" dirty="0"/>
              <a:t>Total Employment (MSE: 2,246,929)</a:t>
            </a:r>
          </a:p>
          <a:p>
            <a:pPr>
              <a:buFont typeface="Arial" panose="020B0604020202020204" pitchFamily="34" charset="0"/>
              <a:buChar char="•"/>
            </a:pPr>
            <a:r>
              <a:rPr lang="en-US" dirty="0"/>
              <a:t>Employment Rate (MSE: 0.246)</a:t>
            </a:r>
          </a:p>
          <a:p>
            <a:pPr>
              <a:buFont typeface="Arial" panose="020B0604020202020204" pitchFamily="34" charset="0"/>
              <a:buChar char="•"/>
            </a:pPr>
            <a:r>
              <a:rPr lang="en-US" dirty="0"/>
              <a:t>Total Unemployment (MSE: 10,152,643)</a:t>
            </a:r>
          </a:p>
          <a:p>
            <a:r>
              <a:rPr lang="en-US" dirty="0"/>
              <a:t>Third, and critically important, we observed significant COVID-19 impact across all models. During the pandemic period, we saw structural breaks that challenged all our forecasting approaches, suggesting the need for separate modeling strategies for this period.</a:t>
            </a:r>
          </a:p>
          <a:p>
            <a:endParaRPr lang="en-US" dirty="0"/>
          </a:p>
        </p:txBody>
      </p:sp>
      <p:sp>
        <p:nvSpPr>
          <p:cNvPr id="4" name="Slide Number Placeholder 3"/>
          <p:cNvSpPr>
            <a:spLocks noGrp="1"/>
          </p:cNvSpPr>
          <p:nvPr>
            <p:ph type="sldNum" sz="quarter" idx="10"/>
          </p:nvPr>
        </p:nvSpPr>
        <p:spPr/>
        <p:txBody>
          <a:bodyPr lIns="69330" tIns="34665" rIns="69330" bIns="34665"/>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69330" tIns="34665" rIns="69330" bIns="34665"/>
          <a:lstStyle/>
          <a:p>
            <a:r>
              <a:rPr lang="en-US" dirty="0"/>
              <a:t>Based on our comprehensive analysis, we can make several key predictions about Alaska's unemployment trends:</a:t>
            </a:r>
          </a:p>
          <a:p>
            <a:r>
              <a:rPr lang="en-US" dirty="0"/>
              <a:t>Looking at our confidence intervals, the ARIMA model suggests a ±938 range around our predictions, giving us a 95% confidence level in our forecasts.</a:t>
            </a:r>
          </a:p>
          <a:p>
            <a:r>
              <a:rPr lang="en-US" dirty="0"/>
              <a:t>For the short-term unemployment forecast, we're predicting a range of 20,000-22,000 unemployed individuals in Alaska. This forecast takes into account:</a:t>
            </a:r>
          </a:p>
          <a:p>
            <a:pPr>
              <a:buFont typeface="Arial" panose="020B0604020202020204" pitchFamily="34" charset="0"/>
              <a:buChar char="•"/>
            </a:pPr>
            <a:r>
              <a:rPr lang="en-US" dirty="0"/>
              <a:t>Recent trend patterns shown in the graph</a:t>
            </a:r>
          </a:p>
          <a:p>
            <a:pPr>
              <a:buFont typeface="Arial" panose="020B0604020202020204" pitchFamily="34" charset="0"/>
              <a:buChar char="•"/>
            </a:pPr>
            <a:r>
              <a:rPr lang="en-US" dirty="0"/>
              <a:t>Seasonal variations typical for Alaska</a:t>
            </a:r>
          </a:p>
          <a:p>
            <a:pPr>
              <a:buFont typeface="Arial" panose="020B0604020202020204" pitchFamily="34" charset="0"/>
              <a:buChar char="•"/>
            </a:pPr>
            <a:r>
              <a:rPr lang="en-US" dirty="0"/>
              <a:t>Historical pattern analysis</a:t>
            </a:r>
          </a:p>
          <a:p>
            <a:pPr>
              <a:buFont typeface="Arial" panose="020B0604020202020204" pitchFamily="34" charset="0"/>
              <a:buChar char="•"/>
            </a:pPr>
            <a:r>
              <a:rPr lang="en-US" dirty="0"/>
              <a:t>Model performance metrics</a:t>
            </a:r>
          </a:p>
          <a:p>
            <a:r>
              <a:rPr lang="en-US" dirty="0"/>
              <a:t>The graph clearly shows the historical unemployment patterns and our forecast range, with the notable spike during the COVID-19 period providing important context for our predictions.</a:t>
            </a:r>
          </a:p>
          <a:p>
            <a:endParaRPr lang="en-US" dirty="0"/>
          </a:p>
        </p:txBody>
      </p:sp>
      <p:sp>
        <p:nvSpPr>
          <p:cNvPr id="4" name="Slide Number Placeholder 3"/>
          <p:cNvSpPr>
            <a:spLocks noGrp="1"/>
          </p:cNvSpPr>
          <p:nvPr>
            <p:ph type="sldNum" sz="quarter" idx="10"/>
          </p:nvPr>
        </p:nvSpPr>
        <p:spPr/>
        <p:txBody>
          <a:bodyPr lIns="69330" tIns="34665" rIns="69330" bIns="34665"/>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011204"/>
            <a:ext cx="7556421" cy="2126337"/>
          </a:xfrm>
          <a:prstGeom prst="rect">
            <a:avLst/>
          </a:prstGeom>
          <a:noFill/>
          <a:ln/>
        </p:spPr>
        <p:txBody>
          <a:bodyPr wrap="squar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Forecasting Unemployment Trends in Alaska: A Comprehensive Analysis</a:t>
            </a:r>
            <a:endParaRPr lang="en-US" sz="4450" dirty="0"/>
          </a:p>
        </p:txBody>
      </p:sp>
      <p:sp>
        <p:nvSpPr>
          <p:cNvPr id="4" name="Text 1"/>
          <p:cNvSpPr/>
          <p:nvPr/>
        </p:nvSpPr>
        <p:spPr>
          <a:xfrm>
            <a:off x="793790" y="4477703"/>
            <a:ext cx="7556421" cy="1088708"/>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This project focuses on forecasting unemployment trends in Alaska, a critical economic indicator with significant implications for policy making and resource allocation.</a:t>
            </a:r>
            <a:endParaRPr lang="en-US" sz="1750" dirty="0"/>
          </a:p>
        </p:txBody>
      </p:sp>
      <p:sp>
        <p:nvSpPr>
          <p:cNvPr id="5" name="Shape 2"/>
          <p:cNvSpPr/>
          <p:nvPr/>
        </p:nvSpPr>
        <p:spPr>
          <a:xfrm>
            <a:off x="793790" y="5838468"/>
            <a:ext cx="362903" cy="362903"/>
          </a:xfrm>
          <a:prstGeom prst="roundRect">
            <a:avLst>
              <a:gd name="adj" fmla="val 25194296"/>
            </a:avLst>
          </a:prstGeom>
          <a:noFill/>
          <a:ln w="7620">
            <a:solidFill>
              <a:srgbClr val="FFFFFF"/>
            </a:solidFill>
            <a:prstDash val="solid"/>
          </a:ln>
        </p:spPr>
        <p:txBody>
          <a:bodyPr/>
          <a:lstStyle/>
          <a:p>
            <a:endParaRPr lang="en-US"/>
          </a:p>
        </p:txBody>
      </p:sp>
      <p:sp>
        <p:nvSpPr>
          <p:cNvPr id="7" name="Text 3"/>
          <p:cNvSpPr/>
          <p:nvPr/>
        </p:nvSpPr>
        <p:spPr>
          <a:xfrm>
            <a:off x="746047" y="6243456"/>
            <a:ext cx="2936200" cy="825729"/>
          </a:xfrm>
          <a:prstGeom prst="rect">
            <a:avLst/>
          </a:prstGeom>
          <a:noFill/>
          <a:ln/>
        </p:spPr>
        <p:txBody>
          <a:bodyPr wrap="none" lIns="0" tIns="0" rIns="0" bIns="0" rtlCol="0" anchor="t"/>
          <a:lstStyle/>
          <a:p>
            <a:pPr marL="0" indent="0" algn="l">
              <a:lnSpc>
                <a:spcPts val="3100"/>
              </a:lnSpc>
              <a:buNone/>
            </a:pPr>
            <a:r>
              <a:rPr lang="en-US" altLang="zh-CN" sz="2200" b="1" dirty="0">
                <a:solidFill>
                  <a:srgbClr val="3C3939"/>
                </a:solidFill>
                <a:latin typeface="Roboto Bold" pitchFamily="34" charset="0"/>
                <a:ea typeface="Roboto Bold" pitchFamily="34" charset="-122"/>
                <a:cs typeface="Roboto Bold" pitchFamily="34" charset="-120"/>
              </a:rPr>
              <a:t>Presenter: Meng </a:t>
            </a:r>
            <a:r>
              <a:rPr lang="en-US" altLang="zh-CN" sz="2200" b="1" dirty="0" err="1">
                <a:solidFill>
                  <a:srgbClr val="3C3939"/>
                </a:solidFill>
                <a:latin typeface="Roboto Bold" pitchFamily="34" charset="0"/>
                <a:ea typeface="Roboto Bold" pitchFamily="34" charset="-122"/>
                <a:cs typeface="Roboto Bold" pitchFamily="34" charset="-120"/>
              </a:rPr>
              <a:t>Meng</a:t>
            </a:r>
            <a:endParaRPr lang="en-US" altLang="zh-CN" sz="2200" b="1" dirty="0">
              <a:solidFill>
                <a:srgbClr val="3C3939"/>
              </a:solidFill>
              <a:latin typeface="Roboto Bold" pitchFamily="34" charset="0"/>
              <a:ea typeface="Roboto Bold" pitchFamily="34" charset="-122"/>
              <a:cs typeface="Roboto Bold" pitchFamily="34" charset="-120"/>
            </a:endParaRPr>
          </a:p>
          <a:p>
            <a:pPr marL="0" indent="0" algn="l">
              <a:lnSpc>
                <a:spcPts val="3100"/>
              </a:lnSpc>
              <a:buNone/>
            </a:pPr>
            <a:r>
              <a:rPr lang="en-US" sz="2200" b="1" dirty="0">
                <a:solidFill>
                  <a:srgbClr val="3C3939"/>
                </a:solidFill>
                <a:latin typeface="Roboto Bold" pitchFamily="34" charset="0"/>
                <a:ea typeface="Roboto Bold" pitchFamily="34" charset="-122"/>
                <a:cs typeface="Roboto Bold" pitchFamily="34" charset="-120"/>
              </a:rPr>
              <a:t>NetID: mm3034</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34973" y="1078230"/>
            <a:ext cx="8773001" cy="656273"/>
          </a:xfrm>
          <a:prstGeom prst="rect">
            <a:avLst/>
          </a:prstGeom>
          <a:noFill/>
          <a:ln/>
        </p:spPr>
        <p:txBody>
          <a:bodyPr wrap="none" lIns="0" tIns="0" rIns="0" bIns="0" rtlCol="0" anchor="t"/>
          <a:lstStyle/>
          <a:p>
            <a:pPr marL="0" indent="0">
              <a:lnSpc>
                <a:spcPts val="5150"/>
              </a:lnSpc>
              <a:buNone/>
            </a:pPr>
            <a:r>
              <a:rPr lang="en-US" sz="4100" dirty="0">
                <a:solidFill>
                  <a:srgbClr val="1B1B27"/>
                </a:solidFill>
                <a:latin typeface="Raleway" pitchFamily="34" charset="0"/>
                <a:ea typeface="Raleway" pitchFamily="34" charset="-122"/>
                <a:cs typeface="Raleway" pitchFamily="34" charset="-120"/>
              </a:rPr>
              <a:t>Recommendations for Improvement</a:t>
            </a:r>
            <a:endParaRPr lang="en-US" sz="4100" dirty="0"/>
          </a:p>
        </p:txBody>
      </p:sp>
      <p:pic>
        <p:nvPicPr>
          <p:cNvPr id="3" name="Image 0" descr="preencoded.png"/>
          <p:cNvPicPr>
            <a:picLocks noChangeAspect="1"/>
          </p:cNvPicPr>
          <p:nvPr/>
        </p:nvPicPr>
        <p:blipFill>
          <a:blip r:embed="rId3"/>
          <a:stretch>
            <a:fillRect/>
          </a:stretch>
        </p:blipFill>
        <p:spPr>
          <a:xfrm>
            <a:off x="3210758" y="2154436"/>
            <a:ext cx="1628537" cy="1209913"/>
          </a:xfrm>
          <a:prstGeom prst="rect">
            <a:avLst/>
          </a:prstGeom>
        </p:spPr>
      </p:pic>
      <p:sp>
        <p:nvSpPr>
          <p:cNvPr id="4" name="Text 1"/>
          <p:cNvSpPr/>
          <p:nvPr/>
        </p:nvSpPr>
        <p:spPr>
          <a:xfrm>
            <a:off x="3968710" y="2699385"/>
            <a:ext cx="112395" cy="420053"/>
          </a:xfrm>
          <a:prstGeom prst="rect">
            <a:avLst/>
          </a:prstGeom>
          <a:noFill/>
          <a:ln/>
        </p:spPr>
        <p:txBody>
          <a:bodyPr wrap="none" lIns="0" tIns="0" rIns="0" bIns="0" rtlCol="0" anchor="t"/>
          <a:lstStyle/>
          <a:p>
            <a:pPr marL="0" indent="0" algn="ctr">
              <a:lnSpc>
                <a:spcPts val="3300"/>
              </a:lnSpc>
              <a:buNone/>
            </a:pPr>
            <a:r>
              <a:rPr lang="en-US" sz="2050" dirty="0">
                <a:solidFill>
                  <a:srgbClr val="3C3939"/>
                </a:solidFill>
                <a:latin typeface="Raleway" pitchFamily="34" charset="0"/>
                <a:ea typeface="Raleway" pitchFamily="34" charset="-122"/>
                <a:cs typeface="Raleway" pitchFamily="34" charset="-120"/>
              </a:rPr>
              <a:t>1</a:t>
            </a:r>
            <a:endParaRPr lang="en-US" sz="2050" dirty="0"/>
          </a:p>
        </p:txBody>
      </p:sp>
      <p:sp>
        <p:nvSpPr>
          <p:cNvPr id="5" name="Text 2"/>
          <p:cNvSpPr/>
          <p:nvPr/>
        </p:nvSpPr>
        <p:spPr>
          <a:xfrm>
            <a:off x="5049203" y="2364343"/>
            <a:ext cx="2625209" cy="328136"/>
          </a:xfrm>
          <a:prstGeom prst="rect">
            <a:avLst/>
          </a:prstGeom>
          <a:noFill/>
          <a:ln/>
        </p:spPr>
        <p:txBody>
          <a:bodyPr wrap="none" lIns="0" tIns="0" rIns="0" bIns="0" rtlCol="0" anchor="t"/>
          <a:lstStyle/>
          <a:p>
            <a:pPr marL="0" indent="0" algn="l">
              <a:lnSpc>
                <a:spcPts val="2550"/>
              </a:lnSpc>
              <a:buNone/>
            </a:pPr>
            <a:r>
              <a:rPr lang="en-US" sz="2050" dirty="0">
                <a:solidFill>
                  <a:srgbClr val="3C3939"/>
                </a:solidFill>
                <a:latin typeface="Raleway" pitchFamily="34" charset="0"/>
                <a:ea typeface="Raleway" pitchFamily="34" charset="-122"/>
                <a:cs typeface="Raleway" pitchFamily="34" charset="-120"/>
              </a:rPr>
              <a:t>External Indicators</a:t>
            </a:r>
            <a:endParaRPr lang="en-US" sz="2050" dirty="0"/>
          </a:p>
        </p:txBody>
      </p:sp>
      <p:sp>
        <p:nvSpPr>
          <p:cNvPr id="6" name="Text 3"/>
          <p:cNvSpPr/>
          <p:nvPr/>
        </p:nvSpPr>
        <p:spPr>
          <a:xfrm>
            <a:off x="5049203" y="2818448"/>
            <a:ext cx="5863590" cy="335994"/>
          </a:xfrm>
          <a:prstGeom prst="rect">
            <a:avLst/>
          </a:prstGeom>
          <a:noFill/>
          <a:ln/>
        </p:spPr>
        <p:txBody>
          <a:bodyPr wrap="none" lIns="0" tIns="0" rIns="0" bIns="0" rtlCol="0" anchor="t"/>
          <a:lstStyle/>
          <a:p>
            <a:pPr marL="0" indent="0" algn="l">
              <a:lnSpc>
                <a:spcPts val="2600"/>
              </a:lnSpc>
              <a:buNone/>
            </a:pPr>
            <a:r>
              <a:rPr lang="en-US" sz="1650" dirty="0">
                <a:solidFill>
                  <a:srgbClr val="3C3939"/>
                </a:solidFill>
                <a:latin typeface="Roboto" pitchFamily="34" charset="0"/>
                <a:ea typeface="Roboto" pitchFamily="34" charset="-122"/>
                <a:cs typeface="Roboto" pitchFamily="34" charset="-120"/>
              </a:rPr>
              <a:t>Incorporate GDP, inflation rates, and regional economic factors.</a:t>
            </a:r>
            <a:endParaRPr lang="en-US" sz="1650" dirty="0"/>
          </a:p>
        </p:txBody>
      </p:sp>
      <p:sp>
        <p:nvSpPr>
          <p:cNvPr id="7" name="Shape 4"/>
          <p:cNvSpPr/>
          <p:nvPr/>
        </p:nvSpPr>
        <p:spPr>
          <a:xfrm>
            <a:off x="4891683" y="3381018"/>
            <a:ext cx="8951357" cy="11430"/>
          </a:xfrm>
          <a:prstGeom prst="roundRect">
            <a:avLst>
              <a:gd name="adj" fmla="val 771749"/>
            </a:avLst>
          </a:prstGeom>
          <a:solidFill>
            <a:srgbClr val="C7C7D0"/>
          </a:solidFill>
          <a:ln/>
        </p:spPr>
        <p:txBody>
          <a:bodyPr/>
          <a:lstStyle/>
          <a:p>
            <a:endParaRPr lang="en-US"/>
          </a:p>
        </p:txBody>
      </p:sp>
      <p:pic>
        <p:nvPicPr>
          <p:cNvPr id="8" name="Image 1" descr="preencoded.png"/>
          <p:cNvPicPr>
            <a:picLocks noChangeAspect="1"/>
          </p:cNvPicPr>
          <p:nvPr/>
        </p:nvPicPr>
        <p:blipFill>
          <a:blip r:embed="rId4"/>
          <a:stretch>
            <a:fillRect/>
          </a:stretch>
        </p:blipFill>
        <p:spPr>
          <a:xfrm>
            <a:off x="2396371" y="3416737"/>
            <a:ext cx="3257193" cy="1209913"/>
          </a:xfrm>
          <a:prstGeom prst="rect">
            <a:avLst/>
          </a:prstGeom>
        </p:spPr>
      </p:pic>
      <p:sp>
        <p:nvSpPr>
          <p:cNvPr id="9" name="Text 5"/>
          <p:cNvSpPr/>
          <p:nvPr/>
        </p:nvSpPr>
        <p:spPr>
          <a:xfrm>
            <a:off x="3956447" y="3811667"/>
            <a:ext cx="136803" cy="420053"/>
          </a:xfrm>
          <a:prstGeom prst="rect">
            <a:avLst/>
          </a:prstGeom>
          <a:noFill/>
          <a:ln/>
        </p:spPr>
        <p:txBody>
          <a:bodyPr wrap="none" lIns="0" tIns="0" rIns="0" bIns="0" rtlCol="0" anchor="t"/>
          <a:lstStyle/>
          <a:p>
            <a:pPr marL="0" indent="0" algn="ctr">
              <a:lnSpc>
                <a:spcPts val="3300"/>
              </a:lnSpc>
              <a:buNone/>
            </a:pPr>
            <a:r>
              <a:rPr lang="en-US" sz="2050" dirty="0">
                <a:solidFill>
                  <a:srgbClr val="3C3939"/>
                </a:solidFill>
                <a:latin typeface="Raleway" pitchFamily="34" charset="0"/>
                <a:ea typeface="Raleway" pitchFamily="34" charset="-122"/>
                <a:cs typeface="Raleway" pitchFamily="34" charset="-120"/>
              </a:rPr>
              <a:t>2</a:t>
            </a:r>
            <a:endParaRPr lang="en-US" sz="2050" dirty="0"/>
          </a:p>
        </p:txBody>
      </p:sp>
      <p:sp>
        <p:nvSpPr>
          <p:cNvPr id="10" name="Text 6"/>
          <p:cNvSpPr/>
          <p:nvPr/>
        </p:nvSpPr>
        <p:spPr>
          <a:xfrm>
            <a:off x="5863471" y="3626644"/>
            <a:ext cx="2625209" cy="328136"/>
          </a:xfrm>
          <a:prstGeom prst="rect">
            <a:avLst/>
          </a:prstGeom>
          <a:noFill/>
          <a:ln/>
        </p:spPr>
        <p:txBody>
          <a:bodyPr wrap="none" lIns="0" tIns="0" rIns="0" bIns="0" rtlCol="0" anchor="t"/>
          <a:lstStyle/>
          <a:p>
            <a:pPr marL="0" indent="0" algn="l">
              <a:lnSpc>
                <a:spcPts val="2550"/>
              </a:lnSpc>
              <a:buNone/>
            </a:pPr>
            <a:r>
              <a:rPr lang="en-US" sz="2050" dirty="0">
                <a:solidFill>
                  <a:srgbClr val="3C3939"/>
                </a:solidFill>
                <a:latin typeface="Raleway" pitchFamily="34" charset="0"/>
                <a:ea typeface="Raleway" pitchFamily="34" charset="-122"/>
                <a:cs typeface="Raleway" pitchFamily="34" charset="-120"/>
              </a:rPr>
              <a:t>Separate Models</a:t>
            </a:r>
            <a:endParaRPr lang="en-US" sz="2050" dirty="0"/>
          </a:p>
        </p:txBody>
      </p:sp>
      <p:sp>
        <p:nvSpPr>
          <p:cNvPr id="11" name="Text 7"/>
          <p:cNvSpPr/>
          <p:nvPr/>
        </p:nvSpPr>
        <p:spPr>
          <a:xfrm>
            <a:off x="5863471" y="4080748"/>
            <a:ext cx="4551402" cy="335994"/>
          </a:xfrm>
          <a:prstGeom prst="rect">
            <a:avLst/>
          </a:prstGeom>
          <a:noFill/>
          <a:ln/>
        </p:spPr>
        <p:txBody>
          <a:bodyPr wrap="none" lIns="0" tIns="0" rIns="0" bIns="0" rtlCol="0" anchor="t"/>
          <a:lstStyle/>
          <a:p>
            <a:pPr marL="0" indent="0" algn="l">
              <a:lnSpc>
                <a:spcPts val="2600"/>
              </a:lnSpc>
              <a:buNone/>
            </a:pPr>
            <a:r>
              <a:rPr lang="en-US" sz="1650" dirty="0">
                <a:solidFill>
                  <a:srgbClr val="3C3939"/>
                </a:solidFill>
                <a:latin typeface="Roboto" pitchFamily="34" charset="0"/>
                <a:ea typeface="Roboto" pitchFamily="34" charset="-122"/>
                <a:cs typeface="Roboto" pitchFamily="34" charset="-120"/>
              </a:rPr>
              <a:t>Develop models for pre- and post-COVID periods.</a:t>
            </a:r>
            <a:endParaRPr lang="en-US" sz="1650" dirty="0"/>
          </a:p>
        </p:txBody>
      </p:sp>
      <p:sp>
        <p:nvSpPr>
          <p:cNvPr id="12" name="Shape 8"/>
          <p:cNvSpPr/>
          <p:nvPr/>
        </p:nvSpPr>
        <p:spPr>
          <a:xfrm>
            <a:off x="5705951" y="4643318"/>
            <a:ext cx="8137088" cy="11430"/>
          </a:xfrm>
          <a:prstGeom prst="roundRect">
            <a:avLst>
              <a:gd name="adj" fmla="val 771749"/>
            </a:avLst>
          </a:prstGeom>
          <a:solidFill>
            <a:srgbClr val="C7C7D0"/>
          </a:solidFill>
          <a:ln/>
        </p:spPr>
        <p:txBody>
          <a:bodyPr/>
          <a:lstStyle/>
          <a:p>
            <a:endParaRPr lang="en-US"/>
          </a:p>
        </p:txBody>
      </p:sp>
      <p:pic>
        <p:nvPicPr>
          <p:cNvPr id="13" name="Image 2" descr="preencoded.png"/>
          <p:cNvPicPr>
            <a:picLocks noChangeAspect="1"/>
          </p:cNvPicPr>
          <p:nvPr/>
        </p:nvPicPr>
        <p:blipFill>
          <a:blip r:embed="rId5"/>
          <a:stretch>
            <a:fillRect/>
          </a:stretch>
        </p:blipFill>
        <p:spPr>
          <a:xfrm>
            <a:off x="1582103" y="4679037"/>
            <a:ext cx="4885730" cy="1209913"/>
          </a:xfrm>
          <a:prstGeom prst="rect">
            <a:avLst/>
          </a:prstGeom>
        </p:spPr>
      </p:pic>
      <p:sp>
        <p:nvSpPr>
          <p:cNvPr id="14" name="Text 9"/>
          <p:cNvSpPr/>
          <p:nvPr/>
        </p:nvSpPr>
        <p:spPr>
          <a:xfrm>
            <a:off x="3954780" y="5073968"/>
            <a:ext cx="140137" cy="420053"/>
          </a:xfrm>
          <a:prstGeom prst="rect">
            <a:avLst/>
          </a:prstGeom>
          <a:noFill/>
          <a:ln/>
        </p:spPr>
        <p:txBody>
          <a:bodyPr wrap="none" lIns="0" tIns="0" rIns="0" bIns="0" rtlCol="0" anchor="t"/>
          <a:lstStyle/>
          <a:p>
            <a:pPr marL="0" indent="0" algn="ctr">
              <a:lnSpc>
                <a:spcPts val="3300"/>
              </a:lnSpc>
              <a:buNone/>
            </a:pPr>
            <a:r>
              <a:rPr lang="en-US" sz="2050" dirty="0">
                <a:solidFill>
                  <a:srgbClr val="3C3939"/>
                </a:solidFill>
                <a:latin typeface="Raleway" pitchFamily="34" charset="0"/>
                <a:ea typeface="Raleway" pitchFamily="34" charset="-122"/>
                <a:cs typeface="Raleway" pitchFamily="34" charset="-120"/>
              </a:rPr>
              <a:t>3</a:t>
            </a:r>
            <a:endParaRPr lang="en-US" sz="2050" dirty="0"/>
          </a:p>
        </p:txBody>
      </p:sp>
      <p:sp>
        <p:nvSpPr>
          <p:cNvPr id="15" name="Text 10"/>
          <p:cNvSpPr/>
          <p:nvPr/>
        </p:nvSpPr>
        <p:spPr>
          <a:xfrm>
            <a:off x="6677739" y="4888944"/>
            <a:ext cx="2625209" cy="328136"/>
          </a:xfrm>
          <a:prstGeom prst="rect">
            <a:avLst/>
          </a:prstGeom>
          <a:noFill/>
          <a:ln/>
        </p:spPr>
        <p:txBody>
          <a:bodyPr wrap="none" lIns="0" tIns="0" rIns="0" bIns="0" rtlCol="0" anchor="t"/>
          <a:lstStyle/>
          <a:p>
            <a:pPr marL="0" indent="0" algn="l">
              <a:lnSpc>
                <a:spcPts val="2550"/>
              </a:lnSpc>
              <a:buNone/>
            </a:pPr>
            <a:r>
              <a:rPr lang="en-US" sz="2050" dirty="0">
                <a:solidFill>
                  <a:srgbClr val="3C3939"/>
                </a:solidFill>
                <a:latin typeface="Raleway" pitchFamily="34" charset="0"/>
                <a:ea typeface="Raleway" pitchFamily="34" charset="-122"/>
                <a:cs typeface="Raleway" pitchFamily="34" charset="-120"/>
              </a:rPr>
              <a:t>Ensemble Methods</a:t>
            </a:r>
            <a:endParaRPr lang="en-US" sz="2050" dirty="0"/>
          </a:p>
        </p:txBody>
      </p:sp>
      <p:sp>
        <p:nvSpPr>
          <p:cNvPr id="16" name="Text 11"/>
          <p:cNvSpPr/>
          <p:nvPr/>
        </p:nvSpPr>
        <p:spPr>
          <a:xfrm>
            <a:off x="6677739" y="5343049"/>
            <a:ext cx="6071235" cy="335994"/>
          </a:xfrm>
          <a:prstGeom prst="rect">
            <a:avLst/>
          </a:prstGeom>
          <a:noFill/>
          <a:ln/>
        </p:spPr>
        <p:txBody>
          <a:bodyPr wrap="none" lIns="0" tIns="0" rIns="0" bIns="0" rtlCol="0" anchor="t"/>
          <a:lstStyle/>
          <a:p>
            <a:pPr marL="0" indent="0" algn="l">
              <a:lnSpc>
                <a:spcPts val="2600"/>
              </a:lnSpc>
              <a:buNone/>
            </a:pPr>
            <a:r>
              <a:rPr lang="en-US" sz="1650" dirty="0">
                <a:solidFill>
                  <a:srgbClr val="3C3939"/>
                </a:solidFill>
                <a:latin typeface="Roboto" pitchFamily="34" charset="0"/>
                <a:ea typeface="Roboto" pitchFamily="34" charset="-122"/>
                <a:cs typeface="Roboto" pitchFamily="34" charset="-120"/>
              </a:rPr>
              <a:t>Combine multiple forecasting approaches for improved accuracy.</a:t>
            </a:r>
            <a:endParaRPr lang="en-US" sz="1650" dirty="0"/>
          </a:p>
        </p:txBody>
      </p:sp>
      <p:sp>
        <p:nvSpPr>
          <p:cNvPr id="17" name="Shape 12"/>
          <p:cNvSpPr/>
          <p:nvPr/>
        </p:nvSpPr>
        <p:spPr>
          <a:xfrm>
            <a:off x="6520220" y="5905619"/>
            <a:ext cx="7322820" cy="11430"/>
          </a:xfrm>
          <a:prstGeom prst="roundRect">
            <a:avLst>
              <a:gd name="adj" fmla="val 771749"/>
            </a:avLst>
          </a:prstGeom>
          <a:solidFill>
            <a:srgbClr val="C7C7D0"/>
          </a:solidFill>
          <a:ln/>
        </p:spPr>
        <p:txBody>
          <a:bodyPr/>
          <a:lstStyle/>
          <a:p>
            <a:endParaRPr lang="en-US"/>
          </a:p>
        </p:txBody>
      </p:sp>
      <p:pic>
        <p:nvPicPr>
          <p:cNvPr id="18" name="Image 3" descr="preencoded.png"/>
          <p:cNvPicPr>
            <a:picLocks noChangeAspect="1"/>
          </p:cNvPicPr>
          <p:nvPr/>
        </p:nvPicPr>
        <p:blipFill>
          <a:blip r:embed="rId6"/>
          <a:stretch>
            <a:fillRect/>
          </a:stretch>
        </p:blipFill>
        <p:spPr>
          <a:xfrm>
            <a:off x="767834" y="5941338"/>
            <a:ext cx="6514386" cy="1209913"/>
          </a:xfrm>
          <a:prstGeom prst="rect">
            <a:avLst/>
          </a:prstGeom>
        </p:spPr>
      </p:pic>
      <p:sp>
        <p:nvSpPr>
          <p:cNvPr id="19" name="Text 13"/>
          <p:cNvSpPr/>
          <p:nvPr/>
        </p:nvSpPr>
        <p:spPr>
          <a:xfrm>
            <a:off x="3953351" y="6336268"/>
            <a:ext cx="143351" cy="420053"/>
          </a:xfrm>
          <a:prstGeom prst="rect">
            <a:avLst/>
          </a:prstGeom>
          <a:noFill/>
          <a:ln/>
        </p:spPr>
        <p:txBody>
          <a:bodyPr wrap="none" lIns="0" tIns="0" rIns="0" bIns="0" rtlCol="0" anchor="t"/>
          <a:lstStyle/>
          <a:p>
            <a:pPr marL="0" indent="0" algn="ctr">
              <a:lnSpc>
                <a:spcPts val="3300"/>
              </a:lnSpc>
              <a:buNone/>
            </a:pPr>
            <a:r>
              <a:rPr lang="en-US" sz="2050" dirty="0">
                <a:solidFill>
                  <a:srgbClr val="3C3939"/>
                </a:solidFill>
                <a:latin typeface="Raleway" pitchFamily="34" charset="0"/>
                <a:ea typeface="Raleway" pitchFamily="34" charset="-122"/>
                <a:cs typeface="Raleway" pitchFamily="34" charset="-120"/>
              </a:rPr>
              <a:t>4</a:t>
            </a:r>
            <a:endParaRPr lang="en-US" sz="2050" dirty="0"/>
          </a:p>
        </p:txBody>
      </p:sp>
      <p:sp>
        <p:nvSpPr>
          <p:cNvPr id="20" name="Text 14"/>
          <p:cNvSpPr/>
          <p:nvPr/>
        </p:nvSpPr>
        <p:spPr>
          <a:xfrm>
            <a:off x="7492127" y="6151245"/>
            <a:ext cx="2625209" cy="328136"/>
          </a:xfrm>
          <a:prstGeom prst="rect">
            <a:avLst/>
          </a:prstGeom>
          <a:noFill/>
          <a:ln/>
        </p:spPr>
        <p:txBody>
          <a:bodyPr wrap="none" lIns="0" tIns="0" rIns="0" bIns="0" rtlCol="0" anchor="t"/>
          <a:lstStyle/>
          <a:p>
            <a:pPr marL="0" indent="0" algn="l">
              <a:lnSpc>
                <a:spcPts val="2550"/>
              </a:lnSpc>
              <a:buNone/>
            </a:pPr>
            <a:r>
              <a:rPr lang="en-US" sz="2050" dirty="0">
                <a:solidFill>
                  <a:srgbClr val="3C3939"/>
                </a:solidFill>
                <a:latin typeface="Raleway" pitchFamily="34" charset="0"/>
                <a:ea typeface="Raleway" pitchFamily="34" charset="-122"/>
                <a:cs typeface="Raleway" pitchFamily="34" charset="-120"/>
              </a:rPr>
              <a:t>Intervention Analysis</a:t>
            </a:r>
            <a:endParaRPr lang="en-US" sz="2050" dirty="0"/>
          </a:p>
        </p:txBody>
      </p:sp>
      <p:sp>
        <p:nvSpPr>
          <p:cNvPr id="21" name="Text 15"/>
          <p:cNvSpPr/>
          <p:nvPr/>
        </p:nvSpPr>
        <p:spPr>
          <a:xfrm>
            <a:off x="7492127" y="6605349"/>
            <a:ext cx="6067425" cy="335994"/>
          </a:xfrm>
          <a:prstGeom prst="rect">
            <a:avLst/>
          </a:prstGeom>
          <a:noFill/>
          <a:ln/>
        </p:spPr>
        <p:txBody>
          <a:bodyPr wrap="none" lIns="0" tIns="0" rIns="0" bIns="0" rtlCol="0" anchor="t"/>
          <a:lstStyle/>
          <a:p>
            <a:pPr marL="0" indent="0" algn="l">
              <a:lnSpc>
                <a:spcPts val="2600"/>
              </a:lnSpc>
              <a:buNone/>
            </a:pPr>
            <a:r>
              <a:rPr lang="en-US" sz="1650" dirty="0">
                <a:solidFill>
                  <a:srgbClr val="3C3939"/>
                </a:solidFill>
                <a:latin typeface="Roboto" pitchFamily="34" charset="0"/>
                <a:ea typeface="Roboto" pitchFamily="34" charset="-122"/>
                <a:cs typeface="Roboto" pitchFamily="34" charset="-120"/>
              </a:rPr>
              <a:t>Include analysis for significant events and seasonal adjustments.</a:t>
            </a:r>
            <a:endParaRPr lang="en-US" sz="16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125141"/>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Project Overview</a:t>
            </a:r>
            <a:endParaRPr lang="en-US" sz="4450" dirty="0"/>
          </a:p>
        </p:txBody>
      </p:sp>
      <p:sp>
        <p:nvSpPr>
          <p:cNvPr id="3" name="Shape 1"/>
          <p:cNvSpPr/>
          <p:nvPr/>
        </p:nvSpPr>
        <p:spPr>
          <a:xfrm>
            <a:off x="793790" y="2429232"/>
            <a:ext cx="396835" cy="396835"/>
          </a:xfrm>
          <a:prstGeom prst="roundRect">
            <a:avLst>
              <a:gd name="adj" fmla="val 24007"/>
            </a:avLst>
          </a:prstGeom>
          <a:solidFill>
            <a:srgbClr val="E1E1EA"/>
          </a:solidFill>
          <a:ln w="7620">
            <a:solidFill>
              <a:srgbClr val="C7C7D0"/>
            </a:solidFill>
            <a:prstDash val="solid"/>
          </a:ln>
        </p:spPr>
        <p:txBody>
          <a:bodyPr/>
          <a:lstStyle/>
          <a:p>
            <a:endParaRPr lang="en-US"/>
          </a:p>
        </p:txBody>
      </p:sp>
      <p:sp>
        <p:nvSpPr>
          <p:cNvPr id="4" name="Text 2"/>
          <p:cNvSpPr/>
          <p:nvPr/>
        </p:nvSpPr>
        <p:spPr>
          <a:xfrm>
            <a:off x="1417439" y="2429232"/>
            <a:ext cx="2835235" cy="354330"/>
          </a:xfrm>
          <a:prstGeom prst="rect">
            <a:avLst/>
          </a:prstGeom>
          <a:noFill/>
          <a:ln/>
        </p:spPr>
        <p:txBody>
          <a:bodyPr wrap="none" lIns="0" tIns="0" rIns="0" bIns="0" rtlCol="0" anchor="t"/>
          <a:lstStyle/>
          <a:p>
            <a:pPr marL="0" indent="0">
              <a:lnSpc>
                <a:spcPts val="2750"/>
              </a:lnSpc>
              <a:buNone/>
            </a:pPr>
            <a:r>
              <a:rPr lang="en-US" sz="2200" dirty="0">
                <a:solidFill>
                  <a:srgbClr val="3C3939"/>
                </a:solidFill>
                <a:latin typeface="Raleway" pitchFamily="34" charset="0"/>
                <a:ea typeface="Raleway" pitchFamily="34" charset="-122"/>
                <a:cs typeface="Raleway" pitchFamily="34" charset="-120"/>
              </a:rPr>
              <a:t>Purpose</a:t>
            </a:r>
            <a:endParaRPr lang="en-US" sz="2200" dirty="0"/>
          </a:p>
        </p:txBody>
      </p:sp>
      <p:pic>
        <p:nvPicPr>
          <p:cNvPr id="5" name="Image 0" descr="preencoded.png"/>
          <p:cNvPicPr>
            <a:picLocks noChangeAspect="1"/>
          </p:cNvPicPr>
          <p:nvPr/>
        </p:nvPicPr>
        <p:blipFill>
          <a:blip r:embed="rId3"/>
          <a:stretch>
            <a:fillRect/>
          </a:stretch>
        </p:blipFill>
        <p:spPr>
          <a:xfrm>
            <a:off x="2381607" y="3038713"/>
            <a:ext cx="3855958" cy="3084671"/>
          </a:xfrm>
          <a:prstGeom prst="rect">
            <a:avLst/>
          </a:prstGeom>
        </p:spPr>
      </p:pic>
      <p:sp>
        <p:nvSpPr>
          <p:cNvPr id="6" name="Text 3"/>
          <p:cNvSpPr/>
          <p:nvPr/>
        </p:nvSpPr>
        <p:spPr>
          <a:xfrm>
            <a:off x="1417439" y="6378535"/>
            <a:ext cx="5784413" cy="725805"/>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Enable better economic planning and resource allocation at state and local levels.</a:t>
            </a:r>
            <a:endParaRPr lang="en-US" sz="1750" dirty="0"/>
          </a:p>
        </p:txBody>
      </p:sp>
      <p:sp>
        <p:nvSpPr>
          <p:cNvPr id="7" name="Shape 4"/>
          <p:cNvSpPr/>
          <p:nvPr/>
        </p:nvSpPr>
        <p:spPr>
          <a:xfrm>
            <a:off x="7428667" y="2429232"/>
            <a:ext cx="396835" cy="396835"/>
          </a:xfrm>
          <a:prstGeom prst="roundRect">
            <a:avLst>
              <a:gd name="adj" fmla="val 24007"/>
            </a:avLst>
          </a:prstGeom>
          <a:solidFill>
            <a:srgbClr val="E1E1EA"/>
          </a:solidFill>
          <a:ln w="7620">
            <a:solidFill>
              <a:srgbClr val="C7C7D0"/>
            </a:solidFill>
            <a:prstDash val="solid"/>
          </a:ln>
        </p:spPr>
        <p:txBody>
          <a:bodyPr/>
          <a:lstStyle/>
          <a:p>
            <a:endParaRPr lang="en-US"/>
          </a:p>
        </p:txBody>
      </p:sp>
      <p:sp>
        <p:nvSpPr>
          <p:cNvPr id="8" name="Text 5"/>
          <p:cNvSpPr/>
          <p:nvPr/>
        </p:nvSpPr>
        <p:spPr>
          <a:xfrm>
            <a:off x="8052316" y="2429232"/>
            <a:ext cx="2835235" cy="354330"/>
          </a:xfrm>
          <a:prstGeom prst="rect">
            <a:avLst/>
          </a:prstGeom>
          <a:noFill/>
          <a:ln/>
        </p:spPr>
        <p:txBody>
          <a:bodyPr wrap="none" lIns="0" tIns="0" rIns="0" bIns="0" rtlCol="0" anchor="t"/>
          <a:lstStyle/>
          <a:p>
            <a:pPr marL="0" indent="0">
              <a:lnSpc>
                <a:spcPts val="2750"/>
              </a:lnSpc>
              <a:buNone/>
            </a:pPr>
            <a:r>
              <a:rPr lang="en-US" sz="2200" dirty="0">
                <a:solidFill>
                  <a:srgbClr val="3C3939"/>
                </a:solidFill>
                <a:latin typeface="Raleway" pitchFamily="34" charset="0"/>
                <a:ea typeface="Raleway" pitchFamily="34" charset="-122"/>
                <a:cs typeface="Raleway" pitchFamily="34" charset="-120"/>
              </a:rPr>
              <a:t>Importance</a:t>
            </a:r>
            <a:endParaRPr lang="en-US" sz="2200" dirty="0"/>
          </a:p>
        </p:txBody>
      </p:sp>
      <p:pic>
        <p:nvPicPr>
          <p:cNvPr id="9" name="Image 1" descr="preencoded.png"/>
          <p:cNvPicPr>
            <a:picLocks noChangeAspect="1"/>
          </p:cNvPicPr>
          <p:nvPr/>
        </p:nvPicPr>
        <p:blipFill>
          <a:blip r:embed="rId4"/>
          <a:stretch>
            <a:fillRect/>
          </a:stretch>
        </p:blipFill>
        <p:spPr>
          <a:xfrm>
            <a:off x="8052316" y="3038713"/>
            <a:ext cx="5784413" cy="3026688"/>
          </a:xfrm>
          <a:prstGeom prst="rect">
            <a:avLst/>
          </a:prstGeom>
        </p:spPr>
      </p:pic>
      <p:sp>
        <p:nvSpPr>
          <p:cNvPr id="10" name="Text 6"/>
          <p:cNvSpPr/>
          <p:nvPr/>
        </p:nvSpPr>
        <p:spPr>
          <a:xfrm>
            <a:off x="8052316" y="6320552"/>
            <a:ext cx="5784413" cy="725805"/>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Identify potential economic distress periods and prepare social services effectively.</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403033"/>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Data Description</a:t>
            </a:r>
            <a:endParaRPr lang="en-US" sz="4450" dirty="0"/>
          </a:p>
        </p:txBody>
      </p:sp>
      <p:sp>
        <p:nvSpPr>
          <p:cNvPr id="3" name="Shape 1"/>
          <p:cNvSpPr/>
          <p:nvPr/>
        </p:nvSpPr>
        <p:spPr>
          <a:xfrm>
            <a:off x="1118711" y="2451973"/>
            <a:ext cx="30480" cy="4374475"/>
          </a:xfrm>
          <a:prstGeom prst="roundRect">
            <a:avLst>
              <a:gd name="adj" fmla="val 312558"/>
            </a:avLst>
          </a:prstGeom>
          <a:solidFill>
            <a:srgbClr val="C7C7D0"/>
          </a:solidFill>
          <a:ln/>
        </p:spPr>
        <p:txBody>
          <a:bodyPr/>
          <a:lstStyle/>
          <a:p>
            <a:endParaRPr lang="en-US"/>
          </a:p>
        </p:txBody>
      </p:sp>
      <p:sp>
        <p:nvSpPr>
          <p:cNvPr id="4" name="Shape 2"/>
          <p:cNvSpPr/>
          <p:nvPr/>
        </p:nvSpPr>
        <p:spPr>
          <a:xfrm>
            <a:off x="1358622" y="2947035"/>
            <a:ext cx="793790" cy="30480"/>
          </a:xfrm>
          <a:prstGeom prst="roundRect">
            <a:avLst>
              <a:gd name="adj" fmla="val 312558"/>
            </a:avLst>
          </a:prstGeom>
          <a:solidFill>
            <a:srgbClr val="C7C7D0"/>
          </a:solidFill>
          <a:ln/>
        </p:spPr>
        <p:txBody>
          <a:bodyPr/>
          <a:lstStyle/>
          <a:p>
            <a:endParaRPr lang="en-US"/>
          </a:p>
        </p:txBody>
      </p:sp>
      <p:sp>
        <p:nvSpPr>
          <p:cNvPr id="5" name="Shape 3"/>
          <p:cNvSpPr/>
          <p:nvPr/>
        </p:nvSpPr>
        <p:spPr>
          <a:xfrm>
            <a:off x="878800" y="2707124"/>
            <a:ext cx="510302" cy="510302"/>
          </a:xfrm>
          <a:prstGeom prst="roundRect">
            <a:avLst>
              <a:gd name="adj" fmla="val 18669"/>
            </a:avLst>
          </a:prstGeom>
          <a:solidFill>
            <a:srgbClr val="E1E1EA"/>
          </a:solidFill>
          <a:ln w="7620">
            <a:solidFill>
              <a:srgbClr val="C7C7D0"/>
            </a:solidFill>
            <a:prstDash val="solid"/>
          </a:ln>
        </p:spPr>
        <p:txBody>
          <a:bodyPr/>
          <a:lstStyle/>
          <a:p>
            <a:endParaRPr lang="en-US"/>
          </a:p>
        </p:txBody>
      </p:sp>
      <p:sp>
        <p:nvSpPr>
          <p:cNvPr id="6" name="Text 4"/>
          <p:cNvSpPr/>
          <p:nvPr/>
        </p:nvSpPr>
        <p:spPr>
          <a:xfrm>
            <a:off x="1061085" y="2792135"/>
            <a:ext cx="145613" cy="340281"/>
          </a:xfrm>
          <a:prstGeom prst="rect">
            <a:avLst/>
          </a:prstGeom>
          <a:noFill/>
          <a:ln/>
        </p:spPr>
        <p:txBody>
          <a:bodyPr wrap="none" lIns="0" tIns="0" rIns="0" bIns="0" rtlCol="0" anchor="t"/>
          <a:lstStyle/>
          <a:p>
            <a:pPr marL="0" indent="0" algn="ctr">
              <a:lnSpc>
                <a:spcPts val="2650"/>
              </a:lnSpc>
              <a:buNone/>
            </a:pPr>
            <a:r>
              <a:rPr lang="en-US" sz="2650" dirty="0">
                <a:solidFill>
                  <a:srgbClr val="3C3939"/>
                </a:solidFill>
                <a:latin typeface="Raleway" pitchFamily="34" charset="0"/>
                <a:ea typeface="Raleway" pitchFamily="34" charset="-122"/>
                <a:cs typeface="Raleway" pitchFamily="34" charset="-120"/>
              </a:rPr>
              <a:t>1</a:t>
            </a:r>
            <a:endParaRPr lang="en-US" sz="2650" dirty="0"/>
          </a:p>
        </p:txBody>
      </p:sp>
      <p:sp>
        <p:nvSpPr>
          <p:cNvPr id="7" name="Text 5"/>
          <p:cNvSpPr/>
          <p:nvPr/>
        </p:nvSpPr>
        <p:spPr>
          <a:xfrm>
            <a:off x="2381488" y="267878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Time Range</a:t>
            </a:r>
            <a:endParaRPr lang="en-US" sz="2200" dirty="0"/>
          </a:p>
        </p:txBody>
      </p:sp>
      <p:sp>
        <p:nvSpPr>
          <p:cNvPr id="8" name="Text 6"/>
          <p:cNvSpPr/>
          <p:nvPr/>
        </p:nvSpPr>
        <p:spPr>
          <a:xfrm>
            <a:off x="2381488" y="3169206"/>
            <a:ext cx="11455122"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Dataset spans from 1976 to 2022, providing monthly observations.</a:t>
            </a:r>
            <a:endParaRPr lang="en-US" sz="1750" dirty="0"/>
          </a:p>
        </p:txBody>
      </p:sp>
      <p:sp>
        <p:nvSpPr>
          <p:cNvPr id="9" name="Shape 7"/>
          <p:cNvSpPr/>
          <p:nvPr/>
        </p:nvSpPr>
        <p:spPr>
          <a:xfrm>
            <a:off x="1358622" y="4480798"/>
            <a:ext cx="793790" cy="30480"/>
          </a:xfrm>
          <a:prstGeom prst="roundRect">
            <a:avLst>
              <a:gd name="adj" fmla="val 312558"/>
            </a:avLst>
          </a:prstGeom>
          <a:solidFill>
            <a:srgbClr val="C7C7D0"/>
          </a:solidFill>
          <a:ln/>
        </p:spPr>
        <p:txBody>
          <a:bodyPr/>
          <a:lstStyle/>
          <a:p>
            <a:endParaRPr lang="en-US"/>
          </a:p>
        </p:txBody>
      </p:sp>
      <p:sp>
        <p:nvSpPr>
          <p:cNvPr id="10" name="Shape 8"/>
          <p:cNvSpPr/>
          <p:nvPr/>
        </p:nvSpPr>
        <p:spPr>
          <a:xfrm>
            <a:off x="878800" y="4240887"/>
            <a:ext cx="510302" cy="510302"/>
          </a:xfrm>
          <a:prstGeom prst="roundRect">
            <a:avLst>
              <a:gd name="adj" fmla="val 18669"/>
            </a:avLst>
          </a:prstGeom>
          <a:solidFill>
            <a:srgbClr val="E1E1EA"/>
          </a:solidFill>
          <a:ln w="7620">
            <a:solidFill>
              <a:srgbClr val="C7C7D0"/>
            </a:solidFill>
            <a:prstDash val="solid"/>
          </a:ln>
        </p:spPr>
        <p:txBody>
          <a:bodyPr/>
          <a:lstStyle/>
          <a:p>
            <a:endParaRPr lang="en-US"/>
          </a:p>
        </p:txBody>
      </p:sp>
      <p:sp>
        <p:nvSpPr>
          <p:cNvPr id="11" name="Text 9"/>
          <p:cNvSpPr/>
          <p:nvPr/>
        </p:nvSpPr>
        <p:spPr>
          <a:xfrm>
            <a:off x="1045250" y="4325898"/>
            <a:ext cx="177284" cy="340281"/>
          </a:xfrm>
          <a:prstGeom prst="rect">
            <a:avLst/>
          </a:prstGeom>
          <a:noFill/>
          <a:ln/>
        </p:spPr>
        <p:txBody>
          <a:bodyPr wrap="none" lIns="0" tIns="0" rIns="0" bIns="0" rtlCol="0" anchor="t"/>
          <a:lstStyle/>
          <a:p>
            <a:pPr marL="0" indent="0" algn="ctr">
              <a:lnSpc>
                <a:spcPts val="2650"/>
              </a:lnSpc>
              <a:buNone/>
            </a:pPr>
            <a:r>
              <a:rPr lang="en-US" sz="2650" dirty="0">
                <a:solidFill>
                  <a:srgbClr val="3C3939"/>
                </a:solidFill>
                <a:latin typeface="Raleway" pitchFamily="34" charset="0"/>
                <a:ea typeface="Raleway" pitchFamily="34" charset="-122"/>
                <a:cs typeface="Raleway" pitchFamily="34" charset="-120"/>
              </a:rPr>
              <a:t>2</a:t>
            </a:r>
            <a:endParaRPr lang="en-US" sz="2650" dirty="0"/>
          </a:p>
        </p:txBody>
      </p:sp>
      <p:sp>
        <p:nvSpPr>
          <p:cNvPr id="12" name="Text 10"/>
          <p:cNvSpPr/>
          <p:nvPr/>
        </p:nvSpPr>
        <p:spPr>
          <a:xfrm>
            <a:off x="2381488" y="421255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Key Metrics</a:t>
            </a:r>
            <a:endParaRPr lang="en-US" sz="2200" dirty="0"/>
          </a:p>
        </p:txBody>
      </p:sp>
      <p:sp>
        <p:nvSpPr>
          <p:cNvPr id="13" name="Text 11"/>
          <p:cNvSpPr/>
          <p:nvPr/>
        </p:nvSpPr>
        <p:spPr>
          <a:xfrm>
            <a:off x="2381488" y="4702969"/>
            <a:ext cx="11455122"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Includes population, labor force, employment, and unemployment numbers and percentages.</a:t>
            </a:r>
            <a:endParaRPr lang="en-US" sz="1750" dirty="0"/>
          </a:p>
        </p:txBody>
      </p:sp>
      <p:sp>
        <p:nvSpPr>
          <p:cNvPr id="14" name="Shape 12"/>
          <p:cNvSpPr/>
          <p:nvPr/>
        </p:nvSpPr>
        <p:spPr>
          <a:xfrm>
            <a:off x="1358622" y="6014561"/>
            <a:ext cx="793790" cy="30480"/>
          </a:xfrm>
          <a:prstGeom prst="roundRect">
            <a:avLst>
              <a:gd name="adj" fmla="val 312558"/>
            </a:avLst>
          </a:prstGeom>
          <a:solidFill>
            <a:srgbClr val="C7C7D0"/>
          </a:solidFill>
          <a:ln/>
        </p:spPr>
        <p:txBody>
          <a:bodyPr/>
          <a:lstStyle/>
          <a:p>
            <a:endParaRPr lang="en-US"/>
          </a:p>
        </p:txBody>
      </p:sp>
      <p:sp>
        <p:nvSpPr>
          <p:cNvPr id="15" name="Shape 13"/>
          <p:cNvSpPr/>
          <p:nvPr/>
        </p:nvSpPr>
        <p:spPr>
          <a:xfrm>
            <a:off x="878800" y="5774650"/>
            <a:ext cx="510302" cy="510302"/>
          </a:xfrm>
          <a:prstGeom prst="roundRect">
            <a:avLst>
              <a:gd name="adj" fmla="val 18669"/>
            </a:avLst>
          </a:prstGeom>
          <a:solidFill>
            <a:srgbClr val="E1E1EA"/>
          </a:solidFill>
          <a:ln w="7620">
            <a:solidFill>
              <a:srgbClr val="C7C7D0"/>
            </a:solidFill>
            <a:prstDash val="solid"/>
          </a:ln>
        </p:spPr>
        <p:txBody>
          <a:bodyPr/>
          <a:lstStyle/>
          <a:p>
            <a:endParaRPr lang="en-US"/>
          </a:p>
        </p:txBody>
      </p:sp>
      <p:sp>
        <p:nvSpPr>
          <p:cNvPr id="16" name="Text 14"/>
          <p:cNvSpPr/>
          <p:nvPr/>
        </p:nvSpPr>
        <p:spPr>
          <a:xfrm>
            <a:off x="1043107" y="5859661"/>
            <a:ext cx="181689" cy="340281"/>
          </a:xfrm>
          <a:prstGeom prst="rect">
            <a:avLst/>
          </a:prstGeom>
          <a:noFill/>
          <a:ln/>
        </p:spPr>
        <p:txBody>
          <a:bodyPr wrap="none" lIns="0" tIns="0" rIns="0" bIns="0" rtlCol="0" anchor="t"/>
          <a:lstStyle/>
          <a:p>
            <a:pPr marL="0" indent="0" algn="ctr">
              <a:lnSpc>
                <a:spcPts val="2650"/>
              </a:lnSpc>
              <a:buNone/>
            </a:pPr>
            <a:r>
              <a:rPr lang="en-US" sz="2650" dirty="0">
                <a:solidFill>
                  <a:srgbClr val="3C3939"/>
                </a:solidFill>
                <a:latin typeface="Raleway" pitchFamily="34" charset="0"/>
                <a:ea typeface="Raleway" pitchFamily="34" charset="-122"/>
                <a:cs typeface="Raleway" pitchFamily="34" charset="-120"/>
              </a:rPr>
              <a:t>3</a:t>
            </a:r>
            <a:endParaRPr lang="en-US" sz="2650" dirty="0"/>
          </a:p>
        </p:txBody>
      </p:sp>
      <p:sp>
        <p:nvSpPr>
          <p:cNvPr id="17" name="Text 15"/>
          <p:cNvSpPr/>
          <p:nvPr/>
        </p:nvSpPr>
        <p:spPr>
          <a:xfrm>
            <a:off x="2381488" y="574631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Scope</a:t>
            </a:r>
            <a:endParaRPr lang="en-US" sz="2200" dirty="0"/>
          </a:p>
        </p:txBody>
      </p:sp>
      <p:sp>
        <p:nvSpPr>
          <p:cNvPr id="18" name="Text 16"/>
          <p:cNvSpPr/>
          <p:nvPr/>
        </p:nvSpPr>
        <p:spPr>
          <a:xfrm>
            <a:off x="2381488" y="6236732"/>
            <a:ext cx="11455122"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Covers all U.S. states, with specific focus on Alaska.</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837843"/>
            <a:ext cx="8764310"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Exploratory Data Analysis Insights</a:t>
            </a:r>
            <a:endParaRPr lang="en-US" sz="4450" dirty="0"/>
          </a:p>
        </p:txBody>
      </p:sp>
      <p:sp>
        <p:nvSpPr>
          <p:cNvPr id="3" name="Text 1"/>
          <p:cNvSpPr/>
          <p:nvPr/>
        </p:nvSpPr>
        <p:spPr>
          <a:xfrm>
            <a:off x="793790" y="2113598"/>
            <a:ext cx="5100995" cy="354330"/>
          </a:xfrm>
          <a:prstGeom prst="rect">
            <a:avLst/>
          </a:prstGeom>
          <a:noFill/>
          <a:ln/>
        </p:spPr>
        <p:txBody>
          <a:bodyPr wrap="none" lIns="0" tIns="0" rIns="0" bIns="0" rtlCol="0" anchor="t"/>
          <a:lstStyle/>
          <a:p>
            <a:pPr marL="0" indent="0">
              <a:lnSpc>
                <a:spcPts val="2750"/>
              </a:lnSpc>
              <a:buNone/>
            </a:pPr>
            <a:r>
              <a:rPr lang="en-US" sz="2200" dirty="0">
                <a:solidFill>
                  <a:srgbClr val="1B1B27"/>
                </a:solidFill>
                <a:latin typeface="Raleway" pitchFamily="34" charset="0"/>
                <a:ea typeface="Raleway" pitchFamily="34" charset="-122"/>
                <a:cs typeface="Raleway" pitchFamily="34" charset="-120"/>
              </a:rPr>
              <a:t>Population-Unemployment Correlation</a:t>
            </a:r>
            <a:endParaRPr lang="en-US" sz="2200" dirty="0"/>
          </a:p>
        </p:txBody>
      </p:sp>
      <p:pic>
        <p:nvPicPr>
          <p:cNvPr id="4" name="Image 0" descr="preencoded.png"/>
          <p:cNvPicPr>
            <a:picLocks noChangeAspect="1"/>
          </p:cNvPicPr>
          <p:nvPr/>
        </p:nvPicPr>
        <p:blipFill>
          <a:blip r:embed="rId3"/>
          <a:stretch>
            <a:fillRect/>
          </a:stretch>
        </p:blipFill>
        <p:spPr>
          <a:xfrm>
            <a:off x="992624" y="2723078"/>
            <a:ext cx="5847040" cy="3360182"/>
          </a:xfrm>
          <a:prstGeom prst="rect">
            <a:avLst/>
          </a:prstGeom>
        </p:spPr>
      </p:pic>
      <p:sp>
        <p:nvSpPr>
          <p:cNvPr id="5" name="Text 2"/>
          <p:cNvSpPr/>
          <p:nvPr/>
        </p:nvSpPr>
        <p:spPr>
          <a:xfrm>
            <a:off x="793790" y="6338411"/>
            <a:ext cx="6244709" cy="725805"/>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Strong correlation (0.91) between Total Civilian Non-Institutional Population and Total Unemployment.</a:t>
            </a:r>
            <a:endParaRPr lang="en-US" sz="1750" dirty="0"/>
          </a:p>
        </p:txBody>
      </p:sp>
      <p:sp>
        <p:nvSpPr>
          <p:cNvPr id="6" name="Text 3"/>
          <p:cNvSpPr/>
          <p:nvPr/>
        </p:nvSpPr>
        <p:spPr>
          <a:xfrm>
            <a:off x="7599521" y="211359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B1B27"/>
                </a:solidFill>
                <a:latin typeface="Raleway" pitchFamily="34" charset="0"/>
                <a:ea typeface="Raleway" pitchFamily="34" charset="-122"/>
                <a:cs typeface="Raleway" pitchFamily="34" charset="-120"/>
              </a:rPr>
              <a:t>Structural Breaks</a:t>
            </a:r>
            <a:endParaRPr lang="en-US" sz="2200" dirty="0"/>
          </a:p>
        </p:txBody>
      </p:sp>
      <p:pic>
        <p:nvPicPr>
          <p:cNvPr id="7" name="Image 1" descr="preencoded.png"/>
          <p:cNvPicPr>
            <a:picLocks noChangeAspect="1"/>
          </p:cNvPicPr>
          <p:nvPr/>
        </p:nvPicPr>
        <p:blipFill>
          <a:blip r:embed="rId4"/>
          <a:stretch>
            <a:fillRect/>
          </a:stretch>
        </p:blipFill>
        <p:spPr>
          <a:xfrm>
            <a:off x="8239363" y="2723078"/>
            <a:ext cx="4964906" cy="3483531"/>
          </a:xfrm>
          <a:prstGeom prst="rect">
            <a:avLst/>
          </a:prstGeom>
        </p:spPr>
      </p:pic>
      <p:sp>
        <p:nvSpPr>
          <p:cNvPr id="8" name="Text 4"/>
          <p:cNvSpPr/>
          <p:nvPr/>
        </p:nvSpPr>
        <p:spPr>
          <a:xfrm>
            <a:off x="7599521" y="6461760"/>
            <a:ext cx="6244709" cy="725805"/>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Notable breaks during 2021-2022, coinciding with the COVID-19 pandemic.</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97706" y="548164"/>
            <a:ext cx="6549509" cy="622935"/>
          </a:xfrm>
          <a:prstGeom prst="rect">
            <a:avLst/>
          </a:prstGeom>
          <a:noFill/>
          <a:ln/>
        </p:spPr>
        <p:txBody>
          <a:bodyPr wrap="none" lIns="0" tIns="0" rIns="0" bIns="0" rtlCol="0" anchor="t"/>
          <a:lstStyle/>
          <a:p>
            <a:pPr marL="0" indent="0">
              <a:lnSpc>
                <a:spcPts val="4900"/>
              </a:lnSpc>
              <a:buNone/>
            </a:pPr>
            <a:r>
              <a:rPr lang="en-US" sz="3900" dirty="0">
                <a:solidFill>
                  <a:srgbClr val="1B1B27"/>
                </a:solidFill>
                <a:latin typeface="Raleway" pitchFamily="34" charset="0"/>
                <a:ea typeface="Raleway" pitchFamily="34" charset="-122"/>
                <a:cs typeface="Raleway" pitchFamily="34" charset="-120"/>
              </a:rPr>
              <a:t>Accuracy Measure Selection</a:t>
            </a:r>
            <a:endParaRPr lang="en-US" sz="3900" dirty="0"/>
          </a:p>
        </p:txBody>
      </p:sp>
      <p:sp>
        <p:nvSpPr>
          <p:cNvPr id="3" name="Shape 1"/>
          <p:cNvSpPr/>
          <p:nvPr/>
        </p:nvSpPr>
        <p:spPr>
          <a:xfrm>
            <a:off x="697706" y="1470065"/>
            <a:ext cx="4278749" cy="1483043"/>
          </a:xfrm>
          <a:prstGeom prst="roundRect">
            <a:avLst>
              <a:gd name="adj" fmla="val 5646"/>
            </a:avLst>
          </a:prstGeom>
          <a:solidFill>
            <a:srgbClr val="E1E1EA"/>
          </a:solidFill>
          <a:ln w="7620">
            <a:solidFill>
              <a:srgbClr val="C7C7D0"/>
            </a:solidFill>
            <a:prstDash val="solid"/>
          </a:ln>
        </p:spPr>
        <p:txBody>
          <a:bodyPr/>
          <a:lstStyle/>
          <a:p>
            <a:endParaRPr lang="en-US"/>
          </a:p>
        </p:txBody>
      </p:sp>
      <p:sp>
        <p:nvSpPr>
          <p:cNvPr id="4" name="Text 2"/>
          <p:cNvSpPr/>
          <p:nvPr/>
        </p:nvSpPr>
        <p:spPr>
          <a:xfrm>
            <a:off x="904637" y="1676995"/>
            <a:ext cx="2492097" cy="311468"/>
          </a:xfrm>
          <a:prstGeom prst="rect">
            <a:avLst/>
          </a:prstGeom>
          <a:noFill/>
          <a:ln/>
        </p:spPr>
        <p:txBody>
          <a:bodyPr wrap="none" lIns="0" tIns="0" rIns="0" bIns="0" rtlCol="0" anchor="t"/>
          <a:lstStyle/>
          <a:p>
            <a:pPr marL="0" indent="0">
              <a:lnSpc>
                <a:spcPts val="2450"/>
              </a:lnSpc>
              <a:buNone/>
            </a:pPr>
            <a:r>
              <a:rPr lang="en-US" sz="1950" dirty="0">
                <a:solidFill>
                  <a:srgbClr val="3C3939"/>
                </a:solidFill>
                <a:latin typeface="Raleway" pitchFamily="34" charset="0"/>
                <a:ea typeface="Raleway" pitchFamily="34" charset="-122"/>
                <a:cs typeface="Raleway" pitchFamily="34" charset="-120"/>
              </a:rPr>
              <a:t>Primary Measure</a:t>
            </a:r>
            <a:endParaRPr lang="en-US" sz="1950" dirty="0"/>
          </a:p>
        </p:txBody>
      </p:sp>
      <p:sp>
        <p:nvSpPr>
          <p:cNvPr id="5" name="Text 3"/>
          <p:cNvSpPr/>
          <p:nvPr/>
        </p:nvSpPr>
        <p:spPr>
          <a:xfrm>
            <a:off x="904637" y="2108002"/>
            <a:ext cx="3864888" cy="638175"/>
          </a:xfrm>
          <a:prstGeom prst="rect">
            <a:avLst/>
          </a:prstGeom>
          <a:noFill/>
          <a:ln/>
        </p:spPr>
        <p:txBody>
          <a:bodyPr wrap="square" lIns="0" tIns="0" rIns="0" bIns="0" rtlCol="0" anchor="t"/>
          <a:lstStyle/>
          <a:p>
            <a:pPr marL="0" indent="0">
              <a:lnSpc>
                <a:spcPts val="2500"/>
              </a:lnSpc>
              <a:buNone/>
            </a:pPr>
            <a:r>
              <a:rPr lang="en-US" sz="1550" dirty="0">
                <a:solidFill>
                  <a:srgbClr val="3C3939"/>
                </a:solidFill>
                <a:latin typeface="Roboto" pitchFamily="34" charset="0"/>
                <a:ea typeface="Roboto" pitchFamily="34" charset="-122"/>
                <a:cs typeface="Roboto" pitchFamily="34" charset="-120"/>
              </a:rPr>
              <a:t>Mean Square Error (MSE) chosen as the key accuracy measure.</a:t>
            </a:r>
            <a:endParaRPr lang="en-US" sz="1550" dirty="0"/>
          </a:p>
        </p:txBody>
      </p:sp>
      <p:sp>
        <p:nvSpPr>
          <p:cNvPr id="6" name="Shape 4"/>
          <p:cNvSpPr/>
          <p:nvPr/>
        </p:nvSpPr>
        <p:spPr>
          <a:xfrm>
            <a:off x="5175766" y="1470065"/>
            <a:ext cx="4278749" cy="1483043"/>
          </a:xfrm>
          <a:prstGeom prst="roundRect">
            <a:avLst>
              <a:gd name="adj" fmla="val 5646"/>
            </a:avLst>
          </a:prstGeom>
          <a:solidFill>
            <a:srgbClr val="E1E1EA"/>
          </a:solidFill>
          <a:ln w="7620">
            <a:solidFill>
              <a:srgbClr val="C7C7D0"/>
            </a:solidFill>
            <a:prstDash val="solid"/>
          </a:ln>
        </p:spPr>
        <p:txBody>
          <a:bodyPr/>
          <a:lstStyle/>
          <a:p>
            <a:endParaRPr lang="en-US"/>
          </a:p>
        </p:txBody>
      </p:sp>
      <p:sp>
        <p:nvSpPr>
          <p:cNvPr id="7" name="Text 5"/>
          <p:cNvSpPr/>
          <p:nvPr/>
        </p:nvSpPr>
        <p:spPr>
          <a:xfrm>
            <a:off x="5382697" y="1676995"/>
            <a:ext cx="2492097" cy="311468"/>
          </a:xfrm>
          <a:prstGeom prst="rect">
            <a:avLst/>
          </a:prstGeom>
          <a:noFill/>
          <a:ln/>
        </p:spPr>
        <p:txBody>
          <a:bodyPr wrap="none" lIns="0" tIns="0" rIns="0" bIns="0" rtlCol="0" anchor="t"/>
          <a:lstStyle/>
          <a:p>
            <a:pPr marL="0" indent="0">
              <a:lnSpc>
                <a:spcPts val="2450"/>
              </a:lnSpc>
              <a:buNone/>
            </a:pPr>
            <a:r>
              <a:rPr lang="en-US" sz="1950" dirty="0">
                <a:solidFill>
                  <a:srgbClr val="3C3939"/>
                </a:solidFill>
                <a:latin typeface="Raleway" pitchFamily="34" charset="0"/>
                <a:ea typeface="Raleway" pitchFamily="34" charset="-122"/>
                <a:cs typeface="Raleway" pitchFamily="34" charset="-120"/>
              </a:rPr>
              <a:t>Advantages</a:t>
            </a:r>
            <a:endParaRPr lang="en-US" sz="1950" dirty="0"/>
          </a:p>
        </p:txBody>
      </p:sp>
      <p:sp>
        <p:nvSpPr>
          <p:cNvPr id="8" name="Text 6"/>
          <p:cNvSpPr/>
          <p:nvPr/>
        </p:nvSpPr>
        <p:spPr>
          <a:xfrm>
            <a:off x="5382697" y="2108002"/>
            <a:ext cx="3864888" cy="638175"/>
          </a:xfrm>
          <a:prstGeom prst="rect">
            <a:avLst/>
          </a:prstGeom>
          <a:noFill/>
          <a:ln/>
        </p:spPr>
        <p:txBody>
          <a:bodyPr wrap="square" lIns="0" tIns="0" rIns="0" bIns="0" rtlCol="0" anchor="t"/>
          <a:lstStyle/>
          <a:p>
            <a:pPr marL="0" indent="0">
              <a:lnSpc>
                <a:spcPts val="2500"/>
              </a:lnSpc>
              <a:buNone/>
            </a:pPr>
            <a:r>
              <a:rPr lang="en-US" sz="1550" dirty="0">
                <a:solidFill>
                  <a:srgbClr val="3C3939"/>
                </a:solidFill>
                <a:latin typeface="Roboto" pitchFamily="34" charset="0"/>
                <a:ea typeface="Roboto" pitchFamily="34" charset="-122"/>
                <a:cs typeface="Roboto" pitchFamily="34" charset="-120"/>
              </a:rPr>
              <a:t>Penalizes larger errors more heavily, suitable for unemployment data.</a:t>
            </a:r>
            <a:endParaRPr lang="en-US" sz="1550" dirty="0"/>
          </a:p>
        </p:txBody>
      </p:sp>
      <p:sp>
        <p:nvSpPr>
          <p:cNvPr id="9" name="Shape 7"/>
          <p:cNvSpPr/>
          <p:nvPr/>
        </p:nvSpPr>
        <p:spPr>
          <a:xfrm>
            <a:off x="9653826" y="1470065"/>
            <a:ext cx="4278749" cy="1483043"/>
          </a:xfrm>
          <a:prstGeom prst="roundRect">
            <a:avLst>
              <a:gd name="adj" fmla="val 5646"/>
            </a:avLst>
          </a:prstGeom>
          <a:solidFill>
            <a:srgbClr val="E1E1EA"/>
          </a:solidFill>
          <a:ln w="7620">
            <a:solidFill>
              <a:srgbClr val="C7C7D0"/>
            </a:solidFill>
            <a:prstDash val="solid"/>
          </a:ln>
        </p:spPr>
        <p:txBody>
          <a:bodyPr/>
          <a:lstStyle/>
          <a:p>
            <a:endParaRPr lang="en-US"/>
          </a:p>
        </p:txBody>
      </p:sp>
      <p:sp>
        <p:nvSpPr>
          <p:cNvPr id="10" name="Text 8"/>
          <p:cNvSpPr/>
          <p:nvPr/>
        </p:nvSpPr>
        <p:spPr>
          <a:xfrm>
            <a:off x="9860756" y="1676995"/>
            <a:ext cx="2492097" cy="311468"/>
          </a:xfrm>
          <a:prstGeom prst="rect">
            <a:avLst/>
          </a:prstGeom>
          <a:noFill/>
          <a:ln/>
        </p:spPr>
        <p:txBody>
          <a:bodyPr wrap="none" lIns="0" tIns="0" rIns="0" bIns="0" rtlCol="0" anchor="t"/>
          <a:lstStyle/>
          <a:p>
            <a:pPr marL="0" indent="0">
              <a:lnSpc>
                <a:spcPts val="2450"/>
              </a:lnSpc>
              <a:buNone/>
            </a:pPr>
            <a:r>
              <a:rPr lang="en-US" sz="1950" dirty="0">
                <a:solidFill>
                  <a:srgbClr val="3C3939"/>
                </a:solidFill>
                <a:latin typeface="Raleway" pitchFamily="34" charset="0"/>
                <a:ea typeface="Raleway" pitchFamily="34" charset="-122"/>
                <a:cs typeface="Raleway" pitchFamily="34" charset="-120"/>
              </a:rPr>
              <a:t>Sensitivity</a:t>
            </a:r>
            <a:endParaRPr lang="en-US" sz="1950" dirty="0"/>
          </a:p>
        </p:txBody>
      </p:sp>
      <p:sp>
        <p:nvSpPr>
          <p:cNvPr id="11" name="Text 9"/>
          <p:cNvSpPr/>
          <p:nvPr/>
        </p:nvSpPr>
        <p:spPr>
          <a:xfrm>
            <a:off x="9860756" y="2108002"/>
            <a:ext cx="3864888" cy="638175"/>
          </a:xfrm>
          <a:prstGeom prst="rect">
            <a:avLst/>
          </a:prstGeom>
          <a:noFill/>
          <a:ln/>
        </p:spPr>
        <p:txBody>
          <a:bodyPr wrap="square" lIns="0" tIns="0" rIns="0" bIns="0" rtlCol="0" anchor="t"/>
          <a:lstStyle/>
          <a:p>
            <a:pPr marL="0" indent="0">
              <a:lnSpc>
                <a:spcPts val="2500"/>
              </a:lnSpc>
              <a:buNone/>
            </a:pPr>
            <a:r>
              <a:rPr lang="en-US" sz="1550" dirty="0">
                <a:solidFill>
                  <a:srgbClr val="3C3939"/>
                </a:solidFill>
                <a:latin typeface="Roboto" pitchFamily="34" charset="0"/>
                <a:ea typeface="Roboto" pitchFamily="34" charset="-122"/>
                <a:cs typeface="Roboto" pitchFamily="34" charset="-120"/>
              </a:rPr>
              <a:t>Appropriately sensitive to outliers in unemployment data.</a:t>
            </a:r>
            <a:endParaRPr lang="en-US" sz="1550" dirty="0"/>
          </a:p>
        </p:txBody>
      </p:sp>
      <p:sp>
        <p:nvSpPr>
          <p:cNvPr id="12" name="Shape 10"/>
          <p:cNvSpPr/>
          <p:nvPr/>
        </p:nvSpPr>
        <p:spPr>
          <a:xfrm>
            <a:off x="697706" y="3152418"/>
            <a:ext cx="13234987" cy="1483043"/>
          </a:xfrm>
          <a:prstGeom prst="roundRect">
            <a:avLst>
              <a:gd name="adj" fmla="val 5646"/>
            </a:avLst>
          </a:prstGeom>
          <a:solidFill>
            <a:srgbClr val="E1E1EA"/>
          </a:solidFill>
          <a:ln w="7620">
            <a:solidFill>
              <a:srgbClr val="C7C7D0"/>
            </a:solidFill>
            <a:prstDash val="solid"/>
          </a:ln>
        </p:spPr>
        <p:txBody>
          <a:bodyPr/>
          <a:lstStyle/>
          <a:p>
            <a:endParaRPr lang="en-US"/>
          </a:p>
        </p:txBody>
      </p:sp>
      <p:sp>
        <p:nvSpPr>
          <p:cNvPr id="13" name="Text 11"/>
          <p:cNvSpPr/>
          <p:nvPr/>
        </p:nvSpPr>
        <p:spPr>
          <a:xfrm>
            <a:off x="904637" y="3359348"/>
            <a:ext cx="2492097" cy="311468"/>
          </a:xfrm>
          <a:prstGeom prst="rect">
            <a:avLst/>
          </a:prstGeom>
          <a:noFill/>
          <a:ln/>
        </p:spPr>
        <p:txBody>
          <a:bodyPr wrap="none" lIns="0" tIns="0" rIns="0" bIns="0" rtlCol="0" anchor="t"/>
          <a:lstStyle/>
          <a:p>
            <a:pPr marL="0" indent="0">
              <a:lnSpc>
                <a:spcPts val="2450"/>
              </a:lnSpc>
              <a:buNone/>
            </a:pPr>
            <a:r>
              <a:rPr lang="en-US" sz="1950" dirty="0">
                <a:solidFill>
                  <a:srgbClr val="3C3939"/>
                </a:solidFill>
                <a:latin typeface="Raleway" pitchFamily="34" charset="0"/>
                <a:ea typeface="Raleway" pitchFamily="34" charset="-122"/>
                <a:cs typeface="Raleway" pitchFamily="34" charset="-120"/>
              </a:rPr>
              <a:t>Other Metrics Used</a:t>
            </a:r>
            <a:endParaRPr lang="en-US" sz="1950" dirty="0"/>
          </a:p>
        </p:txBody>
      </p:sp>
      <p:sp>
        <p:nvSpPr>
          <p:cNvPr id="14" name="Text 12"/>
          <p:cNvSpPr/>
          <p:nvPr/>
        </p:nvSpPr>
        <p:spPr>
          <a:xfrm>
            <a:off x="904637" y="3790355"/>
            <a:ext cx="12821126" cy="638175"/>
          </a:xfrm>
          <a:prstGeom prst="rect">
            <a:avLst/>
          </a:prstGeom>
          <a:noFill/>
          <a:ln/>
        </p:spPr>
        <p:txBody>
          <a:bodyPr wrap="square" lIns="0" tIns="0" rIns="0" bIns="0" rtlCol="0" anchor="t"/>
          <a:lstStyle/>
          <a:p>
            <a:pPr marL="0" indent="0">
              <a:lnSpc>
                <a:spcPts val="2500"/>
              </a:lnSpc>
              <a:buNone/>
            </a:pPr>
            <a:r>
              <a:rPr lang="en-US" sz="1550" dirty="0">
                <a:solidFill>
                  <a:srgbClr val="3C3939"/>
                </a:solidFill>
                <a:latin typeface="Roboto" pitchFamily="34" charset="0"/>
                <a:ea typeface="Roboto" pitchFamily="34" charset="-122"/>
                <a:cs typeface="Roboto" pitchFamily="34" charset="-120"/>
              </a:rPr>
              <a:t>Mean Error (ME), Root Mean Square Error (RMSE), Mean Absolute Error (MAE), Mean Percentage Error (MPE), and Mean Absolute Percentage Error (MAPE)</a:t>
            </a:r>
            <a:endParaRPr lang="en-US" sz="1550" dirty="0"/>
          </a:p>
        </p:txBody>
      </p:sp>
      <p:pic>
        <p:nvPicPr>
          <p:cNvPr id="15" name="Image 0" descr="preencoded.png"/>
          <p:cNvPicPr>
            <a:picLocks noChangeAspect="1"/>
          </p:cNvPicPr>
          <p:nvPr/>
        </p:nvPicPr>
        <p:blipFill>
          <a:blip r:embed="rId3"/>
          <a:stretch>
            <a:fillRect/>
          </a:stretch>
        </p:blipFill>
        <p:spPr>
          <a:xfrm>
            <a:off x="4280297" y="4859655"/>
            <a:ext cx="6069687" cy="28226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574715" y="451604"/>
            <a:ext cx="8174474" cy="513278"/>
          </a:xfrm>
          <a:prstGeom prst="rect">
            <a:avLst/>
          </a:prstGeom>
          <a:noFill/>
          <a:ln/>
        </p:spPr>
        <p:txBody>
          <a:bodyPr wrap="none" lIns="0" tIns="0" rIns="0" bIns="0" rtlCol="0" anchor="t"/>
          <a:lstStyle/>
          <a:p>
            <a:pPr marL="0" indent="0">
              <a:lnSpc>
                <a:spcPts val="4000"/>
              </a:lnSpc>
              <a:buNone/>
            </a:pPr>
            <a:r>
              <a:rPr lang="en-US" sz="3200" dirty="0">
                <a:solidFill>
                  <a:srgbClr val="1B1B27"/>
                </a:solidFill>
                <a:latin typeface="Raleway" pitchFamily="34" charset="0"/>
                <a:ea typeface="Raleway" pitchFamily="34" charset="-122"/>
                <a:cs typeface="Raleway" pitchFamily="34" charset="-120"/>
              </a:rPr>
              <a:t>Forecasting Methods and Residual Analysis</a:t>
            </a:r>
            <a:endParaRPr lang="en-US" sz="3200" dirty="0"/>
          </a:p>
        </p:txBody>
      </p:sp>
      <p:pic>
        <p:nvPicPr>
          <p:cNvPr id="3" name="Image 0" descr="preencoded.png"/>
          <p:cNvPicPr>
            <a:picLocks noChangeAspect="1"/>
          </p:cNvPicPr>
          <p:nvPr/>
        </p:nvPicPr>
        <p:blipFill>
          <a:blip r:embed="rId3"/>
          <a:stretch>
            <a:fillRect/>
          </a:stretch>
        </p:blipFill>
        <p:spPr>
          <a:xfrm>
            <a:off x="574715" y="1211223"/>
            <a:ext cx="821174" cy="1313855"/>
          </a:xfrm>
          <a:prstGeom prst="rect">
            <a:avLst/>
          </a:prstGeom>
        </p:spPr>
      </p:pic>
      <p:sp>
        <p:nvSpPr>
          <p:cNvPr id="4" name="Text 1"/>
          <p:cNvSpPr/>
          <p:nvPr/>
        </p:nvSpPr>
        <p:spPr>
          <a:xfrm>
            <a:off x="1642229" y="1375410"/>
            <a:ext cx="2052876" cy="256580"/>
          </a:xfrm>
          <a:prstGeom prst="rect">
            <a:avLst/>
          </a:prstGeom>
          <a:noFill/>
          <a:ln/>
        </p:spPr>
        <p:txBody>
          <a:bodyPr wrap="none" lIns="0" tIns="0" rIns="0" bIns="0" rtlCol="0" anchor="t"/>
          <a:lstStyle/>
          <a:p>
            <a:pPr marL="0" indent="0" algn="l">
              <a:lnSpc>
                <a:spcPts val="2000"/>
              </a:lnSpc>
              <a:buNone/>
            </a:pPr>
            <a:r>
              <a:rPr lang="en-US" sz="1600" dirty="0">
                <a:solidFill>
                  <a:srgbClr val="3C3939"/>
                </a:solidFill>
                <a:latin typeface="Raleway" pitchFamily="34" charset="0"/>
                <a:ea typeface="Raleway" pitchFamily="34" charset="-122"/>
                <a:cs typeface="Raleway" pitchFamily="34" charset="-120"/>
              </a:rPr>
              <a:t>ARIMA Model</a:t>
            </a:r>
            <a:endParaRPr lang="en-US" sz="1600" dirty="0"/>
          </a:p>
        </p:txBody>
      </p:sp>
      <p:sp>
        <p:nvSpPr>
          <p:cNvPr id="5" name="Text 2"/>
          <p:cNvSpPr/>
          <p:nvPr/>
        </p:nvSpPr>
        <p:spPr>
          <a:xfrm>
            <a:off x="1642229" y="1730454"/>
            <a:ext cx="12413456" cy="262652"/>
          </a:xfrm>
          <a:prstGeom prst="rect">
            <a:avLst/>
          </a:prstGeom>
          <a:noFill/>
          <a:ln/>
        </p:spPr>
        <p:txBody>
          <a:bodyPr wrap="none" lIns="0" tIns="0" rIns="0" bIns="0" rtlCol="0" anchor="t"/>
          <a:lstStyle/>
          <a:p>
            <a:pPr marL="0" indent="0" algn="l">
              <a:lnSpc>
                <a:spcPts val="2050"/>
              </a:lnSpc>
              <a:buNone/>
            </a:pPr>
            <a:r>
              <a:rPr lang="en-US" sz="1250" dirty="0">
                <a:solidFill>
                  <a:srgbClr val="3C3939"/>
                </a:solidFill>
                <a:latin typeface="Roboto" pitchFamily="34" charset="0"/>
                <a:ea typeface="Roboto" pitchFamily="34" charset="-122"/>
                <a:cs typeface="Roboto" pitchFamily="34" charset="-120"/>
              </a:rPr>
              <a:t>ARIMA(0,1,4) identified as optimal, with significant MA components.</a:t>
            </a:r>
            <a:endParaRPr lang="en-US" sz="1250" dirty="0"/>
          </a:p>
        </p:txBody>
      </p:sp>
      <p:pic>
        <p:nvPicPr>
          <p:cNvPr id="6" name="Image 1" descr="preencoded.png"/>
          <p:cNvPicPr>
            <a:picLocks noChangeAspect="1"/>
          </p:cNvPicPr>
          <p:nvPr/>
        </p:nvPicPr>
        <p:blipFill>
          <a:blip r:embed="rId4"/>
          <a:stretch>
            <a:fillRect/>
          </a:stretch>
        </p:blipFill>
        <p:spPr>
          <a:xfrm>
            <a:off x="574715" y="2525078"/>
            <a:ext cx="821174" cy="1313855"/>
          </a:xfrm>
          <a:prstGeom prst="rect">
            <a:avLst/>
          </a:prstGeom>
        </p:spPr>
      </p:pic>
      <p:sp>
        <p:nvSpPr>
          <p:cNvPr id="7" name="Text 3"/>
          <p:cNvSpPr/>
          <p:nvPr/>
        </p:nvSpPr>
        <p:spPr>
          <a:xfrm>
            <a:off x="1642229" y="2689265"/>
            <a:ext cx="2052876" cy="256580"/>
          </a:xfrm>
          <a:prstGeom prst="rect">
            <a:avLst/>
          </a:prstGeom>
          <a:noFill/>
          <a:ln/>
        </p:spPr>
        <p:txBody>
          <a:bodyPr wrap="none" lIns="0" tIns="0" rIns="0" bIns="0" rtlCol="0" anchor="t"/>
          <a:lstStyle/>
          <a:p>
            <a:pPr marL="0" indent="0" algn="l">
              <a:lnSpc>
                <a:spcPts val="2000"/>
              </a:lnSpc>
              <a:buNone/>
            </a:pPr>
            <a:r>
              <a:rPr lang="en-US" sz="1600" dirty="0">
                <a:solidFill>
                  <a:srgbClr val="3C3939"/>
                </a:solidFill>
                <a:latin typeface="Raleway" pitchFamily="34" charset="0"/>
                <a:ea typeface="Raleway" pitchFamily="34" charset="-122"/>
                <a:cs typeface="Raleway" pitchFamily="34" charset="-120"/>
              </a:rPr>
              <a:t>Moving Average</a:t>
            </a:r>
            <a:endParaRPr lang="en-US" sz="1600" dirty="0"/>
          </a:p>
        </p:txBody>
      </p:sp>
      <p:sp>
        <p:nvSpPr>
          <p:cNvPr id="8" name="Text 4"/>
          <p:cNvSpPr/>
          <p:nvPr/>
        </p:nvSpPr>
        <p:spPr>
          <a:xfrm>
            <a:off x="1642229" y="3044309"/>
            <a:ext cx="12413456" cy="262652"/>
          </a:xfrm>
          <a:prstGeom prst="rect">
            <a:avLst/>
          </a:prstGeom>
          <a:noFill/>
          <a:ln/>
        </p:spPr>
        <p:txBody>
          <a:bodyPr wrap="none" lIns="0" tIns="0" rIns="0" bIns="0" rtlCol="0" anchor="t"/>
          <a:lstStyle/>
          <a:p>
            <a:pPr marL="0" indent="0" algn="l">
              <a:lnSpc>
                <a:spcPts val="2050"/>
              </a:lnSpc>
              <a:buNone/>
            </a:pPr>
            <a:r>
              <a:rPr lang="en-US" sz="1250" dirty="0">
                <a:solidFill>
                  <a:srgbClr val="3C3939"/>
                </a:solidFill>
                <a:latin typeface="Roboto" pitchFamily="34" charset="0"/>
                <a:ea typeface="Roboto" pitchFamily="34" charset="-122"/>
                <a:cs typeface="Roboto" pitchFamily="34" charset="-120"/>
              </a:rPr>
              <a:t>MA(12) effective in smoothing short-term fluctuations.</a:t>
            </a:r>
            <a:endParaRPr lang="en-US" sz="1250" dirty="0"/>
          </a:p>
        </p:txBody>
      </p:sp>
      <p:pic>
        <p:nvPicPr>
          <p:cNvPr id="9" name="Image 2" descr="preencoded.png"/>
          <p:cNvPicPr>
            <a:picLocks noChangeAspect="1"/>
          </p:cNvPicPr>
          <p:nvPr/>
        </p:nvPicPr>
        <p:blipFill>
          <a:blip r:embed="rId5"/>
          <a:stretch>
            <a:fillRect/>
          </a:stretch>
        </p:blipFill>
        <p:spPr>
          <a:xfrm>
            <a:off x="574715" y="3838932"/>
            <a:ext cx="821174" cy="1313855"/>
          </a:xfrm>
          <a:prstGeom prst="rect">
            <a:avLst/>
          </a:prstGeom>
        </p:spPr>
      </p:pic>
      <p:sp>
        <p:nvSpPr>
          <p:cNvPr id="10" name="Text 5"/>
          <p:cNvSpPr/>
          <p:nvPr/>
        </p:nvSpPr>
        <p:spPr>
          <a:xfrm>
            <a:off x="1642229" y="4003119"/>
            <a:ext cx="2052876" cy="256580"/>
          </a:xfrm>
          <a:prstGeom prst="rect">
            <a:avLst/>
          </a:prstGeom>
          <a:noFill/>
          <a:ln/>
        </p:spPr>
        <p:txBody>
          <a:bodyPr wrap="none" lIns="0" tIns="0" rIns="0" bIns="0" rtlCol="0" anchor="t"/>
          <a:lstStyle/>
          <a:p>
            <a:pPr marL="0" indent="0" algn="l">
              <a:lnSpc>
                <a:spcPts val="2000"/>
              </a:lnSpc>
              <a:buNone/>
            </a:pPr>
            <a:r>
              <a:rPr lang="en-US" sz="1600" dirty="0">
                <a:solidFill>
                  <a:srgbClr val="3C3939"/>
                </a:solidFill>
                <a:latin typeface="Raleway" pitchFamily="34" charset="0"/>
                <a:ea typeface="Raleway" pitchFamily="34" charset="-122"/>
                <a:cs typeface="Raleway" pitchFamily="34" charset="-120"/>
              </a:rPr>
              <a:t>Holt-Winters Method</a:t>
            </a:r>
            <a:endParaRPr lang="en-US" sz="1600" dirty="0"/>
          </a:p>
        </p:txBody>
      </p:sp>
      <p:sp>
        <p:nvSpPr>
          <p:cNvPr id="11" name="Text 6"/>
          <p:cNvSpPr/>
          <p:nvPr/>
        </p:nvSpPr>
        <p:spPr>
          <a:xfrm>
            <a:off x="1642229" y="4358164"/>
            <a:ext cx="12413456" cy="262652"/>
          </a:xfrm>
          <a:prstGeom prst="rect">
            <a:avLst/>
          </a:prstGeom>
          <a:noFill/>
          <a:ln/>
        </p:spPr>
        <p:txBody>
          <a:bodyPr wrap="none" lIns="0" tIns="0" rIns="0" bIns="0" rtlCol="0" anchor="t"/>
          <a:lstStyle/>
          <a:p>
            <a:pPr marL="0" indent="0" algn="l">
              <a:lnSpc>
                <a:spcPts val="2050"/>
              </a:lnSpc>
              <a:buNone/>
            </a:pPr>
            <a:r>
              <a:rPr lang="en-US" sz="1250" dirty="0">
                <a:solidFill>
                  <a:srgbClr val="3C3939"/>
                </a:solidFill>
                <a:latin typeface="Roboto" pitchFamily="34" charset="0"/>
                <a:ea typeface="Roboto" pitchFamily="34" charset="-122"/>
                <a:cs typeface="Roboto" pitchFamily="34" charset="-120"/>
              </a:rPr>
              <a:t>Incorporated trend and seasonal components, effective for percentage-based metrics.</a:t>
            </a:r>
            <a:endParaRPr lang="en-US" sz="1250" dirty="0"/>
          </a:p>
        </p:txBody>
      </p:sp>
      <p:pic>
        <p:nvPicPr>
          <p:cNvPr id="12" name="Image 3" descr="preencoded.png"/>
          <p:cNvPicPr>
            <a:picLocks noChangeAspect="1"/>
          </p:cNvPicPr>
          <p:nvPr/>
        </p:nvPicPr>
        <p:blipFill>
          <a:blip r:embed="rId6"/>
          <a:stretch>
            <a:fillRect/>
          </a:stretch>
        </p:blipFill>
        <p:spPr>
          <a:xfrm>
            <a:off x="574715" y="5152787"/>
            <a:ext cx="821174" cy="1313855"/>
          </a:xfrm>
          <a:prstGeom prst="rect">
            <a:avLst/>
          </a:prstGeom>
        </p:spPr>
      </p:pic>
      <p:sp>
        <p:nvSpPr>
          <p:cNvPr id="13" name="Text 7"/>
          <p:cNvSpPr/>
          <p:nvPr/>
        </p:nvSpPr>
        <p:spPr>
          <a:xfrm>
            <a:off x="1642229" y="5316974"/>
            <a:ext cx="2052876" cy="256580"/>
          </a:xfrm>
          <a:prstGeom prst="rect">
            <a:avLst/>
          </a:prstGeom>
          <a:noFill/>
          <a:ln/>
        </p:spPr>
        <p:txBody>
          <a:bodyPr wrap="none" lIns="0" tIns="0" rIns="0" bIns="0" rtlCol="0" anchor="t"/>
          <a:lstStyle/>
          <a:p>
            <a:pPr marL="0" indent="0" algn="l">
              <a:lnSpc>
                <a:spcPts val="2000"/>
              </a:lnSpc>
              <a:buNone/>
            </a:pPr>
            <a:r>
              <a:rPr lang="en-US" sz="1600" dirty="0">
                <a:solidFill>
                  <a:srgbClr val="3C3939"/>
                </a:solidFill>
                <a:latin typeface="Raleway" pitchFamily="34" charset="0"/>
                <a:ea typeface="Raleway" pitchFamily="34" charset="-122"/>
                <a:cs typeface="Raleway" pitchFamily="34" charset="-120"/>
              </a:rPr>
              <a:t>Naive methods</a:t>
            </a:r>
            <a:endParaRPr lang="en-US" sz="1600" dirty="0"/>
          </a:p>
        </p:txBody>
      </p:sp>
      <p:sp>
        <p:nvSpPr>
          <p:cNvPr id="14" name="Text 8"/>
          <p:cNvSpPr/>
          <p:nvPr/>
        </p:nvSpPr>
        <p:spPr>
          <a:xfrm>
            <a:off x="1642229" y="5672018"/>
            <a:ext cx="12413456" cy="262652"/>
          </a:xfrm>
          <a:prstGeom prst="rect">
            <a:avLst/>
          </a:prstGeom>
          <a:noFill/>
          <a:ln/>
        </p:spPr>
        <p:txBody>
          <a:bodyPr wrap="none" lIns="0" tIns="0" rIns="0" bIns="0" rtlCol="0" anchor="t"/>
          <a:lstStyle/>
          <a:p>
            <a:pPr marL="0" indent="0" algn="l">
              <a:lnSpc>
                <a:spcPts val="2050"/>
              </a:lnSpc>
              <a:buNone/>
            </a:pPr>
            <a:r>
              <a:rPr lang="en-US" sz="1250" dirty="0">
                <a:solidFill>
                  <a:srgbClr val="3C3939"/>
                </a:solidFill>
                <a:latin typeface="Roboto" pitchFamily="34" charset="0"/>
                <a:ea typeface="Roboto" pitchFamily="34" charset="-122"/>
                <a:cs typeface="Roboto" pitchFamily="34" charset="-120"/>
              </a:rPr>
              <a:t>served as important baseline comparisons and showed surprising effectiveness for labor force predictions</a:t>
            </a:r>
            <a:endParaRPr lang="en-US" sz="1250" dirty="0"/>
          </a:p>
        </p:txBody>
      </p:sp>
      <p:pic>
        <p:nvPicPr>
          <p:cNvPr id="15" name="Image 4" descr="preencoded.png"/>
          <p:cNvPicPr>
            <a:picLocks noChangeAspect="1"/>
          </p:cNvPicPr>
          <p:nvPr/>
        </p:nvPicPr>
        <p:blipFill>
          <a:blip r:embed="rId7"/>
          <a:stretch>
            <a:fillRect/>
          </a:stretch>
        </p:blipFill>
        <p:spPr>
          <a:xfrm>
            <a:off x="574715" y="6466642"/>
            <a:ext cx="821174" cy="1313855"/>
          </a:xfrm>
          <a:prstGeom prst="rect">
            <a:avLst/>
          </a:prstGeom>
        </p:spPr>
      </p:pic>
      <p:sp>
        <p:nvSpPr>
          <p:cNvPr id="16" name="Text 9"/>
          <p:cNvSpPr/>
          <p:nvPr/>
        </p:nvSpPr>
        <p:spPr>
          <a:xfrm>
            <a:off x="1642229" y="6630829"/>
            <a:ext cx="2199084" cy="256580"/>
          </a:xfrm>
          <a:prstGeom prst="rect">
            <a:avLst/>
          </a:prstGeom>
          <a:noFill/>
          <a:ln/>
        </p:spPr>
        <p:txBody>
          <a:bodyPr wrap="none" lIns="0" tIns="0" rIns="0" bIns="0" rtlCol="0" anchor="t"/>
          <a:lstStyle/>
          <a:p>
            <a:pPr marL="0" indent="0" algn="l">
              <a:lnSpc>
                <a:spcPts val="2000"/>
              </a:lnSpc>
              <a:buNone/>
            </a:pPr>
            <a:r>
              <a:rPr lang="en-US" sz="1600" dirty="0">
                <a:solidFill>
                  <a:srgbClr val="3C3939"/>
                </a:solidFill>
                <a:latin typeface="Raleway" pitchFamily="34" charset="0"/>
                <a:ea typeface="Raleway" pitchFamily="34" charset="-122"/>
                <a:cs typeface="Raleway" pitchFamily="34" charset="-120"/>
              </a:rPr>
              <a:t>Exponential Smoothing</a:t>
            </a:r>
            <a:endParaRPr lang="en-US" sz="1600" dirty="0"/>
          </a:p>
        </p:txBody>
      </p:sp>
      <p:sp>
        <p:nvSpPr>
          <p:cNvPr id="17" name="Text 10"/>
          <p:cNvSpPr/>
          <p:nvPr/>
        </p:nvSpPr>
        <p:spPr>
          <a:xfrm>
            <a:off x="1642229" y="6985873"/>
            <a:ext cx="12413456" cy="262652"/>
          </a:xfrm>
          <a:prstGeom prst="rect">
            <a:avLst/>
          </a:prstGeom>
          <a:noFill/>
          <a:ln/>
        </p:spPr>
        <p:txBody>
          <a:bodyPr wrap="none" lIns="0" tIns="0" rIns="0" bIns="0" rtlCol="0" anchor="t"/>
          <a:lstStyle/>
          <a:p>
            <a:pPr marL="0" indent="0" algn="l">
              <a:lnSpc>
                <a:spcPts val="2050"/>
              </a:lnSpc>
              <a:buNone/>
            </a:pPr>
            <a:r>
              <a:rPr lang="en-US" sz="1250" dirty="0">
                <a:solidFill>
                  <a:srgbClr val="3C3939"/>
                </a:solidFill>
                <a:latin typeface="Roboto" pitchFamily="34" charset="0"/>
                <a:ea typeface="Roboto" pitchFamily="34" charset="-122"/>
                <a:cs typeface="Roboto" pitchFamily="34" charset="-120"/>
              </a:rPr>
              <a:t>demonstrated good adaptive capability to changing trends and balanced historical data with recent observations</a:t>
            </a:r>
            <a:endParaRPr lang="en-US" sz="12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2585323"/>
            <a:ext cx="8427601"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Prediction Results and Accuracy</a:t>
            </a:r>
            <a:endParaRPr lang="en-US" sz="4450" dirty="0"/>
          </a:p>
        </p:txBody>
      </p:sp>
      <p:pic>
        <p:nvPicPr>
          <p:cNvPr id="3" name="Image 0" descr="preencoded.png"/>
          <p:cNvPicPr>
            <a:picLocks noChangeAspect="1"/>
          </p:cNvPicPr>
          <p:nvPr/>
        </p:nvPicPr>
        <p:blipFill>
          <a:blip r:embed="rId3"/>
          <a:stretch>
            <a:fillRect/>
          </a:stretch>
        </p:blipFill>
        <p:spPr>
          <a:xfrm>
            <a:off x="793790" y="3634264"/>
            <a:ext cx="566976" cy="566976"/>
          </a:xfrm>
          <a:prstGeom prst="rect">
            <a:avLst/>
          </a:prstGeom>
        </p:spPr>
      </p:pic>
      <p:sp>
        <p:nvSpPr>
          <p:cNvPr id="4" name="Text 1"/>
          <p:cNvSpPr/>
          <p:nvPr/>
        </p:nvSpPr>
        <p:spPr>
          <a:xfrm>
            <a:off x="793790" y="442805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ARIMA </a:t>
            </a:r>
            <a:endParaRPr lang="en-US" sz="2200" dirty="0"/>
          </a:p>
        </p:txBody>
      </p:sp>
      <p:sp>
        <p:nvSpPr>
          <p:cNvPr id="5" name="Text 2"/>
          <p:cNvSpPr/>
          <p:nvPr/>
        </p:nvSpPr>
        <p:spPr>
          <a:xfrm>
            <a:off x="793790" y="4918472"/>
            <a:ext cx="4120753"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Best performer with minimum auto-correlation in residuals.</a:t>
            </a:r>
            <a:endParaRPr lang="en-US" sz="1750" dirty="0"/>
          </a:p>
        </p:txBody>
      </p:sp>
      <p:pic>
        <p:nvPicPr>
          <p:cNvPr id="6" name="Image 1" descr="preencoded.png"/>
          <p:cNvPicPr>
            <a:picLocks noChangeAspect="1"/>
          </p:cNvPicPr>
          <p:nvPr/>
        </p:nvPicPr>
        <p:blipFill>
          <a:blip r:embed="rId4"/>
          <a:stretch>
            <a:fillRect/>
          </a:stretch>
        </p:blipFill>
        <p:spPr>
          <a:xfrm>
            <a:off x="5254704" y="3634264"/>
            <a:ext cx="566976" cy="566976"/>
          </a:xfrm>
          <a:prstGeom prst="rect">
            <a:avLst/>
          </a:prstGeom>
        </p:spPr>
      </p:pic>
      <p:sp>
        <p:nvSpPr>
          <p:cNvPr id="7" name="Text 3"/>
          <p:cNvSpPr/>
          <p:nvPr/>
        </p:nvSpPr>
        <p:spPr>
          <a:xfrm>
            <a:off x="5254704" y="442805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Holt-Winters</a:t>
            </a:r>
            <a:endParaRPr lang="en-US" sz="2200" dirty="0"/>
          </a:p>
        </p:txBody>
      </p:sp>
      <p:sp>
        <p:nvSpPr>
          <p:cNvPr id="8" name="Text 4"/>
          <p:cNvSpPr/>
          <p:nvPr/>
        </p:nvSpPr>
        <p:spPr>
          <a:xfrm>
            <a:off x="5254704" y="4918472"/>
            <a:ext cx="4120872"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Strongest in forecasting Population Percentage metrics.</a:t>
            </a:r>
            <a:endParaRPr lang="en-US" sz="1750" dirty="0"/>
          </a:p>
        </p:txBody>
      </p:sp>
      <p:pic>
        <p:nvPicPr>
          <p:cNvPr id="9" name="Image 2" descr="preencoded.png"/>
          <p:cNvPicPr>
            <a:picLocks noChangeAspect="1"/>
          </p:cNvPicPr>
          <p:nvPr/>
        </p:nvPicPr>
        <p:blipFill>
          <a:blip r:embed="rId5"/>
          <a:stretch>
            <a:fillRect/>
          </a:stretch>
        </p:blipFill>
        <p:spPr>
          <a:xfrm>
            <a:off x="9715738" y="3634264"/>
            <a:ext cx="566976" cy="566976"/>
          </a:xfrm>
          <a:prstGeom prst="rect">
            <a:avLst/>
          </a:prstGeom>
        </p:spPr>
      </p:pic>
      <p:sp>
        <p:nvSpPr>
          <p:cNvPr id="10" name="Text 5"/>
          <p:cNvSpPr/>
          <p:nvPr/>
        </p:nvSpPr>
        <p:spPr>
          <a:xfrm>
            <a:off x="9715738" y="442805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Naive Method</a:t>
            </a:r>
            <a:endParaRPr lang="en-US" sz="2200" dirty="0"/>
          </a:p>
        </p:txBody>
      </p:sp>
      <p:sp>
        <p:nvSpPr>
          <p:cNvPr id="11" name="Text 6"/>
          <p:cNvSpPr/>
          <p:nvPr/>
        </p:nvSpPr>
        <p:spPr>
          <a:xfrm>
            <a:off x="9715738" y="4918472"/>
            <a:ext cx="4120753"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Most effective for Labor Force predictions.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096923"/>
            <a:ext cx="7458075"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Model Performance Analysis</a:t>
            </a:r>
            <a:endParaRPr lang="en-US" sz="4450" dirty="0"/>
          </a:p>
        </p:txBody>
      </p:sp>
      <p:sp>
        <p:nvSpPr>
          <p:cNvPr id="3" name="Shape 1"/>
          <p:cNvSpPr/>
          <p:nvPr/>
        </p:nvSpPr>
        <p:spPr>
          <a:xfrm>
            <a:off x="793790" y="2259330"/>
            <a:ext cx="2173724" cy="1669852"/>
          </a:xfrm>
          <a:prstGeom prst="roundRect">
            <a:avLst>
              <a:gd name="adj" fmla="val 5705"/>
            </a:avLst>
          </a:prstGeom>
          <a:solidFill>
            <a:srgbClr val="E1E1EA"/>
          </a:solidFill>
          <a:ln w="7620">
            <a:solidFill>
              <a:srgbClr val="C7C7D0"/>
            </a:solidFill>
            <a:prstDash val="solid"/>
          </a:ln>
        </p:spPr>
        <p:txBody>
          <a:bodyPr/>
          <a:lstStyle/>
          <a:p>
            <a:endParaRPr lang="en-US"/>
          </a:p>
        </p:txBody>
      </p:sp>
      <p:sp>
        <p:nvSpPr>
          <p:cNvPr id="4" name="Text 2"/>
          <p:cNvSpPr/>
          <p:nvPr/>
        </p:nvSpPr>
        <p:spPr>
          <a:xfrm>
            <a:off x="1028224" y="2867501"/>
            <a:ext cx="121325" cy="453509"/>
          </a:xfrm>
          <a:prstGeom prst="rect">
            <a:avLst/>
          </a:prstGeom>
          <a:noFill/>
          <a:ln/>
        </p:spPr>
        <p:txBody>
          <a:bodyPr wrap="none" lIns="0" tIns="0" rIns="0" bIns="0" rtlCol="0" anchor="t"/>
          <a:lstStyle/>
          <a:p>
            <a:pPr marL="0" indent="0" algn="ctr">
              <a:lnSpc>
                <a:spcPts val="3550"/>
              </a:lnSpc>
              <a:buNone/>
            </a:pPr>
            <a:r>
              <a:rPr lang="en-US" sz="2200" dirty="0">
                <a:solidFill>
                  <a:srgbClr val="3C3939"/>
                </a:solidFill>
                <a:latin typeface="Raleway" pitchFamily="34" charset="0"/>
                <a:ea typeface="Raleway" pitchFamily="34" charset="-122"/>
                <a:cs typeface="Raleway" pitchFamily="34" charset="-120"/>
              </a:rPr>
              <a:t>1</a:t>
            </a:r>
            <a:endParaRPr lang="en-US" sz="2200" dirty="0"/>
          </a:p>
        </p:txBody>
      </p:sp>
      <p:sp>
        <p:nvSpPr>
          <p:cNvPr id="5" name="Text 3"/>
          <p:cNvSpPr/>
          <p:nvPr/>
        </p:nvSpPr>
        <p:spPr>
          <a:xfrm>
            <a:off x="3194328" y="248614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Complex Models</a:t>
            </a:r>
            <a:endParaRPr lang="en-US" sz="2200" dirty="0"/>
          </a:p>
        </p:txBody>
      </p:sp>
      <p:sp>
        <p:nvSpPr>
          <p:cNvPr id="6" name="Text 4"/>
          <p:cNvSpPr/>
          <p:nvPr/>
        </p:nvSpPr>
        <p:spPr>
          <a:xfrm>
            <a:off x="3194328" y="2976563"/>
            <a:ext cx="10415468"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ARIMA and Holt-Winters provided better overall stability and reliability. Especially ARIMA has the lowest auto-correlation in residuals.</a:t>
            </a:r>
            <a:endParaRPr lang="en-US" sz="1750" dirty="0"/>
          </a:p>
        </p:txBody>
      </p:sp>
      <p:sp>
        <p:nvSpPr>
          <p:cNvPr id="7" name="Shape 5"/>
          <p:cNvSpPr/>
          <p:nvPr/>
        </p:nvSpPr>
        <p:spPr>
          <a:xfrm>
            <a:off x="3080861" y="3913942"/>
            <a:ext cx="10642402" cy="15240"/>
          </a:xfrm>
          <a:prstGeom prst="roundRect">
            <a:avLst>
              <a:gd name="adj" fmla="val 625116"/>
            </a:avLst>
          </a:prstGeom>
          <a:solidFill>
            <a:srgbClr val="C7C7D0"/>
          </a:solidFill>
          <a:ln/>
        </p:spPr>
        <p:txBody>
          <a:bodyPr/>
          <a:lstStyle/>
          <a:p>
            <a:endParaRPr lang="en-US"/>
          </a:p>
        </p:txBody>
      </p:sp>
      <p:sp>
        <p:nvSpPr>
          <p:cNvPr id="8" name="Shape 6"/>
          <p:cNvSpPr/>
          <p:nvPr/>
        </p:nvSpPr>
        <p:spPr>
          <a:xfrm>
            <a:off x="793790" y="4042529"/>
            <a:ext cx="4347567" cy="1306949"/>
          </a:xfrm>
          <a:prstGeom prst="roundRect">
            <a:avLst>
              <a:gd name="adj" fmla="val 7289"/>
            </a:avLst>
          </a:prstGeom>
          <a:solidFill>
            <a:srgbClr val="E1E1EA"/>
          </a:solidFill>
          <a:ln w="7620">
            <a:solidFill>
              <a:srgbClr val="C7C7D0"/>
            </a:solidFill>
            <a:prstDash val="solid"/>
          </a:ln>
        </p:spPr>
        <p:txBody>
          <a:bodyPr/>
          <a:lstStyle/>
          <a:p>
            <a:endParaRPr lang="en-US"/>
          </a:p>
        </p:txBody>
      </p:sp>
      <p:sp>
        <p:nvSpPr>
          <p:cNvPr id="9" name="Text 7"/>
          <p:cNvSpPr/>
          <p:nvPr/>
        </p:nvSpPr>
        <p:spPr>
          <a:xfrm>
            <a:off x="1028224" y="4469249"/>
            <a:ext cx="147637" cy="453509"/>
          </a:xfrm>
          <a:prstGeom prst="rect">
            <a:avLst/>
          </a:prstGeom>
          <a:noFill/>
          <a:ln/>
        </p:spPr>
        <p:txBody>
          <a:bodyPr wrap="none" lIns="0" tIns="0" rIns="0" bIns="0" rtlCol="0" anchor="t"/>
          <a:lstStyle/>
          <a:p>
            <a:pPr marL="0" indent="0" algn="ctr">
              <a:lnSpc>
                <a:spcPts val="3550"/>
              </a:lnSpc>
              <a:buNone/>
            </a:pPr>
            <a:r>
              <a:rPr lang="en-US" sz="2200" dirty="0">
                <a:solidFill>
                  <a:srgbClr val="3C3939"/>
                </a:solidFill>
                <a:latin typeface="Raleway" pitchFamily="34" charset="0"/>
                <a:ea typeface="Raleway" pitchFamily="34" charset="-122"/>
                <a:cs typeface="Raleway" pitchFamily="34" charset="-120"/>
              </a:rPr>
              <a:t>2</a:t>
            </a:r>
            <a:endParaRPr lang="en-US" sz="2200" dirty="0"/>
          </a:p>
        </p:txBody>
      </p:sp>
      <p:sp>
        <p:nvSpPr>
          <p:cNvPr id="10" name="Text 8"/>
          <p:cNvSpPr/>
          <p:nvPr/>
        </p:nvSpPr>
        <p:spPr>
          <a:xfrm>
            <a:off x="5368171" y="426934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Simple Models</a:t>
            </a:r>
            <a:endParaRPr lang="en-US" sz="2200" dirty="0"/>
          </a:p>
        </p:txBody>
      </p:sp>
      <p:sp>
        <p:nvSpPr>
          <p:cNvPr id="11" name="Text 9"/>
          <p:cNvSpPr/>
          <p:nvPr/>
        </p:nvSpPr>
        <p:spPr>
          <a:xfrm>
            <a:off x="5368171" y="4759762"/>
            <a:ext cx="4729043"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MA5 often performed best for specific metrics.</a:t>
            </a:r>
            <a:endParaRPr lang="en-US" sz="1750" dirty="0"/>
          </a:p>
        </p:txBody>
      </p:sp>
      <p:sp>
        <p:nvSpPr>
          <p:cNvPr id="12" name="Shape 10"/>
          <p:cNvSpPr/>
          <p:nvPr/>
        </p:nvSpPr>
        <p:spPr>
          <a:xfrm>
            <a:off x="5254704" y="5334238"/>
            <a:ext cx="8468558" cy="15240"/>
          </a:xfrm>
          <a:prstGeom prst="roundRect">
            <a:avLst>
              <a:gd name="adj" fmla="val 625116"/>
            </a:avLst>
          </a:prstGeom>
          <a:solidFill>
            <a:srgbClr val="C7C7D0"/>
          </a:solidFill>
          <a:ln/>
        </p:spPr>
        <p:txBody>
          <a:bodyPr/>
          <a:lstStyle/>
          <a:p>
            <a:endParaRPr lang="en-US"/>
          </a:p>
        </p:txBody>
      </p:sp>
      <p:sp>
        <p:nvSpPr>
          <p:cNvPr id="13" name="Shape 11"/>
          <p:cNvSpPr/>
          <p:nvPr/>
        </p:nvSpPr>
        <p:spPr>
          <a:xfrm>
            <a:off x="793790" y="5462826"/>
            <a:ext cx="6521410" cy="1669852"/>
          </a:xfrm>
          <a:prstGeom prst="roundRect">
            <a:avLst>
              <a:gd name="adj" fmla="val 5705"/>
            </a:avLst>
          </a:prstGeom>
          <a:solidFill>
            <a:srgbClr val="E1E1EA"/>
          </a:solidFill>
          <a:ln w="7620">
            <a:solidFill>
              <a:srgbClr val="C7C7D0"/>
            </a:solidFill>
            <a:prstDash val="solid"/>
          </a:ln>
        </p:spPr>
        <p:txBody>
          <a:bodyPr/>
          <a:lstStyle/>
          <a:p>
            <a:endParaRPr lang="en-US"/>
          </a:p>
        </p:txBody>
      </p:sp>
      <p:sp>
        <p:nvSpPr>
          <p:cNvPr id="14" name="Text 12"/>
          <p:cNvSpPr/>
          <p:nvPr/>
        </p:nvSpPr>
        <p:spPr>
          <a:xfrm>
            <a:off x="1028224" y="6070997"/>
            <a:ext cx="151328" cy="453509"/>
          </a:xfrm>
          <a:prstGeom prst="rect">
            <a:avLst/>
          </a:prstGeom>
          <a:noFill/>
          <a:ln/>
        </p:spPr>
        <p:txBody>
          <a:bodyPr wrap="none" lIns="0" tIns="0" rIns="0" bIns="0" rtlCol="0" anchor="t"/>
          <a:lstStyle/>
          <a:p>
            <a:pPr marL="0" indent="0" algn="ctr">
              <a:lnSpc>
                <a:spcPts val="3550"/>
              </a:lnSpc>
              <a:buNone/>
            </a:pPr>
            <a:r>
              <a:rPr lang="en-US" sz="2200" dirty="0">
                <a:solidFill>
                  <a:srgbClr val="3C3939"/>
                </a:solidFill>
                <a:latin typeface="Raleway" pitchFamily="34" charset="0"/>
                <a:ea typeface="Raleway" pitchFamily="34" charset="-122"/>
                <a:cs typeface="Raleway" pitchFamily="34" charset="-120"/>
              </a:rPr>
              <a:t>3</a:t>
            </a:r>
            <a:endParaRPr lang="en-US" sz="2200" dirty="0"/>
          </a:p>
        </p:txBody>
      </p:sp>
      <p:sp>
        <p:nvSpPr>
          <p:cNvPr id="15" name="Text 13"/>
          <p:cNvSpPr/>
          <p:nvPr/>
        </p:nvSpPr>
        <p:spPr>
          <a:xfrm>
            <a:off x="7542014" y="568964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COVID-19 Impact</a:t>
            </a:r>
            <a:endParaRPr lang="en-US" sz="2200" dirty="0"/>
          </a:p>
        </p:txBody>
      </p:sp>
      <p:sp>
        <p:nvSpPr>
          <p:cNvPr id="16" name="Text 14"/>
          <p:cNvSpPr/>
          <p:nvPr/>
        </p:nvSpPr>
        <p:spPr>
          <a:xfrm>
            <a:off x="7542014" y="6180058"/>
            <a:ext cx="6067782"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Models struggled with structural break during the pandemic period.</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111704" y="849986"/>
            <a:ext cx="6406872"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Analysis-Based Decision</a:t>
            </a:r>
            <a:endParaRPr lang="en-US" sz="4450" dirty="0"/>
          </a:p>
        </p:txBody>
      </p:sp>
      <p:sp>
        <p:nvSpPr>
          <p:cNvPr id="3" name="Text 1"/>
          <p:cNvSpPr/>
          <p:nvPr/>
        </p:nvSpPr>
        <p:spPr>
          <a:xfrm>
            <a:off x="1487754" y="2332553"/>
            <a:ext cx="4120753" cy="748427"/>
          </a:xfrm>
          <a:prstGeom prst="rect">
            <a:avLst/>
          </a:prstGeom>
          <a:noFill/>
          <a:ln/>
        </p:spPr>
        <p:txBody>
          <a:bodyPr wrap="none" lIns="0" tIns="0" rIns="0" bIns="0" rtlCol="0" anchor="t"/>
          <a:lstStyle/>
          <a:p>
            <a:pPr marL="0" indent="0" algn="ctr">
              <a:lnSpc>
                <a:spcPts val="5850"/>
              </a:lnSpc>
              <a:buNone/>
            </a:pPr>
            <a:r>
              <a:rPr lang="en-US" sz="5850" dirty="0">
                <a:solidFill>
                  <a:srgbClr val="3C3939"/>
                </a:solidFill>
                <a:latin typeface="Raleway" pitchFamily="34" charset="0"/>
                <a:ea typeface="Raleway" pitchFamily="34" charset="-122"/>
                <a:cs typeface="Raleway" pitchFamily="34" charset="-120"/>
              </a:rPr>
              <a:t>±938</a:t>
            </a:r>
            <a:endParaRPr lang="en-US" sz="5850" dirty="0"/>
          </a:p>
        </p:txBody>
      </p:sp>
      <p:sp>
        <p:nvSpPr>
          <p:cNvPr id="4" name="Text 2"/>
          <p:cNvSpPr/>
          <p:nvPr/>
        </p:nvSpPr>
        <p:spPr>
          <a:xfrm>
            <a:off x="2130453" y="3364349"/>
            <a:ext cx="2835235" cy="354330"/>
          </a:xfrm>
          <a:prstGeom prst="rect">
            <a:avLst/>
          </a:prstGeom>
          <a:noFill/>
          <a:ln/>
        </p:spPr>
        <p:txBody>
          <a:bodyPr wrap="none" lIns="0" tIns="0" rIns="0" bIns="0" rtlCol="0" anchor="t"/>
          <a:lstStyle/>
          <a:p>
            <a:pPr marL="0" indent="0" algn="ctr">
              <a:lnSpc>
                <a:spcPts val="2750"/>
              </a:lnSpc>
              <a:buNone/>
            </a:pPr>
            <a:r>
              <a:rPr lang="en-US" sz="2200" dirty="0">
                <a:solidFill>
                  <a:srgbClr val="3C3939"/>
                </a:solidFill>
                <a:latin typeface="Raleway" pitchFamily="34" charset="0"/>
                <a:ea typeface="Raleway" pitchFamily="34" charset="-122"/>
                <a:cs typeface="Raleway" pitchFamily="34" charset="-120"/>
              </a:rPr>
              <a:t>Confidence Interval</a:t>
            </a:r>
            <a:endParaRPr lang="en-US" sz="2200" dirty="0"/>
          </a:p>
        </p:txBody>
      </p:sp>
      <p:sp>
        <p:nvSpPr>
          <p:cNvPr id="5" name="Text 3"/>
          <p:cNvSpPr/>
          <p:nvPr/>
        </p:nvSpPr>
        <p:spPr>
          <a:xfrm>
            <a:off x="1487754" y="3854768"/>
            <a:ext cx="4120753" cy="725805"/>
          </a:xfrm>
          <a:prstGeom prst="rect">
            <a:avLst/>
          </a:prstGeom>
          <a:noFill/>
          <a:ln/>
        </p:spPr>
        <p:txBody>
          <a:bodyPr wrap="square" lIns="0" tIns="0" rIns="0" bIns="0" rtlCol="0" anchor="t"/>
          <a:lstStyle/>
          <a:p>
            <a:pPr marL="0" indent="0" algn="ctr">
              <a:lnSpc>
                <a:spcPts val="2850"/>
              </a:lnSpc>
              <a:buNone/>
            </a:pPr>
            <a:r>
              <a:rPr lang="en-US" sz="1750" dirty="0">
                <a:solidFill>
                  <a:srgbClr val="3C3939"/>
                </a:solidFill>
                <a:latin typeface="Roboto" pitchFamily="34" charset="0"/>
                <a:ea typeface="Roboto" pitchFamily="34" charset="-122"/>
                <a:cs typeface="Roboto" pitchFamily="34" charset="-120"/>
              </a:rPr>
              <a:t>95% confidence range for unemployment levels from ARIMA model.</a:t>
            </a:r>
            <a:endParaRPr lang="en-US" sz="1750" dirty="0"/>
          </a:p>
        </p:txBody>
      </p:sp>
      <p:pic>
        <p:nvPicPr>
          <p:cNvPr id="7" name="Image 0" descr="preencoded.png"/>
          <p:cNvPicPr>
            <a:picLocks noChangeAspect="1"/>
          </p:cNvPicPr>
          <p:nvPr/>
        </p:nvPicPr>
        <p:blipFill>
          <a:blip r:embed="rId3"/>
          <a:stretch>
            <a:fillRect/>
          </a:stretch>
        </p:blipFill>
        <p:spPr>
          <a:xfrm>
            <a:off x="7030183" y="2316301"/>
            <a:ext cx="6656989" cy="4970575"/>
          </a:xfrm>
          <a:prstGeom prst="rect">
            <a:avLst/>
          </a:prstGeom>
        </p:spPr>
      </p:pic>
      <p:sp>
        <p:nvSpPr>
          <p:cNvPr id="8" name="Text 5"/>
          <p:cNvSpPr/>
          <p:nvPr/>
        </p:nvSpPr>
        <p:spPr>
          <a:xfrm>
            <a:off x="5254704" y="6696432"/>
            <a:ext cx="4120872" cy="362903"/>
          </a:xfrm>
          <a:prstGeom prst="rect">
            <a:avLst/>
          </a:prstGeom>
          <a:noFill/>
          <a:ln/>
        </p:spPr>
        <p:txBody>
          <a:bodyPr wrap="none" lIns="0" tIns="0" rIns="0" bIns="0" rtlCol="0" anchor="t"/>
          <a:lstStyle/>
          <a:p>
            <a:pPr marL="0" indent="0" algn="ctr">
              <a:lnSpc>
                <a:spcPts val="2850"/>
              </a:lnSpc>
              <a:buNone/>
            </a:pPr>
            <a:endParaRPr lang="en-US" sz="1750" dirty="0"/>
          </a:p>
        </p:txBody>
      </p:sp>
      <p:sp>
        <p:nvSpPr>
          <p:cNvPr id="9" name="Text 6"/>
          <p:cNvSpPr/>
          <p:nvPr/>
        </p:nvSpPr>
        <p:spPr>
          <a:xfrm>
            <a:off x="1487754" y="4817047"/>
            <a:ext cx="4120753" cy="748427"/>
          </a:xfrm>
          <a:prstGeom prst="rect">
            <a:avLst/>
          </a:prstGeom>
          <a:noFill/>
          <a:ln/>
        </p:spPr>
        <p:txBody>
          <a:bodyPr wrap="none" lIns="0" tIns="0" rIns="0" bIns="0" rtlCol="0" anchor="t"/>
          <a:lstStyle/>
          <a:p>
            <a:pPr marL="0" indent="0" algn="ctr">
              <a:lnSpc>
                <a:spcPts val="5850"/>
              </a:lnSpc>
              <a:buNone/>
            </a:pPr>
            <a:r>
              <a:rPr lang="en-US" sz="5850" dirty="0">
                <a:solidFill>
                  <a:srgbClr val="3C3939"/>
                </a:solidFill>
                <a:latin typeface="Raleway" pitchFamily="34" charset="0"/>
                <a:ea typeface="Raleway" pitchFamily="34" charset="-122"/>
                <a:cs typeface="Raleway" pitchFamily="34" charset="-120"/>
              </a:rPr>
              <a:t>20K-22K</a:t>
            </a:r>
            <a:endParaRPr lang="en-US" sz="5850" dirty="0"/>
          </a:p>
        </p:txBody>
      </p:sp>
      <p:sp>
        <p:nvSpPr>
          <p:cNvPr id="10" name="Text 7"/>
          <p:cNvSpPr/>
          <p:nvPr/>
        </p:nvSpPr>
        <p:spPr>
          <a:xfrm>
            <a:off x="1918165" y="5848843"/>
            <a:ext cx="3259931" cy="354330"/>
          </a:xfrm>
          <a:prstGeom prst="rect">
            <a:avLst/>
          </a:prstGeom>
          <a:noFill/>
          <a:ln/>
        </p:spPr>
        <p:txBody>
          <a:bodyPr wrap="none" lIns="0" tIns="0" rIns="0" bIns="0" rtlCol="0" anchor="t"/>
          <a:lstStyle/>
          <a:p>
            <a:pPr marL="0" indent="0" algn="ctr">
              <a:lnSpc>
                <a:spcPts val="2750"/>
              </a:lnSpc>
              <a:buNone/>
            </a:pPr>
            <a:r>
              <a:rPr lang="en-US" sz="2200" dirty="0">
                <a:solidFill>
                  <a:srgbClr val="3C3939"/>
                </a:solidFill>
                <a:latin typeface="Raleway" pitchFamily="34" charset="0"/>
                <a:ea typeface="Raleway" pitchFamily="34" charset="-122"/>
                <a:cs typeface="Raleway" pitchFamily="34" charset="-120"/>
              </a:rPr>
              <a:t>Unemployment Forecast</a:t>
            </a:r>
            <a:endParaRPr lang="en-US" sz="2200" dirty="0"/>
          </a:p>
        </p:txBody>
      </p:sp>
      <p:sp>
        <p:nvSpPr>
          <p:cNvPr id="11" name="Text 8"/>
          <p:cNvSpPr/>
          <p:nvPr/>
        </p:nvSpPr>
        <p:spPr>
          <a:xfrm>
            <a:off x="1487754" y="6339262"/>
            <a:ext cx="4120753" cy="725805"/>
          </a:xfrm>
          <a:prstGeom prst="rect">
            <a:avLst/>
          </a:prstGeom>
          <a:noFill/>
          <a:ln/>
        </p:spPr>
        <p:txBody>
          <a:bodyPr wrap="square" lIns="0" tIns="0" rIns="0" bIns="0" rtlCol="0" anchor="t"/>
          <a:lstStyle/>
          <a:p>
            <a:pPr marL="0" indent="0" algn="ctr">
              <a:lnSpc>
                <a:spcPts val="2850"/>
              </a:lnSpc>
              <a:buNone/>
            </a:pPr>
            <a:r>
              <a:rPr lang="en-US" sz="1750" dirty="0">
                <a:solidFill>
                  <a:srgbClr val="3C3939"/>
                </a:solidFill>
                <a:latin typeface="Roboto" pitchFamily="34" charset="0"/>
                <a:ea typeface="Roboto" pitchFamily="34" charset="-122"/>
                <a:cs typeface="Roboto" pitchFamily="34" charset="-120"/>
              </a:rPr>
              <a:t>Short-term prediction range for unemployed individuals in Alaska.</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TotalTime>
  <Words>1939</Words>
  <Application>Microsoft Macintosh PowerPoint</Application>
  <PresentationFormat>Custom</PresentationFormat>
  <Paragraphs>192</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Roboto</vt:lpstr>
      <vt:lpstr>Roboto Bold</vt:lpstr>
      <vt:lpstr>Aptos</vt:lpstr>
      <vt:lpstr>Arial</vt:lpstr>
      <vt:lpstr>Raleway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Meng Meng Meng</cp:lastModifiedBy>
  <cp:revision>4</cp:revision>
  <cp:lastPrinted>2024-11-27T05:48:05Z</cp:lastPrinted>
  <dcterms:created xsi:type="dcterms:W3CDTF">2024-11-27T05:42:05Z</dcterms:created>
  <dcterms:modified xsi:type="dcterms:W3CDTF">2024-11-27T15:42:22Z</dcterms:modified>
</cp:coreProperties>
</file>