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6" r:id="rId10"/>
    <p:sldId id="267" r:id="rId11"/>
    <p:sldId id="268" r:id="rId12"/>
    <p:sldId id="270" r:id="rId13"/>
    <p:sldId id="269" r:id="rId14"/>
    <p:sldId id="263" r:id="rId15"/>
    <p:sldId id="264" r:id="rId16"/>
    <p:sldId id="272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B63AA-5095-49C0-9B76-22F008D3ECA6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8490C-139C-4806-BA1C-8F92EE824B3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537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9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666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902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689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7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02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3860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959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312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6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72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824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29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4079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34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223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1BC5-21E1-46F1-BED1-1D3485D8BCDC}" type="datetimeFigureOut">
              <a:rPr lang="ro-RO" smtClean="0"/>
              <a:t>16.01.2020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6CCE30-D54A-4E02-98DE-D39CD9546B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3088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1"/>
            <a:ext cx="9040968" cy="1043189"/>
          </a:xfrm>
        </p:spPr>
        <p:txBody>
          <a:bodyPr/>
          <a:lstStyle/>
          <a:p>
            <a:r>
              <a:rPr lang="ro-RO" sz="3150" kern="0" spc="75" dirty="0">
                <a:solidFill>
                  <a:srgbClr val="002060"/>
                </a:solidFill>
              </a:rPr>
              <a:t>Universitatea	</a:t>
            </a:r>
            <a:r>
              <a:rPr lang="ro-RO" sz="3150" kern="0" spc="235" dirty="0">
                <a:solidFill>
                  <a:srgbClr val="002060"/>
                </a:solidFill>
              </a:rPr>
              <a:t>“Dunărea</a:t>
            </a:r>
            <a:r>
              <a:rPr lang="ro-RO" sz="3150" kern="0" spc="-15" dirty="0">
                <a:solidFill>
                  <a:srgbClr val="002060"/>
                </a:solidFill>
              </a:rPr>
              <a:t> </a:t>
            </a:r>
            <a:r>
              <a:rPr lang="ro-RO" sz="3150" kern="0" spc="370" dirty="0">
                <a:solidFill>
                  <a:srgbClr val="002060"/>
                </a:solidFill>
              </a:rPr>
              <a:t>de </a:t>
            </a:r>
            <a:r>
              <a:rPr lang="ro-RO" sz="3150" kern="0" spc="5" dirty="0">
                <a:solidFill>
                  <a:srgbClr val="002060"/>
                </a:solidFill>
              </a:rPr>
              <a:t>J</a:t>
            </a:r>
            <a:r>
              <a:rPr lang="ro-RO" sz="3150" kern="0" spc="395" dirty="0">
                <a:solidFill>
                  <a:srgbClr val="002060"/>
                </a:solidFill>
              </a:rPr>
              <a:t>o</a:t>
            </a:r>
            <a:r>
              <a:rPr lang="ro-RO" sz="3150" kern="0" spc="-85" dirty="0">
                <a:solidFill>
                  <a:srgbClr val="002060"/>
                </a:solidFill>
              </a:rPr>
              <a:t>s” </a:t>
            </a:r>
            <a:r>
              <a:rPr lang="ro-RO" sz="3200" kern="0" spc="175" dirty="0">
                <a:solidFill>
                  <a:srgbClr val="002060"/>
                </a:solidFill>
              </a:rPr>
              <a:t>Gala</a:t>
            </a:r>
            <a:r>
              <a:rPr lang="ro-RO" sz="3200" kern="0" spc="175" dirty="0">
                <a:solidFill>
                  <a:srgbClr val="002060"/>
                </a:solidFill>
                <a:latin typeface="DejaVu Sans"/>
                <a:cs typeface="DejaVu Sans"/>
              </a:rPr>
              <a:t>ț</a:t>
            </a:r>
            <a:r>
              <a:rPr lang="ro-RO" sz="3200" kern="0" spc="175" dirty="0">
                <a:solidFill>
                  <a:srgbClr val="002060"/>
                </a:solidFill>
              </a:rPr>
              <a:t>i</a:t>
            </a:r>
            <a:endParaRPr lang="ro-RO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7893" y="2163651"/>
            <a:ext cx="6748530" cy="3837904"/>
          </a:xfrm>
        </p:spPr>
        <p:txBody>
          <a:bodyPr>
            <a:normAutofit/>
          </a:bodyPr>
          <a:lstStyle/>
          <a:p>
            <a:pPr marL="12700" marR="5080" lvl="0" indent="13335" algn="ctr" defTabSz="914400">
              <a:lnSpc>
                <a:spcPct val="101099"/>
              </a:lnSpc>
              <a:spcBef>
                <a:spcPts val="0"/>
              </a:spcBef>
              <a:buClrTx/>
              <a:buSzTx/>
            </a:pPr>
            <a:r>
              <a:rPr lang="pt-BR" sz="3200" kern="0" spc="175" dirty="0">
                <a:solidFill>
                  <a:srgbClr val="002060"/>
                </a:solidFill>
              </a:rPr>
              <a:t>Facultatea </a:t>
            </a:r>
            <a:r>
              <a:rPr lang="pt-BR" sz="3200" kern="0" spc="370" dirty="0">
                <a:solidFill>
                  <a:srgbClr val="002060"/>
                </a:solidFill>
              </a:rPr>
              <a:t>de </a:t>
            </a:r>
            <a:r>
              <a:rPr lang="pt-BR" sz="3200" kern="0" spc="175" dirty="0">
                <a:solidFill>
                  <a:srgbClr val="002060"/>
                </a:solidFill>
              </a:rPr>
              <a:t>Automatică,  </a:t>
            </a:r>
            <a:r>
              <a:rPr lang="pt-BR" sz="3200" kern="0" spc="195" dirty="0">
                <a:solidFill>
                  <a:srgbClr val="002060"/>
                </a:solidFill>
              </a:rPr>
              <a:t>Calculatoare, </a:t>
            </a:r>
            <a:r>
              <a:rPr lang="pt-BR" sz="3200" kern="0" spc="90" dirty="0">
                <a:solidFill>
                  <a:srgbClr val="002060"/>
                </a:solidFill>
              </a:rPr>
              <a:t>Inginerie </a:t>
            </a:r>
            <a:r>
              <a:rPr lang="pt-BR" sz="3200" kern="0" spc="95" dirty="0">
                <a:solidFill>
                  <a:srgbClr val="002060"/>
                </a:solidFill>
              </a:rPr>
              <a:t>Electrică</a:t>
            </a:r>
            <a:r>
              <a:rPr lang="pt-BR" sz="3200" kern="0" spc="-509" dirty="0">
                <a:solidFill>
                  <a:srgbClr val="002060"/>
                </a:solidFill>
              </a:rPr>
              <a:t> </a:t>
            </a:r>
            <a:r>
              <a:rPr lang="pt-BR" sz="3200" kern="0" spc="-340" dirty="0">
                <a:solidFill>
                  <a:srgbClr val="002060"/>
                </a:solidFill>
                <a:latin typeface="DejaVu Sans"/>
                <a:cs typeface="DejaVu Sans"/>
              </a:rPr>
              <a:t>ș</a:t>
            </a:r>
            <a:r>
              <a:rPr lang="pt-BR" sz="3200" kern="0" spc="-340" dirty="0">
                <a:solidFill>
                  <a:srgbClr val="002060"/>
                </a:solidFill>
              </a:rPr>
              <a:t>i  </a:t>
            </a:r>
            <a:r>
              <a:rPr lang="pt-BR" sz="3200" kern="0" spc="135" dirty="0" smtClean="0">
                <a:solidFill>
                  <a:srgbClr val="002060"/>
                </a:solidFill>
              </a:rPr>
              <a:t>Electronică</a:t>
            </a:r>
          </a:p>
          <a:p>
            <a:pPr marL="12700" marR="5080" lvl="0" indent="13335" algn="ctr" defTabSz="914400">
              <a:lnSpc>
                <a:spcPct val="101099"/>
              </a:lnSpc>
              <a:spcBef>
                <a:spcPts val="0"/>
              </a:spcBef>
              <a:buClrTx/>
              <a:buSzTx/>
            </a:pPr>
            <a:endParaRPr lang="pt-BR" sz="3200" kern="0" spc="135" dirty="0" smtClean="0">
              <a:solidFill>
                <a:srgbClr val="002060"/>
              </a:solidFill>
            </a:endParaRPr>
          </a:p>
          <a:p>
            <a:pPr marL="12700" marR="5080" lvl="0" indent="13335" algn="ctr" defTabSz="914400">
              <a:lnSpc>
                <a:spcPct val="101099"/>
              </a:lnSpc>
              <a:spcBef>
                <a:spcPts val="0"/>
              </a:spcBef>
              <a:buClrTx/>
              <a:buSzTx/>
            </a:pPr>
            <a:endParaRPr lang="pt-BR" sz="3200" kern="0" spc="135" dirty="0">
              <a:solidFill>
                <a:srgbClr val="002060"/>
              </a:solidFill>
            </a:endParaRPr>
          </a:p>
          <a:p>
            <a:pPr marL="12700" marR="5080" lvl="0" indent="13335" algn="ctr" defTabSz="914400">
              <a:lnSpc>
                <a:spcPct val="101099"/>
              </a:lnSpc>
              <a:spcBef>
                <a:spcPts val="0"/>
              </a:spcBef>
              <a:buClrTx/>
              <a:buSzTx/>
            </a:pPr>
            <a:endParaRPr lang="pt-BR" sz="3200" kern="0" spc="135" dirty="0" smtClean="0">
              <a:solidFill>
                <a:srgbClr val="002060"/>
              </a:solidFill>
            </a:endParaRPr>
          </a:p>
          <a:p>
            <a:pPr marL="12700" marR="5080" lvl="0" indent="13335" algn="ctr" defTabSz="914400">
              <a:lnSpc>
                <a:spcPct val="101099"/>
              </a:lnSpc>
              <a:spcBef>
                <a:spcPts val="0"/>
              </a:spcBef>
              <a:buClrTx/>
              <a:buSzTx/>
            </a:pPr>
            <a:r>
              <a:rPr lang="pt-BR" kern="0" spc="135" dirty="0" smtClean="0">
                <a:solidFill>
                  <a:srgbClr val="002060"/>
                </a:solidFill>
              </a:rPr>
              <a:t>Profesor: ING. Cristian Sandu</a:t>
            </a:r>
          </a:p>
          <a:p>
            <a:pPr marL="12700" marR="5080" lvl="0" indent="13335" algn="ctr" defTabSz="914400">
              <a:lnSpc>
                <a:spcPct val="101099"/>
              </a:lnSpc>
              <a:spcBef>
                <a:spcPts val="0"/>
              </a:spcBef>
              <a:buClrTx/>
              <a:buSzTx/>
            </a:pPr>
            <a:endParaRPr lang="pt-BR" kern="0" spc="135" dirty="0">
              <a:solidFill>
                <a:srgbClr val="002060"/>
              </a:solidFill>
            </a:endParaRPr>
          </a:p>
          <a:p>
            <a:endParaRPr lang="ro-R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>
              <a:spcBef>
                <a:spcPts val="1000"/>
              </a:spcBef>
            </a:pPr>
            <a:r>
              <a:rPr lang="ro-RO" sz="2200" dirty="0">
                <a:solidFill>
                  <a:srgbClr val="002060"/>
                </a:solidFill>
                <a:ea typeface="+mn-ea"/>
                <a:cs typeface="+mn-cs"/>
              </a:rPr>
              <a:t>Medic</a:t>
            </a:r>
            <a:r>
              <a:rPr lang="en-US" sz="2200" dirty="0" err="1">
                <a:solidFill>
                  <a:srgbClr val="002060"/>
                </a:solidFill>
                <a:ea typeface="+mn-ea"/>
                <a:cs typeface="+mn-cs"/>
              </a:rPr>
              <a:t>i</a:t>
            </a:r>
            <a:r>
              <a:rPr lang="ro-RO" sz="2200" dirty="0">
                <a:solidFill>
                  <a:srgbClr val="002060"/>
                </a:solidFill>
                <a:ea typeface="+mn-ea"/>
                <a:cs typeface="+mn-cs"/>
              </a:rPr>
              <a:t>:Afiseaza lista medicilor cu numele acestora, specializarea, titulatura si durata consultatiei.</a:t>
            </a:r>
            <a:br>
              <a:rPr lang="ro-RO" sz="2200" dirty="0">
                <a:solidFill>
                  <a:srgbClr val="002060"/>
                </a:solidFill>
                <a:ea typeface="+mn-ea"/>
                <a:cs typeface="+mn-cs"/>
              </a:rPr>
            </a:b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04" y="1622738"/>
            <a:ext cx="8179298" cy="40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2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Pacienti</a:t>
            </a:r>
            <a:r>
              <a:rPr lang="ro-RO" dirty="0">
                <a:solidFill>
                  <a:srgbClr val="002060"/>
                </a:solidFill>
              </a:rPr>
              <a:t>: Afiseaza o lista cu pacienti</a:t>
            </a:r>
            <a:r>
              <a:rPr lang="en-US" dirty="0">
                <a:solidFill>
                  <a:srgbClr val="002060"/>
                </a:solidFill>
              </a:rPr>
              <a:t> cu </a:t>
            </a:r>
            <a:r>
              <a:rPr lang="en-US" dirty="0" err="1">
                <a:solidFill>
                  <a:srgbClr val="002060"/>
                </a:solidFill>
              </a:rPr>
              <a:t>diferite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operatii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asupra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bazei</a:t>
            </a:r>
            <a:r>
              <a:rPr lang="en-US" dirty="0">
                <a:solidFill>
                  <a:srgbClr val="002060"/>
                </a:solidFill>
              </a:rPr>
              <a:t> de </a:t>
            </a:r>
            <a:r>
              <a:rPr lang="en-US" dirty="0" smtClean="0">
                <a:solidFill>
                  <a:srgbClr val="002060"/>
                </a:solidFill>
              </a:rPr>
              <a:t>date</a:t>
            </a:r>
            <a:r>
              <a:rPr lang="ro-RO" dirty="0">
                <a:solidFill>
                  <a:srgbClr val="002060"/>
                </a:solidFill>
              </a:rPr>
              <a:t/>
            </a:r>
            <a:br>
              <a:rPr lang="ro-RO" dirty="0">
                <a:solidFill>
                  <a:srgbClr val="002060"/>
                </a:solidFill>
              </a:rPr>
            </a:b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170932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4628762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Optiunea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de a </a:t>
            </a:r>
            <a:r>
              <a:rPr lang="en-US" dirty="0" err="1" smtClean="0">
                <a:solidFill>
                  <a:srgbClr val="002060"/>
                </a:solidFill>
              </a:rPr>
              <a:t>adauga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un </a:t>
            </a:r>
            <a:r>
              <a:rPr lang="en-US" dirty="0" err="1" smtClean="0">
                <a:solidFill>
                  <a:srgbClr val="002060"/>
                </a:solidFill>
              </a:rPr>
              <a:t>pacient</a:t>
            </a:r>
            <a:r>
              <a:rPr lang="ro-RO" dirty="0">
                <a:solidFill>
                  <a:srgbClr val="002060"/>
                </a:solidFill>
              </a:rPr>
              <a:t/>
            </a:r>
            <a:br>
              <a:rPr lang="ro-RO" dirty="0">
                <a:solidFill>
                  <a:srgbClr val="002060"/>
                </a:solidFill>
              </a:rPr>
            </a:br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6761408" y="609599"/>
            <a:ext cx="4085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002060"/>
                </a:solidFill>
              </a:rPr>
              <a:t>Lista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celor</a:t>
            </a:r>
            <a:r>
              <a:rPr lang="en-US" sz="3200" dirty="0">
                <a:solidFill>
                  <a:srgbClr val="002060"/>
                </a:solidFill>
              </a:rPr>
              <a:t> care au </a:t>
            </a:r>
            <a:r>
              <a:rPr lang="en-US" sz="3200" dirty="0" err="1">
                <a:solidFill>
                  <a:srgbClr val="002060"/>
                </a:solidFill>
              </a:rPr>
              <a:t>depasit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termenul</a:t>
            </a:r>
            <a:endParaRPr lang="ro-RO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1880315"/>
            <a:ext cx="4829578" cy="45333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07" y="1880315"/>
            <a:ext cx="4855337" cy="453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>
                <a:solidFill>
                  <a:srgbClr val="002060"/>
                </a:solidFill>
              </a:rPr>
              <a:t>I</a:t>
            </a:r>
            <a:r>
              <a:rPr lang="en-US" sz="3200" dirty="0" err="1" smtClean="0">
                <a:solidFill>
                  <a:srgbClr val="002060"/>
                </a:solidFill>
              </a:rPr>
              <a:t>storicul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pacientului</a:t>
            </a:r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1687132"/>
            <a:ext cx="8384148" cy="43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Cu </a:t>
            </a:r>
            <a:r>
              <a:rPr lang="en-US" dirty="0" err="1" smtClean="0">
                <a:solidFill>
                  <a:srgbClr val="002060"/>
                </a:solidFill>
              </a:rPr>
              <a:t>ajutorul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aplicatiei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va</a:t>
            </a:r>
            <a:r>
              <a:rPr lang="en-US" dirty="0" smtClean="0">
                <a:solidFill>
                  <a:srgbClr val="002060"/>
                </a:solidFill>
              </a:rPr>
              <a:t> fi </a:t>
            </a:r>
            <a:r>
              <a:rPr lang="en-US" dirty="0" err="1" smtClean="0">
                <a:solidFill>
                  <a:srgbClr val="002060"/>
                </a:solidFill>
              </a:rPr>
              <a:t>posibila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endParaRPr lang="ro-RO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>
                <a:solidFill>
                  <a:srgbClr val="002060"/>
                </a:solidFill>
              </a:rPr>
              <a:t>Platforma iti ofera posibilitatea sa </a:t>
            </a:r>
            <a:r>
              <a:rPr lang="en-US" sz="2400" dirty="0" err="1" smtClean="0">
                <a:solidFill>
                  <a:srgbClr val="002060"/>
                </a:solidFill>
              </a:rPr>
              <a:t>tii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evidenta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medicilor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si</a:t>
            </a:r>
            <a:r>
              <a:rPr lang="en-US" sz="2400" dirty="0" smtClean="0">
                <a:solidFill>
                  <a:srgbClr val="002060"/>
                </a:solidFill>
              </a:rPr>
              <a:t> a </a:t>
            </a:r>
            <a:r>
              <a:rPr lang="en-US" sz="2400" dirty="0" err="1" smtClean="0">
                <a:solidFill>
                  <a:srgbClr val="002060"/>
                </a:solidFill>
              </a:rPr>
              <a:t>pacientilor</a:t>
            </a:r>
            <a:r>
              <a:rPr lang="en-US" sz="2400" dirty="0" smtClean="0">
                <a:solidFill>
                  <a:srgbClr val="002060"/>
                </a:solidFill>
              </a:rPr>
              <a:t> din </a:t>
            </a:r>
            <a:r>
              <a:rPr lang="en-US" sz="2400" dirty="0" err="1" smtClean="0">
                <a:solidFill>
                  <a:srgbClr val="002060"/>
                </a:solidFill>
              </a:rPr>
              <a:t>cadrul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cabinetului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rgbClr val="002060"/>
                </a:solidFill>
              </a:rPr>
              <a:t>Notificarea</a:t>
            </a:r>
            <a:r>
              <a:rPr lang="en-US" sz="2400" dirty="0" smtClean="0">
                <a:solidFill>
                  <a:srgbClr val="002060"/>
                </a:solidFill>
              </a:rPr>
              <a:t> in </a:t>
            </a:r>
            <a:r>
              <a:rPr lang="en-US" sz="2400" dirty="0" err="1" smtClean="0">
                <a:solidFill>
                  <a:srgbClr val="002060"/>
                </a:solidFill>
              </a:rPr>
              <a:t>cazul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vaccinurilor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bebelusilor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nou-nascuti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rgbClr val="002060"/>
                </a:solidFill>
              </a:rPr>
              <a:t>Istoricul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pacientilor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pt-BR" sz="2400" dirty="0">
                <a:solidFill>
                  <a:srgbClr val="002060"/>
                </a:solidFill>
              </a:rPr>
              <a:t>Lista cu pacienti care au </a:t>
            </a:r>
            <a:r>
              <a:rPr lang="pt-BR" sz="2400" dirty="0" smtClean="0">
                <a:solidFill>
                  <a:srgbClr val="002060"/>
                </a:solidFill>
              </a:rPr>
              <a:t>depasit termenul </a:t>
            </a:r>
            <a:r>
              <a:rPr lang="pt-BR" sz="2400" dirty="0">
                <a:solidFill>
                  <a:srgbClr val="002060"/>
                </a:solidFill>
              </a:rPr>
              <a:t>maxim pentru </a:t>
            </a:r>
            <a:r>
              <a:rPr lang="pt-BR" sz="2400" dirty="0" smtClean="0">
                <a:solidFill>
                  <a:srgbClr val="002060"/>
                </a:solidFill>
              </a:rPr>
              <a:t>efectuarea analizelor</a:t>
            </a:r>
            <a:endParaRPr lang="ro-RO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71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Teste:</a:t>
            </a:r>
            <a:endParaRPr lang="ro-RO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033"/>
          <a:stretch/>
        </p:blipFill>
        <p:spPr>
          <a:xfrm>
            <a:off x="2410899" y="204631"/>
            <a:ext cx="6501282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6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390"/>
          <a:stretch/>
        </p:blipFill>
        <p:spPr>
          <a:xfrm>
            <a:off x="347729" y="463638"/>
            <a:ext cx="4945487" cy="5525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429"/>
          <a:stretch/>
        </p:blipFill>
        <p:spPr>
          <a:xfrm>
            <a:off x="5782613" y="463637"/>
            <a:ext cx="5550795" cy="5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7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Gestiunea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echipei</a:t>
            </a:r>
            <a:endParaRPr lang="ro-RO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ro-RO" sz="2400" b="1" dirty="0" smtClean="0">
                <a:solidFill>
                  <a:srgbClr val="002060"/>
                </a:solidFill>
                <a:latin typeface="Calibri"/>
              </a:rPr>
              <a:t>Manager:</a:t>
            </a:r>
            <a:r>
              <a:rPr lang="en-US" sz="2400" b="1" dirty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alibri"/>
              </a:rPr>
              <a:t>Manole</a:t>
            </a:r>
            <a:r>
              <a:rPr lang="en-US" sz="2400" b="1" dirty="0" smtClean="0">
                <a:solidFill>
                  <a:srgbClr val="002060"/>
                </a:solidFill>
                <a:latin typeface="Calibri"/>
              </a:rPr>
              <a:t> Maria</a:t>
            </a:r>
            <a:endParaRPr lang="en-US" sz="2400" b="1" dirty="0">
              <a:solidFill>
                <a:srgbClr val="002060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ro-RO" sz="2400" dirty="0">
                <a:solidFill>
                  <a:srgbClr val="002060"/>
                </a:solidFill>
                <a:latin typeface="Calibri"/>
              </a:rPr>
              <a:t>- coordonarea activitatilor din cadrul proiectului</a:t>
            </a:r>
            <a:endParaRPr lang="en-US" sz="2400" dirty="0">
              <a:solidFill>
                <a:srgbClr val="002060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ro-RO" sz="2400" dirty="0">
                <a:solidFill>
                  <a:srgbClr val="002060"/>
                </a:solidFill>
                <a:latin typeface="Calibri"/>
              </a:rPr>
              <a:t>- proiectarea </a:t>
            </a:r>
            <a:r>
              <a:rPr lang="en-US" sz="2400" dirty="0" err="1" smtClean="0">
                <a:solidFill>
                  <a:srgbClr val="002060"/>
                </a:solidFill>
                <a:latin typeface="Calibri"/>
              </a:rPr>
              <a:t>aplicatiei</a:t>
            </a:r>
            <a:r>
              <a:rPr lang="en-US" sz="2400" dirty="0" smtClean="0">
                <a:solidFill>
                  <a:srgbClr val="002060"/>
                </a:solidFill>
                <a:latin typeface="Calibri"/>
              </a:rPr>
              <a:t> java</a:t>
            </a:r>
            <a:endParaRPr lang="en-US" sz="2400" dirty="0">
              <a:solidFill>
                <a:srgbClr val="002060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ro-RO" sz="2400" b="1" dirty="0">
                <a:solidFill>
                  <a:srgbClr val="002060"/>
                </a:solidFill>
                <a:latin typeface="Calibri"/>
              </a:rPr>
              <a:t>Proiectant baze de date: </a:t>
            </a:r>
            <a:r>
              <a:rPr lang="en-US" sz="2400" b="1" dirty="0" err="1" smtClean="0">
                <a:solidFill>
                  <a:srgbClr val="002060"/>
                </a:solidFill>
                <a:latin typeface="Calibri"/>
              </a:rPr>
              <a:t>Toma</a:t>
            </a:r>
            <a:r>
              <a:rPr lang="en-US" sz="2400" b="1" dirty="0" smtClean="0">
                <a:solidFill>
                  <a:srgbClr val="002060"/>
                </a:solidFill>
                <a:latin typeface="Calibri"/>
              </a:rPr>
              <a:t> Albert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ro-RO" sz="2400" dirty="0" smtClean="0">
                <a:solidFill>
                  <a:srgbClr val="002060"/>
                </a:solidFill>
                <a:latin typeface="Calibri"/>
              </a:rPr>
              <a:t>- </a:t>
            </a:r>
            <a:r>
              <a:rPr lang="ro-RO" sz="2400" dirty="0">
                <a:solidFill>
                  <a:srgbClr val="002060"/>
                </a:solidFill>
                <a:latin typeface="Calibri"/>
              </a:rPr>
              <a:t>proiectarea și implementarea bazei de date </a:t>
            </a:r>
            <a:endParaRPr lang="en-US" sz="2400" dirty="0">
              <a:solidFill>
                <a:srgbClr val="002060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ro-RO" sz="2400" b="1" dirty="0" smtClean="0">
                <a:solidFill>
                  <a:srgbClr val="002060"/>
                </a:solidFill>
                <a:latin typeface="Calibri"/>
              </a:rPr>
              <a:t>Programator</a:t>
            </a:r>
            <a:r>
              <a:rPr lang="ro-RO" sz="2400" b="1" dirty="0">
                <a:solidFill>
                  <a:srgbClr val="002060"/>
                </a:solidFill>
                <a:latin typeface="Calibri"/>
              </a:rPr>
              <a:t>: </a:t>
            </a:r>
            <a:r>
              <a:rPr lang="en-US" sz="2400" b="1" dirty="0" err="1" smtClean="0">
                <a:solidFill>
                  <a:srgbClr val="002060"/>
                </a:solidFill>
                <a:latin typeface="Calibri"/>
              </a:rPr>
              <a:t>Manole</a:t>
            </a:r>
            <a:r>
              <a:rPr lang="en-US" sz="2400" b="1" dirty="0" smtClean="0">
                <a:solidFill>
                  <a:srgbClr val="002060"/>
                </a:solidFill>
                <a:latin typeface="Calibri"/>
              </a:rPr>
              <a:t> Maria</a:t>
            </a:r>
            <a:endParaRPr lang="en-US" sz="2400" b="1" dirty="0">
              <a:solidFill>
                <a:srgbClr val="002060"/>
              </a:solidFill>
              <a:latin typeface="Calibri"/>
            </a:endParaRPr>
          </a:p>
          <a:p>
            <a:pPr lvl="0" defTabSz="914400">
              <a:spcBef>
                <a:spcPts val="0"/>
              </a:spcBef>
              <a:buClrTx/>
              <a:buSzTx/>
              <a:buFontTx/>
              <a:buChar char="-"/>
            </a:pPr>
            <a:r>
              <a:rPr lang="ro-RO" sz="2400" dirty="0">
                <a:solidFill>
                  <a:srgbClr val="002060"/>
                </a:solidFill>
                <a:latin typeface="Calibri"/>
              </a:rPr>
              <a:t>dezvoltarea aplicației </a:t>
            </a:r>
            <a:r>
              <a:rPr lang="en-US" sz="2400" dirty="0" smtClean="0">
                <a:solidFill>
                  <a:srgbClr val="002060"/>
                </a:solidFill>
                <a:latin typeface="Calibri"/>
              </a:rPr>
              <a:t>java</a:t>
            </a:r>
            <a:endParaRPr lang="en-US" sz="2400" dirty="0">
              <a:solidFill>
                <a:srgbClr val="002060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ro-RO" sz="2400" b="1" dirty="0" smtClean="0">
                <a:solidFill>
                  <a:srgbClr val="002060"/>
                </a:solidFill>
                <a:latin typeface="Calibri"/>
              </a:rPr>
              <a:t>Teste:</a:t>
            </a:r>
            <a:r>
              <a:rPr lang="en-US" sz="2400" b="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alibri"/>
              </a:rPr>
              <a:t>Calin</a:t>
            </a:r>
            <a:r>
              <a:rPr lang="en-US" sz="2400" b="1" dirty="0" smtClean="0">
                <a:solidFill>
                  <a:srgbClr val="002060"/>
                </a:solidFill>
                <a:latin typeface="Calibri"/>
              </a:rPr>
              <a:t> Doina-Veronica</a:t>
            </a:r>
            <a:endParaRPr lang="en-US" sz="2400" b="1" dirty="0">
              <a:solidFill>
                <a:srgbClr val="002060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ro-RO" sz="2400" dirty="0">
                <a:solidFill>
                  <a:srgbClr val="002060"/>
                </a:solidFill>
                <a:latin typeface="Calibri"/>
              </a:rPr>
              <a:t>- testarea aplicatiei </a:t>
            </a:r>
            <a:r>
              <a:rPr lang="en-US" sz="2400" dirty="0" smtClean="0">
                <a:solidFill>
                  <a:srgbClr val="002060"/>
                </a:solidFill>
                <a:latin typeface="Calibri"/>
              </a:rPr>
              <a:t>java</a:t>
            </a:r>
            <a:endParaRPr lang="en-US" sz="2400" dirty="0">
              <a:solidFill>
                <a:srgbClr val="002060"/>
              </a:solidFill>
              <a:latin typeface="Calibri"/>
            </a:endParaRP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ro-RO" sz="2400" dirty="0">
                <a:solidFill>
                  <a:srgbClr val="002060"/>
                </a:solidFill>
                <a:latin typeface="Calibri"/>
              </a:rPr>
              <a:t>- realizarea manualului de utilizare</a:t>
            </a:r>
            <a:endParaRPr lang="en-US" sz="2400" dirty="0">
              <a:solidFill>
                <a:srgbClr val="002060"/>
              </a:solidFill>
              <a:latin typeface="Calibri"/>
            </a:endParaRPr>
          </a:p>
          <a:p>
            <a:endParaRPr lang="ro-R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7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Scopul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proiectului</a:t>
            </a:r>
            <a:endParaRPr lang="ro-RO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82561"/>
            <a:ext cx="9368187" cy="3880773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en-US" sz="2400" dirty="0" err="1">
                <a:solidFill>
                  <a:srgbClr val="2E83C3">
                    <a:lumMod val="50000"/>
                  </a:srgbClr>
                </a:solidFill>
              </a:rPr>
              <a:t>Scopul</a:t>
            </a:r>
            <a:r>
              <a:rPr lang="en-US" sz="2400" dirty="0">
                <a:solidFill>
                  <a:srgbClr val="2E83C3">
                    <a:lumMod val="50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2E83C3">
                    <a:lumMod val="50000"/>
                  </a:srgbClr>
                </a:solidFill>
              </a:rPr>
              <a:t>acestui</a:t>
            </a:r>
            <a:r>
              <a:rPr lang="en-US" sz="2400" dirty="0">
                <a:solidFill>
                  <a:srgbClr val="2E83C3">
                    <a:lumMod val="50000"/>
                  </a:srgbClr>
                </a:solidFill>
              </a:rPr>
              <a:t> </a:t>
            </a:r>
            <a:r>
              <a:rPr lang="ro-RO" sz="2400" dirty="0">
                <a:solidFill>
                  <a:srgbClr val="2E83C3">
                    <a:lumMod val="50000"/>
                  </a:srgbClr>
                </a:solidFill>
              </a:rPr>
              <a:t>proiect este de</a:t>
            </a:r>
            <a:r>
              <a:rPr lang="en-US" sz="2400" dirty="0">
                <a:solidFill>
                  <a:srgbClr val="2E83C3">
                    <a:lumMod val="50000"/>
                  </a:srgbClr>
                </a:solidFill>
              </a:rPr>
              <a:t> a</a:t>
            </a:r>
            <a:r>
              <a:rPr lang="ro-RO" sz="2400" dirty="0">
                <a:solidFill>
                  <a:srgbClr val="2E83C3">
                    <a:lumMod val="50000"/>
                  </a:srgbClr>
                </a:solidFill>
              </a:rPr>
              <a:t> gestiona un cabinet medical printr-o aplicatie Java.</a:t>
            </a:r>
            <a:endParaRPr lang="en-US" sz="2400" dirty="0">
              <a:solidFill>
                <a:srgbClr val="2E83C3">
                  <a:lumMod val="50000"/>
                </a:srgbClr>
              </a:solidFill>
            </a:endParaRPr>
          </a:p>
          <a:p>
            <a:endParaRPr lang="ro-RO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Clientii</a:t>
            </a:r>
            <a:endParaRPr lang="ro-RO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400" dirty="0" smtClean="0">
                <a:solidFill>
                  <a:srgbClr val="002060"/>
                </a:solidFill>
              </a:rPr>
              <a:t>Aplicatia </a:t>
            </a:r>
            <a:r>
              <a:rPr lang="ro-RO" sz="2400" dirty="0">
                <a:solidFill>
                  <a:srgbClr val="002060"/>
                </a:solidFill>
              </a:rPr>
              <a:t>permite utilizatorilor sa  </a:t>
            </a:r>
            <a:r>
              <a:rPr lang="ro-RO" sz="2400" dirty="0" smtClean="0">
                <a:solidFill>
                  <a:srgbClr val="002060"/>
                </a:solidFill>
              </a:rPr>
              <a:t>vi</a:t>
            </a:r>
            <a:r>
              <a:rPr lang="en-US" sz="2400" dirty="0" smtClean="0">
                <a:solidFill>
                  <a:srgbClr val="002060"/>
                </a:solidFill>
              </a:rPr>
              <a:t>z</a:t>
            </a:r>
            <a:r>
              <a:rPr lang="ro-RO" sz="2400" dirty="0" smtClean="0">
                <a:solidFill>
                  <a:srgbClr val="002060"/>
                </a:solidFill>
              </a:rPr>
              <a:t>ualize</a:t>
            </a:r>
            <a:r>
              <a:rPr lang="en-US" sz="2400" dirty="0" err="1" smtClean="0">
                <a:solidFill>
                  <a:srgbClr val="002060"/>
                </a:solidFill>
              </a:rPr>
              <a:t>ze</a:t>
            </a:r>
            <a:r>
              <a:rPr lang="ro-RO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medicii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angajati</a:t>
            </a:r>
            <a:r>
              <a:rPr lang="en-US" sz="2400" dirty="0" smtClean="0">
                <a:solidFill>
                  <a:srgbClr val="002060"/>
                </a:solidFill>
              </a:rPr>
              <a:t> din </a:t>
            </a:r>
            <a:r>
              <a:rPr lang="en-US" sz="2400" dirty="0" err="1" smtClean="0">
                <a:solidFill>
                  <a:srgbClr val="002060"/>
                </a:solidFill>
              </a:rPr>
              <a:t>cadrul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cabinetului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pacientii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programarile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istoricul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pacientilor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pacientii</a:t>
            </a:r>
            <a:r>
              <a:rPr lang="en-US" sz="2400" dirty="0" smtClean="0">
                <a:solidFill>
                  <a:srgbClr val="002060"/>
                </a:solidFill>
              </a:rPr>
              <a:t> care au deposit </a:t>
            </a:r>
            <a:r>
              <a:rPr lang="en-US" sz="2400" dirty="0" err="1" smtClean="0">
                <a:solidFill>
                  <a:srgbClr val="002060"/>
                </a:solidFill>
              </a:rPr>
              <a:t>termenul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pentru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analize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ro-RO" sz="2400" dirty="0" smtClean="0">
                <a:solidFill>
                  <a:srgbClr val="002060"/>
                </a:solidFill>
              </a:rPr>
              <a:t>Utilizatorul </a:t>
            </a:r>
            <a:r>
              <a:rPr lang="ro-RO" sz="2400" dirty="0">
                <a:solidFill>
                  <a:srgbClr val="002060"/>
                </a:solidFill>
              </a:rPr>
              <a:t>poate vizualiza pretul pentru fiecare </a:t>
            </a:r>
            <a:r>
              <a:rPr lang="en-US" sz="2400" dirty="0" err="1" smtClean="0">
                <a:solidFill>
                  <a:srgbClr val="002060"/>
                </a:solidFill>
              </a:rPr>
              <a:t>consultatie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ro-RO" sz="2400" dirty="0">
              <a:solidFill>
                <a:srgbClr val="002060"/>
              </a:solidFill>
            </a:endParaRPr>
          </a:p>
          <a:p>
            <a:r>
              <a:rPr lang="ro-RO" sz="2400" dirty="0">
                <a:solidFill>
                  <a:srgbClr val="002060"/>
                </a:solidFill>
              </a:rPr>
              <a:t>In sectiunea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Cauta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utilizatorul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poate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cauta</a:t>
            </a:r>
            <a:r>
              <a:rPr lang="en-US" sz="2400" dirty="0" smtClean="0">
                <a:solidFill>
                  <a:srgbClr val="002060"/>
                </a:solidFill>
              </a:rPr>
              <a:t> un </a:t>
            </a:r>
            <a:r>
              <a:rPr lang="en-US" sz="2400" dirty="0" err="1" smtClean="0">
                <a:solidFill>
                  <a:srgbClr val="002060"/>
                </a:solidFill>
              </a:rPr>
              <a:t>pacient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sau</a:t>
            </a:r>
            <a:r>
              <a:rPr lang="en-US" sz="2400" dirty="0" smtClean="0">
                <a:solidFill>
                  <a:srgbClr val="002060"/>
                </a:solidFill>
              </a:rPr>
              <a:t> o </a:t>
            </a:r>
            <a:r>
              <a:rPr lang="en-US" sz="2400" dirty="0" err="1" smtClean="0">
                <a:solidFill>
                  <a:srgbClr val="002060"/>
                </a:solidFill>
              </a:rPr>
              <a:t>programare.In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sectiunea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Adauga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pacient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utilizatorul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poate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adauga</a:t>
            </a:r>
            <a:r>
              <a:rPr lang="en-US" sz="2400" dirty="0" smtClean="0">
                <a:solidFill>
                  <a:srgbClr val="002060"/>
                </a:solidFill>
              </a:rPr>
              <a:t> un </a:t>
            </a:r>
            <a:r>
              <a:rPr lang="en-US" sz="2400" dirty="0" err="1" smtClean="0">
                <a:solidFill>
                  <a:srgbClr val="002060"/>
                </a:solidFill>
              </a:rPr>
              <a:t>nou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pacient</a:t>
            </a:r>
            <a:r>
              <a:rPr lang="en-US" sz="2400" dirty="0" smtClean="0">
                <a:solidFill>
                  <a:srgbClr val="002060"/>
                </a:solidFill>
              </a:rPr>
              <a:t>, in Medic </a:t>
            </a:r>
            <a:r>
              <a:rPr lang="en-US" sz="2400" dirty="0" err="1" smtClean="0">
                <a:solidFill>
                  <a:srgbClr val="002060"/>
                </a:solidFill>
              </a:rPr>
              <a:t>afla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informatii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despre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medici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8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Informatii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necesare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bazei</a:t>
            </a:r>
            <a:r>
              <a:rPr lang="en-US" dirty="0" smtClean="0">
                <a:solidFill>
                  <a:srgbClr val="002060"/>
                </a:solidFill>
              </a:rPr>
              <a:t> de date</a:t>
            </a:r>
            <a:endParaRPr lang="ro-RO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9" y="1558344"/>
            <a:ext cx="7740202" cy="4919729"/>
          </a:xfrm>
        </p:spPr>
      </p:pic>
    </p:spTree>
    <p:extLst>
      <p:ext uri="{BB962C8B-B14F-4D97-AF65-F5344CB8AC3E}">
        <p14:creationId xmlns:p14="http://schemas.microsoft.com/office/powerpoint/2010/main" val="310943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0157"/>
            <a:ext cx="9381066" cy="5101205"/>
          </a:xfrm>
        </p:spPr>
        <p:txBody>
          <a:bodyPr>
            <a:noAutofit/>
          </a:bodyPr>
          <a:lstStyle/>
          <a:p>
            <a:r>
              <a:rPr lang="ro-RO" sz="2000" dirty="0">
                <a:solidFill>
                  <a:srgbClr val="002060"/>
                </a:solidFill>
              </a:rPr>
              <a:t>Medic-id_medic(PK),specializare,nume,titulatura,durataconsultatie</a:t>
            </a:r>
          </a:p>
          <a:p>
            <a:r>
              <a:rPr lang="ro-RO" sz="2000" dirty="0">
                <a:solidFill>
                  <a:srgbClr val="002060"/>
                </a:solidFill>
              </a:rPr>
              <a:t>Pacient-id_pacient(PK),nume,varsta,sex,inaltime,greutate,telefon</a:t>
            </a:r>
          </a:p>
          <a:p>
            <a:r>
              <a:rPr lang="ro-RO" sz="2000" dirty="0">
                <a:solidFill>
                  <a:srgbClr val="002060"/>
                </a:solidFill>
              </a:rPr>
              <a:t>Consultatie-cod_consult(PK),id_medic(FK),id_pacient(FK),data,observatii</a:t>
            </a:r>
          </a:p>
          <a:p>
            <a:r>
              <a:rPr lang="ro-RO" sz="2000" dirty="0">
                <a:solidFill>
                  <a:srgbClr val="002060"/>
                </a:solidFill>
              </a:rPr>
              <a:t>Analiza-cod_analiza(PK),categorie,serviciu</a:t>
            </a:r>
          </a:p>
          <a:p>
            <a:r>
              <a:rPr lang="ro-RO" sz="2000" dirty="0">
                <a:solidFill>
                  <a:srgbClr val="002060"/>
                </a:solidFill>
              </a:rPr>
              <a:t>Cont-cod_c(PK),cnp,rol,alias,parola</a:t>
            </a:r>
          </a:p>
          <a:p>
            <a:r>
              <a:rPr lang="ro-RO" sz="2000" dirty="0">
                <a:solidFill>
                  <a:srgbClr val="002060"/>
                </a:solidFill>
              </a:rPr>
              <a:t>Factura-cod_factura(PK),descriere,data,moneda</a:t>
            </a:r>
          </a:p>
          <a:p>
            <a:r>
              <a:rPr lang="ro-RO" sz="2000" dirty="0">
                <a:solidFill>
                  <a:srgbClr val="002060"/>
                </a:solidFill>
              </a:rPr>
              <a:t>Programare-cod_programare(PK),id_medic(FK),id_pacient(FK),data,achitata</a:t>
            </a:r>
          </a:p>
          <a:p>
            <a:r>
              <a:rPr lang="ro-RO" sz="2000" dirty="0">
                <a:solidFill>
                  <a:srgbClr val="002060"/>
                </a:solidFill>
              </a:rPr>
              <a:t>Specializare-cod_specializare(PK),denumire,descriere</a:t>
            </a:r>
          </a:p>
          <a:p>
            <a:r>
              <a:rPr lang="ro-RO" sz="2000" dirty="0">
                <a:solidFill>
                  <a:srgbClr val="002060"/>
                </a:solidFill>
              </a:rPr>
              <a:t>Istoric-id_pacient(FK),id_medic(FK),data,detalii</a:t>
            </a:r>
          </a:p>
          <a:p>
            <a:r>
              <a:rPr lang="ro-RO" sz="2000" dirty="0">
                <a:solidFill>
                  <a:srgbClr val="002060"/>
                </a:solidFill>
              </a:rPr>
              <a:t>Vaccinuri-cod_vaccin(PK),denumire,De la luna,La luna,Luna max restantieri</a:t>
            </a:r>
          </a:p>
        </p:txBody>
      </p:sp>
    </p:spTree>
    <p:extLst>
      <p:ext uri="{BB962C8B-B14F-4D97-AF65-F5344CB8AC3E}">
        <p14:creationId xmlns:p14="http://schemas.microsoft.com/office/powerpoint/2010/main" val="16957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Descrierea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aplicatiei</a:t>
            </a:r>
            <a:endParaRPr lang="ro-RO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4"/>
            <a:ext cx="8596668" cy="4932608"/>
          </a:xfrm>
        </p:spPr>
        <p:txBody>
          <a:bodyPr>
            <a:normAutofit/>
          </a:bodyPr>
          <a:lstStyle/>
          <a:p>
            <a:r>
              <a:rPr lang="ro-RO" sz="2400" dirty="0">
                <a:solidFill>
                  <a:srgbClr val="002060"/>
                </a:solidFill>
              </a:rPr>
              <a:t>Aplicatia este destinata atat detinatorului(admin) cat si medicilor.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ro-RO" sz="2400" dirty="0">
                <a:solidFill>
                  <a:srgbClr val="002060"/>
                </a:solidFill>
              </a:rPr>
              <a:t>Ne-am propus sa realizam </a:t>
            </a:r>
            <a:r>
              <a:rPr lang="en-US" sz="2400" dirty="0">
                <a:solidFill>
                  <a:srgbClr val="002060"/>
                </a:solidFill>
              </a:rPr>
              <a:t>o </a:t>
            </a:r>
            <a:r>
              <a:rPr lang="en-US" sz="2400" dirty="0" err="1">
                <a:solidFill>
                  <a:srgbClr val="002060"/>
                </a:solidFill>
              </a:rPr>
              <a:t>aplicatie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ro-RO" sz="2400" dirty="0">
                <a:solidFill>
                  <a:srgbClr val="002060"/>
                </a:solidFill>
              </a:rPr>
              <a:t>intitulat</a:t>
            </a:r>
            <a:r>
              <a:rPr lang="en-US" sz="2400" dirty="0">
                <a:solidFill>
                  <a:srgbClr val="002060"/>
                </a:solidFill>
              </a:rPr>
              <a:t>a</a:t>
            </a:r>
            <a:r>
              <a:rPr lang="ro-RO" sz="2400" dirty="0">
                <a:solidFill>
                  <a:srgbClr val="002060"/>
                </a:solidFill>
              </a:rPr>
              <a:t> “Gestiunea unui cabinet medica</a:t>
            </a:r>
            <a:r>
              <a:rPr lang="en-US" sz="2400" dirty="0">
                <a:solidFill>
                  <a:srgbClr val="002060"/>
                </a:solidFill>
              </a:rPr>
              <a:t>l</a:t>
            </a:r>
            <a:r>
              <a:rPr lang="ro-RO" sz="2400" dirty="0">
                <a:solidFill>
                  <a:srgbClr val="002060"/>
                </a:solidFill>
              </a:rPr>
              <a:t>” accesibil, simplu prin complexitatea lui si usor de utilizat.</a:t>
            </a:r>
          </a:p>
          <a:p>
            <a:r>
              <a:rPr lang="en-US" sz="2400" dirty="0" err="1" smtClean="0">
                <a:solidFill>
                  <a:srgbClr val="002060"/>
                </a:solidFill>
              </a:rPr>
              <a:t>Nou-Nascuti</a:t>
            </a:r>
            <a:r>
              <a:rPr lang="ro-RO" sz="2400" dirty="0">
                <a:solidFill>
                  <a:srgbClr val="002060"/>
                </a:solidFill>
              </a:rPr>
              <a:t>: Se poate adauga un </a:t>
            </a:r>
            <a:r>
              <a:rPr lang="en-US" sz="2400" dirty="0" err="1">
                <a:solidFill>
                  <a:srgbClr val="002060"/>
                </a:solidFill>
              </a:rPr>
              <a:t>copil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nascut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ro-RO" sz="2400" dirty="0">
                <a:solidFill>
                  <a:srgbClr val="002060"/>
                </a:solidFill>
              </a:rPr>
              <a:t>cu datele personale ale acestuia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atentionarea</a:t>
            </a:r>
            <a:r>
              <a:rPr lang="en-US" sz="2400" dirty="0">
                <a:solidFill>
                  <a:srgbClr val="002060"/>
                </a:solidFill>
              </a:rPr>
              <a:t> de </a:t>
            </a:r>
            <a:r>
              <a:rPr lang="en-US" sz="2400" dirty="0" err="1">
                <a:solidFill>
                  <a:srgbClr val="002060"/>
                </a:solidFill>
              </a:rPr>
              <a:t>efecturare</a:t>
            </a:r>
            <a:r>
              <a:rPr lang="en-US" sz="2400" dirty="0">
                <a:solidFill>
                  <a:srgbClr val="002060"/>
                </a:solidFill>
              </a:rPr>
              <a:t> a </a:t>
            </a:r>
            <a:r>
              <a:rPr lang="en-US" sz="2400" dirty="0" err="1">
                <a:solidFill>
                  <a:srgbClr val="002060"/>
                </a:solidFill>
              </a:rPr>
              <a:t>vaccinului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  <a:endParaRPr lang="ro-RO" sz="2400" dirty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ro-RO" sz="2400" dirty="0">
              <a:solidFill>
                <a:srgbClr val="002060"/>
              </a:solidFill>
            </a:endParaRPr>
          </a:p>
          <a:p>
            <a:endParaRPr lang="ro-RO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02060"/>
                </a:solidFill>
              </a:rPr>
              <a:t>Prima </a:t>
            </a:r>
            <a:r>
              <a:rPr lang="ro-RO" dirty="0" smtClean="0">
                <a:solidFill>
                  <a:srgbClr val="002060"/>
                </a:solidFill>
              </a:rPr>
              <a:t>pagina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coontine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partea</a:t>
            </a:r>
            <a:r>
              <a:rPr lang="en-US" dirty="0" smtClean="0">
                <a:solidFill>
                  <a:srgbClr val="002060"/>
                </a:solidFill>
              </a:rPr>
              <a:t> de login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2" y="1930400"/>
            <a:ext cx="5975796" cy="3881437"/>
          </a:xfrm>
        </p:spPr>
      </p:pic>
    </p:spTree>
    <p:extLst>
      <p:ext uri="{BB962C8B-B14F-4D97-AF65-F5344CB8AC3E}">
        <p14:creationId xmlns:p14="http://schemas.microsoft.com/office/powerpoint/2010/main" val="425225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 algn="ctr">
              <a:spcBef>
                <a:spcPts val="1000"/>
              </a:spcBef>
            </a:pPr>
            <a:r>
              <a:rPr lang="en-US" sz="2400" dirty="0" smtClean="0">
                <a:solidFill>
                  <a:srgbClr val="002060"/>
                </a:solidFill>
                <a:ea typeface="+mn-ea"/>
                <a:cs typeface="+mn-cs"/>
              </a:rPr>
              <a:t>A </a:t>
            </a:r>
            <a:r>
              <a:rPr lang="en-US" sz="2400" dirty="0" err="1" smtClean="0">
                <a:solidFill>
                  <a:srgbClr val="002060"/>
                </a:solidFill>
                <a:ea typeface="+mn-ea"/>
                <a:cs typeface="+mn-cs"/>
              </a:rPr>
              <a:t>doua</a:t>
            </a:r>
            <a:r>
              <a:rPr lang="en-US" sz="2400" dirty="0" smtClean="0">
                <a:solidFill>
                  <a:srgbClr val="002060"/>
                </a:solidFill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ea typeface="+mn-ea"/>
                <a:cs typeface="+mn-cs"/>
              </a:rPr>
              <a:t>pagina</a:t>
            </a:r>
            <a:r>
              <a:rPr lang="en-US" sz="2400" dirty="0" smtClean="0">
                <a:solidFill>
                  <a:srgbClr val="002060"/>
                </a:solidFill>
                <a:ea typeface="+mn-ea"/>
                <a:cs typeface="+mn-cs"/>
              </a:rPr>
              <a:t> </a:t>
            </a:r>
            <a:r>
              <a:rPr lang="ro-RO" sz="2400" dirty="0" smtClean="0">
                <a:solidFill>
                  <a:srgbClr val="002060"/>
                </a:solidFill>
                <a:ea typeface="+mn-ea"/>
                <a:cs typeface="+mn-cs"/>
              </a:rPr>
              <a:t>contine </a:t>
            </a:r>
            <a:r>
              <a:rPr lang="ro-RO" sz="2400" dirty="0">
                <a:solidFill>
                  <a:srgbClr val="002060"/>
                </a:solidFill>
                <a:ea typeface="+mn-ea"/>
                <a:cs typeface="+mn-cs"/>
              </a:rPr>
              <a:t>trei optiuni pe care le poate accesa adminul: Medic</a:t>
            </a:r>
            <a:r>
              <a:rPr lang="en-US" sz="2400" dirty="0" err="1">
                <a:solidFill>
                  <a:srgbClr val="002060"/>
                </a:solidFill>
                <a:ea typeface="+mn-ea"/>
                <a:cs typeface="+mn-cs"/>
              </a:rPr>
              <a:t>i</a:t>
            </a:r>
            <a:r>
              <a:rPr lang="ro-RO" sz="2400" dirty="0">
                <a:solidFill>
                  <a:srgbClr val="002060"/>
                </a:solidFill>
                <a:ea typeface="+mn-ea"/>
                <a:cs typeface="+mn-cs"/>
              </a:rPr>
              <a:t>, Pacient</a:t>
            </a:r>
            <a:r>
              <a:rPr lang="en-US" sz="2400" dirty="0" err="1">
                <a:solidFill>
                  <a:srgbClr val="002060"/>
                </a:solidFill>
                <a:ea typeface="+mn-ea"/>
                <a:cs typeface="+mn-cs"/>
              </a:rPr>
              <a:t>i</a:t>
            </a:r>
            <a:r>
              <a:rPr lang="ro-RO" sz="2400" dirty="0">
                <a:solidFill>
                  <a:srgbClr val="002060"/>
                </a:solidFill>
                <a:ea typeface="+mn-ea"/>
                <a:cs typeface="+mn-cs"/>
              </a:rPr>
              <a:t> si </a:t>
            </a:r>
            <a:r>
              <a:rPr lang="en-US" sz="2400" dirty="0" err="1">
                <a:solidFill>
                  <a:srgbClr val="002060"/>
                </a:solidFill>
                <a:ea typeface="+mn-ea"/>
                <a:cs typeface="+mn-cs"/>
              </a:rPr>
              <a:t>Nou-Nascuti</a:t>
            </a:r>
            <a:r>
              <a:rPr lang="ro-RO" sz="2400" dirty="0">
                <a:solidFill>
                  <a:srgbClr val="002060"/>
                </a:solidFill>
                <a:ea typeface="+mn-ea"/>
                <a:cs typeface="+mn-cs"/>
              </a:rPr>
              <a:t>.</a:t>
            </a:r>
            <a:br>
              <a:rPr lang="ro-RO" sz="2400" dirty="0">
                <a:solidFill>
                  <a:srgbClr val="002060"/>
                </a:solidFill>
                <a:ea typeface="+mn-ea"/>
                <a:cs typeface="+mn-cs"/>
              </a:rPr>
            </a:br>
            <a:endParaRPr lang="ro-RO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1930400"/>
            <a:ext cx="7117556" cy="4111625"/>
          </a:xfrm>
        </p:spPr>
      </p:pic>
    </p:spTree>
    <p:extLst>
      <p:ext uri="{BB962C8B-B14F-4D97-AF65-F5344CB8AC3E}">
        <p14:creationId xmlns:p14="http://schemas.microsoft.com/office/powerpoint/2010/main" val="3589118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369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DejaVu Sans</vt:lpstr>
      <vt:lpstr>Trebuchet MS</vt:lpstr>
      <vt:lpstr>Wingdings 3</vt:lpstr>
      <vt:lpstr>Facet</vt:lpstr>
      <vt:lpstr>Universitatea “Dunărea de Jos” Galați</vt:lpstr>
      <vt:lpstr>Gestiunea echipei</vt:lpstr>
      <vt:lpstr>Scopul proiectului</vt:lpstr>
      <vt:lpstr>Clientii</vt:lpstr>
      <vt:lpstr>Informatii necesare bazei de date</vt:lpstr>
      <vt:lpstr>PowerPoint Presentation</vt:lpstr>
      <vt:lpstr>Descrierea aplicatiei</vt:lpstr>
      <vt:lpstr>Prima pagina coontine partea de login</vt:lpstr>
      <vt:lpstr>A doua pagina contine trei optiuni pe care le poate accesa adminul: Medici, Pacienti si Nou-Nascuti. </vt:lpstr>
      <vt:lpstr>Medici:Afiseaza lista medicilor cu numele acestora, specializarea, titulatura si durata consultatiei. </vt:lpstr>
      <vt:lpstr>Pacienti: Afiseaza o lista cu pacienti cu diferite operatii asupra bazei de date </vt:lpstr>
      <vt:lpstr>Optiunea de a adauga  un pacient </vt:lpstr>
      <vt:lpstr>Istoricul pacientului</vt:lpstr>
      <vt:lpstr>Cu ajutorul aplicatiei va fi posibila:</vt:lpstr>
      <vt:lpstr>Teste: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Universitatea “Dunărea de Jos” Galați</dc:title>
  <dc:creator>Doina</dc:creator>
  <cp:lastModifiedBy>Doina</cp:lastModifiedBy>
  <cp:revision>19</cp:revision>
  <dcterms:created xsi:type="dcterms:W3CDTF">2019-11-26T22:47:16Z</dcterms:created>
  <dcterms:modified xsi:type="dcterms:W3CDTF">2020-01-16T15:26:59Z</dcterms:modified>
</cp:coreProperties>
</file>