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64" r:id="rId2"/>
    <p:sldId id="276" r:id="rId3"/>
    <p:sldId id="283" r:id="rId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280" autoAdjust="0"/>
  </p:normalViewPr>
  <p:slideViewPr>
    <p:cSldViewPr showGuides="1">
      <p:cViewPr varScale="1">
        <p:scale>
          <a:sx n="162" d="100"/>
          <a:sy n="162" d="100"/>
        </p:scale>
        <p:origin x="100" y="16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 Maz" userId="d802980411e11c3c" providerId="LiveId" clId="{4648F6E5-5F13-48BE-980B-66B11EF84AF6}"/>
    <pc:docChg chg="delSld modSld">
      <pc:chgData name="Mo Maz" userId="d802980411e11c3c" providerId="LiveId" clId="{4648F6E5-5F13-48BE-980B-66B11EF84AF6}" dt="2021-12-03T21:28:56.477" v="14" actId="20577"/>
      <pc:docMkLst>
        <pc:docMk/>
      </pc:docMkLst>
      <pc:sldChg chg="modSp mod">
        <pc:chgData name="Mo Maz" userId="d802980411e11c3c" providerId="LiveId" clId="{4648F6E5-5F13-48BE-980B-66B11EF84AF6}" dt="2021-12-03T21:28:41.513" v="1"/>
        <pc:sldMkLst>
          <pc:docMk/>
          <pc:sldMk cId="711182959" sldId="276"/>
        </pc:sldMkLst>
        <pc:spChg chg="mod">
          <ac:chgData name="Mo Maz" userId="d802980411e11c3c" providerId="LiveId" clId="{4648F6E5-5F13-48BE-980B-66B11EF84AF6}" dt="2021-12-03T21:28:41.513" v="1"/>
          <ac:spMkLst>
            <pc:docMk/>
            <pc:sldMk cId="711182959" sldId="276"/>
            <ac:spMk id="14" creationId="{00000000-0000-0000-0000-000000000000}"/>
          </ac:spMkLst>
        </pc:spChg>
      </pc:sldChg>
      <pc:sldChg chg="del">
        <pc:chgData name="Mo Maz" userId="d802980411e11c3c" providerId="LiveId" clId="{4648F6E5-5F13-48BE-980B-66B11EF84AF6}" dt="2021-12-03T21:28:46.112" v="2" actId="47"/>
        <pc:sldMkLst>
          <pc:docMk/>
          <pc:sldMk cId="584398362" sldId="282"/>
        </pc:sldMkLst>
      </pc:sldChg>
      <pc:sldChg chg="modSp mod">
        <pc:chgData name="Mo Maz" userId="d802980411e11c3c" providerId="LiveId" clId="{4648F6E5-5F13-48BE-980B-66B11EF84AF6}" dt="2021-12-03T21:28:56.477" v="14" actId="20577"/>
        <pc:sldMkLst>
          <pc:docMk/>
          <pc:sldMk cId="3328017020" sldId="283"/>
        </pc:sldMkLst>
        <pc:spChg chg="mod">
          <ac:chgData name="Mo Maz" userId="d802980411e11c3c" providerId="LiveId" clId="{4648F6E5-5F13-48BE-980B-66B11EF84AF6}" dt="2021-12-03T21:28:56.477" v="14" actId="20577"/>
          <ac:spMkLst>
            <pc:docMk/>
            <pc:sldMk cId="3328017020" sldId="283"/>
            <ac:spMk id="1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12/3/2021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12/3/2021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12/3/2021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12/3/2021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12/3/2021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12/3/2021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12/3/2021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12/3/2021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12/3/2021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12/3/2021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12/3/2021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2235199"/>
          </a:xfrm>
        </p:spPr>
        <p:txBody>
          <a:bodyPr>
            <a:normAutofit/>
          </a:bodyPr>
          <a:lstStyle/>
          <a:p>
            <a:r>
              <a:rPr lang="en-US" sz="3200" b="1" dirty="0"/>
              <a:t>FDA Product Recall Dashboard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770937-46C6-4D9F-B5CF-6CFF0D3AF85C}"/>
              </a:ext>
            </a:extLst>
          </p:cNvPr>
          <p:cNvSpPr txBox="1"/>
          <p:nvPr/>
        </p:nvSpPr>
        <p:spPr>
          <a:xfrm>
            <a:off x="9307773" y="5918579"/>
            <a:ext cx="2270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MG226 M. Mazarul</a:t>
            </a:r>
          </a:p>
          <a:p>
            <a:r>
              <a:rPr lang="en-US" sz="1200" b="1" dirty="0"/>
              <a:t>Final Project Presentation</a:t>
            </a:r>
          </a:p>
          <a:p>
            <a:r>
              <a:rPr lang="en-US" sz="1200" b="1" dirty="0"/>
              <a:t>Dec 3</a:t>
            </a:r>
            <a:r>
              <a:rPr lang="en-US" sz="1200" b="1" baseline="30000" dirty="0"/>
              <a:t>rd</a:t>
            </a:r>
            <a:r>
              <a:rPr lang="en-US" sz="1200" b="1" dirty="0"/>
              <a:t>, 2021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066800"/>
          </a:xfrm>
        </p:spPr>
        <p:txBody>
          <a:bodyPr>
            <a:noAutofit/>
          </a:bodyPr>
          <a:lstStyle/>
          <a:p>
            <a:r>
              <a:rPr lang="en-US" sz="3200" dirty="0"/>
              <a:t>About the Food and Drug Administration (FDA)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President Theodore Roosevelt signed the Food and Drugs Act on June 30, 1906</a:t>
            </a:r>
          </a:p>
          <a:p>
            <a:endParaRPr lang="en-US" sz="1800" dirty="0"/>
          </a:p>
          <a:p>
            <a:r>
              <a:rPr lang="en-US" sz="1800" dirty="0"/>
              <a:t>The Act did not establish standards for food, it did enforce the labeling of ingredients</a:t>
            </a:r>
          </a:p>
          <a:p>
            <a:endParaRPr lang="en-US" sz="1800" dirty="0"/>
          </a:p>
          <a:p>
            <a:r>
              <a:rPr lang="en-US" sz="1800" dirty="0"/>
              <a:t>FDA Mission  - protect the public health by ensuring the safety and security of human and</a:t>
            </a:r>
            <a:r>
              <a:rPr lang="en-US" sz="1800" b="1" dirty="0"/>
              <a:t> </a:t>
            </a:r>
            <a:r>
              <a:rPr lang="en-US" sz="1800" dirty="0"/>
              <a:t>veterinary</a:t>
            </a:r>
            <a:r>
              <a:rPr lang="en-US" sz="1800" b="1" dirty="0"/>
              <a:t> drugs</a:t>
            </a:r>
            <a:r>
              <a:rPr lang="en-US" sz="1800" dirty="0"/>
              <a:t>, </a:t>
            </a:r>
            <a:r>
              <a:rPr lang="en-US" sz="1800" b="1" dirty="0"/>
              <a:t>biological </a:t>
            </a:r>
            <a:r>
              <a:rPr lang="en-US" sz="1800" dirty="0"/>
              <a:t>products, and medical </a:t>
            </a:r>
            <a:r>
              <a:rPr lang="en-US" sz="1800" b="1" dirty="0"/>
              <a:t>devices</a:t>
            </a:r>
            <a:r>
              <a:rPr lang="en-US" sz="1800" dirty="0"/>
              <a:t>, our nation's </a:t>
            </a:r>
            <a:r>
              <a:rPr lang="en-US" sz="1800" b="1" dirty="0"/>
              <a:t>food</a:t>
            </a:r>
            <a:r>
              <a:rPr lang="en-US" sz="1800" dirty="0"/>
              <a:t> supply, </a:t>
            </a:r>
            <a:r>
              <a:rPr lang="en-US" sz="1800" b="1" dirty="0"/>
              <a:t>cosmetics</a:t>
            </a:r>
            <a:r>
              <a:rPr lang="en-US" sz="1800" dirty="0"/>
              <a:t>, and products that emit radiation</a:t>
            </a:r>
          </a:p>
          <a:p>
            <a:r>
              <a:rPr lang="en-US" sz="1800" dirty="0"/>
              <a:t>President Obama on January 21, 2009 issued the Memorandum , Transparency and Open Government instructing agencies to take specific actions to implement the principles of transparency, participation, and collaboration.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066800"/>
          </a:xfrm>
        </p:spPr>
        <p:txBody>
          <a:bodyPr>
            <a:noAutofit/>
          </a:bodyPr>
          <a:lstStyle/>
          <a:p>
            <a:r>
              <a:rPr lang="en-US" sz="3200" dirty="0"/>
              <a:t>FDA Dashboard and Data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17309" y="1447800"/>
            <a:ext cx="10157354" cy="4470400"/>
          </a:xfrm>
        </p:spPr>
        <p:txBody>
          <a:bodyPr>
            <a:normAutofit fontScale="92500" lnSpcReduction="20000"/>
          </a:bodyPr>
          <a:lstStyle/>
          <a:p>
            <a:pPr marL="304747" lvl="1">
              <a:spcBef>
                <a:spcPts val="1866"/>
              </a:spcBef>
              <a:buFont typeface="Arial" pitchFamily="34" charset="0"/>
              <a:buChar char="•"/>
            </a:pPr>
            <a:r>
              <a:rPr lang="en-US" sz="2200" b="1" dirty="0"/>
              <a:t>Recall Classifications:</a:t>
            </a:r>
          </a:p>
          <a:p>
            <a:pPr lvl="1"/>
            <a:r>
              <a:rPr lang="en-US" sz="1400" b="1" dirty="0"/>
              <a:t>Class I </a:t>
            </a:r>
            <a:r>
              <a:rPr lang="en-US" sz="1400" dirty="0"/>
              <a:t>– Dangerous or defective products that </a:t>
            </a:r>
            <a:r>
              <a:rPr lang="en-US" sz="1400" u="sng" dirty="0"/>
              <a:t>predictably could cause serious health problems or death</a:t>
            </a:r>
            <a:r>
              <a:rPr lang="en-US" sz="1400" dirty="0"/>
              <a:t>. Examples include: food found to contain botulinum toxin, food with undeclared allergens, a label mix-up on a lifesaving drug, or a defective artificial heart valve.</a:t>
            </a:r>
          </a:p>
          <a:p>
            <a:pPr lvl="1"/>
            <a:r>
              <a:rPr lang="en-US" sz="1400" b="1" dirty="0"/>
              <a:t>Class II </a:t>
            </a:r>
            <a:r>
              <a:rPr lang="en-US" sz="1400" dirty="0"/>
              <a:t>– Products that might cause a temporary health problem, or </a:t>
            </a:r>
            <a:r>
              <a:rPr lang="en-US" sz="1400" u="sng" dirty="0"/>
              <a:t>pose only a slight threat of a serious nature</a:t>
            </a:r>
            <a:r>
              <a:rPr lang="en-US" sz="1400" dirty="0"/>
              <a:t>. Example: a drug that is under-strength but that is not used to treat life-threatening situations.</a:t>
            </a:r>
          </a:p>
          <a:p>
            <a:pPr lvl="1"/>
            <a:r>
              <a:rPr lang="en-US" sz="1400" b="1" dirty="0"/>
              <a:t>Class III </a:t>
            </a:r>
            <a:r>
              <a:rPr lang="en-US" sz="1400" dirty="0"/>
              <a:t>– Products that are </a:t>
            </a:r>
            <a:r>
              <a:rPr lang="en-US" sz="1400" u="sng" dirty="0"/>
              <a:t>unlikely to cause any adverse health reaction, but that violate FDA labeling or manufacturing laws</a:t>
            </a:r>
            <a:r>
              <a:rPr lang="en-US" sz="1400" dirty="0"/>
              <a:t>. Examples include: a minor container defect and lack of English labeling in a retail food.</a:t>
            </a:r>
          </a:p>
          <a:p>
            <a:pPr marL="304747" lvl="1">
              <a:spcBef>
                <a:spcPts val="1866"/>
              </a:spcBef>
              <a:buFont typeface="Arial" pitchFamily="34" charset="0"/>
              <a:buChar char="•"/>
            </a:pPr>
            <a:r>
              <a:rPr lang="en-US" sz="2200" b="1" dirty="0"/>
              <a:t>Recall Status</a:t>
            </a:r>
          </a:p>
          <a:p>
            <a:pPr lvl="1"/>
            <a:r>
              <a:rPr lang="en-US" sz="1400" b="1" dirty="0"/>
              <a:t>Ongoing</a:t>
            </a:r>
            <a:r>
              <a:rPr lang="en-US" sz="1400" dirty="0"/>
              <a:t> - The classification used to indicate that the recall action is in progress.</a:t>
            </a:r>
          </a:p>
          <a:p>
            <a:pPr lvl="1"/>
            <a:r>
              <a:rPr lang="en-US" sz="1400" b="1" dirty="0"/>
              <a:t>Completed</a:t>
            </a:r>
            <a:r>
              <a:rPr lang="en-US" sz="1400" dirty="0"/>
              <a:t> - The classification used to indicate that the recalling firm has: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200" dirty="0"/>
              <a:t>Retrieved and impounded all outstanding product that could reasonably be expected to be recovered, or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200" dirty="0"/>
              <a:t>Completed all product corrections.</a:t>
            </a:r>
          </a:p>
          <a:p>
            <a:pPr lvl="1"/>
            <a:r>
              <a:rPr lang="en-US" sz="1400" b="1" dirty="0"/>
              <a:t>Terminated</a:t>
            </a:r>
            <a:r>
              <a:rPr lang="en-US" sz="1400" dirty="0"/>
              <a:t> - The classification used to indicate that FDA has determined that: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200" dirty="0"/>
              <a:t>All reasonable efforts have been made to remove or correct the violative product in accordance with the recall strategy, and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200" dirty="0"/>
              <a:t>Proper disposition has been made according to the degree of hazard.</a:t>
            </a:r>
          </a:p>
        </p:txBody>
      </p:sp>
    </p:spTree>
    <p:extLst>
      <p:ext uri="{BB962C8B-B14F-4D97-AF65-F5344CB8AC3E}">
        <p14:creationId xmlns:p14="http://schemas.microsoft.com/office/powerpoint/2010/main" val="332801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9A4E33EC-D715-440E-9062-8AFA4CC9E341}" vid="{0DFBCB81-4ACA-49F1-BA1C-2B43B27F1FC4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125</TotalTime>
  <Words>356</Words>
  <Application>Microsoft Office PowerPoint</Application>
  <PresentationFormat>Custom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Books 16x9</vt:lpstr>
      <vt:lpstr>FDA Product Recall Dashboard</vt:lpstr>
      <vt:lpstr>About the Food and Drug Administration (FDA)</vt:lpstr>
      <vt:lpstr>FDA Dashboard and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FDA Product Recall Dashboard</dc:title>
  <dc:creator>Mo Maz</dc:creator>
  <cp:lastModifiedBy>Mo Maz</cp:lastModifiedBy>
  <cp:revision>2</cp:revision>
  <dcterms:created xsi:type="dcterms:W3CDTF">2021-12-03T01:48:00Z</dcterms:created>
  <dcterms:modified xsi:type="dcterms:W3CDTF">2021-12-03T22:01:23Z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