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5" y="990595"/>
            <a:ext cx="1743075" cy="1333495"/>
            <a:chOff x="742950" y="1104895"/>
            <a:chExt cx="1743075" cy="1333495"/>
          </a:xfrm>
        </p:grpSpPr>
        <p:sp>
          <p:nvSpPr>
            <p:cNvPr id="1048596" name="object 3"/>
            <p:cNvSpPr/>
            <p:nvPr/>
          </p:nvSpPr>
          <p:spPr>
            <a:xfrm>
              <a:off x="742950" y="1381129"/>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9" y="1104895"/>
              <a:ext cx="647695" cy="561970"/>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4" y="1190620"/>
            <a:ext cx="1666879" cy="1438279"/>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4" cy="619120"/>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4004" y="19659"/>
            <a:ext cx="7629525" cy="1001562"/>
          </a:xfrm>
          <a:prstGeom prst="rect"/>
        </p:spPr>
        <p:txBody>
          <a:bodyPr bIns="0" lIns="0" rIns="0" rtlCol="0" tIns="16510" vert="horz" wrap="square">
            <a:spAutoFit/>
          </a:bodyPr>
          <a:p>
            <a:pPr marL="3213738"/>
            <a:r>
              <a:rPr b="1">
                <a:solidFill>
                  <a:srgbClr val="0F0F0F"/>
                </a:solidFill>
                <a:latin typeface="Times New Roman"/>
                <a:cs typeface="Times New Roman"/>
              </a:rPr>
              <a:t>Digital Portfolio </a:t>
            </a:r>
            <a:br>
              <a:rPr b="1">
                <a:solidFill>
                  <a:srgbClr val="0F0F0F"/>
                </a:solidFill>
              </a:rPr>
            </a:br>
          </a:p>
        </p:txBody>
      </p:sp>
      <p:pic>
        <p:nvPicPr>
          <p:cNvPr id="2097152" name="object 9"/>
          <p:cNvPicPr>
            <a:picLocks/>
          </p:cNvPicPr>
          <p:nvPr/>
        </p:nvPicPr>
        <p:blipFill>
          <a:blip xmlns:r="http://schemas.openxmlformats.org/officeDocument/2006/relationships" r:embed="rId1" cstate="print"/>
          <a:stretch>
            <a:fillRect/>
          </a:stretch>
        </p:blipFill>
        <p:spPr>
          <a:xfrm>
            <a:off x="676270" y="6467479"/>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t>1</a:t>
            </a:r>
          </a:p>
        </p:txBody>
      </p:sp>
      <p:sp>
        <p:nvSpPr>
          <p:cNvPr id="1048602" name="TextBox 13"/>
          <p:cNvSpPr txBox="1"/>
          <p:nvPr/>
        </p:nvSpPr>
        <p:spPr>
          <a:xfrm>
            <a:off x="2554546" y="3314155"/>
            <a:ext cx="8610604" cy="1869441"/>
          </a:xfrm>
          <a:prstGeom prst="rect"/>
          <a:noFill/>
        </p:spPr>
        <p:txBody>
          <a:bodyPr anchor="t" bIns="45720" lIns="91440" rIns="91440" rtlCol="0" tIns="45720" wrap="square">
            <a:spAutoFit/>
          </a:bodyPr>
          <a:p>
            <a:r>
              <a:rPr sz="2400"/>
              <a:t>STUDENT NAME: M. Manjula </a:t>
            </a:r>
          </a:p>
          <a:p>
            <a:r>
              <a:rPr sz="2400"/>
              <a:t>REGISTER NO AND NMID:C9229F6C950FEC089D74828BFBB75A16 </a:t>
            </a:r>
          </a:p>
          <a:p>
            <a:r>
              <a:rPr sz="2400"/>
              <a:t>DEPARTMENT: Bsc. cs</a:t>
            </a:r>
          </a:p>
          <a:p>
            <a:r>
              <a:rPr sz="2400"/>
              <a:t>COLLEGE: SSBTS college Mailam Annamalai university </a:t>
            </a:r>
          </a:p>
          <a:p>
            <a:r>
              <a:rPr sz="240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9" y="6486036"/>
            <a:ext cx="1773561" cy="166371"/>
          </a:xfrm>
          <a:prstGeom prst="rect"/>
        </p:spPr>
        <p:txBody>
          <a:bodyPr bIns="0" lIns="0" rIns="0" rtlCol="0" tIns="0" vert="horz" wrap="square">
            <a:spAutoFit/>
          </a:bodyPr>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048669"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9" y="3381379"/>
            <a:ext cx="2466979" cy="3419470"/>
          </a:xfrm>
          <a:prstGeom prst="rect"/>
        </p:spPr>
      </p:pic>
      <p:sp>
        <p:nvSpPr>
          <p:cNvPr id="1048672" name="object 7"/>
          <p:cNvSpPr txBox="1">
            <a:spLocks noGrp="1"/>
          </p:cNvSpPr>
          <p:nvPr>
            <p:ph type="title"/>
          </p:nvPr>
        </p:nvSpPr>
        <p:spPr>
          <a:xfrm>
            <a:off x="1471249" y="30081"/>
            <a:ext cx="10258369" cy="5617210"/>
          </a:xfrm>
          <a:prstGeom prst="rect"/>
        </p:spPr>
        <p:txBody>
          <a:bodyPr bIns="0" lIns="0" rIns="0" rtlCol="0" tIns="16510" vert="horz" wrap="square">
            <a:spAutoFit/>
          </a:bodyPr>
          <a:p>
            <a:pPr marL="12696">
              <a:lnSpc>
                <a:spcPct val="100000"/>
              </a:lnSpc>
              <a:spcBef>
                <a:spcPts val="130"/>
              </a:spcBef>
            </a:pPr>
            <a:r>
              <a:rPr sz="4250"/>
              <a:t>RESULTS AND SCREENSHOTS</a:t>
            </a:r>
          </a:p>
          <a:p>
            <a:pPr marL="12696">
              <a:lnSpc>
                <a:spcPct val="100000"/>
              </a:lnSpc>
              <a:spcBef>
                <a:spcPts val="130"/>
              </a:spcBef>
            </a:pPr>
            <a:r>
              <a:rPr sz="4250"/>
              <a:t>Effective portfolios can lead to increased career opportunities, improved professional credibility, and enhanced visibility for job seekers and freelancers. A portfolio screenshot might show a clean interface showcasing projects, like a designer's Behance page or a developer's GitHub profile highlighting key work and skills.</a:t>
            </a:r>
          </a:p>
        </p:txBody>
      </p:sp>
      <p:sp>
        <p:nvSpPr>
          <p:cNvPr id="1048673" name="object 8"/>
          <p:cNvSpPr txBox="1"/>
          <p:nvPr/>
        </p:nvSpPr>
        <p:spPr>
          <a:xfrm>
            <a:off x="11277218" y="6473339"/>
            <a:ext cx="228600" cy="191765"/>
          </a:xfrm>
          <a:prstGeom prst="rect"/>
        </p:spPr>
        <p:txBody>
          <a:bodyPr bIns="0" lIns="0" rIns="0" rtlCol="0" tIns="6985" vert="horz" wrap="square">
            <a:spAutoFit/>
          </a:bodyPr>
          <a:p>
            <a:pPr marL="38104">
              <a:lnSpc>
                <a:spcPct val="100000"/>
              </a:lnSpc>
              <a:spcBef>
                <a:spcPts val="55"/>
              </a:spcBef>
            </a:pPr>
            <a:r>
              <a:rPr sz="1100">
                <a:solidFill>
                  <a:srgbClr val="2D936B"/>
                </a:solidFill>
                <a:latin typeface="Trebuchet MS"/>
                <a:cs typeface="Trebuchet MS"/>
              </a:rPr>
              <a:t>10</a:t>
            </a:r>
          </a:p>
        </p:txBody>
      </p:sp>
      <p:sp>
        <p:nvSpPr>
          <p:cNvPr id="1048674" name="TextBox 8"/>
          <p:cNvSpPr txBox="1"/>
          <p:nvPr/>
        </p:nvSpPr>
        <p:spPr>
          <a:xfrm>
            <a:off x="2743200" y="2354702"/>
            <a:ext cx="8534018" cy="624841"/>
          </a:xfrm>
          <a:prstGeom prst="rect"/>
          <a:noFill/>
        </p:spPr>
        <p:txBody>
          <a:bodyPr rtlCol="0" wrap="square">
            <a:spAutoFit/>
          </a:bodyPr>
          <a:p>
            <a:pPr>
              <a:buFont typeface="Arial"/>
              <a:buChar char="•"/>
            </a:pPr>
          </a:p>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9" y="6467479"/>
            <a:ext cx="76195" cy="177798"/>
          </a:xfrm>
          <a:prstGeom prst="rect"/>
        </p:spPr>
      </p:pic>
      <p:sp>
        <p:nvSpPr>
          <p:cNvPr id="1048678" name="object 7"/>
          <p:cNvSpPr txBox="1">
            <a:spLocks noGrp="1"/>
          </p:cNvSpPr>
          <p:nvPr>
            <p:ph type="title"/>
          </p:nvPr>
        </p:nvSpPr>
        <p:spPr>
          <a:xfrm>
            <a:off x="450502" y="-558"/>
            <a:ext cx="11558531" cy="6541770"/>
          </a:xfrm>
          <a:prstGeom prst="rect"/>
        </p:spPr>
        <p:txBody>
          <a:bodyPr bIns="0" lIns="0" rIns="0" rtlCol="0" tIns="13335" vert="horz" wrap="square">
            <a:spAutoFit/>
          </a:bodyPr>
          <a:p>
            <a:pPr marL="12696">
              <a:lnSpc>
                <a:spcPct val="100000"/>
              </a:lnSpc>
              <a:spcBef>
                <a:spcPts val="105"/>
              </a:spcBef>
            </a:pPr>
            <a:r>
              <a:t>CONCLUSION</a:t>
            </a:r>
          </a:p>
          <a:p>
            <a:pPr marL="12696">
              <a:lnSpc>
                <a:spcPct val="100000"/>
              </a:lnSpc>
              <a:spcBef>
                <a:spcPts val="105"/>
              </a:spcBef>
            </a:pPr>
            <a:r>
              <a:t>Portfolio-driven career advancement offers professionals a powerful way to showcase their capabilities and achievements, boosting credibility and unlocking new opportunities. Effective portfolios align with career goals, highlighting relevant skills and work samples to impress potential employers, clients, or collaborators.</a:t>
            </a:r>
          </a:p>
        </p:txBody>
      </p:sp>
      <p:sp>
        <p:nvSpPr>
          <p:cNvPr id="1048679" name="object 9"/>
          <p:cNvSpPr txBox="1"/>
          <p:nvPr/>
        </p:nvSpPr>
        <p:spPr>
          <a:xfrm>
            <a:off x="11277218" y="6473339"/>
            <a:ext cx="228600" cy="191765"/>
          </a:xfrm>
          <a:prstGeom prst="rect"/>
        </p:spPr>
        <p:txBody>
          <a:bodyPr bIns="0" lIns="0" rIns="0" rtlCol="0" tIns="6985" vert="horz" wrap="square">
            <a:spAutoFit/>
          </a:bodyPr>
          <a:p>
            <a:pPr marL="38104">
              <a:lnSpc>
                <a:spcPct val="100000"/>
              </a:lnSpc>
              <a:spcBef>
                <a:spcPts val="55"/>
              </a:spcBef>
            </a:pPr>
            <a:r>
              <a:rPr sz="1100">
                <a:solidFill>
                  <a:srgbClr val="2D936B"/>
                </a:solidFill>
                <a:latin typeface="Trebuchet MS"/>
                <a:cs typeface="Trebuchet MS"/>
              </a:rPr>
              <a:t>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1995"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6" name="object 3"/>
          <p:cNvGrpSpPr/>
          <p:nvPr/>
        </p:nvGrpSpPr>
        <p:grpSpPr>
          <a:xfrm>
            <a:off x="7443843" y="0"/>
            <a:ext cx="4752979" cy="6863078"/>
            <a:chOff x="7443843" y="0"/>
            <a:chExt cx="4752979" cy="6863078"/>
          </a:xfrm>
        </p:grpSpPr>
        <p:sp>
          <p:nvSpPr>
            <p:cNvPr id="1048611" name="object 4"/>
            <p:cNvSpPr/>
            <p:nvPr/>
          </p:nvSpPr>
          <p:spPr>
            <a:xfrm>
              <a:off x="9377427" y="4827"/>
              <a:ext cx="1218567" cy="6853549"/>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5" y="3694895"/>
              <a:ext cx="4743450" cy="3163565"/>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4" y="0"/>
              <a:ext cx="3009904"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5293"/>
              </a:srgbClr>
            </a:solidFill>
          </p:spPr>
          <p:txBody>
            <a:bodyPr bIns="0" lIns="0" rIns="0" rtlCol="0" tIns="0" wrap="square"/>
            <a:p/>
          </p:txBody>
        </p:sp>
        <p:sp>
          <p:nvSpPr>
            <p:cNvPr id="1048614" name="object 7"/>
            <p:cNvSpPr/>
            <p:nvPr/>
          </p:nvSpPr>
          <p:spPr>
            <a:xfrm>
              <a:off x="9602874" y="0"/>
              <a:ext cx="2589525"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215"/>
              </a:srgbClr>
            </a:solidFill>
          </p:spPr>
          <p:txBody>
            <a:bodyPr bIns="0" lIns="0" rIns="0" rtlCol="0" tIns="0" wrap="square"/>
            <a:p/>
          </p:txBody>
        </p:sp>
        <p:sp>
          <p:nvSpPr>
            <p:cNvPr id="1048615" name="object 8"/>
            <p:cNvSpPr/>
            <p:nvPr/>
          </p:nvSpPr>
          <p:spPr>
            <a:xfrm>
              <a:off x="8934445" y="3047995"/>
              <a:ext cx="3257550" cy="3810004"/>
            </a:xfrm>
            <a:custGeom>
              <a:avLst/>
              <a:ahLst/>
              <a:rect l="l" t="t" r="r" b="b"/>
              <a:pathLst>
                <a:path w="3257550" h="3810000">
                  <a:moveTo>
                    <a:pt x="3257550" y="0"/>
                  </a:moveTo>
                  <a:lnTo>
                    <a:pt x="0" y="3810000"/>
                  </a:lnTo>
                  <a:lnTo>
                    <a:pt x="3257550" y="3810000"/>
                  </a:lnTo>
                  <a:lnTo>
                    <a:pt x="3257550" y="0"/>
                  </a:lnTo>
                  <a:close/>
                </a:path>
              </a:pathLst>
            </a:custGeom>
            <a:solidFill>
              <a:srgbClr val="17AFE3">
                <a:alpha val="65097"/>
              </a:srgbClr>
            </a:solidFill>
          </p:spPr>
          <p:txBody>
            <a:bodyPr bIns="0" lIns="0" rIns="0" rtlCol="0" tIns="0" wrap="square"/>
            <a:p/>
          </p:txBody>
        </p:sp>
        <p:sp>
          <p:nvSpPr>
            <p:cNvPr id="1048616" name="object 9"/>
            <p:cNvSpPr/>
            <p:nvPr/>
          </p:nvSpPr>
          <p:spPr>
            <a:xfrm>
              <a:off x="9337927" y="0"/>
              <a:ext cx="2854318"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49411"/>
              </a:srgbClr>
            </a:solidFill>
          </p:spPr>
          <p:txBody>
            <a:bodyPr bIns="0" lIns="0" rIns="0" rtlCol="0" tIns="0" wrap="square"/>
            <a:p/>
          </p:txBody>
        </p:sp>
        <p:sp>
          <p:nvSpPr>
            <p:cNvPr id="1048617" name="object 10"/>
            <p:cNvSpPr/>
            <p:nvPr/>
          </p:nvSpPr>
          <p:spPr>
            <a:xfrm>
              <a:off x="10896604" y="0"/>
              <a:ext cx="1295404"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69410"/>
              </a:srgbClr>
            </a:solidFill>
          </p:spPr>
          <p:txBody>
            <a:bodyPr bIns="0" lIns="0" rIns="0" rtlCol="0" tIns="0" wrap="square"/>
            <a:p/>
          </p:txBody>
        </p:sp>
        <p:sp>
          <p:nvSpPr>
            <p:cNvPr id="1048618" name="object 11"/>
            <p:cNvSpPr/>
            <p:nvPr/>
          </p:nvSpPr>
          <p:spPr>
            <a:xfrm>
              <a:off x="10936244"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214"/>
              </a:srgbClr>
            </a:solidFill>
          </p:spPr>
          <p:txBody>
            <a:bodyPr bIns="0" lIns="0" rIns="0" rtlCol="0" tIns="0" wrap="square"/>
            <a:p/>
          </p:txBody>
        </p:sp>
        <p:sp>
          <p:nvSpPr>
            <p:cNvPr id="1048619" name="object 12"/>
            <p:cNvSpPr/>
            <p:nvPr/>
          </p:nvSpPr>
          <p:spPr>
            <a:xfrm>
              <a:off x="10372725" y="3590920"/>
              <a:ext cx="1819270" cy="3267079"/>
            </a:xfrm>
            <a:custGeom>
              <a:avLst/>
              <a:ahLst/>
              <a:rect l="l" t="t" r="r" b="b"/>
              <a:pathLst>
                <a:path w="1819275" h="3267075">
                  <a:moveTo>
                    <a:pt x="1819275" y="0"/>
                  </a:moveTo>
                  <a:lnTo>
                    <a:pt x="0" y="3267075"/>
                  </a:lnTo>
                  <a:lnTo>
                    <a:pt x="1819275" y="3267075"/>
                  </a:lnTo>
                  <a:lnTo>
                    <a:pt x="1819275" y="0"/>
                  </a:lnTo>
                  <a:close/>
                </a:path>
              </a:pathLst>
            </a:custGeom>
            <a:solidFill>
              <a:srgbClr val="17AFE3">
                <a:alpha val="65097"/>
              </a:srgbClr>
            </a:solidFill>
          </p:spPr>
          <p:txBody>
            <a:bodyPr bIns="0" lIns="0" rIns="0" rtlCol="0" tIns="0" wrap="square"/>
            <a:p/>
          </p:txBody>
        </p:sp>
      </p:grpSp>
      <p:sp>
        <p:nvSpPr>
          <p:cNvPr id="1048620" name="object 13"/>
          <p:cNvSpPr/>
          <p:nvPr/>
        </p:nvSpPr>
        <p:spPr>
          <a:xfrm>
            <a:off x="0" y="4010029"/>
            <a:ext cx="447670" cy="2847970"/>
          </a:xfrm>
          <a:custGeom>
            <a:avLst/>
            <a:ahLst/>
            <a:rect l="l" t="t" r="r" b="b"/>
            <a:pathLst>
              <a:path w="447675" h="2847975">
                <a:moveTo>
                  <a:pt x="0" y="0"/>
                </a:moveTo>
                <a:lnTo>
                  <a:pt x="0" y="2847975"/>
                </a:lnTo>
                <a:lnTo>
                  <a:pt x="447675" y="2847975"/>
                </a:lnTo>
                <a:lnTo>
                  <a:pt x="0" y="0"/>
                </a:lnTo>
                <a:close/>
              </a:path>
            </a:pathLst>
          </a:custGeom>
          <a:solidFill>
            <a:srgbClr val="5FCAEE">
              <a:alpha val="69410"/>
            </a:srgbClr>
          </a:solidFill>
        </p:spPr>
        <p:txBody>
          <a:bodyPr bIns="0" lIns="0" rIns="0" rtlCol="0" tIns="0" wrap="square"/>
          <a:p/>
        </p:txBody>
      </p:sp>
      <p:sp>
        <p:nvSpPr>
          <p:cNvPr id="1048621" name="object 14"/>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3289920" y="1175063"/>
            <a:ext cx="3909696" cy="2522220"/>
          </a:xfrm>
          <a:prstGeom prst="rect"/>
        </p:spPr>
        <p:txBody>
          <a:bodyPr bIns="0" lIns="0" rIns="0" rtlCol="0" tIns="16510" vert="horz" wrap="square">
            <a:spAutoFit/>
          </a:bodyPr>
          <a:p>
            <a:pPr marL="12696">
              <a:lnSpc>
                <a:spcPct val="100000"/>
              </a:lnSpc>
              <a:spcBef>
                <a:spcPts val="130"/>
              </a:spcBef>
            </a:pPr>
            <a:r>
              <a:rPr sz="4250"/>
              <a:t>PROJECT</a:t>
            </a:r>
            <a:r>
              <a:rPr sz="4250"/>
              <a:t>TITLE:</a:t>
            </a:r>
          </a:p>
          <a:p>
            <a:pPr marL="12696">
              <a:lnSpc>
                <a:spcPct val="100000"/>
              </a:lnSpc>
              <a:spcBef>
                <a:spcPts val="130"/>
              </a:spcBef>
            </a:pPr>
            <a:r>
              <a:rPr sz="4250"/>
              <a:t>Protfilo Driven career Advancement</a:t>
            </a:r>
          </a:p>
        </p:txBody>
      </p:sp>
      <p:grpSp>
        <p:nvGrpSpPr>
          <p:cNvPr id="27" name="object 18"/>
          <p:cNvGrpSpPr/>
          <p:nvPr/>
        </p:nvGrpSpPr>
        <p:grpSpPr>
          <a:xfrm>
            <a:off x="466729" y="6410329"/>
            <a:ext cx="3705220" cy="295279"/>
            <a:chOff x="466729" y="6410329"/>
            <a:chExt cx="3705220" cy="295279"/>
          </a:xfrm>
        </p:grpSpPr>
        <p:pic>
          <p:nvPicPr>
            <p:cNvPr id="2097153" name="object 19"/>
            <p:cNvPicPr>
              <a:picLocks/>
            </p:cNvPicPr>
            <p:nvPr/>
          </p:nvPicPr>
          <p:blipFill>
            <a:blip xmlns:r="http://schemas.openxmlformats.org/officeDocument/2006/relationships" r:embed="rId1" cstate="print"/>
            <a:stretch>
              <a:fillRect/>
            </a:stretch>
          </p:blipFill>
          <p:spPr>
            <a:xfrm>
              <a:off x="676270" y="6467479"/>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9" y="6410329"/>
              <a:ext cx="3705220" cy="295279"/>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195" y="28575"/>
            <a:ext cx="12481707"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9" name="object 3"/>
          <p:cNvGrpSpPr/>
          <p:nvPr/>
        </p:nvGrpSpPr>
        <p:grpSpPr>
          <a:xfrm>
            <a:off x="7443843" y="0"/>
            <a:ext cx="4752979" cy="6863078"/>
            <a:chOff x="7443843" y="0"/>
            <a:chExt cx="4752979" cy="6863078"/>
          </a:xfrm>
        </p:grpSpPr>
        <p:sp>
          <p:nvSpPr>
            <p:cNvPr id="1048627" name="object 4"/>
            <p:cNvSpPr/>
            <p:nvPr/>
          </p:nvSpPr>
          <p:spPr>
            <a:xfrm>
              <a:off x="9377427" y="4827"/>
              <a:ext cx="1218567" cy="6853549"/>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5" y="3694895"/>
              <a:ext cx="4743450" cy="3163565"/>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4" y="0"/>
              <a:ext cx="3009904"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5293"/>
              </a:srgbClr>
            </a:solidFill>
          </p:spPr>
          <p:txBody>
            <a:bodyPr bIns="0" lIns="0" rIns="0" rtlCol="0" tIns="0" wrap="square"/>
            <a:p/>
          </p:txBody>
        </p:sp>
        <p:sp>
          <p:nvSpPr>
            <p:cNvPr id="1048630" name="object 7"/>
            <p:cNvSpPr/>
            <p:nvPr/>
          </p:nvSpPr>
          <p:spPr>
            <a:xfrm>
              <a:off x="9602874" y="0"/>
              <a:ext cx="2589525"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215"/>
              </a:srgbClr>
            </a:solidFill>
          </p:spPr>
          <p:txBody>
            <a:bodyPr bIns="0" lIns="0" rIns="0" rtlCol="0" tIns="0" wrap="square"/>
            <a:p/>
          </p:txBody>
        </p:sp>
        <p:sp>
          <p:nvSpPr>
            <p:cNvPr id="1048631" name="object 8"/>
            <p:cNvSpPr/>
            <p:nvPr/>
          </p:nvSpPr>
          <p:spPr>
            <a:xfrm>
              <a:off x="8934445" y="3047995"/>
              <a:ext cx="3257550" cy="3810004"/>
            </a:xfrm>
            <a:custGeom>
              <a:avLst/>
              <a:ahLst/>
              <a:rect l="l" t="t" r="r" b="b"/>
              <a:pathLst>
                <a:path w="3257550" h="3810000">
                  <a:moveTo>
                    <a:pt x="3257550" y="0"/>
                  </a:moveTo>
                  <a:lnTo>
                    <a:pt x="0" y="3810000"/>
                  </a:lnTo>
                  <a:lnTo>
                    <a:pt x="3257550" y="3810000"/>
                  </a:lnTo>
                  <a:lnTo>
                    <a:pt x="3257550" y="0"/>
                  </a:lnTo>
                  <a:close/>
                </a:path>
              </a:pathLst>
            </a:custGeom>
            <a:solidFill>
              <a:srgbClr val="17AFE3">
                <a:alpha val="65097"/>
              </a:srgbClr>
            </a:solidFill>
          </p:spPr>
          <p:txBody>
            <a:bodyPr bIns="0" lIns="0" rIns="0" rtlCol="0" tIns="0" wrap="square"/>
            <a:p/>
          </p:txBody>
        </p:sp>
        <p:sp>
          <p:nvSpPr>
            <p:cNvPr id="1048632" name="object 9"/>
            <p:cNvSpPr/>
            <p:nvPr/>
          </p:nvSpPr>
          <p:spPr>
            <a:xfrm>
              <a:off x="9337927" y="0"/>
              <a:ext cx="2854318"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49411"/>
              </a:srgbClr>
            </a:solidFill>
          </p:spPr>
          <p:txBody>
            <a:bodyPr bIns="0" lIns="0" rIns="0" rtlCol="0" tIns="0" wrap="square"/>
            <a:p/>
          </p:txBody>
        </p:sp>
        <p:sp>
          <p:nvSpPr>
            <p:cNvPr id="1048633" name="object 10"/>
            <p:cNvSpPr/>
            <p:nvPr/>
          </p:nvSpPr>
          <p:spPr>
            <a:xfrm>
              <a:off x="10896604" y="0"/>
              <a:ext cx="1295404"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69410"/>
              </a:srgbClr>
            </a:solidFill>
          </p:spPr>
          <p:txBody>
            <a:bodyPr bIns="0" lIns="0" rIns="0" rtlCol="0" tIns="0" wrap="square"/>
            <a:p/>
          </p:txBody>
        </p:sp>
        <p:sp>
          <p:nvSpPr>
            <p:cNvPr id="1048634" name="object 11"/>
            <p:cNvSpPr/>
            <p:nvPr/>
          </p:nvSpPr>
          <p:spPr>
            <a:xfrm>
              <a:off x="10936244"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214"/>
              </a:srgbClr>
            </a:solidFill>
          </p:spPr>
          <p:txBody>
            <a:bodyPr bIns="0" lIns="0" rIns="0" rtlCol="0" tIns="0" wrap="square"/>
            <a:p/>
          </p:txBody>
        </p:sp>
        <p:sp>
          <p:nvSpPr>
            <p:cNvPr id="1048635" name="object 12"/>
            <p:cNvSpPr/>
            <p:nvPr/>
          </p:nvSpPr>
          <p:spPr>
            <a:xfrm>
              <a:off x="10372725" y="3590920"/>
              <a:ext cx="1819270" cy="3267079"/>
            </a:xfrm>
            <a:custGeom>
              <a:avLst/>
              <a:ahLst/>
              <a:rect l="l" t="t" r="r" b="b"/>
              <a:pathLst>
                <a:path w="1819275" h="3267075">
                  <a:moveTo>
                    <a:pt x="1819275" y="0"/>
                  </a:moveTo>
                  <a:lnTo>
                    <a:pt x="0" y="3267075"/>
                  </a:lnTo>
                  <a:lnTo>
                    <a:pt x="1819275" y="3267075"/>
                  </a:lnTo>
                  <a:lnTo>
                    <a:pt x="1819275" y="0"/>
                  </a:lnTo>
                  <a:close/>
                </a:path>
              </a:pathLst>
            </a:custGeom>
            <a:solidFill>
              <a:srgbClr val="17AFE3">
                <a:alpha val="65097"/>
              </a:srgbClr>
            </a:solidFill>
          </p:spPr>
          <p:txBody>
            <a:bodyPr bIns="0" lIns="0" rIns="0" rtlCol="0" tIns="0" wrap="square"/>
            <a:p/>
          </p:txBody>
        </p:sp>
      </p:grpSp>
      <p:sp>
        <p:nvSpPr>
          <p:cNvPr id="1048636" name="object 13"/>
          <p:cNvSpPr/>
          <p:nvPr/>
        </p:nvSpPr>
        <p:spPr>
          <a:xfrm>
            <a:off x="0" y="4010029"/>
            <a:ext cx="447670" cy="2847970"/>
          </a:xfrm>
          <a:custGeom>
            <a:avLst/>
            <a:ahLst/>
            <a:rect l="l" t="t" r="r" b="b"/>
            <a:pathLst>
              <a:path w="447675" h="2847975">
                <a:moveTo>
                  <a:pt x="0" y="0"/>
                </a:moveTo>
                <a:lnTo>
                  <a:pt x="0" y="2847975"/>
                </a:lnTo>
                <a:lnTo>
                  <a:pt x="447675" y="2847975"/>
                </a:lnTo>
                <a:lnTo>
                  <a:pt x="0" y="0"/>
                </a:lnTo>
                <a:close/>
              </a:path>
            </a:pathLst>
          </a:custGeom>
          <a:solidFill>
            <a:srgbClr val="5FCAEE">
              <a:alpha val="69410"/>
            </a:srgbClr>
          </a:solidFill>
        </p:spPr>
        <p:txBody>
          <a:bodyPr bIns="0" lIns="0" rIns="0" rtlCol="0" tIns="0" wrap="square"/>
          <a:p/>
        </p:txBody>
      </p:sp>
      <p:sp>
        <p:nvSpPr>
          <p:cNvPr id="1048637" name="object 14"/>
          <p:cNvSpPr txBox="1"/>
          <p:nvPr/>
        </p:nvSpPr>
        <p:spPr>
          <a:xfrm>
            <a:off x="752479" y="6486036"/>
            <a:ext cx="1773561" cy="166371"/>
          </a:xfrm>
          <a:prstGeom prst="rect"/>
        </p:spPr>
        <p:txBody>
          <a:bodyPr bIns="0" lIns="0" rIns="0" rtlCol="0" tIns="0" vert="horz" wrap="square">
            <a:spAutoFit/>
          </a:bodyPr>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048638" name="object 15"/>
          <p:cNvSpPr/>
          <p:nvPr/>
        </p:nvSpPr>
        <p:spPr>
          <a:xfrm>
            <a:off x="7362820" y="447670"/>
            <a:ext cx="361945" cy="361945"/>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4" y="5610229"/>
            <a:ext cx="647695" cy="647695"/>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095"/>
            <a:ext cx="247645" cy="247645"/>
          </a:xfrm>
          <a:prstGeom prst="rect"/>
        </p:spPr>
      </p:pic>
      <p:grpSp>
        <p:nvGrpSpPr>
          <p:cNvPr id="30" name="object 18"/>
          <p:cNvGrpSpPr/>
          <p:nvPr/>
        </p:nvGrpSpPr>
        <p:grpSpPr>
          <a:xfrm>
            <a:off x="47620" y="3819520"/>
            <a:ext cx="4124329" cy="3009904"/>
            <a:chOff x="47620" y="3819520"/>
            <a:chExt cx="4124329" cy="3009904"/>
          </a:xfrm>
        </p:grpSpPr>
        <p:pic>
          <p:nvPicPr>
            <p:cNvPr id="2097156" name="object 19"/>
            <p:cNvPicPr>
              <a:picLocks/>
            </p:cNvPicPr>
            <p:nvPr/>
          </p:nvPicPr>
          <p:blipFill>
            <a:blip xmlns:r="http://schemas.openxmlformats.org/officeDocument/2006/relationships" r:embed="rId2" cstate="print"/>
            <a:stretch>
              <a:fillRect/>
            </a:stretch>
          </p:blipFill>
          <p:spPr>
            <a:xfrm>
              <a:off x="466729" y="6410329"/>
              <a:ext cx="3705220" cy="295279"/>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0" y="3819520"/>
              <a:ext cx="1733545" cy="3009904"/>
            </a:xfrm>
            <a:prstGeom prst="rect"/>
          </p:spPr>
        </p:pic>
      </p:grpSp>
      <p:sp>
        <p:nvSpPr>
          <p:cNvPr id="1048640" name="object 21"/>
          <p:cNvSpPr txBox="1">
            <a:spLocks noGrp="1"/>
          </p:cNvSpPr>
          <p:nvPr>
            <p:ph type="title"/>
          </p:nvPr>
        </p:nvSpPr>
        <p:spPr>
          <a:xfrm>
            <a:off x="739768" y="445382"/>
            <a:ext cx="2357116" cy="758186"/>
          </a:xfrm>
          <a:prstGeom prst="rect"/>
        </p:spPr>
        <p:txBody>
          <a:bodyPr bIns="0" lIns="0" rIns="0" rtlCol="0" tIns="13335" vert="horz" wrap="square">
            <a:spAutoFit/>
          </a:bodyPr>
          <a:p>
            <a:pPr marL="12696">
              <a:lnSpc>
                <a:spcPct val="100000"/>
              </a:lnSpc>
              <a:spcBef>
                <a:spcPts val="105"/>
              </a:spcBef>
            </a:pPr>
            <a:r>
              <a:t>A</a:t>
            </a:r>
            <a:r>
              <a:t>G</a:t>
            </a:r>
            <a:r>
              <a:t>E</a:t>
            </a:r>
            <a:r>
              <a:t>N</a:t>
            </a:r>
            <a:r>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t>3</a:t>
            </a:r>
          </a:p>
        </p:txBody>
      </p:sp>
      <p:sp>
        <p:nvSpPr>
          <p:cNvPr id="1048642" name="TextBox 22"/>
          <p:cNvSpPr txBox="1"/>
          <p:nvPr/>
        </p:nvSpPr>
        <p:spPr>
          <a:xfrm>
            <a:off x="2509800" y="1041536"/>
            <a:ext cx="5029200" cy="4396740"/>
          </a:xfrm>
          <a:prstGeom prst="rect"/>
          <a:noFill/>
        </p:spPr>
        <p:txBody>
          <a:bodyPr rtlCol="0" wrap="square">
            <a:spAutoFit/>
          </a:bodyPr>
          <a:p/>
          <a:p>
            <a:pPr>
              <a:buFont typeface="+mj-lt"/>
              <a:buAutoNum type="arabicPeriod"/>
            </a:pPr>
            <a:r>
              <a:rPr sz="2800">
                <a:solidFill>
                  <a:srgbClr val="0D0D0D"/>
                </a:solidFill>
                <a:latin typeface="Times New Roman"/>
                <a:cs typeface="Times New Roman"/>
              </a:rPr>
              <a:t>Problem Statement</a:t>
            </a:r>
          </a:p>
          <a:p>
            <a:pPr>
              <a:buFont typeface="+mj-lt"/>
              <a:buAutoNum type="arabicPeriod"/>
            </a:pPr>
            <a:r>
              <a:rPr sz="2800">
                <a:solidFill>
                  <a:srgbClr val="0D0D0D"/>
                </a:solidFill>
                <a:latin typeface="Times New Roman"/>
                <a:cs typeface="Times New Roman"/>
              </a:rPr>
              <a:t>Project Overview</a:t>
            </a:r>
          </a:p>
          <a:p>
            <a:pPr>
              <a:buFont typeface="+mj-lt"/>
              <a:buAutoNum type="arabicPeriod"/>
            </a:pPr>
            <a:r>
              <a:rPr sz="2800">
                <a:solidFill>
                  <a:srgbClr val="0D0D0D"/>
                </a:solidFill>
                <a:latin typeface="Times New Roman"/>
                <a:cs typeface="Times New Roman"/>
              </a:rPr>
              <a:t>End Users</a:t>
            </a:r>
          </a:p>
          <a:p>
            <a:pPr>
              <a:buFont typeface="+mj-lt"/>
              <a:buAutoNum type="arabicPeriod"/>
            </a:pPr>
            <a:r>
              <a:rPr sz="2800">
                <a:solidFill>
                  <a:srgbClr val="0D0D0D"/>
                </a:solidFill>
                <a:latin typeface="Times New Roman"/>
                <a:cs typeface="Times New Roman"/>
              </a:rPr>
              <a:t>Tools and Technologies</a:t>
            </a:r>
          </a:p>
          <a:p>
            <a:pPr>
              <a:buFont typeface="+mj-lt"/>
              <a:buAutoNum type="arabicPeriod"/>
            </a:pPr>
            <a:r>
              <a:rPr sz="2800">
                <a:solidFill>
                  <a:srgbClr val="0D0D0D"/>
                </a:solidFill>
                <a:latin typeface="Times New Roman"/>
                <a:cs typeface="Times New Roman"/>
              </a:rPr>
              <a:t>Portfolio design and Layout</a:t>
            </a:r>
          </a:p>
          <a:p>
            <a:pPr>
              <a:buFont typeface="+mj-lt"/>
              <a:buAutoNum type="arabicPeriod"/>
            </a:pPr>
            <a:r>
              <a:rPr sz="2800">
                <a:solidFill>
                  <a:srgbClr val="0D0D0D"/>
                </a:solidFill>
                <a:latin typeface="Times New Roman"/>
                <a:cs typeface="Times New Roman"/>
              </a:rPr>
              <a:t>Features and Functionality</a:t>
            </a: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Screenshots</a:t>
            </a:r>
          </a:p>
          <a:p>
            <a:pPr>
              <a:buFont typeface="+mj-lt"/>
              <a:buAutoNum type="arabicPeriod"/>
            </a:pPr>
            <a:r>
              <a:rPr sz="2800">
                <a:solidFill>
                  <a:srgbClr val="0D0D0D"/>
                </a:solidFill>
                <a:latin typeface="Times New Roman"/>
                <a:cs typeface="Times New Roman"/>
              </a:rPr>
              <a:t>Conclusion</a:t>
            </a:r>
          </a:p>
          <a:p>
            <a:pPr>
              <a:buFont typeface="+mj-lt"/>
              <a:buAutoNum type="arabicPeriod"/>
            </a:pPr>
            <a:r>
              <a:rPr sz="2800">
                <a:solidFill>
                  <a:srgbClr val="0D0D0D"/>
                </a:solidFill>
                <a:latin typeface="Times New Roman"/>
                <a:cs typeface="Times New Roman"/>
              </a:rPr>
              <a:t>Github</a:t>
            </a:r>
            <a:r>
              <a:rPr sz="2800">
                <a:solidFill>
                  <a:srgbClr val="0D0D0D"/>
                </a:solidFill>
                <a:latin typeface="Times New Roman"/>
                <a:cs typeface="Times New Roman"/>
              </a:rPr>
              <a:t> Link</a:t>
            </a:r>
          </a:p>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0" y="2933695"/>
            <a:ext cx="2762245" cy="3257550"/>
            <a:chOff x="7991470" y="2933695"/>
            <a:chExt cx="2762245" cy="3257550"/>
          </a:xfrm>
        </p:grpSpPr>
        <p:sp>
          <p:nvSpPr>
            <p:cNvPr id="1048643"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0" y="2933695"/>
              <a:ext cx="2762245" cy="3257550"/>
            </a:xfrm>
            <a:prstGeom prst="rect"/>
          </p:spPr>
        </p:pic>
      </p:grpSp>
      <p:sp>
        <p:nvSpPr>
          <p:cNvPr id="1048645" name="object 6"/>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183798" y="324817"/>
            <a:ext cx="11255354" cy="4978400"/>
          </a:xfrm>
          <a:prstGeom prst="rect"/>
        </p:spPr>
        <p:txBody>
          <a:bodyPr bIns="0" lIns="0" rIns="0" rtlCol="0" tIns="16510" vert="horz" wrap="square">
            <a:spAutoFit/>
          </a:bodyPr>
          <a:p>
            <a:pPr marL="12696">
              <a:lnSpc>
                <a:spcPct val="100000"/>
              </a:lnSpc>
              <a:spcBef>
                <a:spcPts val="130"/>
              </a:spcBef>
            </a:pPr>
            <a:r>
              <a:rPr sz="4250"/>
              <a:t>P</a:t>
            </a:r>
            <a:r>
              <a:rPr sz="4250"/>
              <a:t>ROB</a:t>
            </a:r>
            <a:r>
              <a:rPr sz="4250"/>
              <a:t>L</a:t>
            </a:r>
            <a:r>
              <a:rPr sz="4250"/>
              <a:t>E</a:t>
            </a:r>
            <a:r>
              <a:rPr sz="4250"/>
              <a:t>M</a:t>
            </a:r>
            <a:r>
              <a:rPr sz="4250"/>
              <a:t>	</a:t>
            </a:r>
            <a:r>
              <a:rPr sz="4250"/>
              <a:t>S</a:t>
            </a:r>
            <a:r>
              <a:rPr sz="4250"/>
              <a:t>T</a:t>
            </a:r>
            <a:r>
              <a:rPr sz="4250"/>
              <a:t>A</a:t>
            </a:r>
            <a:r>
              <a:rPr sz="4250"/>
              <a:t>T</a:t>
            </a:r>
            <a:r>
              <a:rPr sz="4250"/>
              <a:t>E</a:t>
            </a:r>
            <a:r>
              <a:rPr sz="4250"/>
              <a:t>ME</a:t>
            </a:r>
            <a:r>
              <a:rPr sz="4250"/>
              <a:t>NTProfessionals often struggle to leverage portfolios effectively for career advancement. Creating a portfolio that showcases relevant skills and achievements in a compelling way poses significant challenges. Balancing portfolio development with evolving career goals and target audience needs remains a key difficulty.</a:t>
            </a:r>
          </a:p>
        </p:txBody>
      </p:sp>
      <p:pic>
        <p:nvPicPr>
          <p:cNvPr id="2097159" name="object 8"/>
          <p:cNvPicPr>
            <a:picLocks/>
          </p:cNvPicPr>
          <p:nvPr/>
        </p:nvPicPr>
        <p:blipFill>
          <a:blip xmlns:r="http://schemas.openxmlformats.org/officeDocument/2006/relationships" r:embed="rId2" cstate="print"/>
          <a:stretch>
            <a:fillRect/>
          </a:stretch>
        </p:blipFill>
        <p:spPr>
          <a:xfrm>
            <a:off x="676270" y="6467479"/>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45"/>
            <a:ext cx="3533770" cy="3810004"/>
            <a:chOff x="8658225" y="2647945"/>
            <a:chExt cx="3533770" cy="3810004"/>
          </a:xfrm>
        </p:grpSpPr>
        <p:sp>
          <p:nvSpPr>
            <p:cNvPr id="1048648"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45"/>
              <a:ext cx="3533770" cy="3810004"/>
            </a:xfrm>
            <a:prstGeom prst="rect"/>
          </p:spPr>
        </p:pic>
      </p:grpSp>
      <p:sp>
        <p:nvSpPr>
          <p:cNvPr id="1048650" name="object 6"/>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rot="0">
            <a:off x="119964" y="330440"/>
            <a:ext cx="11613435" cy="5011420"/>
          </a:xfrm>
          <a:prstGeom prst="rect"/>
        </p:spPr>
        <p:txBody>
          <a:bodyPr bIns="0" lIns="0" rIns="0" rtlCol="0" tIns="16510" vert="horz" wrap="square">
            <a:spAutoFit/>
          </a:bodyPr>
          <a:p>
            <a:pPr marL="12696">
              <a:lnSpc>
                <a:spcPct val="100000"/>
              </a:lnSpc>
              <a:spcBef>
                <a:spcPts val="130"/>
              </a:spcBef>
            </a:pPr>
            <a:r>
              <a:rPr sz="4250"/>
              <a:t>PROJECT	</a:t>
            </a:r>
            <a:r>
              <a:rPr sz="4250"/>
              <a:t>OVERVIEW</a:t>
            </a:r>
          </a:p>
          <a:p>
            <a:pPr marL="12696">
              <a:lnSpc>
                <a:spcPct val="100000"/>
              </a:lnSpc>
              <a:spcBef>
                <a:spcPts val="130"/>
              </a:spcBef>
            </a:pPr>
            <a:r>
              <a:rPr sz="4250"/>
              <a:t>The project focuses on exploring strategies for effective portfolio-driven career advancement, enabling professionals to showcase skills and achievements impactfuly. It aims to identify best practices for creating, maintaining, and leveraging portfolios to support career growth and opportunities across various industries.</a:t>
            </a:r>
          </a:p>
        </p:txBody>
      </p:sp>
      <p:pic>
        <p:nvPicPr>
          <p:cNvPr id="2097161" name="object 8"/>
          <p:cNvPicPr>
            <a:picLocks/>
          </p:cNvPicPr>
          <p:nvPr/>
        </p:nvPicPr>
        <p:blipFill>
          <a:blip xmlns:r="http://schemas.openxmlformats.org/officeDocument/2006/relationships" r:embed="rId2" cstate="print"/>
          <a:stretch>
            <a:fillRect/>
          </a:stretch>
        </p:blipFill>
        <p:spPr>
          <a:xfrm>
            <a:off x="676270" y="6467479"/>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31" y="1018779"/>
            <a:ext cx="8987144" cy="3877310"/>
          </a:xfrm>
          <a:prstGeom prst="rect"/>
        </p:spPr>
        <p:txBody>
          <a:bodyPr bIns="0" lIns="0" rIns="0" rtlCol="0" tIns="16510" vert="horz" wrap="square">
            <a:spAutoFit/>
          </a:bodyPr>
          <a:p>
            <a:pPr marL="12696">
              <a:lnSpc>
                <a:spcPct val="100000"/>
              </a:lnSpc>
              <a:spcBef>
                <a:spcPts val="130"/>
              </a:spcBef>
            </a:pPr>
            <a:r>
              <a:rPr sz="3200"/>
              <a:t>W</a:t>
            </a:r>
            <a:r>
              <a:rPr sz="3200"/>
              <a:t>H</a:t>
            </a:r>
            <a:r>
              <a:rPr sz="3200"/>
              <a:t>O</a:t>
            </a:r>
            <a:r>
              <a:rPr sz="3200"/>
              <a:t> </a:t>
            </a:r>
            <a:r>
              <a:rPr sz="3200"/>
              <a:t>AR</a:t>
            </a:r>
            <a:r>
              <a:rPr sz="3200"/>
              <a:t>E</a:t>
            </a:r>
            <a:r>
              <a:rPr sz="3200"/>
              <a:t> </a:t>
            </a:r>
            <a:r>
              <a:rPr sz="3200"/>
              <a:t>T</a:t>
            </a:r>
            <a:r>
              <a:rPr sz="3200"/>
              <a:t>H</a:t>
            </a:r>
            <a:r>
              <a:rPr sz="3200"/>
              <a:t>E</a:t>
            </a:r>
            <a:r>
              <a:rPr sz="3200"/>
              <a:t> </a:t>
            </a:r>
            <a:r>
              <a:rPr sz="3200"/>
              <a:t>E</a:t>
            </a:r>
            <a:r>
              <a:rPr sz="3200"/>
              <a:t>N</a:t>
            </a:r>
            <a:r>
              <a:rPr sz="3200"/>
              <a:t>D</a:t>
            </a:r>
            <a:r>
              <a:rPr sz="3200"/>
              <a:t> </a:t>
            </a:r>
            <a:r>
              <a:rPr sz="3200"/>
              <a:t>U</a:t>
            </a:r>
            <a:r>
              <a:rPr sz="3200"/>
              <a:t>S</a:t>
            </a:r>
            <a:r>
              <a:rPr sz="3200"/>
              <a:t>E</a:t>
            </a:r>
            <a:r>
              <a:rPr sz="3200"/>
              <a:t>R</a:t>
            </a:r>
            <a:r>
              <a:rPr sz="3200"/>
              <a:t>S?</a:t>
            </a:r>
          </a:p>
          <a:p>
            <a:pPr marL="12696">
              <a:lnSpc>
                <a:spcPct val="100000"/>
              </a:lnSpc>
              <a:spcBef>
                <a:spcPts val="130"/>
              </a:spcBef>
            </a:pPr>
            <a:r>
              <a:rPr sz="3200"/>
              <a:t>The end users of portfolio-driven career advancement include professionals across various industries like job seekers, freelancers, creative individuals, and tech experts. These users span different career stages from students and graduates to experienced professionals seeking growth and opportunities.</a:t>
            </a:r>
          </a:p>
        </p:txBody>
      </p:sp>
      <p:pic>
        <p:nvPicPr>
          <p:cNvPr id="2097162" name="object 6"/>
          <p:cNvPicPr>
            <a:picLocks/>
          </p:cNvPicPr>
          <p:nvPr/>
        </p:nvPicPr>
        <p:blipFill>
          <a:blip xmlns:r="http://schemas.openxmlformats.org/officeDocument/2006/relationships" r:embed="rId1" cstate="print"/>
          <a:stretch>
            <a:fillRect/>
          </a:stretch>
        </p:blipFill>
        <p:spPr>
          <a:xfrm>
            <a:off x="723904" y="6172200"/>
            <a:ext cx="2181229"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0"/>
            <a:ext cx="2695579" cy="3248020"/>
          </a:xfrm>
          <a:prstGeom prst="rect"/>
        </p:spPr>
      </p:pic>
      <p:sp>
        <p:nvSpPr>
          <p:cNvPr id="1048658"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1" y="857891"/>
            <a:ext cx="9763120" cy="4827270"/>
          </a:xfrm>
          <a:prstGeom prst="rect"/>
        </p:spPr>
        <p:txBody>
          <a:bodyPr bIns="0" lIns="0" rIns="0" rtlCol="0" tIns="13335" vert="horz" wrap="square">
            <a:spAutoFit/>
          </a:bodyPr>
          <a:p>
            <a:pPr marL="12696">
              <a:lnSpc>
                <a:spcPct val="100000"/>
              </a:lnSpc>
              <a:spcBef>
                <a:spcPts val="105"/>
              </a:spcBef>
            </a:pPr>
            <a:r>
              <a:rPr sz="3600"/>
              <a:t>TOOLS AND TECHNIQUESP:</a:t>
            </a:r>
          </a:p>
          <a:p>
            <a:pPr marL="12696">
              <a:lnSpc>
                <a:spcPct val="100000"/>
              </a:lnSpc>
              <a:spcBef>
                <a:spcPts val="105"/>
              </a:spcBef>
            </a:pPr>
            <a:r>
              <a:rPr sz="3600"/>
              <a:t>rofessionals leverage various digital tools like portfolio websites (Wix, Squarespace), platforms (Behance, Dribbble), and social media (LinkedIn) for portfolio-driven career advancement. Techniques include curating impactful work samples, tailoring content for target audiences, and regularly updating portfolios to showcase skills and achievements effectively.</a:t>
            </a:r>
          </a:p>
        </p:txBody>
      </p:sp>
      <p:pic>
        <p:nvPicPr>
          <p:cNvPr id="2097164" name="object 7"/>
          <p:cNvPicPr>
            <a:picLocks/>
          </p:cNvPicPr>
          <p:nvPr/>
        </p:nvPicPr>
        <p:blipFill>
          <a:blip xmlns:r="http://schemas.openxmlformats.org/officeDocument/2006/relationships" r:embed="rId2" cstate="print"/>
          <a:stretch>
            <a:fillRect/>
          </a:stretch>
        </p:blipFill>
        <p:spPr>
          <a:xfrm>
            <a:off x="676270" y="6467479"/>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9" y="6467479"/>
            <a:ext cx="76195" cy="177798"/>
          </a:xfrm>
          <a:prstGeom prst="rect"/>
        </p:spPr>
      </p:pic>
      <p:sp>
        <p:nvSpPr>
          <p:cNvPr id="1048664" name="object 9"/>
          <p:cNvSpPr txBox="1"/>
          <p:nvPr/>
        </p:nvSpPr>
        <p:spPr>
          <a:xfrm>
            <a:off x="11277218" y="6473339"/>
            <a:ext cx="228600" cy="191765"/>
          </a:xfrm>
          <a:prstGeom prst="rect"/>
        </p:spPr>
        <p:txBody>
          <a:bodyPr bIns="0" lIns="0" rIns="0" rtlCol="0" tIns="6985" vert="horz" wrap="square">
            <a:spAutoFit/>
          </a:bodyPr>
          <a:p>
            <a:pPr marL="38104">
              <a:lnSpc>
                <a:spcPct val="100000"/>
              </a:lnSpc>
              <a:spcBef>
                <a:spcPts val="55"/>
              </a:spcBef>
            </a:pPr>
            <a:r>
              <a:rPr sz="1100">
                <a:solidFill>
                  <a:srgbClr val="2D936B"/>
                </a:solidFill>
                <a:latin typeface="Trebuchet MS"/>
                <a:cs typeface="Trebuchet MS"/>
              </a:rPr>
              <a:t>8</a:t>
            </a:r>
          </a:p>
        </p:txBody>
      </p:sp>
      <p:sp>
        <p:nvSpPr>
          <p:cNvPr id="1048665" name="object 8"/>
          <p:cNvSpPr txBox="1"/>
          <p:nvPr/>
        </p:nvSpPr>
        <p:spPr>
          <a:xfrm>
            <a:off x="739768" y="291149"/>
            <a:ext cx="8794751" cy="5398770"/>
          </a:xfrm>
          <a:prstGeom prst="rect"/>
        </p:spPr>
        <p:txBody>
          <a:bodyPr bIns="0" lIns="0" rIns="0" rtlCol="0" tIns="13335" vert="horz" wrap="square">
            <a:spAutoFit/>
          </a:bodyPr>
          <a:p>
            <a:pPr marL="12696">
              <a:lnSpc>
                <a:spcPct val="100000"/>
              </a:lnSpc>
              <a:spcBef>
                <a:spcPts val="105"/>
              </a:spcBef>
            </a:pPr>
            <a:r>
              <a:rPr b="1" sz="4000">
                <a:latin typeface="Trebuchet MS"/>
                <a:cs typeface="Trebuchet MS"/>
              </a:rPr>
              <a:t>POTFOLIO DESIGN AND LAYOUT</a:t>
            </a:r>
          </a:p>
          <a:p>
            <a:pPr marL="12696">
              <a:lnSpc>
                <a:spcPct val="100000"/>
              </a:lnSpc>
              <a:spcBef>
                <a:spcPts val="105"/>
              </a:spcBef>
            </a:pPr>
            <a:r>
              <a:rPr b="1" sz="4000">
                <a:latin typeface="Trebuchet MS"/>
                <a:cs typeface="Trebuchet MS"/>
              </a:rPr>
              <a:t>Effective portfolio design and layout balance visual appeal with clear showcasing of professional work and achievements. Key elements include clean aesthetics, intuitive navigation, responsive design, and consistent branding that aligns with the individual's career goals and industry norms.</a:t>
            </a:r>
          </a:p>
        </p:txBody>
      </p:sp>
      <p:sp>
        <p:nvSpPr>
          <p:cNvPr id="1048666" name="object 3"/>
          <p:cNvSpPr/>
          <p:nvPr/>
        </p:nvSpPr>
        <p:spPr>
          <a:xfrm>
            <a:off x="10058400" y="52513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00"/>
          </a:xfrm>
        </p:spPr>
        <p:txBody>
          <a:bodyPr/>
          <a:p>
            <a:r>
              <a:t>FEATURES AND FUNCTIONALITY</a:t>
            </a:r>
          </a:p>
          <a:p>
            <a:r>
              <a:t>Portfolios typically feature showcases of work samples, project case studies, skills summaries, and professional bios to demonstrate capabilities. Key functionalities include easy navigation, responsive design for multi-device access, searchability, and regular update capabilities to keep content current and relevant for career advancement.</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2025-09-12T11:23:19Z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