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Helvetica Neue" panose="02000503000000020004"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hToOsyjZ0YhglNCu/gZiUxKqlJN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40"/>
  </p:normalViewPr>
  <p:slideViewPr>
    <p:cSldViewPr snapToGrid="0">
      <p:cViewPr varScale="1">
        <p:scale>
          <a:sx n="111" d="100"/>
          <a:sy n="111" d="100"/>
        </p:scale>
        <p:origin x="73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847cde1eb2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847cde1eb2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Helvetica Neue"/>
                <a:ea typeface="Helvetica Neue"/>
                <a:cs typeface="Helvetica Neue"/>
                <a:sym typeface="Helvetica Neue"/>
              </a:defRPr>
            </a:lvl1pPr>
            <a:lvl2pPr marL="914400" lvl="1" indent="-381000" algn="l">
              <a:lnSpc>
                <a:spcPct val="90000"/>
              </a:lnSpc>
              <a:spcBef>
                <a:spcPts val="500"/>
              </a:spcBef>
              <a:spcAft>
                <a:spcPts val="0"/>
              </a:spcAft>
              <a:buClr>
                <a:schemeClr val="dk1"/>
              </a:buClr>
              <a:buSzPts val="2400"/>
              <a:buChar char="•"/>
              <a:defRPr>
                <a:latin typeface="Helvetica Neue"/>
                <a:ea typeface="Helvetica Neue"/>
                <a:cs typeface="Helvetica Neue"/>
                <a:sym typeface="Helvetica Neue"/>
              </a:defRPr>
            </a:lvl2pPr>
            <a:lvl3pPr marL="1371600" lvl="2" indent="-355600" algn="l">
              <a:lnSpc>
                <a:spcPct val="90000"/>
              </a:lnSpc>
              <a:spcBef>
                <a:spcPts val="500"/>
              </a:spcBef>
              <a:spcAft>
                <a:spcPts val="0"/>
              </a:spcAft>
              <a:buClr>
                <a:schemeClr val="dk1"/>
              </a:buClr>
              <a:buSzPts val="2000"/>
              <a:buChar char="•"/>
              <a:defRPr>
                <a:latin typeface="Helvetica Neue"/>
                <a:ea typeface="Helvetica Neue"/>
                <a:cs typeface="Helvetica Neue"/>
                <a:sym typeface="Helvetica Neue"/>
              </a:defRPr>
            </a:lvl3pPr>
            <a:lvl4pPr marL="1828800" lvl="3" indent="-342900" algn="l">
              <a:lnSpc>
                <a:spcPct val="90000"/>
              </a:lnSpc>
              <a:spcBef>
                <a:spcPts val="500"/>
              </a:spcBef>
              <a:spcAft>
                <a:spcPts val="0"/>
              </a:spcAft>
              <a:buClr>
                <a:schemeClr val="dk1"/>
              </a:buClr>
              <a:buSzPts val="1800"/>
              <a:buChar char="•"/>
              <a:defRPr>
                <a:latin typeface="Helvetica Neue"/>
                <a:ea typeface="Helvetica Neue"/>
                <a:cs typeface="Helvetica Neue"/>
                <a:sym typeface="Helvetica Neue"/>
              </a:defRPr>
            </a:lvl4pPr>
            <a:lvl5pPr marL="2286000" lvl="4" indent="-342900" algn="l">
              <a:lnSpc>
                <a:spcPct val="90000"/>
              </a:lnSpc>
              <a:spcBef>
                <a:spcPts val="500"/>
              </a:spcBef>
              <a:spcAft>
                <a:spcPts val="0"/>
              </a:spcAft>
              <a:buClr>
                <a:schemeClr val="dk1"/>
              </a:buClr>
              <a:buSzPts val="1800"/>
              <a:buChar char="•"/>
              <a:defRPr>
                <a:latin typeface="Helvetica Neue"/>
                <a:ea typeface="Helvetica Neue"/>
                <a:cs typeface="Helvetica Neue"/>
                <a:sym typeface="Helvetica Neu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Helvetica Neue"/>
                <a:ea typeface="Helvetica Neue"/>
                <a:cs typeface="Helvetica Neue"/>
                <a:sym typeface="Helvetica Neue"/>
              </a:defRPr>
            </a:lvl1pPr>
            <a:lvl2pPr marL="0" lvl="1" indent="0" algn="r">
              <a:spcBef>
                <a:spcPts val="0"/>
              </a:spcBef>
              <a:buNone/>
              <a:defRPr sz="1200">
                <a:solidFill>
                  <a:srgbClr val="888888"/>
                </a:solidFill>
                <a:latin typeface="Helvetica Neue"/>
                <a:ea typeface="Helvetica Neue"/>
                <a:cs typeface="Helvetica Neue"/>
                <a:sym typeface="Helvetica Neue"/>
              </a:defRPr>
            </a:lvl2pPr>
            <a:lvl3pPr marL="0" lvl="2" indent="0" algn="r">
              <a:spcBef>
                <a:spcPts val="0"/>
              </a:spcBef>
              <a:buNone/>
              <a:defRPr sz="1200">
                <a:solidFill>
                  <a:srgbClr val="888888"/>
                </a:solidFill>
                <a:latin typeface="Helvetica Neue"/>
                <a:ea typeface="Helvetica Neue"/>
                <a:cs typeface="Helvetica Neue"/>
                <a:sym typeface="Helvetica Neue"/>
              </a:defRPr>
            </a:lvl3pPr>
            <a:lvl4pPr marL="0" lvl="3" indent="0" algn="r">
              <a:spcBef>
                <a:spcPts val="0"/>
              </a:spcBef>
              <a:buNone/>
              <a:defRPr sz="1200">
                <a:solidFill>
                  <a:srgbClr val="888888"/>
                </a:solidFill>
                <a:latin typeface="Helvetica Neue"/>
                <a:ea typeface="Helvetica Neue"/>
                <a:cs typeface="Helvetica Neue"/>
                <a:sym typeface="Helvetica Neue"/>
              </a:defRPr>
            </a:lvl4pPr>
            <a:lvl5pPr marL="0" lvl="4" indent="0" algn="r">
              <a:spcBef>
                <a:spcPts val="0"/>
              </a:spcBef>
              <a:buNone/>
              <a:defRPr sz="1200">
                <a:solidFill>
                  <a:srgbClr val="888888"/>
                </a:solidFill>
                <a:latin typeface="Helvetica Neue"/>
                <a:ea typeface="Helvetica Neue"/>
                <a:cs typeface="Helvetica Neue"/>
                <a:sym typeface="Helvetica Neue"/>
              </a:defRPr>
            </a:lvl5pPr>
            <a:lvl6pPr marL="0" lvl="5" indent="0" algn="r">
              <a:spcBef>
                <a:spcPts val="0"/>
              </a:spcBef>
              <a:buNone/>
              <a:defRPr sz="1200">
                <a:solidFill>
                  <a:srgbClr val="888888"/>
                </a:solidFill>
                <a:latin typeface="Helvetica Neue"/>
                <a:ea typeface="Helvetica Neue"/>
                <a:cs typeface="Helvetica Neue"/>
                <a:sym typeface="Helvetica Neue"/>
              </a:defRPr>
            </a:lvl6pPr>
            <a:lvl7pPr marL="0" lvl="6" indent="0" algn="r">
              <a:spcBef>
                <a:spcPts val="0"/>
              </a:spcBef>
              <a:buNone/>
              <a:defRPr sz="1200">
                <a:solidFill>
                  <a:srgbClr val="888888"/>
                </a:solidFill>
                <a:latin typeface="Helvetica Neue"/>
                <a:ea typeface="Helvetica Neue"/>
                <a:cs typeface="Helvetica Neue"/>
                <a:sym typeface="Helvetica Neue"/>
              </a:defRPr>
            </a:lvl7pPr>
            <a:lvl8pPr marL="0" lvl="7" indent="0" algn="r">
              <a:spcBef>
                <a:spcPts val="0"/>
              </a:spcBef>
              <a:buNone/>
              <a:defRPr sz="1200">
                <a:solidFill>
                  <a:srgbClr val="888888"/>
                </a:solidFill>
                <a:latin typeface="Helvetica Neue"/>
                <a:ea typeface="Helvetica Neue"/>
                <a:cs typeface="Helvetica Neue"/>
                <a:sym typeface="Helvetica Neue"/>
              </a:defRPr>
            </a:lvl8pPr>
            <a:lvl9pPr marL="0" lvl="8" indent="0" algn="r">
              <a:spcBef>
                <a:spcPts val="0"/>
              </a:spcBef>
              <a:buNone/>
              <a:defRPr sz="1200">
                <a:solidFill>
                  <a:srgbClr val="888888"/>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7"/>
        <p:cNvGrpSpPr/>
        <p:nvPr/>
      </p:nvGrpSpPr>
      <p:grpSpPr>
        <a:xfrm>
          <a:off x="0" y="0"/>
          <a:ext cx="0" cy="0"/>
          <a:chOff x="0" y="0"/>
          <a:chExt cx="0" cy="0"/>
        </a:xfrm>
      </p:grpSpPr>
      <p:sp>
        <p:nvSpPr>
          <p:cNvPr id="28" name="Google Shape;28;p33"/>
          <p:cNvSpPr txBox="1">
            <a:spLocks noGrp="1"/>
          </p:cNvSpPr>
          <p:nvPr>
            <p:ph type="title"/>
          </p:nvPr>
        </p:nvSpPr>
        <p:spPr>
          <a:xfrm>
            <a:off x="838200" y="339440"/>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Helvetica Neue"/>
                <a:ea typeface="Helvetica Neue"/>
                <a:cs typeface="Helvetica Neue"/>
                <a:sym typeface="Helvetica Neue"/>
              </a:defRPr>
            </a:lvl1pPr>
            <a:lvl2pPr marL="914400" lvl="1" indent="-381000" algn="l">
              <a:lnSpc>
                <a:spcPct val="90000"/>
              </a:lnSpc>
              <a:spcBef>
                <a:spcPts val="500"/>
              </a:spcBef>
              <a:spcAft>
                <a:spcPts val="0"/>
              </a:spcAft>
              <a:buClr>
                <a:schemeClr val="dk1"/>
              </a:buClr>
              <a:buSzPts val="2400"/>
              <a:buChar char="•"/>
              <a:defRPr>
                <a:latin typeface="Helvetica Neue"/>
                <a:ea typeface="Helvetica Neue"/>
                <a:cs typeface="Helvetica Neue"/>
                <a:sym typeface="Helvetica Neue"/>
              </a:defRPr>
            </a:lvl2pPr>
            <a:lvl3pPr marL="1371600" lvl="2" indent="-355600" algn="l">
              <a:lnSpc>
                <a:spcPct val="90000"/>
              </a:lnSpc>
              <a:spcBef>
                <a:spcPts val="500"/>
              </a:spcBef>
              <a:spcAft>
                <a:spcPts val="0"/>
              </a:spcAft>
              <a:buClr>
                <a:schemeClr val="dk1"/>
              </a:buClr>
              <a:buSzPts val="2000"/>
              <a:buChar char="•"/>
              <a:defRPr>
                <a:latin typeface="Helvetica Neue"/>
                <a:ea typeface="Helvetica Neue"/>
                <a:cs typeface="Helvetica Neue"/>
                <a:sym typeface="Helvetica Neue"/>
              </a:defRPr>
            </a:lvl3pPr>
            <a:lvl4pPr marL="1828800" lvl="3" indent="-342900" algn="l">
              <a:lnSpc>
                <a:spcPct val="90000"/>
              </a:lnSpc>
              <a:spcBef>
                <a:spcPts val="500"/>
              </a:spcBef>
              <a:spcAft>
                <a:spcPts val="0"/>
              </a:spcAft>
              <a:buClr>
                <a:schemeClr val="dk1"/>
              </a:buClr>
              <a:buSzPts val="1800"/>
              <a:buChar char="•"/>
              <a:defRPr>
                <a:latin typeface="Helvetica Neue"/>
                <a:ea typeface="Helvetica Neue"/>
                <a:cs typeface="Helvetica Neue"/>
                <a:sym typeface="Helvetica Neue"/>
              </a:defRPr>
            </a:lvl4pPr>
            <a:lvl5pPr marL="2286000" lvl="4" indent="-342900" algn="l">
              <a:lnSpc>
                <a:spcPct val="90000"/>
              </a:lnSpc>
              <a:spcBef>
                <a:spcPts val="500"/>
              </a:spcBef>
              <a:spcAft>
                <a:spcPts val="0"/>
              </a:spcAft>
              <a:buClr>
                <a:schemeClr val="dk1"/>
              </a:buClr>
              <a:buSzPts val="1800"/>
              <a:buChar char="•"/>
              <a:defRPr>
                <a:latin typeface="Helvetica Neue"/>
                <a:ea typeface="Helvetica Neue"/>
                <a:cs typeface="Helvetica Neue"/>
                <a:sym typeface="Helvetica Neu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33"/>
          <p:cNvSpPr txBox="1">
            <a:spLocks noGrp="1"/>
          </p:cNvSpPr>
          <p:nvPr>
            <p:ph type="ftr" idx="11"/>
          </p:nvPr>
        </p:nvSpPr>
        <p:spPr>
          <a:xfrm>
            <a:off x="833063" y="6356350"/>
            <a:ext cx="732033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800">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Helvetica Neue"/>
                <a:ea typeface="Helvetica Neue"/>
                <a:cs typeface="Helvetica Neue"/>
                <a:sym typeface="Helvetica Neue"/>
              </a:defRPr>
            </a:lvl1pPr>
            <a:lvl2pPr marL="0" lvl="1" indent="0" algn="r">
              <a:spcBef>
                <a:spcPts val="0"/>
              </a:spcBef>
              <a:buNone/>
              <a:defRPr sz="1200">
                <a:solidFill>
                  <a:srgbClr val="888888"/>
                </a:solidFill>
                <a:latin typeface="Helvetica Neue"/>
                <a:ea typeface="Helvetica Neue"/>
                <a:cs typeface="Helvetica Neue"/>
                <a:sym typeface="Helvetica Neue"/>
              </a:defRPr>
            </a:lvl2pPr>
            <a:lvl3pPr marL="0" lvl="2" indent="0" algn="r">
              <a:spcBef>
                <a:spcPts val="0"/>
              </a:spcBef>
              <a:buNone/>
              <a:defRPr sz="1200">
                <a:solidFill>
                  <a:srgbClr val="888888"/>
                </a:solidFill>
                <a:latin typeface="Helvetica Neue"/>
                <a:ea typeface="Helvetica Neue"/>
                <a:cs typeface="Helvetica Neue"/>
                <a:sym typeface="Helvetica Neue"/>
              </a:defRPr>
            </a:lvl3pPr>
            <a:lvl4pPr marL="0" lvl="3" indent="0" algn="r">
              <a:spcBef>
                <a:spcPts val="0"/>
              </a:spcBef>
              <a:buNone/>
              <a:defRPr sz="1200">
                <a:solidFill>
                  <a:srgbClr val="888888"/>
                </a:solidFill>
                <a:latin typeface="Helvetica Neue"/>
                <a:ea typeface="Helvetica Neue"/>
                <a:cs typeface="Helvetica Neue"/>
                <a:sym typeface="Helvetica Neue"/>
              </a:defRPr>
            </a:lvl4pPr>
            <a:lvl5pPr marL="0" lvl="4" indent="0" algn="r">
              <a:spcBef>
                <a:spcPts val="0"/>
              </a:spcBef>
              <a:buNone/>
              <a:defRPr sz="1200">
                <a:solidFill>
                  <a:srgbClr val="888888"/>
                </a:solidFill>
                <a:latin typeface="Helvetica Neue"/>
                <a:ea typeface="Helvetica Neue"/>
                <a:cs typeface="Helvetica Neue"/>
                <a:sym typeface="Helvetica Neue"/>
              </a:defRPr>
            </a:lvl5pPr>
            <a:lvl6pPr marL="0" lvl="5" indent="0" algn="r">
              <a:spcBef>
                <a:spcPts val="0"/>
              </a:spcBef>
              <a:buNone/>
              <a:defRPr sz="1200">
                <a:solidFill>
                  <a:srgbClr val="888888"/>
                </a:solidFill>
                <a:latin typeface="Helvetica Neue"/>
                <a:ea typeface="Helvetica Neue"/>
                <a:cs typeface="Helvetica Neue"/>
                <a:sym typeface="Helvetica Neue"/>
              </a:defRPr>
            </a:lvl6pPr>
            <a:lvl7pPr marL="0" lvl="6" indent="0" algn="r">
              <a:spcBef>
                <a:spcPts val="0"/>
              </a:spcBef>
              <a:buNone/>
              <a:defRPr sz="1200">
                <a:solidFill>
                  <a:srgbClr val="888888"/>
                </a:solidFill>
                <a:latin typeface="Helvetica Neue"/>
                <a:ea typeface="Helvetica Neue"/>
                <a:cs typeface="Helvetica Neue"/>
                <a:sym typeface="Helvetica Neue"/>
              </a:defRPr>
            </a:lvl7pPr>
            <a:lvl8pPr marL="0" lvl="7" indent="0" algn="r">
              <a:spcBef>
                <a:spcPts val="0"/>
              </a:spcBef>
              <a:buNone/>
              <a:defRPr sz="1200">
                <a:solidFill>
                  <a:srgbClr val="888888"/>
                </a:solidFill>
                <a:latin typeface="Helvetica Neue"/>
                <a:ea typeface="Helvetica Neue"/>
                <a:cs typeface="Helvetica Neue"/>
                <a:sym typeface="Helvetica Neue"/>
              </a:defRPr>
            </a:lvl8pPr>
            <a:lvl9pPr marL="0" lvl="8" indent="0" algn="r">
              <a:spcBef>
                <a:spcPts val="0"/>
              </a:spcBef>
              <a:buNone/>
              <a:defRPr sz="1200">
                <a:solidFill>
                  <a:srgbClr val="888888"/>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‹N°›</a:t>
            </a:fld>
            <a:endParaRPr/>
          </a:p>
        </p:txBody>
      </p:sp>
      <p:sp>
        <p:nvSpPr>
          <p:cNvPr id="32" name="Google Shape;32;p33"/>
          <p:cNvSpPr txBox="1"/>
          <p:nvPr/>
        </p:nvSpPr>
        <p:spPr>
          <a:xfrm>
            <a:off x="745732" y="149592"/>
            <a:ext cx="546585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Coca Eradication </a:t>
            </a:r>
            <a:r>
              <a:rPr lang="en-US" sz="1400">
                <a:solidFill>
                  <a:srgbClr val="347172"/>
                </a:solidFill>
                <a:latin typeface="Helvetica Neue"/>
                <a:ea typeface="Helvetica Neue"/>
                <a:cs typeface="Helvetica Neue"/>
                <a:sym typeface="Helvetica Neue"/>
              </a:rPr>
              <a:t>Background</a:t>
            </a:r>
            <a:r>
              <a:rPr lang="en-US" sz="1400">
                <a:solidFill>
                  <a:srgbClr val="009743"/>
                </a:solidFill>
                <a:latin typeface="Helvetica Neue"/>
                <a:ea typeface="Helvetica Neue"/>
                <a:cs typeface="Helvetica Neue"/>
                <a:sym typeface="Helvetica Neue"/>
              </a:rPr>
              <a:t> </a:t>
            </a:r>
            <a:endParaRPr/>
          </a:p>
        </p:txBody>
      </p:sp>
      <p:sp>
        <p:nvSpPr>
          <p:cNvPr id="33" name="Google Shape;33;p33"/>
          <p:cNvSpPr/>
          <p:nvPr/>
        </p:nvSpPr>
        <p:spPr>
          <a:xfrm>
            <a:off x="833063" y="424063"/>
            <a:ext cx="661049" cy="45719"/>
          </a:xfrm>
          <a:prstGeom prst="rect">
            <a:avLst/>
          </a:prstGeom>
          <a:solidFill>
            <a:srgbClr val="347172">
              <a:alpha val="63919"/>
            </a:srgbClr>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9743"/>
              </a:solidFill>
              <a:latin typeface="Calibri"/>
              <a:ea typeface="Calibri"/>
              <a:cs typeface="Calibri"/>
              <a:sym typeface="Calibri"/>
            </a:endParaRPr>
          </a:p>
        </p:txBody>
      </p:sp>
      <p:sp>
        <p:nvSpPr>
          <p:cNvPr id="34" name="Google Shape;34;p33"/>
          <p:cNvSpPr/>
          <p:nvPr/>
        </p:nvSpPr>
        <p:spPr>
          <a:xfrm>
            <a:off x="1548751" y="424625"/>
            <a:ext cx="661049" cy="45719"/>
          </a:xfrm>
          <a:prstGeom prst="rect">
            <a:avLst/>
          </a:prstGeom>
          <a:solidFill>
            <a:srgbClr val="D8D8D8"/>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9743"/>
              </a:solidFill>
              <a:latin typeface="Calibri"/>
              <a:ea typeface="Calibri"/>
              <a:cs typeface="Calibri"/>
              <a:sym typeface="Calibri"/>
            </a:endParaRPr>
          </a:p>
        </p:txBody>
      </p:sp>
      <p:sp>
        <p:nvSpPr>
          <p:cNvPr id="35" name="Google Shape;35;p33"/>
          <p:cNvSpPr/>
          <p:nvPr/>
        </p:nvSpPr>
        <p:spPr>
          <a:xfrm>
            <a:off x="2264439" y="423260"/>
            <a:ext cx="661049" cy="45719"/>
          </a:xfrm>
          <a:prstGeom prst="rect">
            <a:avLst/>
          </a:prstGeom>
          <a:solidFill>
            <a:srgbClr val="DBDBDB"/>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 name="Google Shape;36;p33"/>
          <p:cNvSpPr/>
          <p:nvPr/>
        </p:nvSpPr>
        <p:spPr>
          <a:xfrm>
            <a:off x="2974990" y="424472"/>
            <a:ext cx="661049" cy="45719"/>
          </a:xfrm>
          <a:prstGeom prst="rect">
            <a:avLst/>
          </a:prstGeom>
          <a:solidFill>
            <a:srgbClr val="DBDBDB"/>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 name="Google Shape;37;p33"/>
          <p:cNvSpPr/>
          <p:nvPr/>
        </p:nvSpPr>
        <p:spPr>
          <a:xfrm>
            <a:off x="3689609" y="424446"/>
            <a:ext cx="661049" cy="45719"/>
          </a:xfrm>
          <a:prstGeom prst="rect">
            <a:avLst/>
          </a:prstGeom>
          <a:solidFill>
            <a:srgbClr val="DBDBDB"/>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38"/>
        <p:cNvGrpSpPr/>
        <p:nvPr/>
      </p:nvGrpSpPr>
      <p:grpSpPr>
        <a:xfrm>
          <a:off x="0" y="0"/>
          <a:ext cx="0" cy="0"/>
          <a:chOff x="0" y="0"/>
          <a:chExt cx="0" cy="0"/>
        </a:xfrm>
      </p:grpSpPr>
      <p:sp>
        <p:nvSpPr>
          <p:cNvPr id="39" name="Google Shape;39;p34"/>
          <p:cNvSpPr txBox="1">
            <a:spLocks noGrp="1"/>
          </p:cNvSpPr>
          <p:nvPr>
            <p:ph type="title"/>
          </p:nvPr>
        </p:nvSpPr>
        <p:spPr>
          <a:xfrm>
            <a:off x="838200" y="339440"/>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Helvetica Neue"/>
                <a:ea typeface="Helvetica Neue"/>
                <a:cs typeface="Helvetica Neue"/>
                <a:sym typeface="Helvetica Neue"/>
              </a:defRPr>
            </a:lvl1pPr>
            <a:lvl2pPr marL="914400" lvl="1" indent="-381000" algn="l">
              <a:lnSpc>
                <a:spcPct val="90000"/>
              </a:lnSpc>
              <a:spcBef>
                <a:spcPts val="500"/>
              </a:spcBef>
              <a:spcAft>
                <a:spcPts val="0"/>
              </a:spcAft>
              <a:buClr>
                <a:schemeClr val="dk1"/>
              </a:buClr>
              <a:buSzPts val="2400"/>
              <a:buChar char="•"/>
              <a:defRPr>
                <a:latin typeface="Helvetica Neue"/>
                <a:ea typeface="Helvetica Neue"/>
                <a:cs typeface="Helvetica Neue"/>
                <a:sym typeface="Helvetica Neue"/>
              </a:defRPr>
            </a:lvl2pPr>
            <a:lvl3pPr marL="1371600" lvl="2" indent="-355600" algn="l">
              <a:lnSpc>
                <a:spcPct val="90000"/>
              </a:lnSpc>
              <a:spcBef>
                <a:spcPts val="500"/>
              </a:spcBef>
              <a:spcAft>
                <a:spcPts val="0"/>
              </a:spcAft>
              <a:buClr>
                <a:schemeClr val="dk1"/>
              </a:buClr>
              <a:buSzPts val="2000"/>
              <a:buChar char="•"/>
              <a:defRPr>
                <a:latin typeface="Helvetica Neue"/>
                <a:ea typeface="Helvetica Neue"/>
                <a:cs typeface="Helvetica Neue"/>
                <a:sym typeface="Helvetica Neue"/>
              </a:defRPr>
            </a:lvl3pPr>
            <a:lvl4pPr marL="1828800" lvl="3" indent="-342900" algn="l">
              <a:lnSpc>
                <a:spcPct val="90000"/>
              </a:lnSpc>
              <a:spcBef>
                <a:spcPts val="500"/>
              </a:spcBef>
              <a:spcAft>
                <a:spcPts val="0"/>
              </a:spcAft>
              <a:buClr>
                <a:schemeClr val="dk1"/>
              </a:buClr>
              <a:buSzPts val="1800"/>
              <a:buChar char="•"/>
              <a:defRPr>
                <a:latin typeface="Helvetica Neue"/>
                <a:ea typeface="Helvetica Neue"/>
                <a:cs typeface="Helvetica Neue"/>
                <a:sym typeface="Helvetica Neue"/>
              </a:defRPr>
            </a:lvl4pPr>
            <a:lvl5pPr marL="2286000" lvl="4" indent="-342900" algn="l">
              <a:lnSpc>
                <a:spcPct val="90000"/>
              </a:lnSpc>
              <a:spcBef>
                <a:spcPts val="500"/>
              </a:spcBef>
              <a:spcAft>
                <a:spcPts val="0"/>
              </a:spcAft>
              <a:buClr>
                <a:schemeClr val="dk1"/>
              </a:buClr>
              <a:buSzPts val="1800"/>
              <a:buChar char="•"/>
              <a:defRPr>
                <a:latin typeface="Helvetica Neue"/>
                <a:ea typeface="Helvetica Neue"/>
                <a:cs typeface="Helvetica Neue"/>
                <a:sym typeface="Helvetica Neu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34"/>
          <p:cNvSpPr txBox="1">
            <a:spLocks noGrp="1"/>
          </p:cNvSpPr>
          <p:nvPr>
            <p:ph type="ftr" idx="11"/>
          </p:nvPr>
        </p:nvSpPr>
        <p:spPr>
          <a:xfrm>
            <a:off x="833063" y="6356350"/>
            <a:ext cx="732033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800">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Helvetica Neue"/>
                <a:ea typeface="Helvetica Neue"/>
                <a:cs typeface="Helvetica Neue"/>
                <a:sym typeface="Helvetica Neue"/>
              </a:defRPr>
            </a:lvl1pPr>
            <a:lvl2pPr marL="0" lvl="1" indent="0" algn="r">
              <a:spcBef>
                <a:spcPts val="0"/>
              </a:spcBef>
              <a:buNone/>
              <a:defRPr sz="1200">
                <a:solidFill>
                  <a:srgbClr val="888888"/>
                </a:solidFill>
                <a:latin typeface="Helvetica Neue"/>
                <a:ea typeface="Helvetica Neue"/>
                <a:cs typeface="Helvetica Neue"/>
                <a:sym typeface="Helvetica Neue"/>
              </a:defRPr>
            </a:lvl2pPr>
            <a:lvl3pPr marL="0" lvl="2" indent="0" algn="r">
              <a:spcBef>
                <a:spcPts val="0"/>
              </a:spcBef>
              <a:buNone/>
              <a:defRPr sz="1200">
                <a:solidFill>
                  <a:srgbClr val="888888"/>
                </a:solidFill>
                <a:latin typeface="Helvetica Neue"/>
                <a:ea typeface="Helvetica Neue"/>
                <a:cs typeface="Helvetica Neue"/>
                <a:sym typeface="Helvetica Neue"/>
              </a:defRPr>
            </a:lvl3pPr>
            <a:lvl4pPr marL="0" lvl="3" indent="0" algn="r">
              <a:spcBef>
                <a:spcPts val="0"/>
              </a:spcBef>
              <a:buNone/>
              <a:defRPr sz="1200">
                <a:solidFill>
                  <a:srgbClr val="888888"/>
                </a:solidFill>
                <a:latin typeface="Helvetica Neue"/>
                <a:ea typeface="Helvetica Neue"/>
                <a:cs typeface="Helvetica Neue"/>
                <a:sym typeface="Helvetica Neue"/>
              </a:defRPr>
            </a:lvl4pPr>
            <a:lvl5pPr marL="0" lvl="4" indent="0" algn="r">
              <a:spcBef>
                <a:spcPts val="0"/>
              </a:spcBef>
              <a:buNone/>
              <a:defRPr sz="1200">
                <a:solidFill>
                  <a:srgbClr val="888888"/>
                </a:solidFill>
                <a:latin typeface="Helvetica Neue"/>
                <a:ea typeface="Helvetica Neue"/>
                <a:cs typeface="Helvetica Neue"/>
                <a:sym typeface="Helvetica Neue"/>
              </a:defRPr>
            </a:lvl5pPr>
            <a:lvl6pPr marL="0" lvl="5" indent="0" algn="r">
              <a:spcBef>
                <a:spcPts val="0"/>
              </a:spcBef>
              <a:buNone/>
              <a:defRPr sz="1200">
                <a:solidFill>
                  <a:srgbClr val="888888"/>
                </a:solidFill>
                <a:latin typeface="Helvetica Neue"/>
                <a:ea typeface="Helvetica Neue"/>
                <a:cs typeface="Helvetica Neue"/>
                <a:sym typeface="Helvetica Neue"/>
              </a:defRPr>
            </a:lvl6pPr>
            <a:lvl7pPr marL="0" lvl="6" indent="0" algn="r">
              <a:spcBef>
                <a:spcPts val="0"/>
              </a:spcBef>
              <a:buNone/>
              <a:defRPr sz="1200">
                <a:solidFill>
                  <a:srgbClr val="888888"/>
                </a:solidFill>
                <a:latin typeface="Helvetica Neue"/>
                <a:ea typeface="Helvetica Neue"/>
                <a:cs typeface="Helvetica Neue"/>
                <a:sym typeface="Helvetica Neue"/>
              </a:defRPr>
            </a:lvl7pPr>
            <a:lvl8pPr marL="0" lvl="7" indent="0" algn="r">
              <a:spcBef>
                <a:spcPts val="0"/>
              </a:spcBef>
              <a:buNone/>
              <a:defRPr sz="1200">
                <a:solidFill>
                  <a:srgbClr val="888888"/>
                </a:solidFill>
                <a:latin typeface="Helvetica Neue"/>
                <a:ea typeface="Helvetica Neue"/>
                <a:cs typeface="Helvetica Neue"/>
                <a:sym typeface="Helvetica Neue"/>
              </a:defRPr>
            </a:lvl8pPr>
            <a:lvl9pPr marL="0" lvl="8" indent="0" algn="r">
              <a:spcBef>
                <a:spcPts val="0"/>
              </a:spcBef>
              <a:buNone/>
              <a:defRPr sz="1200">
                <a:solidFill>
                  <a:srgbClr val="888888"/>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‹N°›</a:t>
            </a:fld>
            <a:endParaRPr/>
          </a:p>
        </p:txBody>
      </p:sp>
      <p:sp>
        <p:nvSpPr>
          <p:cNvPr id="43" name="Google Shape;43;p34"/>
          <p:cNvSpPr txBox="1"/>
          <p:nvPr/>
        </p:nvSpPr>
        <p:spPr>
          <a:xfrm>
            <a:off x="745732" y="149592"/>
            <a:ext cx="546585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Coca Eradication </a:t>
            </a:r>
            <a:r>
              <a:rPr lang="en-US" sz="1400">
                <a:solidFill>
                  <a:srgbClr val="347172"/>
                </a:solidFill>
                <a:latin typeface="Helvetica Neue"/>
                <a:ea typeface="Helvetica Neue"/>
                <a:cs typeface="Helvetica Neue"/>
                <a:sym typeface="Helvetica Neue"/>
              </a:rPr>
              <a:t>The problem</a:t>
            </a:r>
            <a:r>
              <a:rPr lang="en-US" sz="1400">
                <a:solidFill>
                  <a:srgbClr val="009743"/>
                </a:solidFill>
                <a:latin typeface="Helvetica Neue"/>
                <a:ea typeface="Helvetica Neue"/>
                <a:cs typeface="Helvetica Neue"/>
                <a:sym typeface="Helvetica Neue"/>
              </a:rPr>
              <a:t> </a:t>
            </a:r>
            <a:endParaRPr/>
          </a:p>
        </p:txBody>
      </p:sp>
      <p:sp>
        <p:nvSpPr>
          <p:cNvPr id="44" name="Google Shape;44;p34"/>
          <p:cNvSpPr/>
          <p:nvPr/>
        </p:nvSpPr>
        <p:spPr>
          <a:xfrm>
            <a:off x="833063" y="424063"/>
            <a:ext cx="661049" cy="45719"/>
          </a:xfrm>
          <a:prstGeom prst="rect">
            <a:avLst/>
          </a:prstGeom>
          <a:solidFill>
            <a:srgbClr val="347172">
              <a:alpha val="63919"/>
            </a:srgbClr>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9743"/>
              </a:solidFill>
              <a:latin typeface="Calibri"/>
              <a:ea typeface="Calibri"/>
              <a:cs typeface="Calibri"/>
              <a:sym typeface="Calibri"/>
            </a:endParaRPr>
          </a:p>
        </p:txBody>
      </p:sp>
      <p:sp>
        <p:nvSpPr>
          <p:cNvPr id="45" name="Google Shape;45;p34"/>
          <p:cNvSpPr/>
          <p:nvPr/>
        </p:nvSpPr>
        <p:spPr>
          <a:xfrm>
            <a:off x="1548751" y="424625"/>
            <a:ext cx="661049" cy="45719"/>
          </a:xfrm>
          <a:prstGeom prst="rect">
            <a:avLst/>
          </a:prstGeom>
          <a:solidFill>
            <a:srgbClr val="347172">
              <a:alpha val="63919"/>
            </a:srgbClr>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9743"/>
              </a:solidFill>
              <a:latin typeface="Calibri"/>
              <a:ea typeface="Calibri"/>
              <a:cs typeface="Calibri"/>
              <a:sym typeface="Calibri"/>
            </a:endParaRPr>
          </a:p>
        </p:txBody>
      </p:sp>
      <p:sp>
        <p:nvSpPr>
          <p:cNvPr id="46" name="Google Shape;46;p34"/>
          <p:cNvSpPr/>
          <p:nvPr/>
        </p:nvSpPr>
        <p:spPr>
          <a:xfrm>
            <a:off x="2264439" y="425138"/>
            <a:ext cx="661049" cy="45719"/>
          </a:xfrm>
          <a:prstGeom prst="rect">
            <a:avLst/>
          </a:prstGeom>
          <a:solidFill>
            <a:srgbClr val="DBDBDB"/>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 name="Google Shape;47;p34"/>
          <p:cNvSpPr/>
          <p:nvPr/>
        </p:nvSpPr>
        <p:spPr>
          <a:xfrm>
            <a:off x="2974990" y="424472"/>
            <a:ext cx="661049" cy="45719"/>
          </a:xfrm>
          <a:prstGeom prst="rect">
            <a:avLst/>
          </a:prstGeom>
          <a:solidFill>
            <a:srgbClr val="DBDBDB"/>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 name="Google Shape;48;p34"/>
          <p:cNvSpPr/>
          <p:nvPr/>
        </p:nvSpPr>
        <p:spPr>
          <a:xfrm>
            <a:off x="3689609" y="424446"/>
            <a:ext cx="661049" cy="45719"/>
          </a:xfrm>
          <a:prstGeom prst="rect">
            <a:avLst/>
          </a:prstGeom>
          <a:solidFill>
            <a:srgbClr val="DBDBDB"/>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49"/>
        <p:cNvGrpSpPr/>
        <p:nvPr/>
      </p:nvGrpSpPr>
      <p:grpSpPr>
        <a:xfrm>
          <a:off x="0" y="0"/>
          <a:ext cx="0" cy="0"/>
          <a:chOff x="0" y="0"/>
          <a:chExt cx="0" cy="0"/>
        </a:xfrm>
      </p:grpSpPr>
      <p:sp>
        <p:nvSpPr>
          <p:cNvPr id="50" name="Google Shape;50;p35"/>
          <p:cNvSpPr txBox="1">
            <a:spLocks noGrp="1"/>
          </p:cNvSpPr>
          <p:nvPr>
            <p:ph type="title"/>
          </p:nvPr>
        </p:nvSpPr>
        <p:spPr>
          <a:xfrm>
            <a:off x="838200" y="339440"/>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Helvetica Neue"/>
                <a:ea typeface="Helvetica Neue"/>
                <a:cs typeface="Helvetica Neue"/>
                <a:sym typeface="Helvetica Neue"/>
              </a:defRPr>
            </a:lvl1pPr>
            <a:lvl2pPr marL="914400" lvl="1" indent="-381000" algn="l">
              <a:lnSpc>
                <a:spcPct val="90000"/>
              </a:lnSpc>
              <a:spcBef>
                <a:spcPts val="500"/>
              </a:spcBef>
              <a:spcAft>
                <a:spcPts val="0"/>
              </a:spcAft>
              <a:buClr>
                <a:schemeClr val="dk1"/>
              </a:buClr>
              <a:buSzPts val="2400"/>
              <a:buChar char="•"/>
              <a:defRPr>
                <a:latin typeface="Helvetica Neue"/>
                <a:ea typeface="Helvetica Neue"/>
                <a:cs typeface="Helvetica Neue"/>
                <a:sym typeface="Helvetica Neue"/>
              </a:defRPr>
            </a:lvl2pPr>
            <a:lvl3pPr marL="1371600" lvl="2" indent="-355600" algn="l">
              <a:lnSpc>
                <a:spcPct val="90000"/>
              </a:lnSpc>
              <a:spcBef>
                <a:spcPts val="500"/>
              </a:spcBef>
              <a:spcAft>
                <a:spcPts val="0"/>
              </a:spcAft>
              <a:buClr>
                <a:schemeClr val="dk1"/>
              </a:buClr>
              <a:buSzPts val="2000"/>
              <a:buChar char="•"/>
              <a:defRPr>
                <a:latin typeface="Helvetica Neue"/>
                <a:ea typeface="Helvetica Neue"/>
                <a:cs typeface="Helvetica Neue"/>
                <a:sym typeface="Helvetica Neue"/>
              </a:defRPr>
            </a:lvl3pPr>
            <a:lvl4pPr marL="1828800" lvl="3" indent="-342900" algn="l">
              <a:lnSpc>
                <a:spcPct val="90000"/>
              </a:lnSpc>
              <a:spcBef>
                <a:spcPts val="500"/>
              </a:spcBef>
              <a:spcAft>
                <a:spcPts val="0"/>
              </a:spcAft>
              <a:buClr>
                <a:schemeClr val="dk1"/>
              </a:buClr>
              <a:buSzPts val="1800"/>
              <a:buChar char="•"/>
              <a:defRPr>
                <a:latin typeface="Helvetica Neue"/>
                <a:ea typeface="Helvetica Neue"/>
                <a:cs typeface="Helvetica Neue"/>
                <a:sym typeface="Helvetica Neue"/>
              </a:defRPr>
            </a:lvl4pPr>
            <a:lvl5pPr marL="2286000" lvl="4" indent="-342900" algn="l">
              <a:lnSpc>
                <a:spcPct val="90000"/>
              </a:lnSpc>
              <a:spcBef>
                <a:spcPts val="500"/>
              </a:spcBef>
              <a:spcAft>
                <a:spcPts val="0"/>
              </a:spcAft>
              <a:buClr>
                <a:schemeClr val="dk1"/>
              </a:buClr>
              <a:buSzPts val="1800"/>
              <a:buChar char="•"/>
              <a:defRPr>
                <a:latin typeface="Helvetica Neue"/>
                <a:ea typeface="Helvetica Neue"/>
                <a:cs typeface="Helvetica Neue"/>
                <a:sym typeface="Helvetica Neu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5"/>
          <p:cNvSpPr txBox="1">
            <a:spLocks noGrp="1"/>
          </p:cNvSpPr>
          <p:nvPr>
            <p:ph type="ftr" idx="11"/>
          </p:nvPr>
        </p:nvSpPr>
        <p:spPr>
          <a:xfrm>
            <a:off x="833063" y="6356350"/>
            <a:ext cx="732033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800">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Helvetica Neue"/>
                <a:ea typeface="Helvetica Neue"/>
                <a:cs typeface="Helvetica Neue"/>
                <a:sym typeface="Helvetica Neue"/>
              </a:defRPr>
            </a:lvl1pPr>
            <a:lvl2pPr marL="0" lvl="1" indent="0" algn="r">
              <a:spcBef>
                <a:spcPts val="0"/>
              </a:spcBef>
              <a:buNone/>
              <a:defRPr sz="1200">
                <a:solidFill>
                  <a:srgbClr val="888888"/>
                </a:solidFill>
                <a:latin typeface="Helvetica Neue"/>
                <a:ea typeface="Helvetica Neue"/>
                <a:cs typeface="Helvetica Neue"/>
                <a:sym typeface="Helvetica Neue"/>
              </a:defRPr>
            </a:lvl2pPr>
            <a:lvl3pPr marL="0" lvl="2" indent="0" algn="r">
              <a:spcBef>
                <a:spcPts val="0"/>
              </a:spcBef>
              <a:buNone/>
              <a:defRPr sz="1200">
                <a:solidFill>
                  <a:srgbClr val="888888"/>
                </a:solidFill>
                <a:latin typeface="Helvetica Neue"/>
                <a:ea typeface="Helvetica Neue"/>
                <a:cs typeface="Helvetica Neue"/>
                <a:sym typeface="Helvetica Neue"/>
              </a:defRPr>
            </a:lvl3pPr>
            <a:lvl4pPr marL="0" lvl="3" indent="0" algn="r">
              <a:spcBef>
                <a:spcPts val="0"/>
              </a:spcBef>
              <a:buNone/>
              <a:defRPr sz="1200">
                <a:solidFill>
                  <a:srgbClr val="888888"/>
                </a:solidFill>
                <a:latin typeface="Helvetica Neue"/>
                <a:ea typeface="Helvetica Neue"/>
                <a:cs typeface="Helvetica Neue"/>
                <a:sym typeface="Helvetica Neue"/>
              </a:defRPr>
            </a:lvl4pPr>
            <a:lvl5pPr marL="0" lvl="4" indent="0" algn="r">
              <a:spcBef>
                <a:spcPts val="0"/>
              </a:spcBef>
              <a:buNone/>
              <a:defRPr sz="1200">
                <a:solidFill>
                  <a:srgbClr val="888888"/>
                </a:solidFill>
                <a:latin typeface="Helvetica Neue"/>
                <a:ea typeface="Helvetica Neue"/>
                <a:cs typeface="Helvetica Neue"/>
                <a:sym typeface="Helvetica Neue"/>
              </a:defRPr>
            </a:lvl5pPr>
            <a:lvl6pPr marL="0" lvl="5" indent="0" algn="r">
              <a:spcBef>
                <a:spcPts val="0"/>
              </a:spcBef>
              <a:buNone/>
              <a:defRPr sz="1200">
                <a:solidFill>
                  <a:srgbClr val="888888"/>
                </a:solidFill>
                <a:latin typeface="Helvetica Neue"/>
                <a:ea typeface="Helvetica Neue"/>
                <a:cs typeface="Helvetica Neue"/>
                <a:sym typeface="Helvetica Neue"/>
              </a:defRPr>
            </a:lvl6pPr>
            <a:lvl7pPr marL="0" lvl="6" indent="0" algn="r">
              <a:spcBef>
                <a:spcPts val="0"/>
              </a:spcBef>
              <a:buNone/>
              <a:defRPr sz="1200">
                <a:solidFill>
                  <a:srgbClr val="888888"/>
                </a:solidFill>
                <a:latin typeface="Helvetica Neue"/>
                <a:ea typeface="Helvetica Neue"/>
                <a:cs typeface="Helvetica Neue"/>
                <a:sym typeface="Helvetica Neue"/>
              </a:defRPr>
            </a:lvl7pPr>
            <a:lvl8pPr marL="0" lvl="7" indent="0" algn="r">
              <a:spcBef>
                <a:spcPts val="0"/>
              </a:spcBef>
              <a:buNone/>
              <a:defRPr sz="1200">
                <a:solidFill>
                  <a:srgbClr val="888888"/>
                </a:solidFill>
                <a:latin typeface="Helvetica Neue"/>
                <a:ea typeface="Helvetica Neue"/>
                <a:cs typeface="Helvetica Neue"/>
                <a:sym typeface="Helvetica Neue"/>
              </a:defRPr>
            </a:lvl8pPr>
            <a:lvl9pPr marL="0" lvl="8" indent="0" algn="r">
              <a:spcBef>
                <a:spcPts val="0"/>
              </a:spcBef>
              <a:buNone/>
              <a:defRPr sz="1200">
                <a:solidFill>
                  <a:srgbClr val="888888"/>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‹N°›</a:t>
            </a:fld>
            <a:endParaRPr/>
          </a:p>
        </p:txBody>
      </p:sp>
      <p:sp>
        <p:nvSpPr>
          <p:cNvPr id="54" name="Google Shape;54;p35"/>
          <p:cNvSpPr txBox="1"/>
          <p:nvPr/>
        </p:nvSpPr>
        <p:spPr>
          <a:xfrm>
            <a:off x="745732" y="149592"/>
            <a:ext cx="546585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Coca Eradication </a:t>
            </a:r>
            <a:r>
              <a:rPr lang="en-US" sz="1400">
                <a:solidFill>
                  <a:srgbClr val="347172"/>
                </a:solidFill>
                <a:latin typeface="Helvetica Neue"/>
                <a:ea typeface="Helvetica Neue"/>
                <a:cs typeface="Helvetica Neue"/>
                <a:sym typeface="Helvetica Neue"/>
              </a:rPr>
              <a:t>The metrics</a:t>
            </a:r>
            <a:r>
              <a:rPr lang="en-US" sz="1400">
                <a:solidFill>
                  <a:srgbClr val="009743"/>
                </a:solidFill>
                <a:latin typeface="Helvetica Neue"/>
                <a:ea typeface="Helvetica Neue"/>
                <a:cs typeface="Helvetica Neue"/>
                <a:sym typeface="Helvetica Neue"/>
              </a:rPr>
              <a:t> </a:t>
            </a:r>
            <a:endParaRPr/>
          </a:p>
        </p:txBody>
      </p:sp>
      <p:sp>
        <p:nvSpPr>
          <p:cNvPr id="55" name="Google Shape;55;p35"/>
          <p:cNvSpPr/>
          <p:nvPr/>
        </p:nvSpPr>
        <p:spPr>
          <a:xfrm>
            <a:off x="833063" y="424063"/>
            <a:ext cx="661049" cy="45719"/>
          </a:xfrm>
          <a:prstGeom prst="rect">
            <a:avLst/>
          </a:prstGeom>
          <a:solidFill>
            <a:srgbClr val="347172">
              <a:alpha val="63919"/>
            </a:srgbClr>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9743"/>
              </a:solidFill>
              <a:latin typeface="Calibri"/>
              <a:ea typeface="Calibri"/>
              <a:cs typeface="Calibri"/>
              <a:sym typeface="Calibri"/>
            </a:endParaRPr>
          </a:p>
        </p:txBody>
      </p:sp>
      <p:sp>
        <p:nvSpPr>
          <p:cNvPr id="56" name="Google Shape;56;p35"/>
          <p:cNvSpPr/>
          <p:nvPr/>
        </p:nvSpPr>
        <p:spPr>
          <a:xfrm>
            <a:off x="1548751" y="424625"/>
            <a:ext cx="661049" cy="45719"/>
          </a:xfrm>
          <a:prstGeom prst="rect">
            <a:avLst/>
          </a:prstGeom>
          <a:solidFill>
            <a:srgbClr val="347172">
              <a:alpha val="63919"/>
            </a:srgbClr>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9743"/>
              </a:solidFill>
              <a:latin typeface="Calibri"/>
              <a:ea typeface="Calibri"/>
              <a:cs typeface="Calibri"/>
              <a:sym typeface="Calibri"/>
            </a:endParaRPr>
          </a:p>
        </p:txBody>
      </p:sp>
      <p:sp>
        <p:nvSpPr>
          <p:cNvPr id="57" name="Google Shape;57;p35"/>
          <p:cNvSpPr/>
          <p:nvPr/>
        </p:nvSpPr>
        <p:spPr>
          <a:xfrm>
            <a:off x="2264439" y="425138"/>
            <a:ext cx="661049" cy="45719"/>
          </a:xfrm>
          <a:prstGeom prst="rect">
            <a:avLst/>
          </a:prstGeom>
          <a:solidFill>
            <a:srgbClr val="347172">
              <a:alpha val="63919"/>
            </a:srgbClr>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 name="Google Shape;58;p35"/>
          <p:cNvSpPr/>
          <p:nvPr/>
        </p:nvSpPr>
        <p:spPr>
          <a:xfrm>
            <a:off x="2974990" y="424472"/>
            <a:ext cx="661049" cy="45719"/>
          </a:xfrm>
          <a:prstGeom prst="rect">
            <a:avLst/>
          </a:prstGeom>
          <a:solidFill>
            <a:srgbClr val="DBDBDB"/>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 name="Google Shape;59;p35"/>
          <p:cNvSpPr/>
          <p:nvPr/>
        </p:nvSpPr>
        <p:spPr>
          <a:xfrm>
            <a:off x="3689609" y="424446"/>
            <a:ext cx="661049" cy="45719"/>
          </a:xfrm>
          <a:prstGeom prst="rect">
            <a:avLst/>
          </a:prstGeom>
          <a:solidFill>
            <a:srgbClr val="DBDBDB"/>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Title and Content">
  <p:cSld name="4_Title and Content">
    <p:spTree>
      <p:nvGrpSpPr>
        <p:cNvPr id="1" name="Shape 60"/>
        <p:cNvGrpSpPr/>
        <p:nvPr/>
      </p:nvGrpSpPr>
      <p:grpSpPr>
        <a:xfrm>
          <a:off x="0" y="0"/>
          <a:ext cx="0" cy="0"/>
          <a:chOff x="0" y="0"/>
          <a:chExt cx="0" cy="0"/>
        </a:xfrm>
      </p:grpSpPr>
      <p:sp>
        <p:nvSpPr>
          <p:cNvPr id="61" name="Google Shape;61;p36"/>
          <p:cNvSpPr txBox="1">
            <a:spLocks noGrp="1"/>
          </p:cNvSpPr>
          <p:nvPr>
            <p:ph type="title"/>
          </p:nvPr>
        </p:nvSpPr>
        <p:spPr>
          <a:xfrm>
            <a:off x="838200" y="339440"/>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Helvetica Neue"/>
                <a:ea typeface="Helvetica Neue"/>
                <a:cs typeface="Helvetica Neue"/>
                <a:sym typeface="Helvetica Neue"/>
              </a:defRPr>
            </a:lvl1pPr>
            <a:lvl2pPr marL="914400" lvl="1" indent="-381000" algn="l">
              <a:lnSpc>
                <a:spcPct val="90000"/>
              </a:lnSpc>
              <a:spcBef>
                <a:spcPts val="500"/>
              </a:spcBef>
              <a:spcAft>
                <a:spcPts val="0"/>
              </a:spcAft>
              <a:buClr>
                <a:schemeClr val="dk1"/>
              </a:buClr>
              <a:buSzPts val="2400"/>
              <a:buChar char="•"/>
              <a:defRPr>
                <a:latin typeface="Helvetica Neue"/>
                <a:ea typeface="Helvetica Neue"/>
                <a:cs typeface="Helvetica Neue"/>
                <a:sym typeface="Helvetica Neue"/>
              </a:defRPr>
            </a:lvl2pPr>
            <a:lvl3pPr marL="1371600" lvl="2" indent="-355600" algn="l">
              <a:lnSpc>
                <a:spcPct val="90000"/>
              </a:lnSpc>
              <a:spcBef>
                <a:spcPts val="500"/>
              </a:spcBef>
              <a:spcAft>
                <a:spcPts val="0"/>
              </a:spcAft>
              <a:buClr>
                <a:schemeClr val="dk1"/>
              </a:buClr>
              <a:buSzPts val="2000"/>
              <a:buChar char="•"/>
              <a:defRPr>
                <a:latin typeface="Helvetica Neue"/>
                <a:ea typeface="Helvetica Neue"/>
                <a:cs typeface="Helvetica Neue"/>
                <a:sym typeface="Helvetica Neue"/>
              </a:defRPr>
            </a:lvl3pPr>
            <a:lvl4pPr marL="1828800" lvl="3" indent="-342900" algn="l">
              <a:lnSpc>
                <a:spcPct val="90000"/>
              </a:lnSpc>
              <a:spcBef>
                <a:spcPts val="500"/>
              </a:spcBef>
              <a:spcAft>
                <a:spcPts val="0"/>
              </a:spcAft>
              <a:buClr>
                <a:schemeClr val="dk1"/>
              </a:buClr>
              <a:buSzPts val="1800"/>
              <a:buChar char="•"/>
              <a:defRPr>
                <a:latin typeface="Helvetica Neue"/>
                <a:ea typeface="Helvetica Neue"/>
                <a:cs typeface="Helvetica Neue"/>
                <a:sym typeface="Helvetica Neue"/>
              </a:defRPr>
            </a:lvl4pPr>
            <a:lvl5pPr marL="2286000" lvl="4" indent="-342900" algn="l">
              <a:lnSpc>
                <a:spcPct val="90000"/>
              </a:lnSpc>
              <a:spcBef>
                <a:spcPts val="500"/>
              </a:spcBef>
              <a:spcAft>
                <a:spcPts val="0"/>
              </a:spcAft>
              <a:buClr>
                <a:schemeClr val="dk1"/>
              </a:buClr>
              <a:buSzPts val="1800"/>
              <a:buChar char="•"/>
              <a:defRPr>
                <a:latin typeface="Helvetica Neue"/>
                <a:ea typeface="Helvetica Neue"/>
                <a:cs typeface="Helvetica Neue"/>
                <a:sym typeface="Helvetica Neu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36"/>
          <p:cNvSpPr txBox="1">
            <a:spLocks noGrp="1"/>
          </p:cNvSpPr>
          <p:nvPr>
            <p:ph type="ftr" idx="11"/>
          </p:nvPr>
        </p:nvSpPr>
        <p:spPr>
          <a:xfrm>
            <a:off x="833063" y="6356350"/>
            <a:ext cx="732033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800">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Helvetica Neue"/>
                <a:ea typeface="Helvetica Neue"/>
                <a:cs typeface="Helvetica Neue"/>
                <a:sym typeface="Helvetica Neue"/>
              </a:defRPr>
            </a:lvl1pPr>
            <a:lvl2pPr marL="0" lvl="1" indent="0" algn="r">
              <a:spcBef>
                <a:spcPts val="0"/>
              </a:spcBef>
              <a:buNone/>
              <a:defRPr sz="1200">
                <a:solidFill>
                  <a:srgbClr val="888888"/>
                </a:solidFill>
                <a:latin typeface="Helvetica Neue"/>
                <a:ea typeface="Helvetica Neue"/>
                <a:cs typeface="Helvetica Neue"/>
                <a:sym typeface="Helvetica Neue"/>
              </a:defRPr>
            </a:lvl2pPr>
            <a:lvl3pPr marL="0" lvl="2" indent="0" algn="r">
              <a:spcBef>
                <a:spcPts val="0"/>
              </a:spcBef>
              <a:buNone/>
              <a:defRPr sz="1200">
                <a:solidFill>
                  <a:srgbClr val="888888"/>
                </a:solidFill>
                <a:latin typeface="Helvetica Neue"/>
                <a:ea typeface="Helvetica Neue"/>
                <a:cs typeface="Helvetica Neue"/>
                <a:sym typeface="Helvetica Neue"/>
              </a:defRPr>
            </a:lvl3pPr>
            <a:lvl4pPr marL="0" lvl="3" indent="0" algn="r">
              <a:spcBef>
                <a:spcPts val="0"/>
              </a:spcBef>
              <a:buNone/>
              <a:defRPr sz="1200">
                <a:solidFill>
                  <a:srgbClr val="888888"/>
                </a:solidFill>
                <a:latin typeface="Helvetica Neue"/>
                <a:ea typeface="Helvetica Neue"/>
                <a:cs typeface="Helvetica Neue"/>
                <a:sym typeface="Helvetica Neue"/>
              </a:defRPr>
            </a:lvl4pPr>
            <a:lvl5pPr marL="0" lvl="4" indent="0" algn="r">
              <a:spcBef>
                <a:spcPts val="0"/>
              </a:spcBef>
              <a:buNone/>
              <a:defRPr sz="1200">
                <a:solidFill>
                  <a:srgbClr val="888888"/>
                </a:solidFill>
                <a:latin typeface="Helvetica Neue"/>
                <a:ea typeface="Helvetica Neue"/>
                <a:cs typeface="Helvetica Neue"/>
                <a:sym typeface="Helvetica Neue"/>
              </a:defRPr>
            </a:lvl5pPr>
            <a:lvl6pPr marL="0" lvl="5" indent="0" algn="r">
              <a:spcBef>
                <a:spcPts val="0"/>
              </a:spcBef>
              <a:buNone/>
              <a:defRPr sz="1200">
                <a:solidFill>
                  <a:srgbClr val="888888"/>
                </a:solidFill>
                <a:latin typeface="Helvetica Neue"/>
                <a:ea typeface="Helvetica Neue"/>
                <a:cs typeface="Helvetica Neue"/>
                <a:sym typeface="Helvetica Neue"/>
              </a:defRPr>
            </a:lvl6pPr>
            <a:lvl7pPr marL="0" lvl="6" indent="0" algn="r">
              <a:spcBef>
                <a:spcPts val="0"/>
              </a:spcBef>
              <a:buNone/>
              <a:defRPr sz="1200">
                <a:solidFill>
                  <a:srgbClr val="888888"/>
                </a:solidFill>
                <a:latin typeface="Helvetica Neue"/>
                <a:ea typeface="Helvetica Neue"/>
                <a:cs typeface="Helvetica Neue"/>
                <a:sym typeface="Helvetica Neue"/>
              </a:defRPr>
            </a:lvl7pPr>
            <a:lvl8pPr marL="0" lvl="7" indent="0" algn="r">
              <a:spcBef>
                <a:spcPts val="0"/>
              </a:spcBef>
              <a:buNone/>
              <a:defRPr sz="1200">
                <a:solidFill>
                  <a:srgbClr val="888888"/>
                </a:solidFill>
                <a:latin typeface="Helvetica Neue"/>
                <a:ea typeface="Helvetica Neue"/>
                <a:cs typeface="Helvetica Neue"/>
                <a:sym typeface="Helvetica Neue"/>
              </a:defRPr>
            </a:lvl8pPr>
            <a:lvl9pPr marL="0" lvl="8" indent="0" algn="r">
              <a:spcBef>
                <a:spcPts val="0"/>
              </a:spcBef>
              <a:buNone/>
              <a:defRPr sz="1200">
                <a:solidFill>
                  <a:srgbClr val="888888"/>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‹N°›</a:t>
            </a:fld>
            <a:endParaRPr/>
          </a:p>
        </p:txBody>
      </p:sp>
      <p:sp>
        <p:nvSpPr>
          <p:cNvPr id="65" name="Google Shape;65;p36"/>
          <p:cNvSpPr txBox="1"/>
          <p:nvPr/>
        </p:nvSpPr>
        <p:spPr>
          <a:xfrm>
            <a:off x="745732" y="149592"/>
            <a:ext cx="546585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Coca Eradication </a:t>
            </a:r>
            <a:r>
              <a:rPr lang="en-US" sz="1400">
                <a:solidFill>
                  <a:srgbClr val="347172"/>
                </a:solidFill>
                <a:latin typeface="Helvetica Neue"/>
                <a:ea typeface="Helvetica Neue"/>
                <a:cs typeface="Helvetica Neue"/>
                <a:sym typeface="Helvetica Neue"/>
              </a:rPr>
              <a:t>Policy solutions </a:t>
            </a:r>
            <a:endParaRPr>
              <a:solidFill>
                <a:srgbClr val="347172"/>
              </a:solidFill>
            </a:endParaRPr>
          </a:p>
        </p:txBody>
      </p:sp>
      <p:sp>
        <p:nvSpPr>
          <p:cNvPr id="66" name="Google Shape;66;p36"/>
          <p:cNvSpPr/>
          <p:nvPr/>
        </p:nvSpPr>
        <p:spPr>
          <a:xfrm>
            <a:off x="833063" y="424063"/>
            <a:ext cx="661049" cy="45719"/>
          </a:xfrm>
          <a:prstGeom prst="rect">
            <a:avLst/>
          </a:prstGeom>
          <a:solidFill>
            <a:srgbClr val="347172">
              <a:alpha val="63919"/>
            </a:srgbClr>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9743"/>
              </a:solidFill>
              <a:latin typeface="Calibri"/>
              <a:ea typeface="Calibri"/>
              <a:cs typeface="Calibri"/>
              <a:sym typeface="Calibri"/>
            </a:endParaRPr>
          </a:p>
        </p:txBody>
      </p:sp>
      <p:sp>
        <p:nvSpPr>
          <p:cNvPr id="67" name="Google Shape;67;p36"/>
          <p:cNvSpPr/>
          <p:nvPr/>
        </p:nvSpPr>
        <p:spPr>
          <a:xfrm>
            <a:off x="1548751" y="424625"/>
            <a:ext cx="661049" cy="45719"/>
          </a:xfrm>
          <a:prstGeom prst="rect">
            <a:avLst/>
          </a:prstGeom>
          <a:solidFill>
            <a:srgbClr val="347172">
              <a:alpha val="63919"/>
            </a:srgbClr>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9743"/>
              </a:solidFill>
              <a:latin typeface="Calibri"/>
              <a:ea typeface="Calibri"/>
              <a:cs typeface="Calibri"/>
              <a:sym typeface="Calibri"/>
            </a:endParaRPr>
          </a:p>
        </p:txBody>
      </p:sp>
      <p:sp>
        <p:nvSpPr>
          <p:cNvPr id="68" name="Google Shape;68;p36"/>
          <p:cNvSpPr/>
          <p:nvPr/>
        </p:nvSpPr>
        <p:spPr>
          <a:xfrm>
            <a:off x="2264439" y="425138"/>
            <a:ext cx="661049" cy="45719"/>
          </a:xfrm>
          <a:prstGeom prst="rect">
            <a:avLst/>
          </a:prstGeom>
          <a:solidFill>
            <a:srgbClr val="347172">
              <a:alpha val="63919"/>
            </a:srgbClr>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9" name="Google Shape;69;p36"/>
          <p:cNvSpPr/>
          <p:nvPr/>
        </p:nvSpPr>
        <p:spPr>
          <a:xfrm>
            <a:off x="2974990" y="424472"/>
            <a:ext cx="661049" cy="45719"/>
          </a:xfrm>
          <a:prstGeom prst="rect">
            <a:avLst/>
          </a:prstGeom>
          <a:solidFill>
            <a:srgbClr val="347172">
              <a:alpha val="63919"/>
            </a:srgbClr>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0" name="Google Shape;70;p36"/>
          <p:cNvSpPr/>
          <p:nvPr/>
        </p:nvSpPr>
        <p:spPr>
          <a:xfrm>
            <a:off x="3689609" y="424446"/>
            <a:ext cx="661049" cy="45719"/>
          </a:xfrm>
          <a:prstGeom prst="rect">
            <a:avLst/>
          </a:prstGeom>
          <a:solidFill>
            <a:srgbClr val="DBDBDB"/>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5_Title and Content">
  <p:cSld name="5_Title and Content">
    <p:spTree>
      <p:nvGrpSpPr>
        <p:cNvPr id="1" name="Shape 71"/>
        <p:cNvGrpSpPr/>
        <p:nvPr/>
      </p:nvGrpSpPr>
      <p:grpSpPr>
        <a:xfrm>
          <a:off x="0" y="0"/>
          <a:ext cx="0" cy="0"/>
          <a:chOff x="0" y="0"/>
          <a:chExt cx="0" cy="0"/>
        </a:xfrm>
      </p:grpSpPr>
      <p:sp>
        <p:nvSpPr>
          <p:cNvPr id="72" name="Google Shape;72;p37"/>
          <p:cNvSpPr txBox="1">
            <a:spLocks noGrp="1"/>
          </p:cNvSpPr>
          <p:nvPr>
            <p:ph type="title"/>
          </p:nvPr>
        </p:nvSpPr>
        <p:spPr>
          <a:xfrm>
            <a:off x="838200" y="339440"/>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Helvetica Neue"/>
                <a:ea typeface="Helvetica Neue"/>
                <a:cs typeface="Helvetica Neue"/>
                <a:sym typeface="Helvetica Neue"/>
              </a:defRPr>
            </a:lvl1pPr>
            <a:lvl2pPr marL="914400" lvl="1" indent="-381000" algn="l">
              <a:lnSpc>
                <a:spcPct val="90000"/>
              </a:lnSpc>
              <a:spcBef>
                <a:spcPts val="500"/>
              </a:spcBef>
              <a:spcAft>
                <a:spcPts val="0"/>
              </a:spcAft>
              <a:buClr>
                <a:schemeClr val="dk1"/>
              </a:buClr>
              <a:buSzPts val="2400"/>
              <a:buChar char="•"/>
              <a:defRPr>
                <a:latin typeface="Helvetica Neue"/>
                <a:ea typeface="Helvetica Neue"/>
                <a:cs typeface="Helvetica Neue"/>
                <a:sym typeface="Helvetica Neue"/>
              </a:defRPr>
            </a:lvl2pPr>
            <a:lvl3pPr marL="1371600" lvl="2" indent="-355600" algn="l">
              <a:lnSpc>
                <a:spcPct val="90000"/>
              </a:lnSpc>
              <a:spcBef>
                <a:spcPts val="500"/>
              </a:spcBef>
              <a:spcAft>
                <a:spcPts val="0"/>
              </a:spcAft>
              <a:buClr>
                <a:schemeClr val="dk1"/>
              </a:buClr>
              <a:buSzPts val="2000"/>
              <a:buChar char="•"/>
              <a:defRPr>
                <a:latin typeface="Helvetica Neue"/>
                <a:ea typeface="Helvetica Neue"/>
                <a:cs typeface="Helvetica Neue"/>
                <a:sym typeface="Helvetica Neue"/>
              </a:defRPr>
            </a:lvl3pPr>
            <a:lvl4pPr marL="1828800" lvl="3" indent="-342900" algn="l">
              <a:lnSpc>
                <a:spcPct val="90000"/>
              </a:lnSpc>
              <a:spcBef>
                <a:spcPts val="500"/>
              </a:spcBef>
              <a:spcAft>
                <a:spcPts val="0"/>
              </a:spcAft>
              <a:buClr>
                <a:schemeClr val="dk1"/>
              </a:buClr>
              <a:buSzPts val="1800"/>
              <a:buChar char="•"/>
              <a:defRPr>
                <a:latin typeface="Helvetica Neue"/>
                <a:ea typeface="Helvetica Neue"/>
                <a:cs typeface="Helvetica Neue"/>
                <a:sym typeface="Helvetica Neue"/>
              </a:defRPr>
            </a:lvl4pPr>
            <a:lvl5pPr marL="2286000" lvl="4" indent="-342900" algn="l">
              <a:lnSpc>
                <a:spcPct val="90000"/>
              </a:lnSpc>
              <a:spcBef>
                <a:spcPts val="500"/>
              </a:spcBef>
              <a:spcAft>
                <a:spcPts val="0"/>
              </a:spcAft>
              <a:buClr>
                <a:schemeClr val="dk1"/>
              </a:buClr>
              <a:buSzPts val="1800"/>
              <a:buChar char="•"/>
              <a:defRPr>
                <a:latin typeface="Helvetica Neue"/>
                <a:ea typeface="Helvetica Neue"/>
                <a:cs typeface="Helvetica Neue"/>
                <a:sym typeface="Helvetica Neu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37"/>
          <p:cNvSpPr txBox="1">
            <a:spLocks noGrp="1"/>
          </p:cNvSpPr>
          <p:nvPr>
            <p:ph type="ftr" idx="11"/>
          </p:nvPr>
        </p:nvSpPr>
        <p:spPr>
          <a:xfrm>
            <a:off x="833063" y="6356350"/>
            <a:ext cx="732033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800">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Helvetica Neue"/>
                <a:ea typeface="Helvetica Neue"/>
                <a:cs typeface="Helvetica Neue"/>
                <a:sym typeface="Helvetica Neue"/>
              </a:defRPr>
            </a:lvl1pPr>
            <a:lvl2pPr marL="0" lvl="1" indent="0" algn="r">
              <a:spcBef>
                <a:spcPts val="0"/>
              </a:spcBef>
              <a:buNone/>
              <a:defRPr sz="1200">
                <a:solidFill>
                  <a:srgbClr val="888888"/>
                </a:solidFill>
                <a:latin typeface="Helvetica Neue"/>
                <a:ea typeface="Helvetica Neue"/>
                <a:cs typeface="Helvetica Neue"/>
                <a:sym typeface="Helvetica Neue"/>
              </a:defRPr>
            </a:lvl2pPr>
            <a:lvl3pPr marL="0" lvl="2" indent="0" algn="r">
              <a:spcBef>
                <a:spcPts val="0"/>
              </a:spcBef>
              <a:buNone/>
              <a:defRPr sz="1200">
                <a:solidFill>
                  <a:srgbClr val="888888"/>
                </a:solidFill>
                <a:latin typeface="Helvetica Neue"/>
                <a:ea typeface="Helvetica Neue"/>
                <a:cs typeface="Helvetica Neue"/>
                <a:sym typeface="Helvetica Neue"/>
              </a:defRPr>
            </a:lvl3pPr>
            <a:lvl4pPr marL="0" lvl="3" indent="0" algn="r">
              <a:spcBef>
                <a:spcPts val="0"/>
              </a:spcBef>
              <a:buNone/>
              <a:defRPr sz="1200">
                <a:solidFill>
                  <a:srgbClr val="888888"/>
                </a:solidFill>
                <a:latin typeface="Helvetica Neue"/>
                <a:ea typeface="Helvetica Neue"/>
                <a:cs typeface="Helvetica Neue"/>
                <a:sym typeface="Helvetica Neue"/>
              </a:defRPr>
            </a:lvl4pPr>
            <a:lvl5pPr marL="0" lvl="4" indent="0" algn="r">
              <a:spcBef>
                <a:spcPts val="0"/>
              </a:spcBef>
              <a:buNone/>
              <a:defRPr sz="1200">
                <a:solidFill>
                  <a:srgbClr val="888888"/>
                </a:solidFill>
                <a:latin typeface="Helvetica Neue"/>
                <a:ea typeface="Helvetica Neue"/>
                <a:cs typeface="Helvetica Neue"/>
                <a:sym typeface="Helvetica Neue"/>
              </a:defRPr>
            </a:lvl5pPr>
            <a:lvl6pPr marL="0" lvl="5" indent="0" algn="r">
              <a:spcBef>
                <a:spcPts val="0"/>
              </a:spcBef>
              <a:buNone/>
              <a:defRPr sz="1200">
                <a:solidFill>
                  <a:srgbClr val="888888"/>
                </a:solidFill>
                <a:latin typeface="Helvetica Neue"/>
                <a:ea typeface="Helvetica Neue"/>
                <a:cs typeface="Helvetica Neue"/>
                <a:sym typeface="Helvetica Neue"/>
              </a:defRPr>
            </a:lvl6pPr>
            <a:lvl7pPr marL="0" lvl="6" indent="0" algn="r">
              <a:spcBef>
                <a:spcPts val="0"/>
              </a:spcBef>
              <a:buNone/>
              <a:defRPr sz="1200">
                <a:solidFill>
                  <a:srgbClr val="888888"/>
                </a:solidFill>
                <a:latin typeface="Helvetica Neue"/>
                <a:ea typeface="Helvetica Neue"/>
                <a:cs typeface="Helvetica Neue"/>
                <a:sym typeface="Helvetica Neue"/>
              </a:defRPr>
            </a:lvl7pPr>
            <a:lvl8pPr marL="0" lvl="7" indent="0" algn="r">
              <a:spcBef>
                <a:spcPts val="0"/>
              </a:spcBef>
              <a:buNone/>
              <a:defRPr sz="1200">
                <a:solidFill>
                  <a:srgbClr val="888888"/>
                </a:solidFill>
                <a:latin typeface="Helvetica Neue"/>
                <a:ea typeface="Helvetica Neue"/>
                <a:cs typeface="Helvetica Neue"/>
                <a:sym typeface="Helvetica Neue"/>
              </a:defRPr>
            </a:lvl8pPr>
            <a:lvl9pPr marL="0" lvl="8" indent="0" algn="r">
              <a:spcBef>
                <a:spcPts val="0"/>
              </a:spcBef>
              <a:buNone/>
              <a:defRPr sz="1200">
                <a:solidFill>
                  <a:srgbClr val="888888"/>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t>‹N°›</a:t>
            </a:fld>
            <a:endParaRPr/>
          </a:p>
        </p:txBody>
      </p:sp>
      <p:sp>
        <p:nvSpPr>
          <p:cNvPr id="76" name="Google Shape;76;p37"/>
          <p:cNvSpPr txBox="1"/>
          <p:nvPr/>
        </p:nvSpPr>
        <p:spPr>
          <a:xfrm>
            <a:off x="745732" y="149592"/>
            <a:ext cx="546585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Coca Eradication </a:t>
            </a:r>
            <a:r>
              <a:rPr lang="en-US" sz="1400">
                <a:solidFill>
                  <a:srgbClr val="347172"/>
                </a:solidFill>
                <a:latin typeface="Helvetica Neue"/>
                <a:ea typeface="Helvetica Neue"/>
                <a:cs typeface="Helvetica Neue"/>
                <a:sym typeface="Helvetica Neue"/>
              </a:rPr>
              <a:t>Consideration</a:t>
            </a:r>
            <a:r>
              <a:rPr lang="en-US">
                <a:solidFill>
                  <a:srgbClr val="347172"/>
                </a:solidFill>
                <a:latin typeface="Helvetica Neue"/>
                <a:ea typeface="Helvetica Neue"/>
                <a:cs typeface="Helvetica Neue"/>
                <a:sym typeface="Helvetica Neue"/>
              </a:rPr>
              <a:t>s</a:t>
            </a:r>
            <a:r>
              <a:rPr lang="en-US" sz="1400">
                <a:solidFill>
                  <a:srgbClr val="347172"/>
                </a:solidFill>
                <a:latin typeface="Helvetica Neue"/>
                <a:ea typeface="Helvetica Neue"/>
                <a:cs typeface="Helvetica Neue"/>
                <a:sym typeface="Helvetica Neue"/>
              </a:rPr>
              <a:t> </a:t>
            </a:r>
            <a:endParaRPr>
              <a:solidFill>
                <a:srgbClr val="347172"/>
              </a:solidFill>
            </a:endParaRPr>
          </a:p>
        </p:txBody>
      </p:sp>
      <p:sp>
        <p:nvSpPr>
          <p:cNvPr id="77" name="Google Shape;77;p37"/>
          <p:cNvSpPr/>
          <p:nvPr/>
        </p:nvSpPr>
        <p:spPr>
          <a:xfrm>
            <a:off x="833063" y="424063"/>
            <a:ext cx="661049" cy="45719"/>
          </a:xfrm>
          <a:prstGeom prst="rect">
            <a:avLst/>
          </a:prstGeom>
          <a:solidFill>
            <a:srgbClr val="347172">
              <a:alpha val="63919"/>
            </a:srgbClr>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9743"/>
              </a:solidFill>
              <a:latin typeface="Calibri"/>
              <a:ea typeface="Calibri"/>
              <a:cs typeface="Calibri"/>
              <a:sym typeface="Calibri"/>
            </a:endParaRPr>
          </a:p>
        </p:txBody>
      </p:sp>
      <p:sp>
        <p:nvSpPr>
          <p:cNvPr id="78" name="Google Shape;78;p37"/>
          <p:cNvSpPr/>
          <p:nvPr/>
        </p:nvSpPr>
        <p:spPr>
          <a:xfrm>
            <a:off x="1548751" y="424625"/>
            <a:ext cx="661049" cy="45719"/>
          </a:xfrm>
          <a:prstGeom prst="rect">
            <a:avLst/>
          </a:prstGeom>
          <a:solidFill>
            <a:srgbClr val="347172">
              <a:alpha val="63919"/>
            </a:srgbClr>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9743"/>
              </a:solidFill>
              <a:latin typeface="Calibri"/>
              <a:ea typeface="Calibri"/>
              <a:cs typeface="Calibri"/>
              <a:sym typeface="Calibri"/>
            </a:endParaRPr>
          </a:p>
        </p:txBody>
      </p:sp>
      <p:sp>
        <p:nvSpPr>
          <p:cNvPr id="79" name="Google Shape;79;p37"/>
          <p:cNvSpPr/>
          <p:nvPr/>
        </p:nvSpPr>
        <p:spPr>
          <a:xfrm>
            <a:off x="2264439" y="425138"/>
            <a:ext cx="661049" cy="45719"/>
          </a:xfrm>
          <a:prstGeom prst="rect">
            <a:avLst/>
          </a:prstGeom>
          <a:solidFill>
            <a:srgbClr val="347172">
              <a:alpha val="63919"/>
            </a:srgbClr>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0" name="Google Shape;80;p37"/>
          <p:cNvSpPr/>
          <p:nvPr/>
        </p:nvSpPr>
        <p:spPr>
          <a:xfrm>
            <a:off x="2974990" y="424472"/>
            <a:ext cx="661049" cy="45719"/>
          </a:xfrm>
          <a:prstGeom prst="rect">
            <a:avLst/>
          </a:prstGeom>
          <a:solidFill>
            <a:srgbClr val="347172">
              <a:alpha val="63919"/>
            </a:srgbClr>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1" name="Google Shape;81;p37"/>
          <p:cNvSpPr/>
          <p:nvPr/>
        </p:nvSpPr>
        <p:spPr>
          <a:xfrm>
            <a:off x="3689609" y="424446"/>
            <a:ext cx="661049" cy="45719"/>
          </a:xfrm>
          <a:prstGeom prst="rect">
            <a:avLst/>
          </a:prstGeom>
          <a:solidFill>
            <a:srgbClr val="347172">
              <a:alpha val="63919"/>
            </a:srgbClr>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
          <p:cNvPicPr preferRelativeResize="0"/>
          <p:nvPr/>
        </p:nvPicPr>
        <p:blipFill>
          <a:blip r:embed="rId3">
            <a:alphaModFix/>
          </a:blip>
          <a:stretch>
            <a:fillRect/>
          </a:stretch>
        </p:blipFill>
        <p:spPr>
          <a:xfrm>
            <a:off x="0" y="2366"/>
            <a:ext cx="12192002" cy="6853268"/>
          </a:xfrm>
          <a:prstGeom prst="rect">
            <a:avLst/>
          </a:prstGeom>
          <a:noFill/>
          <a:ln>
            <a:noFill/>
          </a:ln>
        </p:spPr>
      </p:pic>
      <p:sp>
        <p:nvSpPr>
          <p:cNvPr id="87" name="Google Shape;87;p1"/>
          <p:cNvSpPr/>
          <p:nvPr/>
        </p:nvSpPr>
        <p:spPr>
          <a:xfrm>
            <a:off x="0" y="1476450"/>
            <a:ext cx="8031300" cy="3905100"/>
          </a:xfrm>
          <a:prstGeom prst="rect">
            <a:avLst/>
          </a:prstGeom>
          <a:solidFill>
            <a:srgbClr val="347172">
              <a:alpha val="6391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4400">
              <a:solidFill>
                <a:schemeClr val="lt1"/>
              </a:solidFill>
              <a:latin typeface="Arial"/>
              <a:ea typeface="Arial"/>
              <a:cs typeface="Arial"/>
              <a:sym typeface="Arial"/>
            </a:endParaRPr>
          </a:p>
        </p:txBody>
      </p:sp>
      <p:sp>
        <p:nvSpPr>
          <p:cNvPr id="88" name="Google Shape;88;p1"/>
          <p:cNvSpPr txBox="1"/>
          <p:nvPr/>
        </p:nvSpPr>
        <p:spPr>
          <a:xfrm>
            <a:off x="211800" y="1867950"/>
            <a:ext cx="7607700" cy="3122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0" b="1">
                <a:solidFill>
                  <a:schemeClr val="lt1"/>
                </a:solidFill>
                <a:latin typeface="Helvetica Neue"/>
                <a:ea typeface="Helvetica Neue"/>
                <a:cs typeface="Helvetica Neue"/>
                <a:sym typeface="Helvetica Neue"/>
              </a:rPr>
              <a:t>Coca in </a:t>
            </a:r>
            <a:endParaRPr sz="6000" b="1">
              <a:solidFill>
                <a:schemeClr val="lt1"/>
              </a:solidFill>
              <a:latin typeface="Helvetica Neue"/>
              <a:ea typeface="Helvetica Neue"/>
              <a:cs typeface="Helvetica Neue"/>
              <a:sym typeface="Helvetica Neue"/>
            </a:endParaRPr>
          </a:p>
          <a:p>
            <a:pPr marL="0" marR="0" lvl="0" indent="0" algn="l" rtl="0">
              <a:spcBef>
                <a:spcPts val="0"/>
              </a:spcBef>
              <a:spcAft>
                <a:spcPts val="0"/>
              </a:spcAft>
              <a:buNone/>
            </a:pPr>
            <a:r>
              <a:rPr lang="en-US" sz="6000" b="1">
                <a:solidFill>
                  <a:schemeClr val="lt1"/>
                </a:solidFill>
                <a:latin typeface="Helvetica Neue"/>
                <a:ea typeface="Helvetica Neue"/>
                <a:cs typeface="Helvetica Neue"/>
                <a:sym typeface="Helvetica Neue"/>
              </a:rPr>
              <a:t>Colombia</a:t>
            </a:r>
            <a:r>
              <a:rPr lang="en-US" sz="4600" b="1">
                <a:solidFill>
                  <a:schemeClr val="lt1"/>
                </a:solidFill>
                <a:latin typeface="Helvetica Neue"/>
                <a:ea typeface="Helvetica Neue"/>
                <a:cs typeface="Helvetica Neue"/>
                <a:sym typeface="Helvetica Neue"/>
              </a:rPr>
              <a:t> </a:t>
            </a:r>
            <a:endParaRPr sz="3000" b="1">
              <a:solidFill>
                <a:srgbClr val="F6B248"/>
              </a:solidFill>
              <a:latin typeface="Helvetica Neue"/>
              <a:ea typeface="Helvetica Neue"/>
              <a:cs typeface="Helvetica Neue"/>
              <a:sym typeface="Helvetica Neue"/>
            </a:endParaRPr>
          </a:p>
          <a:p>
            <a:pPr marL="0" marR="0" lvl="0" indent="0" algn="l" rtl="0">
              <a:spcBef>
                <a:spcPts val="0"/>
              </a:spcBef>
              <a:spcAft>
                <a:spcPts val="0"/>
              </a:spcAft>
              <a:buNone/>
            </a:pPr>
            <a:r>
              <a:rPr lang="en-US" sz="3000">
                <a:solidFill>
                  <a:srgbClr val="F6B248"/>
                </a:solidFill>
                <a:latin typeface="Helvetica Neue"/>
                <a:ea typeface="Helvetica Neue"/>
                <a:cs typeface="Helvetica Neue"/>
                <a:sym typeface="Helvetica Neue"/>
              </a:rPr>
              <a:t>Assessing the eradication efforts of the world’s largest producer of cocaine</a:t>
            </a:r>
            <a:endParaRPr sz="3000">
              <a:solidFill>
                <a:srgbClr val="F6B248"/>
              </a:solidFill>
              <a:latin typeface="Helvetica Neue"/>
              <a:ea typeface="Helvetica Neue"/>
              <a:cs typeface="Helvetica Neue"/>
              <a:sym typeface="Helvetica Neue"/>
            </a:endParaRPr>
          </a:p>
          <a:p>
            <a:pPr marL="0" marR="0" lvl="0" indent="0" algn="l" rtl="0">
              <a:spcBef>
                <a:spcPts val="0"/>
              </a:spcBef>
              <a:spcAft>
                <a:spcPts val="0"/>
              </a:spcAft>
              <a:buNone/>
            </a:pPr>
            <a:endParaRPr sz="2400" b="1">
              <a:solidFill>
                <a:schemeClr val="lt1"/>
              </a:solidFill>
              <a:latin typeface="Helvetica Neue"/>
              <a:ea typeface="Helvetica Neue"/>
              <a:cs typeface="Helvetica Neue"/>
              <a:sym typeface="Helvetica Neue"/>
            </a:endParaRPr>
          </a:p>
          <a:p>
            <a:pPr marL="0" marR="0" lvl="0" indent="0" algn="r" rtl="0">
              <a:spcBef>
                <a:spcPts val="0"/>
              </a:spcBef>
              <a:spcAft>
                <a:spcPts val="0"/>
              </a:spcAft>
              <a:buNone/>
            </a:pPr>
            <a:endParaRPr sz="2400" b="1">
              <a:solidFill>
                <a:schemeClr val="lt1"/>
              </a:solidFill>
              <a:latin typeface="Helvetica Neue"/>
              <a:ea typeface="Helvetica Neue"/>
              <a:cs typeface="Helvetica Neue"/>
              <a:sym typeface="Helvetica Neue"/>
            </a:endParaRPr>
          </a:p>
          <a:p>
            <a:pPr marL="0" marR="0" lvl="0" indent="0" algn="r" rtl="0">
              <a:spcBef>
                <a:spcPts val="0"/>
              </a:spcBef>
              <a:spcAft>
                <a:spcPts val="0"/>
              </a:spcAft>
              <a:buNone/>
            </a:pPr>
            <a:endParaRPr sz="2400" b="1">
              <a:solidFill>
                <a:schemeClr val="lt1"/>
              </a:solidFill>
              <a:latin typeface="Helvetica Neue"/>
              <a:ea typeface="Helvetica Neue"/>
              <a:cs typeface="Helvetica Neue"/>
              <a:sym typeface="Helvetica Neue"/>
            </a:endParaRPr>
          </a:p>
          <a:p>
            <a:pPr marL="0" marR="0" lvl="0" indent="0" algn="l" rtl="0">
              <a:spcBef>
                <a:spcPts val="0"/>
              </a:spcBef>
              <a:spcAft>
                <a:spcPts val="0"/>
              </a:spcAft>
              <a:buNone/>
            </a:pPr>
            <a:endParaRPr sz="1200" b="1">
              <a:solidFill>
                <a:schemeClr val="lt1"/>
              </a:solidFill>
              <a:latin typeface="Helvetica Neue"/>
              <a:ea typeface="Helvetica Neue"/>
              <a:cs typeface="Helvetica Neue"/>
              <a:sym typeface="Helvetica Neue"/>
            </a:endParaRPr>
          </a:p>
          <a:p>
            <a:pPr marL="0" marR="0" lvl="0" indent="0" algn="l" rtl="0">
              <a:spcBef>
                <a:spcPts val="0"/>
              </a:spcBef>
              <a:spcAft>
                <a:spcPts val="0"/>
              </a:spcAft>
              <a:buNone/>
            </a:pPr>
            <a:r>
              <a:rPr lang="en-US" sz="2400" b="1">
                <a:solidFill>
                  <a:schemeClr val="lt1"/>
                </a:solidFill>
                <a:latin typeface="Helvetica Neue"/>
                <a:ea typeface="Helvetica Neue"/>
                <a:cs typeface="Helvetica Neue"/>
                <a:sym typeface="Helvetica Neue"/>
              </a:rPr>
              <a:t>Martin Muñoz &amp; Lois Wu</a:t>
            </a:r>
            <a:endParaRPr sz="2400" b="1">
              <a:solidFill>
                <a:schemeClr val="lt1"/>
              </a:solidFill>
              <a:latin typeface="Helvetica Neue"/>
              <a:ea typeface="Helvetica Neue"/>
              <a:cs typeface="Helvetica Neue"/>
              <a:sym typeface="Helvetica Neue"/>
            </a:endParaRPr>
          </a:p>
          <a:p>
            <a:pPr marL="0" marR="0" lvl="0" indent="0" algn="r" rtl="0">
              <a:spcBef>
                <a:spcPts val="0"/>
              </a:spcBef>
              <a:spcAft>
                <a:spcPts val="0"/>
              </a:spcAft>
              <a:buNone/>
            </a:pPr>
            <a:endParaRPr sz="2400">
              <a:solidFill>
                <a:schemeClr val="lt1"/>
              </a:solidFill>
              <a:latin typeface="Helvetica Neue"/>
              <a:ea typeface="Helvetica Neue"/>
              <a:cs typeface="Helvetica Neue"/>
              <a:sym typeface="Helvetica Neue"/>
            </a:endParaRPr>
          </a:p>
          <a:p>
            <a:pPr marL="0" marR="0" lvl="0" indent="0" algn="r" rtl="0">
              <a:spcBef>
                <a:spcPts val="0"/>
              </a:spcBef>
              <a:spcAft>
                <a:spcPts val="0"/>
              </a:spcAft>
              <a:buNone/>
            </a:pPr>
            <a:r>
              <a:rPr lang="en-US" sz="1800">
                <a:solidFill>
                  <a:schemeClr val="dk1"/>
                </a:solidFill>
                <a:latin typeface="Calibri"/>
                <a:ea typeface="Calibri"/>
                <a:cs typeface="Calibri"/>
                <a:sym typeface="Calibri"/>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847cde1eb2_0_2"/>
          <p:cNvSpPr txBox="1">
            <a:spLocks noGrp="1"/>
          </p:cNvSpPr>
          <p:nvPr>
            <p:ph type="title"/>
          </p:nvPr>
        </p:nvSpPr>
        <p:spPr>
          <a:xfrm>
            <a:off x="838200" y="33944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en-US"/>
              <a:t>Results</a:t>
            </a:r>
            <a:endParaRPr/>
          </a:p>
        </p:txBody>
      </p:sp>
      <p:sp>
        <p:nvSpPr>
          <p:cNvPr id="202" name="Google Shape;202;g847cde1eb2_0_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03" name="Google Shape;203;g847cde1eb2_0_2"/>
          <p:cNvSpPr txBox="1"/>
          <p:nvPr/>
        </p:nvSpPr>
        <p:spPr>
          <a:xfrm>
            <a:off x="838200" y="1602875"/>
            <a:ext cx="5023200" cy="488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a:latin typeface="Helvetica Neue"/>
                <a:ea typeface="Helvetica Neue"/>
                <a:cs typeface="Helvetica Neue"/>
                <a:sym typeface="Helvetica Neue"/>
              </a:rPr>
              <a:t>Price and agriculture significant at the 5% level</a:t>
            </a:r>
            <a:endParaRPr sz="2800">
              <a:latin typeface="Helvetica Neue"/>
              <a:ea typeface="Helvetica Neue"/>
              <a:cs typeface="Helvetica Neue"/>
              <a:sym typeface="Helvetica Neue"/>
            </a:endParaRPr>
          </a:p>
          <a:p>
            <a:pPr marL="0" lvl="0" indent="0" algn="l" rtl="0">
              <a:spcBef>
                <a:spcPts val="0"/>
              </a:spcBef>
              <a:spcAft>
                <a:spcPts val="0"/>
              </a:spcAft>
              <a:buNone/>
            </a:pPr>
            <a:endParaRPr sz="2800">
              <a:latin typeface="Helvetica Neue"/>
              <a:ea typeface="Helvetica Neue"/>
              <a:cs typeface="Helvetica Neue"/>
              <a:sym typeface="Helvetica Neue"/>
            </a:endParaRPr>
          </a:p>
          <a:p>
            <a:pPr marL="0" lvl="0" indent="0" algn="l" rtl="0">
              <a:spcBef>
                <a:spcPts val="0"/>
              </a:spcBef>
              <a:spcAft>
                <a:spcPts val="0"/>
              </a:spcAft>
              <a:buNone/>
            </a:pPr>
            <a:r>
              <a:rPr lang="en-US" sz="2800">
                <a:latin typeface="Helvetica Neue"/>
                <a:ea typeface="Helvetica Neue"/>
                <a:cs typeface="Helvetica Neue"/>
                <a:sym typeface="Helvetica Neue"/>
              </a:rPr>
              <a:t>Coefficient for price has an intuitive sign, but one for agriculture is surprising </a:t>
            </a:r>
            <a:endParaRPr sz="2800">
              <a:latin typeface="Helvetica Neue"/>
              <a:ea typeface="Helvetica Neue"/>
              <a:cs typeface="Helvetica Neue"/>
              <a:sym typeface="Helvetica Neue"/>
            </a:endParaRPr>
          </a:p>
          <a:p>
            <a:pPr marL="0" lvl="0" indent="0" algn="l" rtl="0">
              <a:spcBef>
                <a:spcPts val="0"/>
              </a:spcBef>
              <a:spcAft>
                <a:spcPts val="0"/>
              </a:spcAft>
              <a:buNone/>
            </a:pPr>
            <a:endParaRPr sz="2800">
              <a:latin typeface="Helvetica Neue"/>
              <a:ea typeface="Helvetica Neue"/>
              <a:cs typeface="Helvetica Neue"/>
              <a:sym typeface="Helvetica Neue"/>
            </a:endParaRPr>
          </a:p>
          <a:p>
            <a:pPr marL="0" lvl="0" indent="0" algn="l" rtl="0">
              <a:spcBef>
                <a:spcPts val="0"/>
              </a:spcBef>
              <a:spcAft>
                <a:spcPts val="0"/>
              </a:spcAft>
              <a:buNone/>
            </a:pPr>
            <a:r>
              <a:rPr lang="en-US" sz="2800">
                <a:latin typeface="Helvetica Neue"/>
                <a:ea typeface="Helvetica Neue"/>
                <a:cs typeface="Helvetica Neue"/>
                <a:sym typeface="Helvetica Neue"/>
              </a:rPr>
              <a:t>Eradication, unemployment were not significant</a:t>
            </a:r>
            <a:endParaRPr sz="2800">
              <a:latin typeface="Helvetica Neue"/>
              <a:ea typeface="Helvetica Neue"/>
              <a:cs typeface="Helvetica Neue"/>
              <a:sym typeface="Helvetica Neue"/>
            </a:endParaRPr>
          </a:p>
          <a:p>
            <a:pPr marL="0" lvl="0" indent="0" algn="l" rtl="0">
              <a:spcBef>
                <a:spcPts val="0"/>
              </a:spcBef>
              <a:spcAft>
                <a:spcPts val="0"/>
              </a:spcAft>
              <a:buNone/>
            </a:pPr>
            <a:endParaRPr sz="2800">
              <a:latin typeface="Helvetica Neue"/>
              <a:ea typeface="Helvetica Neue"/>
              <a:cs typeface="Helvetica Neue"/>
              <a:sym typeface="Helvetica Neue"/>
            </a:endParaRPr>
          </a:p>
          <a:p>
            <a:pPr marL="0" lvl="0" indent="0" algn="l" rtl="0">
              <a:spcBef>
                <a:spcPts val="0"/>
              </a:spcBef>
              <a:spcAft>
                <a:spcPts val="0"/>
              </a:spcAft>
              <a:buNone/>
            </a:pPr>
            <a:r>
              <a:rPr lang="en-US" sz="2800">
                <a:latin typeface="Helvetica Neue"/>
                <a:ea typeface="Helvetica Neue"/>
                <a:cs typeface="Helvetica Neue"/>
                <a:sym typeface="Helvetica Neue"/>
              </a:rPr>
              <a:t>Significant fixed effects?</a:t>
            </a:r>
            <a:endParaRPr sz="2800">
              <a:latin typeface="Helvetica Neue"/>
              <a:ea typeface="Helvetica Neue"/>
              <a:cs typeface="Helvetica Neue"/>
              <a:sym typeface="Helvetica Neue"/>
            </a:endParaRPr>
          </a:p>
          <a:p>
            <a:pPr marL="0" lvl="0" indent="0" algn="l" rtl="0">
              <a:spcBef>
                <a:spcPts val="0"/>
              </a:spcBef>
              <a:spcAft>
                <a:spcPts val="0"/>
              </a:spcAft>
              <a:buNone/>
            </a:pPr>
            <a:endParaRPr sz="2800">
              <a:latin typeface="Helvetica Neue"/>
              <a:ea typeface="Helvetica Neue"/>
              <a:cs typeface="Helvetica Neue"/>
              <a:sym typeface="Helvetica Neue"/>
            </a:endParaRPr>
          </a:p>
        </p:txBody>
      </p:sp>
      <p:pic>
        <p:nvPicPr>
          <p:cNvPr id="204" name="Google Shape;204;g847cde1eb2_0_2"/>
          <p:cNvPicPr preferRelativeResize="0"/>
          <p:nvPr/>
        </p:nvPicPr>
        <p:blipFill>
          <a:blip r:embed="rId3">
            <a:alphaModFix/>
          </a:blip>
          <a:stretch>
            <a:fillRect/>
          </a:stretch>
        </p:blipFill>
        <p:spPr>
          <a:xfrm>
            <a:off x="7038225" y="63950"/>
            <a:ext cx="5023201" cy="673008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1"/>
          <p:cNvSpPr txBox="1">
            <a:spLocks noGrp="1"/>
          </p:cNvSpPr>
          <p:nvPr>
            <p:ph type="title"/>
          </p:nvPr>
        </p:nvSpPr>
        <p:spPr>
          <a:xfrm>
            <a:off x="838200" y="33944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Policy changes</a:t>
            </a:r>
            <a:endParaRPr/>
          </a:p>
        </p:txBody>
      </p:sp>
      <p:sp>
        <p:nvSpPr>
          <p:cNvPr id="210" name="Google Shape;21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11" name="Google Shape;211;p21"/>
          <p:cNvSpPr txBox="1"/>
          <p:nvPr/>
        </p:nvSpPr>
        <p:spPr>
          <a:xfrm>
            <a:off x="838199" y="2077570"/>
            <a:ext cx="5004548"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347172"/>
                </a:solidFill>
                <a:latin typeface="Helvetica Neue"/>
                <a:ea typeface="Helvetica Neue"/>
                <a:cs typeface="Helvetica Neue"/>
                <a:sym typeface="Helvetica Neue"/>
              </a:rPr>
              <a:t>Drug policy experts traditionally focus on supply side policies, but these have been relatively ineffective in Colombia.</a:t>
            </a:r>
            <a:endParaRPr sz="1800">
              <a:solidFill>
                <a:srgbClr val="347172"/>
              </a:solidFill>
              <a:latin typeface="Helvetica Neue"/>
              <a:ea typeface="Helvetica Neue"/>
              <a:cs typeface="Helvetica Neue"/>
              <a:sym typeface="Helvetica Neue"/>
            </a:endParaRPr>
          </a:p>
          <a:p>
            <a:pPr marL="0" marR="0" lvl="0" indent="0" algn="l" rtl="0">
              <a:spcBef>
                <a:spcPts val="0"/>
              </a:spcBef>
              <a:spcAft>
                <a:spcPts val="0"/>
              </a:spcAft>
              <a:buNone/>
            </a:pPr>
            <a:endParaRPr sz="1800">
              <a:solidFill>
                <a:srgbClr val="347172"/>
              </a:solidFill>
              <a:latin typeface="Helvetica Neue"/>
              <a:ea typeface="Helvetica Neue"/>
              <a:cs typeface="Helvetica Neue"/>
              <a:sym typeface="Helvetica Neue"/>
            </a:endParaRPr>
          </a:p>
          <a:p>
            <a:pPr marL="0" marR="0" lvl="0" indent="0" algn="l" rtl="0">
              <a:spcBef>
                <a:spcPts val="0"/>
              </a:spcBef>
              <a:spcAft>
                <a:spcPts val="0"/>
              </a:spcAft>
              <a:buNone/>
            </a:pPr>
            <a:r>
              <a:rPr lang="en-US" sz="1800">
                <a:latin typeface="Helvetica Neue"/>
                <a:ea typeface="Helvetica Neue"/>
                <a:cs typeface="Helvetica Neue"/>
                <a:sym typeface="Helvetica Neue"/>
              </a:rPr>
              <a:t>Colombia should continue policies, but also pressure countries that drive demand-–US and Europe––to invest in demand-side policies to combat drugs through prevention, treatment, and enforcement. </a:t>
            </a:r>
            <a:endParaRPr sz="1800">
              <a:latin typeface="Helvetica Neue"/>
              <a:ea typeface="Helvetica Neue"/>
              <a:cs typeface="Helvetica Neue"/>
              <a:sym typeface="Helvetica Neue"/>
            </a:endParaRPr>
          </a:p>
          <a:p>
            <a:pPr marL="0" marR="0" lvl="0" indent="0" algn="l" rtl="0">
              <a:spcBef>
                <a:spcPts val="0"/>
              </a:spcBef>
              <a:spcAft>
                <a:spcPts val="0"/>
              </a:spcAft>
              <a:buNone/>
            </a:pPr>
            <a:endParaRPr sz="1800">
              <a:latin typeface="Helvetica Neue"/>
              <a:ea typeface="Helvetica Neue"/>
              <a:cs typeface="Helvetica Neue"/>
              <a:sym typeface="Helvetica Neue"/>
            </a:endParaRPr>
          </a:p>
          <a:p>
            <a:pPr marL="0" marR="0" lvl="0" indent="0" algn="l" rtl="0">
              <a:spcBef>
                <a:spcPts val="0"/>
              </a:spcBef>
              <a:spcAft>
                <a:spcPts val="0"/>
              </a:spcAft>
              <a:buNone/>
            </a:pPr>
            <a:endParaRPr sz="1800">
              <a:latin typeface="Helvetica Neue"/>
              <a:ea typeface="Helvetica Neue"/>
              <a:cs typeface="Helvetica Neue"/>
              <a:sym typeface="Helvetica Neue"/>
            </a:endParaRPr>
          </a:p>
          <a:p>
            <a:pPr marL="0" marR="0" lvl="0" indent="0" algn="l" rtl="0">
              <a:spcBef>
                <a:spcPts val="0"/>
              </a:spcBef>
              <a:spcAft>
                <a:spcPts val="0"/>
              </a:spcAft>
              <a:buNone/>
            </a:pPr>
            <a:endParaRPr sz="1800">
              <a:solidFill>
                <a:srgbClr val="009743"/>
              </a:solidFill>
              <a:latin typeface="Helvetica Neue"/>
              <a:ea typeface="Helvetica Neue"/>
              <a:cs typeface="Helvetica Neue"/>
              <a:sym typeface="Helvetica Neue"/>
            </a:endParaRPr>
          </a:p>
          <a:p>
            <a:pPr marL="0" lvl="0" indent="0" algn="l" rtl="0">
              <a:spcBef>
                <a:spcPts val="0"/>
              </a:spcBef>
              <a:spcAft>
                <a:spcPts val="0"/>
              </a:spcAft>
              <a:buClr>
                <a:schemeClr val="dk1"/>
              </a:buClr>
              <a:buFont typeface="Arial"/>
              <a:buNone/>
            </a:pPr>
            <a:r>
              <a:rPr lang="en-US" sz="1800">
                <a:solidFill>
                  <a:srgbClr val="347172"/>
                </a:solidFill>
                <a:latin typeface="Helvetica Neue"/>
                <a:ea typeface="Helvetica Neue"/>
                <a:cs typeface="Helvetica Neue"/>
                <a:sym typeface="Helvetica Neue"/>
              </a:rPr>
              <a:t>The cocaine market is a supply and demand issue. </a:t>
            </a:r>
            <a:endParaRPr sz="1800">
              <a:solidFill>
                <a:srgbClr val="009743"/>
              </a:solidFill>
              <a:latin typeface="Helvetica Neue"/>
              <a:ea typeface="Helvetica Neue"/>
              <a:cs typeface="Helvetica Neue"/>
              <a:sym typeface="Helvetica Neue"/>
            </a:endParaRPr>
          </a:p>
          <a:p>
            <a:pPr marL="0" marR="0" lvl="0" indent="0" algn="l" rtl="0">
              <a:spcBef>
                <a:spcPts val="0"/>
              </a:spcBef>
              <a:spcAft>
                <a:spcPts val="0"/>
              </a:spcAft>
              <a:buNone/>
            </a:pPr>
            <a:endParaRPr/>
          </a:p>
        </p:txBody>
      </p:sp>
      <p:sp>
        <p:nvSpPr>
          <p:cNvPr id="212" name="Google Shape;212;p21"/>
          <p:cNvSpPr txBox="1"/>
          <p:nvPr/>
        </p:nvSpPr>
        <p:spPr>
          <a:xfrm>
            <a:off x="6349252" y="2077570"/>
            <a:ext cx="5004548" cy="424731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347172"/>
                </a:solidFill>
                <a:latin typeface="Helvetica Neue"/>
                <a:ea typeface="Helvetica Neue"/>
                <a:cs typeface="Helvetica Neue"/>
                <a:sym typeface="Helvetica Neue"/>
              </a:rPr>
              <a:t>Voluntary eradication programs, whereby farmers receive support from the government to transition to new crops</a:t>
            </a:r>
            <a:endParaRPr sz="1800">
              <a:solidFill>
                <a:srgbClr val="347172"/>
              </a:solidFill>
              <a:latin typeface="Helvetica Neue"/>
              <a:ea typeface="Helvetica Neue"/>
              <a:cs typeface="Helvetica Neue"/>
              <a:sym typeface="Helvetica Neue"/>
            </a:endParaRPr>
          </a:p>
          <a:p>
            <a:pPr marL="0" marR="0" lvl="0" indent="0" algn="l" rtl="0">
              <a:spcBef>
                <a:spcPts val="0"/>
              </a:spcBef>
              <a:spcAft>
                <a:spcPts val="0"/>
              </a:spcAft>
              <a:buNone/>
            </a:pPr>
            <a:endParaRPr sz="1800">
              <a:solidFill>
                <a:srgbClr val="347172"/>
              </a:solidFill>
              <a:latin typeface="Helvetica Neue"/>
              <a:ea typeface="Helvetica Neue"/>
              <a:cs typeface="Helvetica Neue"/>
              <a:sym typeface="Helvetica Neue"/>
            </a:endParaRPr>
          </a:p>
          <a:p>
            <a:pPr marL="0" marR="0" lvl="0" indent="0" algn="l" rtl="0">
              <a:spcBef>
                <a:spcPts val="0"/>
              </a:spcBef>
              <a:spcAft>
                <a:spcPts val="0"/>
              </a:spcAft>
              <a:buNone/>
            </a:pPr>
            <a:r>
              <a:rPr lang="en-US" sz="1800">
                <a:latin typeface="Helvetica Neue"/>
                <a:ea typeface="Helvetica Neue"/>
                <a:cs typeface="Helvetica Neue"/>
                <a:sym typeface="Helvetica Neue"/>
              </a:rPr>
              <a:t>Has been effective in other countries, such as Thailand and regression shows that agriculture has a statistically significant effect on coca production</a:t>
            </a:r>
            <a:endParaRPr sz="1800">
              <a:latin typeface="Helvetica Neue"/>
              <a:ea typeface="Helvetica Neue"/>
              <a:cs typeface="Helvetica Neue"/>
              <a:sym typeface="Helvetica Neue"/>
            </a:endParaRPr>
          </a:p>
          <a:p>
            <a:pPr marL="0" marR="0" lvl="0" indent="0" algn="l" rtl="0">
              <a:spcBef>
                <a:spcPts val="0"/>
              </a:spcBef>
              <a:spcAft>
                <a:spcPts val="0"/>
              </a:spcAft>
              <a:buNone/>
            </a:pPr>
            <a:endParaRPr sz="1800">
              <a:latin typeface="Helvetica Neue"/>
              <a:ea typeface="Helvetica Neue"/>
              <a:cs typeface="Helvetica Neue"/>
              <a:sym typeface="Helvetica Neue"/>
            </a:endParaRPr>
          </a:p>
          <a:p>
            <a:pPr marL="0" marR="0" lvl="0" indent="0" algn="l" rtl="0">
              <a:spcBef>
                <a:spcPts val="0"/>
              </a:spcBef>
              <a:spcAft>
                <a:spcPts val="0"/>
              </a:spcAft>
              <a:buNone/>
            </a:pPr>
            <a:r>
              <a:rPr lang="en-US" sz="1800">
                <a:latin typeface="Helvetica Neue"/>
                <a:ea typeface="Helvetica Neue"/>
                <a:cs typeface="Helvetica Neue"/>
                <a:sym typeface="Helvetica Neue"/>
              </a:rPr>
              <a:t>Largest crop substitution program began in 2017, but is dealing with inefficiencies. Too early to tell outcome.</a:t>
            </a:r>
            <a:endParaRPr sz="1800">
              <a:latin typeface="Helvetica Neue"/>
              <a:ea typeface="Helvetica Neue"/>
              <a:cs typeface="Helvetica Neue"/>
              <a:sym typeface="Helvetica Neue"/>
            </a:endParaRPr>
          </a:p>
          <a:p>
            <a:pPr marL="0" marR="0" lvl="0" indent="0" algn="l" rtl="0">
              <a:spcBef>
                <a:spcPts val="0"/>
              </a:spcBef>
              <a:spcAft>
                <a:spcPts val="0"/>
              </a:spcAft>
              <a:buNone/>
            </a:pPr>
            <a:endParaRPr sz="1800">
              <a:latin typeface="Helvetica Neue"/>
              <a:ea typeface="Helvetica Neue"/>
              <a:cs typeface="Helvetica Neue"/>
              <a:sym typeface="Helvetica Neue"/>
            </a:endParaRPr>
          </a:p>
          <a:p>
            <a:pPr marL="0" marR="0" lvl="0" indent="0" algn="l" rtl="0">
              <a:spcBef>
                <a:spcPts val="0"/>
              </a:spcBef>
              <a:spcAft>
                <a:spcPts val="0"/>
              </a:spcAft>
              <a:buNone/>
            </a:pPr>
            <a:r>
              <a:rPr lang="en-US" sz="1800">
                <a:latin typeface="Helvetica Neue"/>
                <a:ea typeface="Helvetica Neue"/>
                <a:cs typeface="Helvetica Neue"/>
                <a:sym typeface="Helvetica Neue"/>
              </a:rPr>
              <a:t>Should be coupled with developing infrastructure to access legal markets in order to improve base welfare. </a:t>
            </a:r>
            <a:endParaRPr sz="1800">
              <a:latin typeface="Helvetica Neue"/>
              <a:ea typeface="Helvetica Neue"/>
              <a:cs typeface="Helvetica Neue"/>
              <a:sym typeface="Helvetica Neue"/>
            </a:endParaRPr>
          </a:p>
        </p:txBody>
      </p:sp>
      <p:sp>
        <p:nvSpPr>
          <p:cNvPr id="213" name="Google Shape;213;p21"/>
          <p:cNvSpPr txBox="1"/>
          <p:nvPr/>
        </p:nvSpPr>
        <p:spPr>
          <a:xfrm>
            <a:off x="838199" y="1475023"/>
            <a:ext cx="395556" cy="369332"/>
          </a:xfrm>
          <a:prstGeom prst="rect">
            <a:avLst/>
          </a:prstGeom>
          <a:noFill/>
          <a:ln w="28575" cap="flat" cmpd="sng">
            <a:solidFill>
              <a:srgbClr val="34717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347172"/>
                </a:solidFill>
                <a:latin typeface="Arial"/>
                <a:ea typeface="Arial"/>
                <a:cs typeface="Arial"/>
                <a:sym typeface="Arial"/>
              </a:rPr>
              <a:t>1</a:t>
            </a:r>
            <a:endParaRPr>
              <a:solidFill>
                <a:srgbClr val="347172"/>
              </a:solidFill>
            </a:endParaRPr>
          </a:p>
        </p:txBody>
      </p:sp>
      <p:sp>
        <p:nvSpPr>
          <p:cNvPr id="214" name="Google Shape;214;p21"/>
          <p:cNvSpPr txBox="1"/>
          <p:nvPr/>
        </p:nvSpPr>
        <p:spPr>
          <a:xfrm>
            <a:off x="1233755" y="1490671"/>
            <a:ext cx="319954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rPr>
              <a:t>Demand-focused policy</a:t>
            </a:r>
            <a:r>
              <a:rPr lang="en-US" sz="1800">
                <a:solidFill>
                  <a:schemeClr val="dk1"/>
                </a:solidFill>
                <a:latin typeface="Arial"/>
                <a:ea typeface="Arial"/>
                <a:cs typeface="Arial"/>
                <a:sym typeface="Arial"/>
              </a:rPr>
              <a:t> </a:t>
            </a:r>
            <a:endParaRPr/>
          </a:p>
        </p:txBody>
      </p:sp>
      <p:sp>
        <p:nvSpPr>
          <p:cNvPr id="215" name="Google Shape;215;p21"/>
          <p:cNvSpPr txBox="1"/>
          <p:nvPr/>
        </p:nvSpPr>
        <p:spPr>
          <a:xfrm>
            <a:off x="6349253" y="1469538"/>
            <a:ext cx="395556" cy="369332"/>
          </a:xfrm>
          <a:prstGeom prst="rect">
            <a:avLst/>
          </a:prstGeom>
          <a:noFill/>
          <a:ln w="28575" cap="flat" cmpd="sng">
            <a:solidFill>
              <a:srgbClr val="34717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347172"/>
                </a:solidFill>
                <a:latin typeface="Arial"/>
                <a:ea typeface="Arial"/>
                <a:cs typeface="Arial"/>
                <a:sym typeface="Arial"/>
              </a:rPr>
              <a:t>2</a:t>
            </a:r>
            <a:endParaRPr>
              <a:solidFill>
                <a:srgbClr val="347172"/>
              </a:solidFill>
            </a:endParaRPr>
          </a:p>
        </p:txBody>
      </p:sp>
      <p:sp>
        <p:nvSpPr>
          <p:cNvPr id="216" name="Google Shape;216;p21"/>
          <p:cNvSpPr txBox="1"/>
          <p:nvPr/>
        </p:nvSpPr>
        <p:spPr>
          <a:xfrm>
            <a:off x="6744809" y="1485186"/>
            <a:ext cx="369010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rPr>
              <a:t>Support voluntary programs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3"/>
          <p:cNvSpPr txBox="1">
            <a:spLocks noGrp="1"/>
          </p:cNvSpPr>
          <p:nvPr>
            <p:ph type="title"/>
          </p:nvPr>
        </p:nvSpPr>
        <p:spPr>
          <a:xfrm>
            <a:off x="838200" y="33944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en-US"/>
              <a:t>Conclusions, Next Steps</a:t>
            </a:r>
            <a:endParaRPr/>
          </a:p>
        </p:txBody>
      </p:sp>
      <p:sp>
        <p:nvSpPr>
          <p:cNvPr id="222" name="Google Shape;222;p2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1000"/>
              </a:spcBef>
              <a:spcAft>
                <a:spcPts val="0"/>
              </a:spcAft>
              <a:buClr>
                <a:schemeClr val="dk1"/>
              </a:buClr>
              <a:buSzPts val="2590"/>
              <a:buNone/>
            </a:pPr>
            <a:r>
              <a:rPr lang="en-US" sz="2400">
                <a:solidFill>
                  <a:srgbClr val="347172"/>
                </a:solidFill>
              </a:rPr>
              <a:t>Outcome</a:t>
            </a:r>
            <a:endParaRPr sz="2400">
              <a:solidFill>
                <a:srgbClr val="347172"/>
              </a:solidFill>
            </a:endParaRPr>
          </a:p>
          <a:p>
            <a:pPr marL="0" lvl="0" indent="0" algn="l" rtl="0">
              <a:lnSpc>
                <a:spcPct val="80000"/>
              </a:lnSpc>
              <a:spcBef>
                <a:spcPts val="1000"/>
              </a:spcBef>
              <a:spcAft>
                <a:spcPts val="0"/>
              </a:spcAft>
              <a:buClr>
                <a:schemeClr val="dk1"/>
              </a:buClr>
              <a:buSzPts val="2590"/>
              <a:buNone/>
            </a:pPr>
            <a:r>
              <a:rPr lang="en-US" sz="2400"/>
              <a:t>Model has shown that involuntary eradication is </a:t>
            </a:r>
            <a:r>
              <a:rPr lang="en-US" sz="2400">
                <a:solidFill>
                  <a:srgbClr val="347172"/>
                </a:solidFill>
              </a:rPr>
              <a:t>ineffective</a:t>
            </a:r>
            <a:r>
              <a:rPr lang="en-US" sz="2400"/>
              <a:t>. </a:t>
            </a:r>
            <a:endParaRPr sz="2400"/>
          </a:p>
          <a:p>
            <a:pPr marL="0" lvl="0" indent="0" algn="l" rtl="0">
              <a:lnSpc>
                <a:spcPct val="80000"/>
              </a:lnSpc>
              <a:spcBef>
                <a:spcPts val="1000"/>
              </a:spcBef>
              <a:spcAft>
                <a:spcPts val="0"/>
              </a:spcAft>
              <a:buClr>
                <a:schemeClr val="dk1"/>
              </a:buClr>
              <a:buSzPts val="2590"/>
              <a:buNone/>
            </a:pPr>
            <a:r>
              <a:rPr lang="en-US" sz="2400"/>
              <a:t>But agriculture has an effect on coca production, so voluntary crop substitution may work. In addition, explore demand-side policies, alongside infrastructure changes.</a:t>
            </a:r>
            <a:endParaRPr sz="2400"/>
          </a:p>
          <a:p>
            <a:pPr marL="0" lvl="0" indent="0" algn="l" rtl="0">
              <a:lnSpc>
                <a:spcPct val="80000"/>
              </a:lnSpc>
              <a:spcBef>
                <a:spcPts val="1000"/>
              </a:spcBef>
              <a:spcAft>
                <a:spcPts val="0"/>
              </a:spcAft>
              <a:buClr>
                <a:schemeClr val="dk1"/>
              </a:buClr>
              <a:buSzPts val="2590"/>
              <a:buNone/>
            </a:pPr>
            <a:endParaRPr sz="2400"/>
          </a:p>
          <a:p>
            <a:pPr marL="0" lvl="0" indent="0" algn="l" rtl="0">
              <a:lnSpc>
                <a:spcPct val="80000"/>
              </a:lnSpc>
              <a:spcBef>
                <a:spcPts val="1000"/>
              </a:spcBef>
              <a:spcAft>
                <a:spcPts val="0"/>
              </a:spcAft>
              <a:buClr>
                <a:schemeClr val="dk1"/>
              </a:buClr>
              <a:buSzPts val="2590"/>
              <a:buNone/>
            </a:pPr>
            <a:r>
              <a:rPr lang="en-US" sz="2400">
                <a:solidFill>
                  <a:srgbClr val="347172"/>
                </a:solidFill>
              </a:rPr>
              <a:t>Next steps </a:t>
            </a:r>
            <a:endParaRPr sz="2400">
              <a:solidFill>
                <a:srgbClr val="347172"/>
              </a:solidFill>
            </a:endParaRPr>
          </a:p>
          <a:p>
            <a:pPr marL="0" lvl="0" indent="0" algn="l" rtl="0">
              <a:lnSpc>
                <a:spcPct val="80000"/>
              </a:lnSpc>
              <a:spcBef>
                <a:spcPts val="1000"/>
              </a:spcBef>
              <a:spcAft>
                <a:spcPts val="0"/>
              </a:spcAft>
              <a:buClr>
                <a:schemeClr val="dk1"/>
              </a:buClr>
              <a:buSzPts val="2590"/>
              <a:buNone/>
            </a:pPr>
            <a:r>
              <a:rPr lang="en-US" sz="2400"/>
              <a:t>Given that demand-side policies are difficult to implement, it is more likely that the solution will need to come from programs like PINS. Should focus on ameliorating the program, and–as a last resort–exploring demand-side policies. Exploring the effect of agriculture on coca production more deeply.</a:t>
            </a:r>
            <a:endParaRPr sz="2400"/>
          </a:p>
          <a:p>
            <a:pPr marL="0" lvl="0" indent="0" algn="l" rtl="0">
              <a:lnSpc>
                <a:spcPct val="80000"/>
              </a:lnSpc>
              <a:spcBef>
                <a:spcPts val="1000"/>
              </a:spcBef>
              <a:spcAft>
                <a:spcPts val="0"/>
              </a:spcAft>
              <a:buClr>
                <a:schemeClr val="dk1"/>
              </a:buClr>
              <a:buSzPts val="2590"/>
              <a:buNone/>
            </a:pPr>
            <a:r>
              <a:rPr lang="en-US" sz="2400"/>
              <a:t>In addition, economic security for farmers must be ameliorated to reduce incentive to plant coca. </a:t>
            </a:r>
            <a:endParaRPr sz="2400"/>
          </a:p>
          <a:p>
            <a:pPr marL="0" lvl="0" indent="0" algn="l" rtl="0">
              <a:lnSpc>
                <a:spcPct val="80000"/>
              </a:lnSpc>
              <a:spcBef>
                <a:spcPts val="1000"/>
              </a:spcBef>
              <a:spcAft>
                <a:spcPts val="0"/>
              </a:spcAft>
              <a:buClr>
                <a:schemeClr val="dk1"/>
              </a:buClr>
              <a:buSzPts val="2590"/>
              <a:buNone/>
            </a:pPr>
            <a:endParaRPr sz="2590"/>
          </a:p>
          <a:p>
            <a:pPr marL="0" lvl="0" indent="0" algn="l" rtl="0">
              <a:lnSpc>
                <a:spcPct val="80000"/>
              </a:lnSpc>
              <a:spcBef>
                <a:spcPts val="1000"/>
              </a:spcBef>
              <a:spcAft>
                <a:spcPts val="0"/>
              </a:spcAft>
              <a:buClr>
                <a:schemeClr val="dk1"/>
              </a:buClr>
              <a:buSzPts val="2590"/>
              <a:buNone/>
            </a:pPr>
            <a:endParaRPr sz="2590"/>
          </a:p>
          <a:p>
            <a:pPr marL="0" lvl="0" indent="0" algn="l" rtl="0">
              <a:lnSpc>
                <a:spcPct val="80000"/>
              </a:lnSpc>
              <a:spcBef>
                <a:spcPts val="1000"/>
              </a:spcBef>
              <a:spcAft>
                <a:spcPts val="0"/>
              </a:spcAft>
              <a:buClr>
                <a:schemeClr val="dk1"/>
              </a:buClr>
              <a:buSzPts val="2590"/>
              <a:buNone/>
            </a:pPr>
            <a:endParaRPr sz="2590"/>
          </a:p>
          <a:p>
            <a:pPr marL="0" lvl="0" indent="0" algn="l" rtl="0">
              <a:lnSpc>
                <a:spcPct val="80000"/>
              </a:lnSpc>
              <a:spcBef>
                <a:spcPts val="1000"/>
              </a:spcBef>
              <a:spcAft>
                <a:spcPts val="0"/>
              </a:spcAft>
              <a:buClr>
                <a:schemeClr val="dk1"/>
              </a:buClr>
              <a:buSzPts val="2590"/>
              <a:buNone/>
            </a:pPr>
            <a:endParaRPr sz="2590"/>
          </a:p>
          <a:p>
            <a:pPr marL="0" lvl="0" indent="0" algn="l" rtl="0">
              <a:lnSpc>
                <a:spcPct val="80000"/>
              </a:lnSpc>
              <a:spcBef>
                <a:spcPts val="1000"/>
              </a:spcBef>
              <a:spcAft>
                <a:spcPts val="0"/>
              </a:spcAft>
              <a:buClr>
                <a:schemeClr val="dk1"/>
              </a:buClr>
              <a:buSzPts val="2590"/>
              <a:buNone/>
            </a:pPr>
            <a:endParaRPr sz="2590"/>
          </a:p>
        </p:txBody>
      </p:sp>
      <p:sp>
        <p:nvSpPr>
          <p:cNvPr id="223" name="Google Shape;223;p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pic>
        <p:nvPicPr>
          <p:cNvPr id="228" name="Google Shape;228;p24"/>
          <p:cNvPicPr preferRelativeResize="0"/>
          <p:nvPr/>
        </p:nvPicPr>
        <p:blipFill>
          <a:blip r:embed="rId3">
            <a:alphaModFix/>
          </a:blip>
          <a:stretch>
            <a:fillRect/>
          </a:stretch>
        </p:blipFill>
        <p:spPr>
          <a:xfrm>
            <a:off x="0" y="0"/>
            <a:ext cx="12192000" cy="6860015"/>
          </a:xfrm>
          <a:prstGeom prst="rect">
            <a:avLst/>
          </a:prstGeom>
          <a:noFill/>
          <a:ln>
            <a:noFill/>
          </a:ln>
        </p:spPr>
      </p:pic>
      <p:sp>
        <p:nvSpPr>
          <p:cNvPr id="229" name="Google Shape;229;p24"/>
          <p:cNvSpPr/>
          <p:nvPr/>
        </p:nvSpPr>
        <p:spPr>
          <a:xfrm>
            <a:off x="0" y="4585250"/>
            <a:ext cx="6434700" cy="1900500"/>
          </a:xfrm>
          <a:prstGeom prst="rect">
            <a:avLst/>
          </a:prstGeom>
          <a:solidFill>
            <a:srgbClr val="347172">
              <a:alpha val="63919"/>
            </a:srgbClr>
          </a:soli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a:solidFill>
                <a:schemeClr val="lt1"/>
              </a:solidFill>
              <a:latin typeface="Helvetica Neue"/>
              <a:ea typeface="Helvetica Neue"/>
              <a:cs typeface="Helvetica Neue"/>
              <a:sym typeface="Helvetica Neue"/>
            </a:endParaRPr>
          </a:p>
        </p:txBody>
      </p:sp>
      <p:sp>
        <p:nvSpPr>
          <p:cNvPr id="230" name="Google Shape;230;p24"/>
          <p:cNvSpPr txBox="1">
            <a:spLocks noGrp="1"/>
          </p:cNvSpPr>
          <p:nvPr>
            <p:ph type="title"/>
          </p:nvPr>
        </p:nvSpPr>
        <p:spPr>
          <a:xfrm>
            <a:off x="374276" y="4776789"/>
            <a:ext cx="3488400" cy="1517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CB0A"/>
              </a:buClr>
              <a:buSzPts val="4800"/>
              <a:buFont typeface="Arial"/>
              <a:buNone/>
            </a:pPr>
            <a:r>
              <a:rPr lang="en-US" sz="4800" b="1">
                <a:solidFill>
                  <a:srgbClr val="F6B248"/>
                </a:solidFill>
                <a:latin typeface="Helvetica Neue"/>
                <a:ea typeface="Helvetica Neue"/>
                <a:cs typeface="Helvetica Neue"/>
                <a:sym typeface="Helvetica Neue"/>
              </a:rPr>
              <a:t>Questions?</a:t>
            </a:r>
            <a:endParaRPr b="1">
              <a:solidFill>
                <a:srgbClr val="F6B248"/>
              </a:solidFill>
              <a:latin typeface="Helvetica Neue"/>
              <a:ea typeface="Helvetica Neue"/>
              <a:cs typeface="Helvetica Neue"/>
              <a:sym typeface="Helvetica Neue"/>
            </a:endParaRPr>
          </a:p>
        </p:txBody>
      </p:sp>
      <p:sp>
        <p:nvSpPr>
          <p:cNvPr id="231" name="Google Shape;231;p2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en-US"/>
              <a:t>Brief overview</a:t>
            </a:r>
            <a:endParaRPr/>
          </a:p>
        </p:txBody>
      </p:sp>
      <p:sp>
        <p:nvSpPr>
          <p:cNvPr id="94" name="Google Shape;94;p2"/>
          <p:cNvSpPr txBox="1">
            <a:spLocks noGrp="1"/>
          </p:cNvSpPr>
          <p:nvPr>
            <p:ph type="body" idx="1"/>
          </p:nvPr>
        </p:nvSpPr>
        <p:spPr>
          <a:xfrm>
            <a:off x="838200" y="1620000"/>
            <a:ext cx="10515600" cy="43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r>
              <a:rPr lang="en-US"/>
              <a:t>Colombia is infamously known to be the world’s capital of </a:t>
            </a:r>
            <a:r>
              <a:rPr lang="en-US">
                <a:solidFill>
                  <a:srgbClr val="347172"/>
                </a:solidFill>
              </a:rPr>
              <a:t>cocaine</a:t>
            </a:r>
            <a:r>
              <a:rPr lang="en-US"/>
              <a:t>, an illicit drug, derived from the </a:t>
            </a:r>
            <a:r>
              <a:rPr lang="en-US">
                <a:solidFill>
                  <a:srgbClr val="347172"/>
                </a:solidFill>
              </a:rPr>
              <a:t>coca plant</a:t>
            </a:r>
            <a:r>
              <a:rPr lang="en-US"/>
              <a:t> (</a:t>
            </a:r>
            <a:r>
              <a:rPr lang="en-US" i="1"/>
              <a:t>Erythoxylon coca</a:t>
            </a:r>
            <a:r>
              <a:rPr lang="en-US"/>
              <a:t>).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Since the 1980’s, coca cultivation is </a:t>
            </a:r>
            <a:r>
              <a:rPr lang="en-US">
                <a:solidFill>
                  <a:srgbClr val="347172"/>
                </a:solidFill>
              </a:rPr>
              <a:t>driven by poor, rural farmers</a:t>
            </a:r>
            <a:r>
              <a:rPr lang="en-US"/>
              <a:t>; while guerillas and rebels are often holding the means of production and trafficking. Colombia, under both domestic and foreign pressure, has enacted multiple policies directed at reducing coca and cocaine production.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But how effective has it been?</a:t>
            </a:r>
            <a:endParaRPr/>
          </a:p>
        </p:txBody>
      </p:sp>
      <p:sp>
        <p:nvSpPr>
          <p:cNvPr id="95" name="Google Shape;95;p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solidFill>
                  <a:srgbClr val="000000"/>
                </a:solidFill>
              </a:rPr>
              <a:t>Agenda</a:t>
            </a:r>
            <a:endParaRPr>
              <a:solidFill>
                <a:srgbClr val="000000"/>
              </a:solidFill>
            </a:endParaRPr>
          </a:p>
        </p:txBody>
      </p:sp>
      <p:sp>
        <p:nvSpPr>
          <p:cNvPr id="101" name="Google Shape;101;p3"/>
          <p:cNvSpPr txBox="1">
            <a:spLocks noGrp="1"/>
          </p:cNvSpPr>
          <p:nvPr>
            <p:ph type="body" idx="1"/>
          </p:nvPr>
        </p:nvSpPr>
        <p:spPr>
          <a:xfrm>
            <a:off x="838199" y="1825183"/>
            <a:ext cx="587189" cy="52518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9743"/>
              </a:buClr>
              <a:buSzPts val="2800"/>
              <a:buNone/>
            </a:pPr>
            <a:r>
              <a:rPr lang="en-US">
                <a:solidFill>
                  <a:srgbClr val="347172"/>
                </a:solidFill>
                <a:latin typeface="Arial"/>
                <a:ea typeface="Arial"/>
                <a:cs typeface="Arial"/>
                <a:sym typeface="Arial"/>
              </a:rPr>
              <a:t>1.</a:t>
            </a:r>
            <a:endParaRPr>
              <a:solidFill>
                <a:srgbClr val="347172"/>
              </a:solidFill>
            </a:endParaRPr>
          </a:p>
        </p:txBody>
      </p:sp>
      <p:sp>
        <p:nvSpPr>
          <p:cNvPr id="102" name="Google Shape;10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03" name="Google Shape;103;p3"/>
          <p:cNvSpPr txBox="1"/>
          <p:nvPr/>
        </p:nvSpPr>
        <p:spPr>
          <a:xfrm>
            <a:off x="1922930" y="1811589"/>
            <a:ext cx="9430870" cy="559598"/>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2800"/>
              <a:buFont typeface="Arial"/>
              <a:buNone/>
            </a:pPr>
            <a:r>
              <a:rPr lang="en-US" sz="2800">
                <a:solidFill>
                  <a:schemeClr val="dk1"/>
                </a:solidFill>
                <a:latin typeface="Helvetica Neue"/>
                <a:ea typeface="Helvetica Neue"/>
                <a:cs typeface="Helvetica Neue"/>
                <a:sym typeface="Helvetica Neue"/>
              </a:rPr>
              <a:t>Introduction and Background</a:t>
            </a:r>
            <a:endParaRPr/>
          </a:p>
        </p:txBody>
      </p:sp>
      <p:sp>
        <p:nvSpPr>
          <p:cNvPr id="104" name="Google Shape;104;p3"/>
          <p:cNvSpPr txBox="1"/>
          <p:nvPr/>
        </p:nvSpPr>
        <p:spPr>
          <a:xfrm>
            <a:off x="1922930" y="4556334"/>
            <a:ext cx="9430870" cy="559598"/>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2800"/>
              <a:buFont typeface="Arial"/>
              <a:buNone/>
            </a:pPr>
            <a:r>
              <a:rPr lang="en-US" sz="2800">
                <a:solidFill>
                  <a:schemeClr val="dk1"/>
                </a:solidFill>
                <a:latin typeface="Helvetica Neue"/>
                <a:ea typeface="Helvetica Neue"/>
                <a:cs typeface="Helvetica Neue"/>
                <a:sym typeface="Helvetica Neue"/>
              </a:rPr>
              <a:t>Policy proposals</a:t>
            </a:r>
            <a:endParaRPr/>
          </a:p>
        </p:txBody>
      </p:sp>
      <p:sp>
        <p:nvSpPr>
          <p:cNvPr id="105" name="Google Shape;105;p3"/>
          <p:cNvSpPr txBox="1"/>
          <p:nvPr/>
        </p:nvSpPr>
        <p:spPr>
          <a:xfrm>
            <a:off x="1922930" y="5472452"/>
            <a:ext cx="9430870" cy="559598"/>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2800"/>
              <a:buFont typeface="Arial"/>
              <a:buNone/>
            </a:pPr>
            <a:r>
              <a:rPr lang="en-US" sz="2800">
                <a:solidFill>
                  <a:schemeClr val="dk1"/>
                </a:solidFill>
                <a:latin typeface="Helvetica Neue"/>
                <a:ea typeface="Helvetica Neue"/>
                <a:cs typeface="Helvetica Neue"/>
                <a:sym typeface="Helvetica Neue"/>
              </a:rPr>
              <a:t>Risks and Conclusion</a:t>
            </a:r>
            <a:endParaRPr/>
          </a:p>
        </p:txBody>
      </p:sp>
      <p:grpSp>
        <p:nvGrpSpPr>
          <p:cNvPr id="106" name="Google Shape;106;p3"/>
          <p:cNvGrpSpPr/>
          <p:nvPr/>
        </p:nvGrpSpPr>
        <p:grpSpPr>
          <a:xfrm>
            <a:off x="838199" y="2742173"/>
            <a:ext cx="10515602" cy="559598"/>
            <a:chOff x="838199" y="2724097"/>
            <a:chExt cx="10515602" cy="559598"/>
          </a:xfrm>
        </p:grpSpPr>
        <p:sp>
          <p:nvSpPr>
            <p:cNvPr id="107" name="Google Shape;107;p3"/>
            <p:cNvSpPr txBox="1"/>
            <p:nvPr/>
          </p:nvSpPr>
          <p:spPr>
            <a:xfrm>
              <a:off x="1922931" y="2724097"/>
              <a:ext cx="9430870" cy="559598"/>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2800"/>
                <a:buFont typeface="Arial"/>
                <a:buNone/>
              </a:pPr>
              <a:r>
                <a:rPr lang="en-US" sz="2800">
                  <a:solidFill>
                    <a:schemeClr val="dk1"/>
                  </a:solidFill>
                  <a:latin typeface="Helvetica Neue"/>
                  <a:ea typeface="Helvetica Neue"/>
                  <a:cs typeface="Helvetica Neue"/>
                  <a:sym typeface="Helvetica Neue"/>
                </a:rPr>
                <a:t>Issues and Research Problem</a:t>
              </a:r>
              <a:endParaRPr/>
            </a:p>
          </p:txBody>
        </p:sp>
        <p:sp>
          <p:nvSpPr>
            <p:cNvPr id="108" name="Google Shape;108;p3"/>
            <p:cNvSpPr txBox="1"/>
            <p:nvPr/>
          </p:nvSpPr>
          <p:spPr>
            <a:xfrm>
              <a:off x="838199" y="2741302"/>
              <a:ext cx="587189" cy="525187"/>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009743"/>
                </a:buClr>
                <a:buSzPts val="2800"/>
                <a:buFont typeface="Arial"/>
                <a:buNone/>
              </a:pPr>
              <a:r>
                <a:rPr lang="en-US" sz="2800">
                  <a:solidFill>
                    <a:srgbClr val="347172"/>
                  </a:solidFill>
                  <a:latin typeface="Arial"/>
                  <a:ea typeface="Arial"/>
                  <a:cs typeface="Arial"/>
                  <a:sym typeface="Arial"/>
                </a:rPr>
                <a:t>2.</a:t>
              </a:r>
              <a:endParaRPr>
                <a:solidFill>
                  <a:srgbClr val="347172"/>
                </a:solidFill>
              </a:endParaRPr>
            </a:p>
          </p:txBody>
        </p:sp>
      </p:grpSp>
      <p:grpSp>
        <p:nvGrpSpPr>
          <p:cNvPr id="109" name="Google Shape;109;p3"/>
          <p:cNvGrpSpPr/>
          <p:nvPr/>
        </p:nvGrpSpPr>
        <p:grpSpPr>
          <a:xfrm>
            <a:off x="838199" y="3636019"/>
            <a:ext cx="10515601" cy="559598"/>
            <a:chOff x="838199" y="3634160"/>
            <a:chExt cx="10515601" cy="559598"/>
          </a:xfrm>
        </p:grpSpPr>
        <p:sp>
          <p:nvSpPr>
            <p:cNvPr id="110" name="Google Shape;110;p3"/>
            <p:cNvSpPr txBox="1"/>
            <p:nvPr/>
          </p:nvSpPr>
          <p:spPr>
            <a:xfrm>
              <a:off x="1922930" y="3634160"/>
              <a:ext cx="9430870" cy="559598"/>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2800"/>
                <a:buFont typeface="Arial"/>
                <a:buNone/>
              </a:pPr>
              <a:r>
                <a:rPr lang="en-US" sz="2800">
                  <a:solidFill>
                    <a:schemeClr val="dk1"/>
                  </a:solidFill>
                  <a:latin typeface="Helvetica Neue"/>
                  <a:ea typeface="Helvetica Neue"/>
                  <a:cs typeface="Helvetica Neue"/>
                  <a:sym typeface="Helvetica Neue"/>
                </a:rPr>
                <a:t>The Research</a:t>
              </a:r>
              <a:endParaRPr/>
            </a:p>
          </p:txBody>
        </p:sp>
        <p:sp>
          <p:nvSpPr>
            <p:cNvPr id="111" name="Google Shape;111;p3"/>
            <p:cNvSpPr txBox="1"/>
            <p:nvPr/>
          </p:nvSpPr>
          <p:spPr>
            <a:xfrm>
              <a:off x="838199" y="3657420"/>
              <a:ext cx="587189" cy="525187"/>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009743"/>
                </a:buClr>
                <a:buSzPts val="2800"/>
                <a:buFont typeface="Arial"/>
                <a:buNone/>
              </a:pPr>
              <a:r>
                <a:rPr lang="en-US" sz="2800">
                  <a:solidFill>
                    <a:srgbClr val="347172"/>
                  </a:solidFill>
                  <a:latin typeface="Arial"/>
                  <a:ea typeface="Arial"/>
                  <a:cs typeface="Arial"/>
                  <a:sym typeface="Arial"/>
                </a:rPr>
                <a:t>3.</a:t>
              </a:r>
              <a:endParaRPr>
                <a:solidFill>
                  <a:srgbClr val="347172"/>
                </a:solidFill>
              </a:endParaRPr>
            </a:p>
          </p:txBody>
        </p:sp>
      </p:grpSp>
      <p:sp>
        <p:nvSpPr>
          <p:cNvPr id="112" name="Google Shape;112;p3"/>
          <p:cNvSpPr txBox="1"/>
          <p:nvPr/>
        </p:nvSpPr>
        <p:spPr>
          <a:xfrm>
            <a:off x="838199" y="4573539"/>
            <a:ext cx="587189" cy="525187"/>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009743"/>
              </a:buClr>
              <a:buSzPts val="2800"/>
              <a:buFont typeface="Arial"/>
              <a:buNone/>
            </a:pPr>
            <a:r>
              <a:rPr lang="en-US" sz="2800">
                <a:solidFill>
                  <a:srgbClr val="347172"/>
                </a:solidFill>
                <a:latin typeface="Arial"/>
                <a:ea typeface="Arial"/>
                <a:cs typeface="Arial"/>
                <a:sym typeface="Arial"/>
              </a:rPr>
              <a:t>4.</a:t>
            </a:r>
            <a:endParaRPr>
              <a:solidFill>
                <a:srgbClr val="347172"/>
              </a:solidFill>
            </a:endParaRPr>
          </a:p>
        </p:txBody>
      </p:sp>
      <p:sp>
        <p:nvSpPr>
          <p:cNvPr id="113" name="Google Shape;113;p3"/>
          <p:cNvSpPr txBox="1"/>
          <p:nvPr/>
        </p:nvSpPr>
        <p:spPr>
          <a:xfrm>
            <a:off x="838199" y="5489658"/>
            <a:ext cx="587189" cy="525187"/>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009743"/>
              </a:buClr>
              <a:buSzPts val="2800"/>
              <a:buFont typeface="Arial"/>
              <a:buNone/>
            </a:pPr>
            <a:r>
              <a:rPr lang="en-US" sz="2800">
                <a:solidFill>
                  <a:srgbClr val="347172"/>
                </a:solidFill>
                <a:latin typeface="Arial"/>
                <a:ea typeface="Arial"/>
                <a:cs typeface="Arial"/>
                <a:sym typeface="Arial"/>
              </a:rPr>
              <a:t>5.</a:t>
            </a:r>
            <a:endParaRPr>
              <a:solidFill>
                <a:srgbClr val="34717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body" idx="1"/>
          </p:nvPr>
        </p:nvSpPr>
        <p:spPr>
          <a:xfrm>
            <a:off x="838199" y="2791975"/>
            <a:ext cx="4193400" cy="3669300"/>
          </a:xfrm>
          <a:prstGeom prst="rect">
            <a:avLst/>
          </a:prstGeom>
          <a:solidFill>
            <a:schemeClr val="lt1"/>
          </a:solid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1600"/>
              <a:buNone/>
            </a:pPr>
            <a:r>
              <a:rPr lang="en-US" sz="1800"/>
              <a:t>Colombia produces &gt;70% of world’s cocaine.</a:t>
            </a:r>
            <a:endParaRPr sz="1800"/>
          </a:p>
          <a:p>
            <a:pPr marL="0" lvl="0" indent="0" algn="l" rtl="0">
              <a:lnSpc>
                <a:spcPct val="90000"/>
              </a:lnSpc>
              <a:spcBef>
                <a:spcPts val="1000"/>
              </a:spcBef>
              <a:spcAft>
                <a:spcPts val="0"/>
              </a:spcAft>
              <a:buClr>
                <a:schemeClr val="dk1"/>
              </a:buClr>
              <a:buSzPts val="1600"/>
              <a:buNone/>
            </a:pPr>
            <a:r>
              <a:rPr lang="en-US" sz="1800"/>
              <a:t>Despite seizure and lab destruction efforts, cocaine production is still </a:t>
            </a:r>
            <a:r>
              <a:rPr lang="en-US" sz="1800">
                <a:solidFill>
                  <a:srgbClr val="347172"/>
                </a:solidFill>
              </a:rPr>
              <a:t>increasing </a:t>
            </a:r>
            <a:r>
              <a:rPr lang="en-US" sz="1800"/>
              <a:t>every year.</a:t>
            </a:r>
            <a:endParaRPr sz="1800"/>
          </a:p>
          <a:p>
            <a:pPr marL="0" lvl="0" indent="0" algn="l" rtl="0">
              <a:lnSpc>
                <a:spcPct val="90000"/>
              </a:lnSpc>
              <a:spcBef>
                <a:spcPts val="1000"/>
              </a:spcBef>
              <a:spcAft>
                <a:spcPts val="0"/>
              </a:spcAft>
              <a:buClr>
                <a:schemeClr val="dk1"/>
              </a:buClr>
              <a:buSzPts val="1600"/>
              <a:buNone/>
            </a:pPr>
            <a:r>
              <a:rPr lang="en-US" sz="1800"/>
              <a:t>The acreage is increasing, but the regions affected decreasing.</a:t>
            </a:r>
            <a:endParaRPr sz="1800"/>
          </a:p>
          <a:p>
            <a:pPr marL="0" lvl="0" indent="0" algn="l" rtl="0">
              <a:lnSpc>
                <a:spcPct val="90000"/>
              </a:lnSpc>
              <a:spcBef>
                <a:spcPts val="1000"/>
              </a:spcBef>
              <a:spcAft>
                <a:spcPts val="0"/>
              </a:spcAft>
              <a:buClr>
                <a:schemeClr val="dk1"/>
              </a:buClr>
              <a:buSzPts val="1600"/>
              <a:buNone/>
            </a:pPr>
            <a:r>
              <a:rPr lang="en-US" sz="1800"/>
              <a:t>Less communities affected, but those that are are more severely affected. </a:t>
            </a:r>
            <a:endParaRPr sz="1800"/>
          </a:p>
          <a:p>
            <a:pPr marL="0" lvl="0" indent="0" algn="l" rtl="0">
              <a:lnSpc>
                <a:spcPct val="90000"/>
              </a:lnSpc>
              <a:spcBef>
                <a:spcPts val="1000"/>
              </a:spcBef>
              <a:spcAft>
                <a:spcPts val="0"/>
              </a:spcAft>
              <a:buClr>
                <a:schemeClr val="dk1"/>
              </a:buClr>
              <a:buSzPts val="1600"/>
              <a:buNone/>
            </a:pPr>
            <a:endParaRPr sz="1600">
              <a:latin typeface="Calibri"/>
              <a:ea typeface="Calibri"/>
              <a:cs typeface="Calibri"/>
              <a:sym typeface="Calibri"/>
            </a:endParaRPr>
          </a:p>
          <a:p>
            <a:pPr marL="0" lvl="0" indent="0" algn="l" rtl="0">
              <a:lnSpc>
                <a:spcPct val="90000"/>
              </a:lnSpc>
              <a:spcBef>
                <a:spcPts val="1000"/>
              </a:spcBef>
              <a:spcAft>
                <a:spcPts val="0"/>
              </a:spcAft>
              <a:buClr>
                <a:schemeClr val="dk1"/>
              </a:buClr>
              <a:buSzPts val="1600"/>
              <a:buNone/>
            </a:pPr>
            <a:endParaRPr sz="1600"/>
          </a:p>
          <a:p>
            <a:pPr marL="0" lvl="0" indent="0" algn="l" rtl="0">
              <a:lnSpc>
                <a:spcPct val="90000"/>
              </a:lnSpc>
              <a:spcBef>
                <a:spcPts val="1000"/>
              </a:spcBef>
              <a:spcAft>
                <a:spcPts val="0"/>
              </a:spcAft>
              <a:buClr>
                <a:schemeClr val="dk1"/>
              </a:buClr>
              <a:buSzPts val="1600"/>
              <a:buNone/>
            </a:pPr>
            <a:endParaRPr sz="1600"/>
          </a:p>
          <a:p>
            <a:pPr marL="228600" lvl="0" indent="-50800" algn="l" rtl="0">
              <a:lnSpc>
                <a:spcPct val="90000"/>
              </a:lnSpc>
              <a:spcBef>
                <a:spcPts val="1000"/>
              </a:spcBef>
              <a:spcAft>
                <a:spcPts val="0"/>
              </a:spcAft>
              <a:buClr>
                <a:schemeClr val="dk1"/>
              </a:buClr>
              <a:buSzPts val="2800"/>
              <a:buNone/>
            </a:pPr>
            <a:endParaRPr/>
          </a:p>
        </p:txBody>
      </p:sp>
      <p:sp>
        <p:nvSpPr>
          <p:cNvPr id="119" name="Google Shape;11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20" name="Google Shape;120;p5"/>
          <p:cNvSpPr txBox="1"/>
          <p:nvPr/>
        </p:nvSpPr>
        <p:spPr>
          <a:xfrm>
            <a:off x="2240193" y="1547118"/>
            <a:ext cx="395556" cy="369332"/>
          </a:xfrm>
          <a:prstGeom prst="rect">
            <a:avLst/>
          </a:prstGeom>
          <a:noFill/>
          <a:ln w="28575" cap="flat" cmpd="sng">
            <a:solidFill>
              <a:srgbClr val="34717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347172"/>
                </a:solidFill>
                <a:latin typeface="Arial"/>
                <a:ea typeface="Arial"/>
                <a:cs typeface="Arial"/>
                <a:sym typeface="Arial"/>
              </a:rPr>
              <a:t>1</a:t>
            </a:r>
            <a:endParaRPr>
              <a:solidFill>
                <a:srgbClr val="347172"/>
              </a:solidFill>
            </a:endParaRPr>
          </a:p>
        </p:txBody>
      </p:sp>
      <p:sp>
        <p:nvSpPr>
          <p:cNvPr id="121" name="Google Shape;121;p5"/>
          <p:cNvSpPr txBox="1"/>
          <p:nvPr/>
        </p:nvSpPr>
        <p:spPr>
          <a:xfrm>
            <a:off x="5898221" y="1547118"/>
            <a:ext cx="395556" cy="369332"/>
          </a:xfrm>
          <a:prstGeom prst="rect">
            <a:avLst/>
          </a:prstGeom>
          <a:noFill/>
          <a:ln w="28575" cap="flat" cmpd="sng">
            <a:solidFill>
              <a:srgbClr val="D8D8D8"/>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D8D8D8"/>
                </a:solidFill>
                <a:latin typeface="Arial"/>
                <a:ea typeface="Arial"/>
                <a:cs typeface="Arial"/>
                <a:sym typeface="Arial"/>
              </a:rPr>
              <a:t>2</a:t>
            </a:r>
            <a:endParaRPr/>
          </a:p>
        </p:txBody>
      </p:sp>
      <p:sp>
        <p:nvSpPr>
          <p:cNvPr id="122" name="Google Shape;122;p5"/>
          <p:cNvSpPr txBox="1"/>
          <p:nvPr/>
        </p:nvSpPr>
        <p:spPr>
          <a:xfrm>
            <a:off x="9556251" y="1547118"/>
            <a:ext cx="395556" cy="369332"/>
          </a:xfrm>
          <a:prstGeom prst="rect">
            <a:avLst/>
          </a:prstGeom>
          <a:noFill/>
          <a:ln w="28575" cap="flat" cmpd="sng">
            <a:solidFill>
              <a:srgbClr val="D8D8D8"/>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D8D8D8"/>
                </a:solidFill>
                <a:latin typeface="Arial"/>
                <a:ea typeface="Arial"/>
                <a:cs typeface="Arial"/>
                <a:sym typeface="Arial"/>
              </a:rPr>
              <a:t>3</a:t>
            </a:r>
            <a:endParaRPr/>
          </a:p>
        </p:txBody>
      </p:sp>
      <p:sp>
        <p:nvSpPr>
          <p:cNvPr id="123" name="Google Shape;123;p5"/>
          <p:cNvSpPr txBox="1"/>
          <p:nvPr/>
        </p:nvSpPr>
        <p:spPr>
          <a:xfrm>
            <a:off x="746425" y="1962375"/>
            <a:ext cx="33831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rPr>
              <a:t>Cocaine production increasing. </a:t>
            </a:r>
            <a:endParaRPr/>
          </a:p>
        </p:txBody>
      </p:sp>
      <p:sp>
        <p:nvSpPr>
          <p:cNvPr id="124" name="Google Shape;124;p5"/>
          <p:cNvSpPr txBox="1"/>
          <p:nvPr/>
        </p:nvSpPr>
        <p:spPr>
          <a:xfrm>
            <a:off x="4496227" y="1962364"/>
            <a:ext cx="3199545"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a:p>
        </p:txBody>
      </p:sp>
      <p:sp>
        <p:nvSpPr>
          <p:cNvPr id="125" name="Google Shape;125;p5"/>
          <p:cNvSpPr txBox="1"/>
          <p:nvPr/>
        </p:nvSpPr>
        <p:spPr>
          <a:xfrm>
            <a:off x="8154254" y="1962364"/>
            <a:ext cx="3199545"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a:p>
        </p:txBody>
      </p:sp>
      <p:cxnSp>
        <p:nvCxnSpPr>
          <p:cNvPr id="126" name="Google Shape;126;p5"/>
          <p:cNvCxnSpPr/>
          <p:nvPr/>
        </p:nvCxnSpPr>
        <p:spPr>
          <a:xfrm rot="10800000">
            <a:off x="1803972" y="2377610"/>
            <a:ext cx="1273138" cy="0"/>
          </a:xfrm>
          <a:prstGeom prst="straightConnector1">
            <a:avLst/>
          </a:prstGeom>
          <a:noFill/>
          <a:ln w="38100" cap="flat" cmpd="sng">
            <a:solidFill>
              <a:schemeClr val="dk1"/>
            </a:solidFill>
            <a:prstDash val="solid"/>
            <a:miter lim="800000"/>
            <a:headEnd type="none" w="sm" len="sm"/>
            <a:tailEnd type="none" w="sm" len="sm"/>
          </a:ln>
        </p:spPr>
      </p:cxnSp>
      <p:cxnSp>
        <p:nvCxnSpPr>
          <p:cNvPr id="127" name="Google Shape;127;p5"/>
          <p:cNvCxnSpPr/>
          <p:nvPr/>
        </p:nvCxnSpPr>
        <p:spPr>
          <a:xfrm rot="10800000">
            <a:off x="5459431" y="2377610"/>
            <a:ext cx="1273138" cy="0"/>
          </a:xfrm>
          <a:prstGeom prst="straightConnector1">
            <a:avLst/>
          </a:prstGeom>
          <a:noFill/>
          <a:ln w="38100" cap="flat" cmpd="sng">
            <a:solidFill>
              <a:srgbClr val="D8D8D8"/>
            </a:solidFill>
            <a:prstDash val="solid"/>
            <a:miter lim="800000"/>
            <a:headEnd type="none" w="sm" len="sm"/>
            <a:tailEnd type="none" w="sm" len="sm"/>
          </a:ln>
        </p:spPr>
      </p:cxnSp>
      <p:cxnSp>
        <p:nvCxnSpPr>
          <p:cNvPr id="128" name="Google Shape;128;p5"/>
          <p:cNvCxnSpPr/>
          <p:nvPr/>
        </p:nvCxnSpPr>
        <p:spPr>
          <a:xfrm rot="10800000">
            <a:off x="9146141" y="2377610"/>
            <a:ext cx="1273138" cy="0"/>
          </a:xfrm>
          <a:prstGeom prst="straightConnector1">
            <a:avLst/>
          </a:prstGeom>
          <a:noFill/>
          <a:ln w="38100" cap="flat" cmpd="sng">
            <a:solidFill>
              <a:srgbClr val="D8D8D8"/>
            </a:solidFill>
            <a:prstDash val="solid"/>
            <a:miter lim="800000"/>
            <a:headEnd type="none" w="sm" len="sm"/>
            <a:tailEnd type="none" w="sm" len="sm"/>
          </a:ln>
        </p:spPr>
      </p:cxnSp>
      <p:sp>
        <p:nvSpPr>
          <p:cNvPr id="129" name="Google Shape;129;p5"/>
          <p:cNvSpPr txBox="1"/>
          <p:nvPr/>
        </p:nvSpPr>
        <p:spPr>
          <a:xfrm>
            <a:off x="838200" y="339440"/>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Arial"/>
              <a:buNone/>
            </a:pPr>
            <a:r>
              <a:rPr lang="en-US" sz="4400">
                <a:solidFill>
                  <a:schemeClr val="dk1"/>
                </a:solidFill>
              </a:rPr>
              <a:t>Issues </a:t>
            </a:r>
            <a:endParaRPr/>
          </a:p>
        </p:txBody>
      </p:sp>
      <p:pic>
        <p:nvPicPr>
          <p:cNvPr id="130" name="Google Shape;130;p5"/>
          <p:cNvPicPr preferRelativeResize="0"/>
          <p:nvPr/>
        </p:nvPicPr>
        <p:blipFill>
          <a:blip r:embed="rId3">
            <a:alphaModFix/>
          </a:blip>
          <a:stretch>
            <a:fillRect/>
          </a:stretch>
        </p:blipFill>
        <p:spPr>
          <a:xfrm>
            <a:off x="4927950" y="2893300"/>
            <a:ext cx="6514925" cy="3466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36" name="Google Shape;136;p6"/>
          <p:cNvSpPr txBox="1"/>
          <p:nvPr/>
        </p:nvSpPr>
        <p:spPr>
          <a:xfrm>
            <a:off x="2240193" y="1547118"/>
            <a:ext cx="395556" cy="369332"/>
          </a:xfrm>
          <a:prstGeom prst="rect">
            <a:avLst/>
          </a:prstGeom>
          <a:noFill/>
          <a:ln w="28575" cap="flat" cmpd="sng">
            <a:solidFill>
              <a:srgbClr val="D8D8D8"/>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D8D8D8"/>
                </a:solidFill>
                <a:latin typeface="Arial"/>
                <a:ea typeface="Arial"/>
                <a:cs typeface="Arial"/>
                <a:sym typeface="Arial"/>
              </a:rPr>
              <a:t>1</a:t>
            </a:r>
            <a:endParaRPr/>
          </a:p>
        </p:txBody>
      </p:sp>
      <p:sp>
        <p:nvSpPr>
          <p:cNvPr id="137" name="Google Shape;137;p6"/>
          <p:cNvSpPr txBox="1"/>
          <p:nvPr/>
        </p:nvSpPr>
        <p:spPr>
          <a:xfrm>
            <a:off x="5898221" y="1547118"/>
            <a:ext cx="395556" cy="369332"/>
          </a:xfrm>
          <a:prstGeom prst="rect">
            <a:avLst/>
          </a:prstGeom>
          <a:noFill/>
          <a:ln w="28575" cap="flat" cmpd="sng">
            <a:solidFill>
              <a:srgbClr val="34717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347172"/>
                </a:solidFill>
                <a:latin typeface="Arial"/>
                <a:ea typeface="Arial"/>
                <a:cs typeface="Arial"/>
                <a:sym typeface="Arial"/>
              </a:rPr>
              <a:t>2</a:t>
            </a:r>
            <a:endParaRPr>
              <a:solidFill>
                <a:srgbClr val="347172"/>
              </a:solidFill>
            </a:endParaRPr>
          </a:p>
        </p:txBody>
      </p:sp>
      <p:sp>
        <p:nvSpPr>
          <p:cNvPr id="138" name="Google Shape;138;p6"/>
          <p:cNvSpPr txBox="1"/>
          <p:nvPr/>
        </p:nvSpPr>
        <p:spPr>
          <a:xfrm>
            <a:off x="9556251" y="1547118"/>
            <a:ext cx="395556" cy="369332"/>
          </a:xfrm>
          <a:prstGeom prst="rect">
            <a:avLst/>
          </a:prstGeom>
          <a:noFill/>
          <a:ln w="28575" cap="flat" cmpd="sng">
            <a:solidFill>
              <a:srgbClr val="D8D8D8"/>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D8D8D8"/>
                </a:solidFill>
                <a:latin typeface="Arial"/>
                <a:ea typeface="Arial"/>
                <a:cs typeface="Arial"/>
                <a:sym typeface="Arial"/>
              </a:rPr>
              <a:t>3</a:t>
            </a:r>
            <a:endParaRPr/>
          </a:p>
        </p:txBody>
      </p:sp>
      <p:sp>
        <p:nvSpPr>
          <p:cNvPr id="139" name="Google Shape;139;p6"/>
          <p:cNvSpPr txBox="1"/>
          <p:nvPr/>
        </p:nvSpPr>
        <p:spPr>
          <a:xfrm>
            <a:off x="838199" y="1962364"/>
            <a:ext cx="3199545"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a:p>
        </p:txBody>
      </p:sp>
      <p:sp>
        <p:nvSpPr>
          <p:cNvPr id="140" name="Google Shape;140;p6"/>
          <p:cNvSpPr txBox="1"/>
          <p:nvPr/>
        </p:nvSpPr>
        <p:spPr>
          <a:xfrm>
            <a:off x="4496227" y="1962364"/>
            <a:ext cx="3199545"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rPr>
              <a:t>Coca profits.</a:t>
            </a:r>
            <a:endParaRPr/>
          </a:p>
        </p:txBody>
      </p:sp>
      <p:sp>
        <p:nvSpPr>
          <p:cNvPr id="141" name="Google Shape;141;p6"/>
          <p:cNvSpPr txBox="1"/>
          <p:nvPr/>
        </p:nvSpPr>
        <p:spPr>
          <a:xfrm>
            <a:off x="8154254" y="1962364"/>
            <a:ext cx="3199545"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a:p>
        </p:txBody>
      </p:sp>
      <p:cxnSp>
        <p:nvCxnSpPr>
          <p:cNvPr id="142" name="Google Shape;142;p6"/>
          <p:cNvCxnSpPr/>
          <p:nvPr/>
        </p:nvCxnSpPr>
        <p:spPr>
          <a:xfrm rot="10800000">
            <a:off x="1803972" y="2377610"/>
            <a:ext cx="1273138" cy="0"/>
          </a:xfrm>
          <a:prstGeom prst="straightConnector1">
            <a:avLst/>
          </a:prstGeom>
          <a:noFill/>
          <a:ln w="38100" cap="flat" cmpd="sng">
            <a:solidFill>
              <a:srgbClr val="D8D8D8"/>
            </a:solidFill>
            <a:prstDash val="solid"/>
            <a:miter lim="800000"/>
            <a:headEnd type="none" w="sm" len="sm"/>
            <a:tailEnd type="none" w="sm" len="sm"/>
          </a:ln>
        </p:spPr>
      </p:cxnSp>
      <p:cxnSp>
        <p:nvCxnSpPr>
          <p:cNvPr id="143" name="Google Shape;143;p6"/>
          <p:cNvCxnSpPr/>
          <p:nvPr/>
        </p:nvCxnSpPr>
        <p:spPr>
          <a:xfrm rot="10800000">
            <a:off x="5459431" y="2377610"/>
            <a:ext cx="1273138" cy="0"/>
          </a:xfrm>
          <a:prstGeom prst="straightConnector1">
            <a:avLst/>
          </a:prstGeom>
          <a:noFill/>
          <a:ln w="38100" cap="flat" cmpd="sng">
            <a:solidFill>
              <a:schemeClr val="dk1"/>
            </a:solidFill>
            <a:prstDash val="solid"/>
            <a:miter lim="800000"/>
            <a:headEnd type="none" w="sm" len="sm"/>
            <a:tailEnd type="none" w="sm" len="sm"/>
          </a:ln>
        </p:spPr>
      </p:cxnSp>
      <p:cxnSp>
        <p:nvCxnSpPr>
          <p:cNvPr id="144" name="Google Shape;144;p6"/>
          <p:cNvCxnSpPr/>
          <p:nvPr/>
        </p:nvCxnSpPr>
        <p:spPr>
          <a:xfrm rot="10800000">
            <a:off x="9146141" y="2377610"/>
            <a:ext cx="1273138" cy="0"/>
          </a:xfrm>
          <a:prstGeom prst="straightConnector1">
            <a:avLst/>
          </a:prstGeom>
          <a:noFill/>
          <a:ln w="38100" cap="flat" cmpd="sng">
            <a:solidFill>
              <a:srgbClr val="D8D8D8"/>
            </a:solidFill>
            <a:prstDash val="solid"/>
            <a:miter lim="800000"/>
            <a:headEnd type="none" w="sm" len="sm"/>
            <a:tailEnd type="none" w="sm" len="sm"/>
          </a:ln>
        </p:spPr>
      </p:cxnSp>
      <p:sp>
        <p:nvSpPr>
          <p:cNvPr id="145" name="Google Shape;145;p6"/>
          <p:cNvSpPr txBox="1"/>
          <p:nvPr/>
        </p:nvSpPr>
        <p:spPr>
          <a:xfrm>
            <a:off x="4037750" y="2779875"/>
            <a:ext cx="4257600" cy="3659700"/>
          </a:xfrm>
          <a:prstGeom prst="rect">
            <a:avLst/>
          </a:prstGeom>
          <a:solidFill>
            <a:schemeClr val="lt1"/>
          </a:solid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1800"/>
              <a:buFont typeface="Arial"/>
              <a:buNone/>
            </a:pPr>
            <a:r>
              <a:rPr lang="en-US" sz="1800">
                <a:solidFill>
                  <a:schemeClr val="dk1"/>
                </a:solidFill>
                <a:latin typeface="Helvetica Neue"/>
                <a:ea typeface="Helvetica Neue"/>
                <a:cs typeface="Helvetica Neue"/>
                <a:sym typeface="Helvetica Neue"/>
              </a:rPr>
              <a:t>Cocaine has high profit margins. </a:t>
            </a:r>
            <a:endParaRPr sz="1800">
              <a:solidFill>
                <a:schemeClr val="dk1"/>
              </a:solidFill>
              <a:latin typeface="Helvetica Neue"/>
              <a:ea typeface="Helvetica Neue"/>
              <a:cs typeface="Helvetica Neue"/>
              <a:sym typeface="Helvetica Neue"/>
            </a:endParaRPr>
          </a:p>
          <a:p>
            <a:pPr marL="0" marR="0" lvl="0" indent="0" algn="l" rtl="0">
              <a:lnSpc>
                <a:spcPct val="90000"/>
              </a:lnSpc>
              <a:spcBef>
                <a:spcPts val="1000"/>
              </a:spcBef>
              <a:spcAft>
                <a:spcPts val="0"/>
              </a:spcAft>
              <a:buClr>
                <a:schemeClr val="dk1"/>
              </a:buClr>
              <a:buSzPts val="1800"/>
              <a:buFont typeface="Arial"/>
              <a:buNone/>
            </a:pPr>
            <a:r>
              <a:rPr lang="en-US" sz="1800">
                <a:solidFill>
                  <a:schemeClr val="dk1"/>
                </a:solidFill>
                <a:latin typeface="Helvetica Neue"/>
                <a:ea typeface="Helvetica Neue"/>
                <a:cs typeface="Helvetica Neue"/>
                <a:sym typeface="Helvetica Neue"/>
              </a:rPr>
              <a:t>Drug traffickers can easily counteract the substitution programs by </a:t>
            </a:r>
            <a:r>
              <a:rPr lang="en-US" sz="1800">
                <a:solidFill>
                  <a:srgbClr val="347172"/>
                </a:solidFill>
                <a:latin typeface="Helvetica Neue"/>
                <a:ea typeface="Helvetica Neue"/>
                <a:cs typeface="Helvetica Neue"/>
                <a:sym typeface="Helvetica Neue"/>
              </a:rPr>
              <a:t>offering higher coca prices.</a:t>
            </a:r>
            <a:endParaRPr sz="1800">
              <a:solidFill>
                <a:srgbClr val="347172"/>
              </a:solidFill>
              <a:latin typeface="Helvetica Neue"/>
              <a:ea typeface="Helvetica Neue"/>
              <a:cs typeface="Helvetica Neue"/>
              <a:sym typeface="Helvetica Neue"/>
            </a:endParaRPr>
          </a:p>
          <a:p>
            <a:pPr marL="0" marR="0" lvl="0" indent="0" algn="l" rtl="0">
              <a:lnSpc>
                <a:spcPct val="90000"/>
              </a:lnSpc>
              <a:spcBef>
                <a:spcPts val="1000"/>
              </a:spcBef>
              <a:spcAft>
                <a:spcPts val="0"/>
              </a:spcAft>
              <a:buClr>
                <a:schemeClr val="dk1"/>
              </a:buClr>
              <a:buSzPts val="1800"/>
              <a:buFont typeface="Arial"/>
              <a:buNone/>
            </a:pPr>
            <a:r>
              <a:rPr lang="en-US" sz="1800">
                <a:solidFill>
                  <a:schemeClr val="dk1"/>
                </a:solidFill>
                <a:latin typeface="Helvetica Neue"/>
                <a:ea typeface="Helvetica Neue"/>
                <a:cs typeface="Helvetica Neue"/>
                <a:sym typeface="Helvetica Neue"/>
              </a:rPr>
              <a:t>When crops are destroyed, farmers often replant same, if not </a:t>
            </a:r>
            <a:r>
              <a:rPr lang="en-US" sz="1800">
                <a:solidFill>
                  <a:srgbClr val="347172"/>
                </a:solidFill>
                <a:latin typeface="Helvetica Neue"/>
                <a:ea typeface="Helvetica Neue"/>
                <a:cs typeface="Helvetica Neue"/>
                <a:sym typeface="Helvetica Neue"/>
              </a:rPr>
              <a:t>more</a:t>
            </a:r>
            <a:r>
              <a:rPr lang="en-US" sz="1800">
                <a:solidFill>
                  <a:schemeClr val="dk1"/>
                </a:solidFill>
                <a:latin typeface="Helvetica Neue"/>
                <a:ea typeface="Helvetica Neue"/>
                <a:cs typeface="Helvetica Neue"/>
                <a:sym typeface="Helvetica Neue"/>
              </a:rPr>
              <a:t>, acreage. </a:t>
            </a:r>
            <a:endParaRPr sz="1800">
              <a:solidFill>
                <a:schemeClr val="dk1"/>
              </a:solidFill>
              <a:latin typeface="Helvetica Neue"/>
              <a:ea typeface="Helvetica Neue"/>
              <a:cs typeface="Helvetica Neue"/>
              <a:sym typeface="Helvetica Neue"/>
            </a:endParaRPr>
          </a:p>
          <a:p>
            <a:pPr marL="0" marR="0" lvl="0" indent="0" algn="l" rtl="0">
              <a:lnSpc>
                <a:spcPct val="90000"/>
              </a:lnSpc>
              <a:spcBef>
                <a:spcPts val="1000"/>
              </a:spcBef>
              <a:spcAft>
                <a:spcPts val="0"/>
              </a:spcAft>
              <a:buClr>
                <a:schemeClr val="dk1"/>
              </a:buClr>
              <a:buSzPts val="2800"/>
              <a:buFont typeface="Arial"/>
              <a:buNone/>
            </a:pPr>
            <a:endParaRPr sz="2800">
              <a:solidFill>
                <a:schemeClr val="dk1"/>
              </a:solidFill>
              <a:latin typeface="Helvetica Neue"/>
              <a:ea typeface="Helvetica Neue"/>
              <a:cs typeface="Helvetica Neue"/>
              <a:sym typeface="Helvetica Neue"/>
            </a:endParaRPr>
          </a:p>
        </p:txBody>
      </p:sp>
      <p:sp>
        <p:nvSpPr>
          <p:cNvPr id="146" name="Google Shape;146;p6"/>
          <p:cNvSpPr txBox="1">
            <a:spLocks noGrp="1"/>
          </p:cNvSpPr>
          <p:nvPr>
            <p:ph type="title"/>
          </p:nvPr>
        </p:nvSpPr>
        <p:spPr>
          <a:xfrm>
            <a:off x="838200" y="3397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Issues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52" name="Google Shape;152;p7"/>
          <p:cNvSpPr txBox="1"/>
          <p:nvPr/>
        </p:nvSpPr>
        <p:spPr>
          <a:xfrm>
            <a:off x="2240193" y="1547118"/>
            <a:ext cx="395556" cy="369332"/>
          </a:xfrm>
          <a:prstGeom prst="rect">
            <a:avLst/>
          </a:prstGeom>
          <a:noFill/>
          <a:ln w="28575" cap="flat" cmpd="sng">
            <a:solidFill>
              <a:srgbClr val="D8D8D8"/>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D8D8D8"/>
                </a:solidFill>
                <a:latin typeface="Arial"/>
                <a:ea typeface="Arial"/>
                <a:cs typeface="Arial"/>
                <a:sym typeface="Arial"/>
              </a:rPr>
              <a:t>1</a:t>
            </a:r>
            <a:endParaRPr/>
          </a:p>
        </p:txBody>
      </p:sp>
      <p:sp>
        <p:nvSpPr>
          <p:cNvPr id="153" name="Google Shape;153;p7"/>
          <p:cNvSpPr txBox="1"/>
          <p:nvPr/>
        </p:nvSpPr>
        <p:spPr>
          <a:xfrm>
            <a:off x="5898221" y="1547118"/>
            <a:ext cx="395556" cy="369332"/>
          </a:xfrm>
          <a:prstGeom prst="rect">
            <a:avLst/>
          </a:prstGeom>
          <a:noFill/>
          <a:ln w="28575" cap="flat" cmpd="sng">
            <a:solidFill>
              <a:srgbClr val="D8D8D8"/>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D8D8D8"/>
                </a:solidFill>
                <a:latin typeface="Arial"/>
                <a:ea typeface="Arial"/>
                <a:cs typeface="Arial"/>
                <a:sym typeface="Arial"/>
              </a:rPr>
              <a:t>2</a:t>
            </a:r>
            <a:endParaRPr/>
          </a:p>
        </p:txBody>
      </p:sp>
      <p:sp>
        <p:nvSpPr>
          <p:cNvPr id="154" name="Google Shape;154;p7"/>
          <p:cNvSpPr txBox="1"/>
          <p:nvPr/>
        </p:nvSpPr>
        <p:spPr>
          <a:xfrm>
            <a:off x="9556251" y="1547118"/>
            <a:ext cx="395556" cy="369332"/>
          </a:xfrm>
          <a:prstGeom prst="rect">
            <a:avLst/>
          </a:prstGeom>
          <a:noFill/>
          <a:ln w="28575" cap="flat" cmpd="sng">
            <a:solidFill>
              <a:srgbClr val="34717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347172"/>
                </a:solidFill>
                <a:latin typeface="Arial"/>
                <a:ea typeface="Arial"/>
                <a:cs typeface="Arial"/>
                <a:sym typeface="Arial"/>
              </a:rPr>
              <a:t>3</a:t>
            </a:r>
            <a:endParaRPr>
              <a:solidFill>
                <a:srgbClr val="347172"/>
              </a:solidFill>
            </a:endParaRPr>
          </a:p>
        </p:txBody>
      </p:sp>
      <p:sp>
        <p:nvSpPr>
          <p:cNvPr id="155" name="Google Shape;155;p7"/>
          <p:cNvSpPr txBox="1"/>
          <p:nvPr/>
        </p:nvSpPr>
        <p:spPr>
          <a:xfrm>
            <a:off x="838199" y="1962364"/>
            <a:ext cx="3199545"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a:p>
        </p:txBody>
      </p:sp>
      <p:sp>
        <p:nvSpPr>
          <p:cNvPr id="156" name="Google Shape;156;p7"/>
          <p:cNvSpPr txBox="1"/>
          <p:nvPr/>
        </p:nvSpPr>
        <p:spPr>
          <a:xfrm>
            <a:off x="4496227" y="1962364"/>
            <a:ext cx="3199545"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a:p>
        </p:txBody>
      </p:sp>
      <p:sp>
        <p:nvSpPr>
          <p:cNvPr id="157" name="Google Shape;157;p7"/>
          <p:cNvSpPr txBox="1"/>
          <p:nvPr/>
        </p:nvSpPr>
        <p:spPr>
          <a:xfrm>
            <a:off x="8154254" y="1962364"/>
            <a:ext cx="3199545"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rPr>
              <a:t>Also a demand issue.</a:t>
            </a:r>
            <a:endParaRPr/>
          </a:p>
        </p:txBody>
      </p:sp>
      <p:cxnSp>
        <p:nvCxnSpPr>
          <p:cNvPr id="158" name="Google Shape;158;p7"/>
          <p:cNvCxnSpPr/>
          <p:nvPr/>
        </p:nvCxnSpPr>
        <p:spPr>
          <a:xfrm rot="10800000">
            <a:off x="1803972" y="2377610"/>
            <a:ext cx="1273138" cy="0"/>
          </a:xfrm>
          <a:prstGeom prst="straightConnector1">
            <a:avLst/>
          </a:prstGeom>
          <a:noFill/>
          <a:ln w="38100" cap="flat" cmpd="sng">
            <a:solidFill>
              <a:srgbClr val="D8D8D8"/>
            </a:solidFill>
            <a:prstDash val="solid"/>
            <a:miter lim="800000"/>
            <a:headEnd type="none" w="sm" len="sm"/>
            <a:tailEnd type="none" w="sm" len="sm"/>
          </a:ln>
        </p:spPr>
      </p:cxnSp>
      <p:cxnSp>
        <p:nvCxnSpPr>
          <p:cNvPr id="159" name="Google Shape;159;p7"/>
          <p:cNvCxnSpPr/>
          <p:nvPr/>
        </p:nvCxnSpPr>
        <p:spPr>
          <a:xfrm rot="10800000">
            <a:off x="5459431" y="2377610"/>
            <a:ext cx="1273138" cy="0"/>
          </a:xfrm>
          <a:prstGeom prst="straightConnector1">
            <a:avLst/>
          </a:prstGeom>
          <a:noFill/>
          <a:ln w="38100" cap="flat" cmpd="sng">
            <a:solidFill>
              <a:srgbClr val="D8D8D8"/>
            </a:solidFill>
            <a:prstDash val="solid"/>
            <a:miter lim="800000"/>
            <a:headEnd type="none" w="sm" len="sm"/>
            <a:tailEnd type="none" w="sm" len="sm"/>
          </a:ln>
        </p:spPr>
      </p:cxnSp>
      <p:cxnSp>
        <p:nvCxnSpPr>
          <p:cNvPr id="160" name="Google Shape;160;p7"/>
          <p:cNvCxnSpPr/>
          <p:nvPr/>
        </p:nvCxnSpPr>
        <p:spPr>
          <a:xfrm rot="10800000">
            <a:off x="9146141" y="2377610"/>
            <a:ext cx="1273138" cy="0"/>
          </a:xfrm>
          <a:prstGeom prst="straightConnector1">
            <a:avLst/>
          </a:prstGeom>
          <a:noFill/>
          <a:ln w="38100" cap="flat" cmpd="sng">
            <a:solidFill>
              <a:schemeClr val="dk1"/>
            </a:solidFill>
            <a:prstDash val="solid"/>
            <a:miter lim="800000"/>
            <a:headEnd type="none" w="sm" len="sm"/>
            <a:tailEnd type="none" w="sm" len="sm"/>
          </a:ln>
        </p:spPr>
      </p:cxnSp>
      <p:sp>
        <p:nvSpPr>
          <p:cNvPr id="161" name="Google Shape;161;p7"/>
          <p:cNvSpPr txBox="1"/>
          <p:nvPr/>
        </p:nvSpPr>
        <p:spPr>
          <a:xfrm>
            <a:off x="6870101" y="2791975"/>
            <a:ext cx="4483800" cy="3659700"/>
          </a:xfrm>
          <a:prstGeom prst="rect">
            <a:avLst/>
          </a:prstGeom>
          <a:solidFill>
            <a:schemeClr val="lt1"/>
          </a:solid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1665"/>
              <a:buFont typeface="Arial"/>
              <a:buNone/>
            </a:pPr>
            <a:r>
              <a:rPr lang="en-US" sz="1800">
                <a:solidFill>
                  <a:schemeClr val="dk1"/>
                </a:solidFill>
                <a:latin typeface="Helvetica Neue"/>
                <a:ea typeface="Helvetica Neue"/>
                <a:cs typeface="Helvetica Neue"/>
                <a:sym typeface="Helvetica Neue"/>
              </a:rPr>
              <a:t>European and North American demand drives cocaine production. </a:t>
            </a:r>
            <a:endParaRPr sz="1800">
              <a:solidFill>
                <a:schemeClr val="dk1"/>
              </a:solidFill>
              <a:latin typeface="Helvetica Neue"/>
              <a:ea typeface="Helvetica Neue"/>
              <a:cs typeface="Helvetica Neue"/>
              <a:sym typeface="Helvetica Neue"/>
            </a:endParaRPr>
          </a:p>
          <a:p>
            <a:pPr marL="0" marR="0" lvl="0" indent="0" algn="l" rtl="0">
              <a:lnSpc>
                <a:spcPct val="90000"/>
              </a:lnSpc>
              <a:spcBef>
                <a:spcPts val="0"/>
              </a:spcBef>
              <a:spcAft>
                <a:spcPts val="0"/>
              </a:spcAft>
              <a:buClr>
                <a:schemeClr val="dk1"/>
              </a:buClr>
              <a:buSzPts val="1665"/>
              <a:buFont typeface="Arial"/>
              <a:buNone/>
            </a:pPr>
            <a:endParaRPr sz="1800">
              <a:solidFill>
                <a:schemeClr val="dk1"/>
              </a:solidFill>
              <a:latin typeface="Helvetica Neue"/>
              <a:ea typeface="Helvetica Neue"/>
              <a:cs typeface="Helvetica Neue"/>
              <a:sym typeface="Helvetica Neue"/>
            </a:endParaRPr>
          </a:p>
          <a:p>
            <a:pPr marL="0" marR="0" lvl="0" indent="0" algn="l" rtl="0">
              <a:lnSpc>
                <a:spcPct val="90000"/>
              </a:lnSpc>
              <a:spcBef>
                <a:spcPts val="0"/>
              </a:spcBef>
              <a:spcAft>
                <a:spcPts val="0"/>
              </a:spcAft>
              <a:buClr>
                <a:schemeClr val="dk1"/>
              </a:buClr>
              <a:buSzPts val="1665"/>
              <a:buFont typeface="Arial"/>
              <a:buNone/>
            </a:pPr>
            <a:r>
              <a:rPr lang="en-US" sz="1800">
                <a:solidFill>
                  <a:schemeClr val="dk1"/>
                </a:solidFill>
                <a:latin typeface="Helvetica Neue"/>
                <a:ea typeface="Helvetica Neue"/>
                <a:cs typeface="Helvetica Neue"/>
                <a:sym typeface="Helvetica Neue"/>
              </a:rPr>
              <a:t>Demand policies are harder and more expensive to enforce, yet </a:t>
            </a:r>
            <a:r>
              <a:rPr lang="en-US" sz="1800">
                <a:solidFill>
                  <a:srgbClr val="347172"/>
                </a:solidFill>
                <a:latin typeface="Helvetica Neue"/>
                <a:ea typeface="Helvetica Neue"/>
                <a:cs typeface="Helvetica Neue"/>
                <a:sym typeface="Helvetica Neue"/>
              </a:rPr>
              <a:t>more effective</a:t>
            </a:r>
            <a:r>
              <a:rPr lang="en-US" sz="1800">
                <a:solidFill>
                  <a:schemeClr val="dk1"/>
                </a:solidFill>
                <a:latin typeface="Helvetica Neue"/>
                <a:ea typeface="Helvetica Neue"/>
                <a:cs typeface="Helvetica Neue"/>
                <a:sym typeface="Helvetica Neue"/>
              </a:rPr>
              <a:t> at curbing cocaine in circulation.</a:t>
            </a:r>
            <a:endParaRPr sz="1800">
              <a:solidFill>
                <a:schemeClr val="dk1"/>
              </a:solidFill>
              <a:latin typeface="Helvetica Neue"/>
              <a:ea typeface="Helvetica Neue"/>
              <a:cs typeface="Helvetica Neue"/>
              <a:sym typeface="Helvetica Neue"/>
            </a:endParaRPr>
          </a:p>
          <a:p>
            <a:pPr marL="0" marR="0" lvl="0" indent="0" algn="l" rtl="0">
              <a:lnSpc>
                <a:spcPct val="90000"/>
              </a:lnSpc>
              <a:spcBef>
                <a:spcPts val="0"/>
              </a:spcBef>
              <a:spcAft>
                <a:spcPts val="0"/>
              </a:spcAft>
              <a:buClr>
                <a:schemeClr val="dk1"/>
              </a:buClr>
              <a:buSzPts val="1665"/>
              <a:buFont typeface="Arial"/>
              <a:buNone/>
            </a:pPr>
            <a:endParaRPr sz="1800">
              <a:solidFill>
                <a:schemeClr val="dk1"/>
              </a:solidFill>
              <a:latin typeface="Helvetica Neue"/>
              <a:ea typeface="Helvetica Neue"/>
              <a:cs typeface="Helvetica Neue"/>
              <a:sym typeface="Helvetica Neue"/>
            </a:endParaRPr>
          </a:p>
          <a:p>
            <a:pPr marL="0" marR="0" lvl="0" indent="0" algn="l" rtl="0">
              <a:lnSpc>
                <a:spcPct val="90000"/>
              </a:lnSpc>
              <a:spcBef>
                <a:spcPts val="0"/>
              </a:spcBef>
              <a:spcAft>
                <a:spcPts val="0"/>
              </a:spcAft>
              <a:buClr>
                <a:schemeClr val="dk1"/>
              </a:buClr>
              <a:buSzPts val="1665"/>
              <a:buFont typeface="Arial"/>
              <a:buNone/>
            </a:pPr>
            <a:r>
              <a:rPr lang="en-US" sz="1800">
                <a:solidFill>
                  <a:srgbClr val="347172"/>
                </a:solidFill>
                <a:latin typeface="Helvetica Neue"/>
                <a:ea typeface="Helvetica Neue"/>
                <a:cs typeface="Helvetica Neue"/>
                <a:sym typeface="Helvetica Neue"/>
              </a:rPr>
              <a:t>USA </a:t>
            </a:r>
            <a:r>
              <a:rPr lang="en-US" sz="1800">
                <a:solidFill>
                  <a:schemeClr val="dk1"/>
                </a:solidFill>
                <a:latin typeface="Helvetica Neue"/>
                <a:ea typeface="Helvetica Neue"/>
                <a:cs typeface="Helvetica Neue"/>
                <a:sym typeface="Helvetica Neue"/>
              </a:rPr>
              <a:t>pressure on Duque to resume aerial eradication, providing $400 million.</a:t>
            </a:r>
            <a:endParaRPr sz="1800">
              <a:solidFill>
                <a:schemeClr val="dk1"/>
              </a:solidFill>
              <a:latin typeface="Helvetica Neue"/>
              <a:ea typeface="Helvetica Neue"/>
              <a:cs typeface="Helvetica Neue"/>
              <a:sym typeface="Helvetica Neue"/>
            </a:endParaRPr>
          </a:p>
          <a:p>
            <a:pPr marL="0" marR="0" lvl="0" indent="0" algn="l" rtl="0">
              <a:lnSpc>
                <a:spcPct val="70000"/>
              </a:lnSpc>
              <a:spcBef>
                <a:spcPts val="0"/>
              </a:spcBef>
              <a:spcAft>
                <a:spcPts val="0"/>
              </a:spcAft>
              <a:buClr>
                <a:schemeClr val="dk1"/>
              </a:buClr>
              <a:buSzPts val="1665"/>
              <a:buFont typeface="Arial"/>
              <a:buNone/>
            </a:pPr>
            <a:endParaRPr sz="1665">
              <a:solidFill>
                <a:schemeClr val="dk1"/>
              </a:solidFill>
              <a:latin typeface="Helvetica Neue"/>
              <a:ea typeface="Helvetica Neue"/>
              <a:cs typeface="Helvetica Neue"/>
              <a:sym typeface="Helvetica Neue"/>
            </a:endParaRPr>
          </a:p>
          <a:p>
            <a:pPr marL="0" marR="0" lvl="0" indent="0" algn="l" rtl="0">
              <a:lnSpc>
                <a:spcPct val="70000"/>
              </a:lnSpc>
              <a:spcBef>
                <a:spcPts val="0"/>
              </a:spcBef>
              <a:spcAft>
                <a:spcPts val="0"/>
              </a:spcAft>
              <a:buClr>
                <a:schemeClr val="dk1"/>
              </a:buClr>
              <a:buSzPts val="1665"/>
              <a:buFont typeface="Arial"/>
              <a:buNone/>
            </a:pPr>
            <a:endParaRPr sz="1665">
              <a:solidFill>
                <a:schemeClr val="dk1"/>
              </a:solidFill>
              <a:latin typeface="Helvetica Neue"/>
              <a:ea typeface="Helvetica Neue"/>
              <a:cs typeface="Helvetica Neue"/>
              <a:sym typeface="Helvetica Neue"/>
            </a:endParaRPr>
          </a:p>
          <a:p>
            <a:pPr marL="0" marR="0" lvl="0" indent="0" algn="l" rtl="0">
              <a:lnSpc>
                <a:spcPct val="70000"/>
              </a:lnSpc>
              <a:spcBef>
                <a:spcPts val="0"/>
              </a:spcBef>
              <a:spcAft>
                <a:spcPts val="0"/>
              </a:spcAft>
              <a:buClr>
                <a:schemeClr val="dk1"/>
              </a:buClr>
              <a:buSzPts val="1665"/>
              <a:buFont typeface="Arial"/>
              <a:buNone/>
            </a:pPr>
            <a:endParaRPr sz="1665">
              <a:solidFill>
                <a:schemeClr val="dk1"/>
              </a:solidFill>
              <a:latin typeface="Helvetica Neue"/>
              <a:ea typeface="Helvetica Neue"/>
              <a:cs typeface="Helvetica Neue"/>
              <a:sym typeface="Helvetica Neue"/>
            </a:endParaRPr>
          </a:p>
          <a:p>
            <a:pPr marL="0" marR="0" lvl="0" indent="0" algn="l" rtl="0">
              <a:lnSpc>
                <a:spcPct val="70000"/>
              </a:lnSpc>
              <a:spcBef>
                <a:spcPts val="0"/>
              </a:spcBef>
              <a:spcAft>
                <a:spcPts val="0"/>
              </a:spcAft>
              <a:buClr>
                <a:schemeClr val="dk1"/>
              </a:buClr>
              <a:buSzPts val="1665"/>
              <a:buFont typeface="Arial"/>
              <a:buNone/>
            </a:pPr>
            <a:endParaRPr sz="1665">
              <a:solidFill>
                <a:schemeClr val="dk1"/>
              </a:solidFill>
              <a:latin typeface="Helvetica Neue"/>
              <a:ea typeface="Helvetica Neue"/>
              <a:cs typeface="Helvetica Neue"/>
              <a:sym typeface="Helvetica Neue"/>
            </a:endParaRPr>
          </a:p>
          <a:p>
            <a:pPr marL="228600" marR="0" lvl="0" indent="-64135" algn="l" rtl="0">
              <a:lnSpc>
                <a:spcPct val="70000"/>
              </a:lnSpc>
              <a:spcBef>
                <a:spcPts val="1000"/>
              </a:spcBef>
              <a:spcAft>
                <a:spcPts val="0"/>
              </a:spcAft>
              <a:buClr>
                <a:schemeClr val="dk1"/>
              </a:buClr>
              <a:buSzPts val="2590"/>
              <a:buFont typeface="Arial"/>
              <a:buNone/>
            </a:pPr>
            <a:endParaRPr sz="2590">
              <a:solidFill>
                <a:schemeClr val="dk1"/>
              </a:solidFill>
              <a:latin typeface="Helvetica Neue"/>
              <a:ea typeface="Helvetica Neue"/>
              <a:cs typeface="Helvetica Neue"/>
              <a:sym typeface="Helvetica Neue"/>
            </a:endParaRPr>
          </a:p>
        </p:txBody>
      </p:sp>
      <p:sp>
        <p:nvSpPr>
          <p:cNvPr id="162" name="Google Shape;162;p7"/>
          <p:cNvSpPr txBox="1">
            <a:spLocks noGrp="1"/>
          </p:cNvSpPr>
          <p:nvPr>
            <p:ph type="title"/>
          </p:nvPr>
        </p:nvSpPr>
        <p:spPr>
          <a:xfrm>
            <a:off x="838200" y="3397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Issues</a:t>
            </a:r>
            <a:endParaRPr/>
          </a:p>
        </p:txBody>
      </p:sp>
      <p:pic>
        <p:nvPicPr>
          <p:cNvPr id="163" name="Google Shape;163;p7"/>
          <p:cNvPicPr preferRelativeResize="0"/>
          <p:nvPr/>
        </p:nvPicPr>
        <p:blipFill>
          <a:blip r:embed="rId3">
            <a:alphaModFix/>
          </a:blip>
          <a:stretch>
            <a:fillRect/>
          </a:stretch>
        </p:blipFill>
        <p:spPr>
          <a:xfrm>
            <a:off x="605025" y="2791975"/>
            <a:ext cx="6127551" cy="3197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
          <p:cNvSpPr txBox="1">
            <a:spLocks noGrp="1"/>
          </p:cNvSpPr>
          <p:nvPr>
            <p:ph type="title"/>
          </p:nvPr>
        </p:nvSpPr>
        <p:spPr>
          <a:xfrm>
            <a:off x="838200" y="33944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r>
              <a:rPr lang="en-US"/>
              <a:t>Actions</a:t>
            </a:r>
            <a:endParaRPr/>
          </a:p>
        </p:txBody>
      </p:sp>
      <p:sp>
        <p:nvSpPr>
          <p:cNvPr id="169" name="Google Shape;169;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cxnSp>
        <p:nvCxnSpPr>
          <p:cNvPr id="170" name="Google Shape;170;p4"/>
          <p:cNvCxnSpPr/>
          <p:nvPr/>
        </p:nvCxnSpPr>
        <p:spPr>
          <a:xfrm>
            <a:off x="6096000" y="1957227"/>
            <a:ext cx="0" cy="4089115"/>
          </a:xfrm>
          <a:prstGeom prst="straightConnector1">
            <a:avLst/>
          </a:prstGeom>
          <a:noFill/>
          <a:ln w="38100" cap="flat" cmpd="sng">
            <a:solidFill>
              <a:schemeClr val="dk1"/>
            </a:solidFill>
            <a:prstDash val="solid"/>
            <a:miter lim="800000"/>
            <a:headEnd type="none" w="sm" len="sm"/>
            <a:tailEnd type="none" w="sm" len="sm"/>
          </a:ln>
        </p:spPr>
      </p:cxnSp>
      <p:cxnSp>
        <p:nvCxnSpPr>
          <p:cNvPr id="171" name="Google Shape;171;p4"/>
          <p:cNvCxnSpPr/>
          <p:nvPr/>
        </p:nvCxnSpPr>
        <p:spPr>
          <a:xfrm rot="10800000">
            <a:off x="838200" y="4001294"/>
            <a:ext cx="10515600" cy="0"/>
          </a:xfrm>
          <a:prstGeom prst="straightConnector1">
            <a:avLst/>
          </a:prstGeom>
          <a:noFill/>
          <a:ln w="38100" cap="flat" cmpd="sng">
            <a:solidFill>
              <a:schemeClr val="dk1"/>
            </a:solidFill>
            <a:prstDash val="solid"/>
            <a:miter lim="800000"/>
            <a:headEnd type="none" w="sm" len="sm"/>
            <a:tailEnd type="none" w="sm" len="sm"/>
          </a:ln>
        </p:spPr>
      </p:cxnSp>
      <p:sp>
        <p:nvSpPr>
          <p:cNvPr id="172" name="Google Shape;172;p4"/>
          <p:cNvSpPr txBox="1"/>
          <p:nvPr/>
        </p:nvSpPr>
        <p:spPr>
          <a:xfrm>
            <a:off x="838200" y="1956247"/>
            <a:ext cx="428474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347172"/>
                </a:solidFill>
                <a:latin typeface="Helvetica Neue"/>
                <a:ea typeface="Helvetica Neue"/>
                <a:cs typeface="Helvetica Neue"/>
                <a:sym typeface="Helvetica Neue"/>
              </a:rPr>
              <a:t>Aerial Eradication</a:t>
            </a:r>
            <a:endParaRPr>
              <a:solidFill>
                <a:srgbClr val="347172"/>
              </a:solidFill>
            </a:endParaRPr>
          </a:p>
        </p:txBody>
      </p:sp>
      <p:sp>
        <p:nvSpPr>
          <p:cNvPr id="173" name="Google Shape;173;p4"/>
          <p:cNvSpPr txBox="1"/>
          <p:nvPr/>
        </p:nvSpPr>
        <p:spPr>
          <a:xfrm>
            <a:off x="8103800" y="1956550"/>
            <a:ext cx="32499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347172"/>
                </a:solidFill>
                <a:latin typeface="Helvetica Neue"/>
                <a:ea typeface="Helvetica Neue"/>
                <a:cs typeface="Helvetica Neue"/>
                <a:sym typeface="Helvetica Neue"/>
              </a:rPr>
              <a:t>Manual Eradication</a:t>
            </a:r>
            <a:endParaRPr>
              <a:solidFill>
                <a:srgbClr val="347172"/>
              </a:solidFill>
            </a:endParaRPr>
          </a:p>
        </p:txBody>
      </p:sp>
      <p:sp>
        <p:nvSpPr>
          <p:cNvPr id="174" name="Google Shape;174;p4"/>
          <p:cNvSpPr txBox="1"/>
          <p:nvPr/>
        </p:nvSpPr>
        <p:spPr>
          <a:xfrm>
            <a:off x="838200" y="5522816"/>
            <a:ext cx="428474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347172"/>
                </a:solidFill>
                <a:latin typeface="Helvetica Neue"/>
                <a:ea typeface="Helvetica Neue"/>
                <a:cs typeface="Helvetica Neue"/>
                <a:sym typeface="Helvetica Neue"/>
              </a:rPr>
              <a:t>Crop Substitution</a:t>
            </a:r>
            <a:endParaRPr>
              <a:solidFill>
                <a:srgbClr val="347172"/>
              </a:solidFill>
            </a:endParaRPr>
          </a:p>
        </p:txBody>
      </p:sp>
      <p:sp>
        <p:nvSpPr>
          <p:cNvPr id="175" name="Google Shape;175;p4"/>
          <p:cNvSpPr txBox="1"/>
          <p:nvPr/>
        </p:nvSpPr>
        <p:spPr>
          <a:xfrm>
            <a:off x="8750464" y="5522825"/>
            <a:ext cx="2603186"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rgbClr val="347172"/>
                </a:solidFill>
                <a:latin typeface="Helvetica Neue"/>
                <a:ea typeface="Helvetica Neue"/>
                <a:cs typeface="Helvetica Neue"/>
                <a:sym typeface="Helvetica Neue"/>
              </a:rPr>
              <a:t>Infrastructure</a:t>
            </a:r>
            <a:endParaRPr dirty="0">
              <a:solidFill>
                <a:srgbClr val="347172"/>
              </a:solidFill>
            </a:endParaRPr>
          </a:p>
        </p:txBody>
      </p:sp>
      <p:sp>
        <p:nvSpPr>
          <p:cNvPr id="176" name="Google Shape;176;p4"/>
          <p:cNvSpPr txBox="1"/>
          <p:nvPr/>
        </p:nvSpPr>
        <p:spPr>
          <a:xfrm>
            <a:off x="838200" y="2703930"/>
            <a:ext cx="508484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Spraying glyphosate, an herbicide. Banned in 2015, reinstated in February 2020. </a:t>
            </a:r>
            <a:endParaRPr/>
          </a:p>
        </p:txBody>
      </p:sp>
      <p:sp>
        <p:nvSpPr>
          <p:cNvPr id="177" name="Google Shape;177;p4"/>
          <p:cNvSpPr txBox="1"/>
          <p:nvPr/>
        </p:nvSpPr>
        <p:spPr>
          <a:xfrm>
            <a:off x="6268954" y="2703930"/>
            <a:ext cx="5084847" cy="92333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a:solidFill>
                  <a:schemeClr val="dk1"/>
                </a:solidFill>
                <a:latin typeface="Helvetica Neue"/>
                <a:ea typeface="Helvetica Neue"/>
                <a:cs typeface="Helvetica Neue"/>
                <a:sym typeface="Helvetica Neue"/>
              </a:rPr>
              <a:t>On-foot, uprooting or torching of plants. Exposes drug task forces to old FARC explosives. </a:t>
            </a:r>
            <a:endParaRPr/>
          </a:p>
        </p:txBody>
      </p:sp>
      <p:sp>
        <p:nvSpPr>
          <p:cNvPr id="178" name="Google Shape;178;p4"/>
          <p:cNvSpPr txBox="1"/>
          <p:nvPr/>
        </p:nvSpPr>
        <p:spPr>
          <a:xfrm>
            <a:off x="838200" y="4666178"/>
            <a:ext cx="5084700" cy="632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Voluntary government subsidy programs, such as PNIS, which began in 2017. </a:t>
            </a:r>
            <a:endParaRPr/>
          </a:p>
        </p:txBody>
      </p:sp>
      <p:sp>
        <p:nvSpPr>
          <p:cNvPr id="179" name="Google Shape;179;p4"/>
          <p:cNvSpPr txBox="1"/>
          <p:nvPr/>
        </p:nvSpPr>
        <p:spPr>
          <a:xfrm>
            <a:off x="6268950" y="4666252"/>
            <a:ext cx="5084700" cy="6324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a:latin typeface="Helvetica Neue"/>
                <a:ea typeface="Helvetica Neue"/>
                <a:cs typeface="Helvetica Neue"/>
                <a:sym typeface="Helvetica Neue"/>
              </a:rPr>
              <a:t>Community, human development-focused. Overcome conditions of inequality.</a:t>
            </a:r>
            <a:endParaRPr sz="1800">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15"/>
          <p:cNvPicPr preferRelativeResize="0"/>
          <p:nvPr/>
        </p:nvPicPr>
        <p:blipFill rotWithShape="1">
          <a:blip r:embed="rId3">
            <a:alphaModFix/>
          </a:blip>
          <a:srcRect b="18699"/>
          <a:stretch/>
        </p:blipFill>
        <p:spPr>
          <a:xfrm>
            <a:off x="6579675" y="3835475"/>
            <a:ext cx="5612326" cy="3022523"/>
          </a:xfrm>
          <a:prstGeom prst="rect">
            <a:avLst/>
          </a:prstGeom>
          <a:noFill/>
          <a:ln>
            <a:noFill/>
          </a:ln>
        </p:spPr>
      </p:pic>
      <p:sp>
        <p:nvSpPr>
          <p:cNvPr id="185" name="Google Shape;185;p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86" name="Google Shape;186;p15"/>
          <p:cNvSpPr/>
          <p:nvPr/>
        </p:nvSpPr>
        <p:spPr>
          <a:xfrm>
            <a:off x="0" y="812375"/>
            <a:ext cx="9978600" cy="4726500"/>
          </a:xfrm>
          <a:prstGeom prst="rect">
            <a:avLst/>
          </a:prstGeom>
          <a:solidFill>
            <a:srgbClr val="347172">
              <a:alpha val="6391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4400">
              <a:solidFill>
                <a:schemeClr val="lt1"/>
              </a:solidFill>
              <a:latin typeface="Arial"/>
              <a:ea typeface="Arial"/>
              <a:cs typeface="Arial"/>
              <a:sym typeface="Arial"/>
            </a:endParaRPr>
          </a:p>
        </p:txBody>
      </p:sp>
      <p:sp>
        <p:nvSpPr>
          <p:cNvPr id="187" name="Google Shape;187;p15"/>
          <p:cNvSpPr txBox="1"/>
          <p:nvPr/>
        </p:nvSpPr>
        <p:spPr>
          <a:xfrm>
            <a:off x="201950" y="986800"/>
            <a:ext cx="9520784" cy="370094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1" dirty="0">
                <a:solidFill>
                  <a:srgbClr val="F6B248"/>
                </a:solidFill>
              </a:rPr>
              <a:t>Variables</a:t>
            </a:r>
            <a:endParaRPr sz="4000" b="1" dirty="0">
              <a:solidFill>
                <a:srgbClr val="F6B248"/>
              </a:solidFill>
            </a:endParaRPr>
          </a:p>
          <a:p>
            <a:pPr marL="0" marR="0" lvl="0" indent="0" algn="l" rtl="0">
              <a:spcBef>
                <a:spcPts val="1000"/>
              </a:spcBef>
              <a:spcAft>
                <a:spcPts val="0"/>
              </a:spcAft>
              <a:buNone/>
            </a:pPr>
            <a:r>
              <a:rPr lang="en-US" sz="2000" b="1" dirty="0">
                <a:solidFill>
                  <a:schemeClr val="lt1"/>
                </a:solidFill>
                <a:latin typeface="Helvetica Neue"/>
                <a:ea typeface="Helvetica Neue"/>
                <a:cs typeface="Helvetica Neue"/>
                <a:sym typeface="Helvetica Neue"/>
              </a:rPr>
              <a:t>Years: </a:t>
            </a:r>
            <a:r>
              <a:rPr lang="en-US" sz="2000" dirty="0">
                <a:solidFill>
                  <a:schemeClr val="lt1"/>
                </a:solidFill>
                <a:latin typeface="Helvetica Neue"/>
                <a:ea typeface="Helvetica Neue"/>
                <a:cs typeface="Helvetica Neue"/>
                <a:sym typeface="Helvetica Neue"/>
              </a:rPr>
              <a:t>2002-2016 inclusive</a:t>
            </a:r>
            <a:endParaRPr sz="2000" dirty="0">
              <a:solidFill>
                <a:schemeClr val="lt1"/>
              </a:solidFill>
              <a:latin typeface="Helvetica Neue"/>
              <a:ea typeface="Helvetica Neue"/>
              <a:cs typeface="Helvetica Neue"/>
              <a:sym typeface="Helvetica Neue"/>
            </a:endParaRPr>
          </a:p>
          <a:p>
            <a:pPr marL="0" marR="0" lvl="0" indent="0" algn="l" rtl="0">
              <a:spcBef>
                <a:spcPts val="1000"/>
              </a:spcBef>
              <a:spcAft>
                <a:spcPts val="0"/>
              </a:spcAft>
              <a:buNone/>
            </a:pPr>
            <a:r>
              <a:rPr lang="en-US" sz="2000" b="1" dirty="0">
                <a:solidFill>
                  <a:schemeClr val="lt1"/>
                </a:solidFill>
                <a:latin typeface="Helvetica Neue"/>
                <a:ea typeface="Helvetica Neue"/>
                <a:cs typeface="Helvetica Neue"/>
                <a:sym typeface="Helvetica Neue"/>
              </a:rPr>
              <a:t>Fixed Effects: </a:t>
            </a:r>
            <a:r>
              <a:rPr lang="en-US" sz="2000" dirty="0">
                <a:solidFill>
                  <a:schemeClr val="lt1"/>
                </a:solidFill>
                <a:latin typeface="Helvetica Neue"/>
                <a:ea typeface="Helvetica Neue"/>
                <a:cs typeface="Helvetica Neue"/>
                <a:sym typeface="Helvetica Neue"/>
              </a:rPr>
              <a:t>23 dummy variables for 24 regions.</a:t>
            </a:r>
            <a:endParaRPr sz="2000" dirty="0">
              <a:solidFill>
                <a:schemeClr val="lt1"/>
              </a:solidFill>
              <a:latin typeface="Helvetica Neue"/>
              <a:ea typeface="Helvetica Neue"/>
              <a:cs typeface="Helvetica Neue"/>
              <a:sym typeface="Helvetica Neue"/>
            </a:endParaRPr>
          </a:p>
          <a:p>
            <a:pPr marL="0" marR="0" lvl="0" indent="0" algn="l" rtl="0">
              <a:spcBef>
                <a:spcPts val="1000"/>
              </a:spcBef>
              <a:spcAft>
                <a:spcPts val="0"/>
              </a:spcAft>
              <a:buNone/>
            </a:pPr>
            <a:r>
              <a:rPr lang="en-US" sz="2000" b="1" dirty="0">
                <a:solidFill>
                  <a:schemeClr val="lt1"/>
                </a:solidFill>
                <a:latin typeface="Helvetica Neue"/>
                <a:ea typeface="Helvetica Neue"/>
                <a:cs typeface="Helvetica Neue"/>
                <a:sym typeface="Helvetica Neue"/>
              </a:rPr>
              <a:t>Coca Production: </a:t>
            </a:r>
            <a:r>
              <a:rPr lang="en-US" sz="2000" dirty="0">
                <a:solidFill>
                  <a:schemeClr val="lt1"/>
                </a:solidFill>
                <a:latin typeface="Helvetica Neue"/>
                <a:ea typeface="Helvetica Neue"/>
                <a:cs typeface="Helvetica Neue"/>
                <a:sym typeface="Helvetica Neue"/>
              </a:rPr>
              <a:t>Measured in hectares. Specified over time and region.</a:t>
            </a:r>
            <a:endParaRPr sz="2000" dirty="0">
              <a:solidFill>
                <a:schemeClr val="lt1"/>
              </a:solidFill>
              <a:latin typeface="Helvetica Neue"/>
              <a:ea typeface="Helvetica Neue"/>
              <a:cs typeface="Helvetica Neue"/>
              <a:sym typeface="Helvetica Neue"/>
            </a:endParaRPr>
          </a:p>
          <a:p>
            <a:pPr marL="0" marR="0" lvl="0" indent="0" algn="l" rtl="0">
              <a:spcBef>
                <a:spcPts val="1000"/>
              </a:spcBef>
              <a:spcAft>
                <a:spcPts val="0"/>
              </a:spcAft>
              <a:buNone/>
            </a:pPr>
            <a:r>
              <a:rPr lang="en-US" sz="2000" b="1" dirty="0">
                <a:solidFill>
                  <a:schemeClr val="lt1"/>
                </a:solidFill>
                <a:latin typeface="Helvetica Neue"/>
                <a:ea typeface="Helvetica Neue"/>
                <a:cs typeface="Helvetica Neue"/>
                <a:sym typeface="Helvetica Neue"/>
              </a:rPr>
              <a:t>Cocaine Prices: </a:t>
            </a:r>
            <a:r>
              <a:rPr lang="en-US" sz="2000" dirty="0" err="1">
                <a:solidFill>
                  <a:schemeClr val="lt1"/>
                </a:solidFill>
                <a:latin typeface="Helvetica Neue"/>
                <a:ea typeface="Helvetica Neue"/>
                <a:cs typeface="Helvetica Neue"/>
                <a:sym typeface="Helvetica Neue"/>
              </a:rPr>
              <a:t>europe</a:t>
            </a:r>
            <a:r>
              <a:rPr lang="en-US" sz="2000" dirty="0">
                <a:solidFill>
                  <a:schemeClr val="lt1"/>
                </a:solidFill>
                <a:latin typeface="Helvetica Neue"/>
                <a:ea typeface="Helvetica Neue"/>
                <a:cs typeface="Helvetica Neue"/>
                <a:sym typeface="Helvetica Neue"/>
              </a:rPr>
              <a:t> cocaine wholesale prices. Measured in US$/kg. Inflation adjusted to 2020 euros and purity adjusted. Specified over time.</a:t>
            </a:r>
            <a:endParaRPr sz="2000" dirty="0">
              <a:solidFill>
                <a:schemeClr val="lt1"/>
              </a:solidFill>
              <a:latin typeface="Helvetica Neue"/>
              <a:ea typeface="Helvetica Neue"/>
              <a:cs typeface="Helvetica Neue"/>
              <a:sym typeface="Helvetica Neue"/>
            </a:endParaRPr>
          </a:p>
          <a:p>
            <a:pPr marL="0" marR="0" lvl="0" indent="0" algn="l" rtl="0">
              <a:spcBef>
                <a:spcPts val="1000"/>
              </a:spcBef>
              <a:spcAft>
                <a:spcPts val="0"/>
              </a:spcAft>
              <a:buNone/>
            </a:pPr>
            <a:r>
              <a:rPr lang="en-US" sz="2000" b="1" dirty="0">
                <a:solidFill>
                  <a:schemeClr val="lt1"/>
                </a:solidFill>
                <a:latin typeface="Helvetica Neue"/>
                <a:ea typeface="Helvetica Neue"/>
                <a:cs typeface="Helvetica Neue"/>
                <a:sym typeface="Helvetica Neue"/>
              </a:rPr>
              <a:t>Agriculture: </a:t>
            </a:r>
            <a:r>
              <a:rPr lang="en-US" sz="2000" dirty="0">
                <a:solidFill>
                  <a:schemeClr val="lt1"/>
                </a:solidFill>
                <a:latin typeface="Helvetica Neue"/>
                <a:ea typeface="Helvetica Neue"/>
                <a:cs typeface="Helvetica Neue"/>
                <a:sym typeface="Helvetica Neue"/>
              </a:rPr>
              <a:t>production index calculated by FAO, adjusted to 2004-2006 levels. Specified over time. </a:t>
            </a:r>
            <a:endParaRPr sz="2000" dirty="0">
              <a:solidFill>
                <a:schemeClr val="lt1"/>
              </a:solidFill>
              <a:latin typeface="Helvetica Neue"/>
              <a:ea typeface="Helvetica Neue"/>
              <a:cs typeface="Helvetica Neue"/>
              <a:sym typeface="Helvetica Neue"/>
            </a:endParaRPr>
          </a:p>
          <a:p>
            <a:pPr marL="0" marR="0" lvl="0" indent="0" algn="l" rtl="0">
              <a:spcBef>
                <a:spcPts val="1000"/>
              </a:spcBef>
              <a:spcAft>
                <a:spcPts val="0"/>
              </a:spcAft>
              <a:buNone/>
            </a:pPr>
            <a:r>
              <a:rPr lang="en-US" sz="2000" b="1" dirty="0">
                <a:solidFill>
                  <a:schemeClr val="lt1"/>
                </a:solidFill>
                <a:latin typeface="Helvetica Neue"/>
                <a:ea typeface="Helvetica Neue"/>
                <a:cs typeface="Helvetica Neue"/>
                <a:sym typeface="Helvetica Neue"/>
              </a:rPr>
              <a:t>Unemployment: </a:t>
            </a:r>
            <a:r>
              <a:rPr lang="en-US" sz="2000" dirty="0">
                <a:solidFill>
                  <a:schemeClr val="lt1"/>
                </a:solidFill>
                <a:latin typeface="Helvetica Neue"/>
                <a:ea typeface="Helvetica Neue"/>
                <a:cs typeface="Helvetica Neue"/>
                <a:sym typeface="Helvetica Neue"/>
              </a:rPr>
              <a:t>Specified over time and regions </a:t>
            </a:r>
            <a:endParaRPr sz="2000" dirty="0">
              <a:solidFill>
                <a:schemeClr val="lt1"/>
              </a:solidFill>
              <a:latin typeface="Helvetica Neue"/>
              <a:ea typeface="Helvetica Neue"/>
              <a:cs typeface="Helvetica Neue"/>
              <a:sym typeface="Helvetica Neue"/>
            </a:endParaRPr>
          </a:p>
          <a:p>
            <a:pPr marL="0" marR="0" lvl="0" indent="0" algn="l" rtl="0">
              <a:spcBef>
                <a:spcPts val="1000"/>
              </a:spcBef>
              <a:spcAft>
                <a:spcPts val="0"/>
              </a:spcAft>
              <a:buNone/>
            </a:pPr>
            <a:r>
              <a:rPr lang="en-US" sz="2000" b="1" dirty="0">
                <a:solidFill>
                  <a:schemeClr val="lt1"/>
                </a:solidFill>
                <a:latin typeface="Helvetica Neue"/>
                <a:ea typeface="Helvetica Neue"/>
                <a:cs typeface="Helvetica Neue"/>
                <a:sym typeface="Helvetica Neue"/>
              </a:rPr>
              <a:t>Eradication: </a:t>
            </a:r>
            <a:r>
              <a:rPr lang="en-US" sz="2000" dirty="0">
                <a:solidFill>
                  <a:schemeClr val="lt1"/>
                </a:solidFill>
                <a:latin typeface="Helvetica Neue"/>
                <a:ea typeface="Helvetica Neue"/>
                <a:cs typeface="Helvetica Neue"/>
                <a:sym typeface="Helvetica Neue"/>
              </a:rPr>
              <a:t>Measured in hectares. Specified over time and region. </a:t>
            </a:r>
            <a:endParaRPr sz="2000" dirty="0">
              <a:solidFill>
                <a:schemeClr val="lt1"/>
              </a:solidFill>
              <a:latin typeface="Helvetica Neue"/>
              <a:ea typeface="Helvetica Neue"/>
              <a:cs typeface="Helvetica Neue"/>
              <a:sym typeface="Helvetica Neue"/>
            </a:endParaRPr>
          </a:p>
          <a:p>
            <a:pPr marL="0" marR="0" lvl="0" indent="0" algn="l" rtl="0">
              <a:spcBef>
                <a:spcPts val="1000"/>
              </a:spcBef>
              <a:spcAft>
                <a:spcPts val="0"/>
              </a:spcAft>
              <a:buNone/>
            </a:pPr>
            <a:endParaRPr sz="2000" dirty="0">
              <a:solidFill>
                <a:schemeClr val="lt1"/>
              </a:solidFill>
            </a:endParaRPr>
          </a:p>
          <a:p>
            <a:pPr marL="0" marR="0" lvl="0" indent="0" algn="l" rtl="0">
              <a:spcBef>
                <a:spcPts val="1000"/>
              </a:spcBef>
              <a:spcAft>
                <a:spcPts val="0"/>
              </a:spcAft>
              <a:buNone/>
            </a:pPr>
            <a:endParaRPr sz="2000" dirty="0">
              <a:solidFill>
                <a:srgbClr val="F6B248"/>
              </a:solidFill>
            </a:endParaRPr>
          </a:p>
          <a:p>
            <a:pPr marL="0" marR="0" lvl="0" indent="0" algn="l" rtl="0">
              <a:spcBef>
                <a:spcPts val="1000"/>
              </a:spcBef>
              <a:spcAft>
                <a:spcPts val="0"/>
              </a:spcAft>
              <a:buNone/>
            </a:pPr>
            <a:endParaRPr sz="2000" dirty="0">
              <a:solidFill>
                <a:srgbClr val="F6B248"/>
              </a:solidFill>
            </a:endParaRPr>
          </a:p>
          <a:p>
            <a:pPr marL="0" marR="0" lvl="0" indent="0" algn="r" rtl="0">
              <a:spcBef>
                <a:spcPts val="0"/>
              </a:spcBef>
              <a:spcAft>
                <a:spcPts val="0"/>
              </a:spcAft>
              <a:buNone/>
            </a:pPr>
            <a:r>
              <a:rPr lang="en-US" sz="1800" dirty="0">
                <a:solidFill>
                  <a:schemeClr val="dk1"/>
                </a:solidFill>
                <a:latin typeface="Calibri"/>
                <a:ea typeface="Calibri"/>
                <a:cs typeface="Calibri"/>
                <a:sym typeface="Calibri"/>
              </a:rPr>
              <a:t> </a:t>
            </a:r>
            <a:endParaRPr dirty="0"/>
          </a:p>
        </p:txBody>
      </p:sp>
      <p:sp>
        <p:nvSpPr>
          <p:cNvPr id="188" name="Google Shape;188;p15"/>
          <p:cNvSpPr txBox="1"/>
          <p:nvPr/>
        </p:nvSpPr>
        <p:spPr>
          <a:xfrm>
            <a:off x="201950" y="5623525"/>
            <a:ext cx="3886200" cy="225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000"/>
              </a:spcAft>
              <a:buNone/>
            </a:pPr>
            <a:r>
              <a:rPr lang="en-US" sz="3000" b="1">
                <a:solidFill>
                  <a:srgbClr val="F6B248"/>
                </a:solidFill>
              </a:rPr>
              <a:t>360 observations of 29 variables</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194" name="Google Shape;194;p18"/>
          <p:cNvPicPr preferRelativeResize="0"/>
          <p:nvPr/>
        </p:nvPicPr>
        <p:blipFill>
          <a:blip r:embed="rId3">
            <a:alphaModFix/>
          </a:blip>
          <a:stretch>
            <a:fillRect/>
          </a:stretch>
        </p:blipFill>
        <p:spPr>
          <a:xfrm>
            <a:off x="1234287" y="1891202"/>
            <a:ext cx="9723425" cy="1201250"/>
          </a:xfrm>
          <a:prstGeom prst="rect">
            <a:avLst/>
          </a:prstGeom>
          <a:noFill/>
          <a:ln>
            <a:noFill/>
          </a:ln>
        </p:spPr>
      </p:pic>
      <p:sp>
        <p:nvSpPr>
          <p:cNvPr id="195" name="Google Shape;195;p18"/>
          <p:cNvSpPr txBox="1">
            <a:spLocks noGrp="1"/>
          </p:cNvSpPr>
          <p:nvPr>
            <p:ph type="body" idx="1"/>
          </p:nvPr>
        </p:nvSpPr>
        <p:spPr>
          <a:xfrm>
            <a:off x="838200" y="3318488"/>
            <a:ext cx="10515600" cy="4351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None/>
            </a:pPr>
            <a:r>
              <a:rPr lang="en-US"/>
              <a:t>a</a:t>
            </a:r>
            <a:r>
              <a:rPr lang="en-US" baseline="-25000"/>
              <a:t>i </a:t>
            </a:r>
            <a:r>
              <a:rPr lang="en-US"/>
              <a:t>= B</a:t>
            </a:r>
            <a:r>
              <a:rPr lang="en-US" baseline="-25000"/>
              <a:t>o</a:t>
            </a:r>
            <a:r>
              <a:rPr lang="en-US"/>
              <a:t>+ B</a:t>
            </a:r>
            <a:r>
              <a:rPr lang="en-US" baseline="-25000"/>
              <a:t>5</a:t>
            </a:r>
            <a:r>
              <a:rPr lang="en-US"/>
              <a:t>Z</a:t>
            </a:r>
            <a:r>
              <a:rPr lang="en-US" baseline="-25000"/>
              <a:t>i </a:t>
            </a:r>
            <a:endParaRPr/>
          </a:p>
          <a:p>
            <a:pPr marL="0" lvl="0" indent="0" algn="l" rtl="0">
              <a:lnSpc>
                <a:spcPct val="115000"/>
              </a:lnSpc>
              <a:spcBef>
                <a:spcPts val="0"/>
              </a:spcBef>
              <a:spcAft>
                <a:spcPts val="0"/>
              </a:spcAft>
              <a:buClr>
                <a:schemeClr val="dk1"/>
              </a:buClr>
              <a:buSzPts val="1100"/>
              <a:buFont typeface="Arial"/>
              <a:buNone/>
            </a:pPr>
            <a:r>
              <a:rPr lang="en-US"/>
              <a:t>Z</a:t>
            </a:r>
            <a:r>
              <a:rPr lang="en-US" baseline="-25000"/>
              <a:t>i</a:t>
            </a:r>
            <a:r>
              <a:rPr lang="en-US"/>
              <a:t> = a vector of fixed effects for 24 departments</a:t>
            </a:r>
            <a:endParaRPr/>
          </a:p>
          <a:p>
            <a:pPr marL="0" lvl="0" indent="0" algn="l" rtl="0">
              <a:lnSpc>
                <a:spcPct val="115000"/>
              </a:lnSpc>
              <a:spcBef>
                <a:spcPts val="0"/>
              </a:spcBef>
              <a:spcAft>
                <a:spcPts val="0"/>
              </a:spcAft>
              <a:buClr>
                <a:schemeClr val="dk1"/>
              </a:buClr>
              <a:buSzPts val="1100"/>
              <a:buFont typeface="Arial"/>
              <a:buNone/>
            </a:pPr>
            <a:r>
              <a:rPr lang="en-US"/>
              <a:t>B</a:t>
            </a:r>
            <a:r>
              <a:rPr lang="en-US" baseline="-25000"/>
              <a:t>1</a:t>
            </a:r>
            <a:r>
              <a:rPr lang="en-US"/>
              <a:t>= eradication by region and time</a:t>
            </a:r>
            <a:endParaRPr/>
          </a:p>
          <a:p>
            <a:pPr marL="0" lvl="0" indent="0" algn="l" rtl="0">
              <a:lnSpc>
                <a:spcPct val="115000"/>
              </a:lnSpc>
              <a:spcBef>
                <a:spcPts val="0"/>
              </a:spcBef>
              <a:spcAft>
                <a:spcPts val="0"/>
              </a:spcAft>
              <a:buClr>
                <a:schemeClr val="dk1"/>
              </a:buClr>
              <a:buSzPts val="1100"/>
              <a:buFont typeface="Arial"/>
              <a:buNone/>
            </a:pPr>
            <a:r>
              <a:rPr lang="en-US"/>
              <a:t>B</a:t>
            </a:r>
            <a:r>
              <a:rPr lang="en-US" baseline="-25000"/>
              <a:t>2</a:t>
            </a:r>
            <a:r>
              <a:rPr lang="en-US"/>
              <a:t>= cocaine prices by time</a:t>
            </a:r>
            <a:endParaRPr/>
          </a:p>
          <a:p>
            <a:pPr marL="0" lvl="0" indent="0" algn="l" rtl="0">
              <a:lnSpc>
                <a:spcPct val="115000"/>
              </a:lnSpc>
              <a:spcBef>
                <a:spcPts val="0"/>
              </a:spcBef>
              <a:spcAft>
                <a:spcPts val="0"/>
              </a:spcAft>
              <a:buClr>
                <a:schemeClr val="dk1"/>
              </a:buClr>
              <a:buSzPts val="1100"/>
              <a:buFont typeface="Arial"/>
              <a:buNone/>
            </a:pPr>
            <a:r>
              <a:rPr lang="en-US"/>
              <a:t>B</a:t>
            </a:r>
            <a:r>
              <a:rPr lang="en-US" baseline="-25000"/>
              <a:t>3</a:t>
            </a:r>
            <a:r>
              <a:rPr lang="en-US"/>
              <a:t>= agricultural index by time</a:t>
            </a:r>
            <a:endParaRPr/>
          </a:p>
          <a:p>
            <a:pPr marL="0" lvl="0" indent="0" algn="l" rtl="0">
              <a:lnSpc>
                <a:spcPct val="115000"/>
              </a:lnSpc>
              <a:spcBef>
                <a:spcPts val="0"/>
              </a:spcBef>
              <a:spcAft>
                <a:spcPts val="0"/>
              </a:spcAft>
              <a:buClr>
                <a:schemeClr val="dk1"/>
              </a:buClr>
              <a:buSzPts val="1100"/>
              <a:buFont typeface="Arial"/>
              <a:buNone/>
            </a:pPr>
            <a:r>
              <a:rPr lang="en-US"/>
              <a:t>B</a:t>
            </a:r>
            <a:r>
              <a:rPr lang="en-US" baseline="-25000"/>
              <a:t>4</a:t>
            </a:r>
            <a:r>
              <a:rPr lang="en-US"/>
              <a:t>= unemployment by region and time</a:t>
            </a:r>
            <a:endParaRPr/>
          </a:p>
        </p:txBody>
      </p:sp>
      <p:sp>
        <p:nvSpPr>
          <p:cNvPr id="196" name="Google Shape;196;p18"/>
          <p:cNvSpPr txBox="1">
            <a:spLocks noGrp="1"/>
          </p:cNvSpPr>
          <p:nvPr>
            <p:ph type="title"/>
          </p:nvPr>
        </p:nvSpPr>
        <p:spPr>
          <a:xfrm>
            <a:off x="838200" y="33944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r>
              <a:rPr lang="en-US"/>
              <a:t>Model Specification</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791</Words>
  <Application>Microsoft Macintosh PowerPoint</Application>
  <PresentationFormat>Grand écran</PresentationFormat>
  <Paragraphs>139</Paragraphs>
  <Slides>13</Slides>
  <Notes>13</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Calibri</vt:lpstr>
      <vt:lpstr>Helvetica Neue</vt:lpstr>
      <vt:lpstr>Office Theme</vt:lpstr>
      <vt:lpstr>Présentation PowerPoint</vt:lpstr>
      <vt:lpstr>Brief overview</vt:lpstr>
      <vt:lpstr>Agenda</vt:lpstr>
      <vt:lpstr>Présentation PowerPoint</vt:lpstr>
      <vt:lpstr>Issues</vt:lpstr>
      <vt:lpstr>Issues</vt:lpstr>
      <vt:lpstr>Actions</vt:lpstr>
      <vt:lpstr>Présentation PowerPoint</vt:lpstr>
      <vt:lpstr>Model Specification</vt:lpstr>
      <vt:lpstr>Results</vt:lpstr>
      <vt:lpstr>Policy changes</vt:lpstr>
      <vt:lpstr>Conclusions, Next Steps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Lois Wu</dc:creator>
  <cp:lastModifiedBy>Martin Munoz</cp:lastModifiedBy>
  <cp:revision>1</cp:revision>
  <dcterms:created xsi:type="dcterms:W3CDTF">2019-10-16T03:27:14Z</dcterms:created>
  <dcterms:modified xsi:type="dcterms:W3CDTF">2023-10-24T16:43:59Z</dcterms:modified>
</cp:coreProperties>
</file>