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0" r:id="rId3"/>
    <p:sldId id="281" r:id="rId4"/>
    <p:sldId id="286" r:id="rId5"/>
    <p:sldId id="287" r:id="rId6"/>
    <p:sldId id="290" r:id="rId7"/>
    <p:sldId id="289" r:id="rId8"/>
    <p:sldId id="285" r:id="rId9"/>
    <p:sldId id="284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2" autoAdjust="0"/>
    <p:restoredTop sz="68905" autoAdjust="0"/>
  </p:normalViewPr>
  <p:slideViewPr>
    <p:cSldViewPr snapToObjects="1">
      <p:cViewPr varScale="1">
        <p:scale>
          <a:sx n="77" d="100"/>
          <a:sy n="77" d="100"/>
        </p:scale>
        <p:origin x="-19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1A2F0-F4F1-4F20-9D61-93903A53B7EF}" type="datetimeFigureOut">
              <a:rPr lang="en-US" smtClean="0"/>
              <a:pPr/>
              <a:t>5/7/2009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68734-E0A7-47FF-8F3D-88AA55F3C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05C68-4B97-4B75-9957-D5CFA656F8F0}" type="datetimeFigureOut">
              <a:rPr lang="en-US" smtClean="0"/>
              <a:pPr/>
              <a:t>5/7/2009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0E266-A30B-47E2-9D01-D5EFD7A13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0E266-A30B-47E2-9D01-D5EFD7A134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Took about a year to be “hyper-productive”.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Still never stopped evolving and improving.  Selenium.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TDD example for other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0E266-A30B-47E2-9D01-D5EFD7A134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http://agilemanifesto.org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0E266-A30B-47E2-9D01-D5EFD7A134D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Listen</a:t>
            </a:r>
            <a:r>
              <a:rPr lang="en-US" baseline="0" dirty="0" smtClean="0"/>
              <a:t> and think of there own Lessons Learned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 Architect</a:t>
            </a:r>
          </a:p>
          <a:p>
            <a:r>
              <a:rPr lang="en-US" dirty="0" smtClean="0"/>
              <a:t>3 Engineers - 1 QA San Diego</a:t>
            </a:r>
          </a:p>
          <a:p>
            <a:r>
              <a:rPr lang="en-US" dirty="0" smtClean="0"/>
              <a:t>1 QA - Portland</a:t>
            </a:r>
          </a:p>
          <a:p>
            <a:r>
              <a:rPr lang="en-US" dirty="0" smtClean="0"/>
              <a:t>5 Engineers - 2 QA Edmonton</a:t>
            </a:r>
          </a:p>
          <a:p>
            <a:r>
              <a:rPr lang="en-US" dirty="0" smtClean="0"/>
              <a:t>10 Engineers - 7 QA - 2 UX – Menlo Park</a:t>
            </a:r>
          </a:p>
          <a:p>
            <a:endParaRPr lang="en-US" baseline="0" dirty="0" smtClean="0"/>
          </a:p>
          <a:p>
            <a:r>
              <a:rPr lang="en-US" dirty="0" smtClean="0"/>
              <a:t>Scrum size 9 people.  </a:t>
            </a:r>
          </a:p>
          <a:p>
            <a:r>
              <a:rPr lang="en-US" dirty="0" smtClean="0"/>
              <a:t>7 engineers and 2 </a:t>
            </a:r>
            <a:r>
              <a:rPr lang="en-US" baseline="0" dirty="0" smtClean="0"/>
              <a:t>QA.  </a:t>
            </a:r>
          </a:p>
          <a:p>
            <a:pPr>
              <a:buFont typeface="Arial" charset="0"/>
              <a:buNone/>
            </a:pPr>
            <a:r>
              <a:rPr lang="en-US" baseline="0" dirty="0" smtClean="0"/>
              <a:t>Don’t discuss yet - Roles weren’t checked at the door.</a:t>
            </a:r>
            <a:r>
              <a:rPr lang="en-US" dirty="0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 </a:t>
            </a:r>
            <a:r>
              <a:rPr lang="en-US" baseline="0" dirty="0" err="1" smtClean="0"/>
              <a:t>ScrumMasters</a:t>
            </a:r>
            <a:r>
              <a:rPr lang="en-US" baseline="0" dirty="0" smtClean="0"/>
              <a:t> (also </a:t>
            </a:r>
            <a:r>
              <a:rPr lang="en-US" baseline="0" dirty="0" err="1" smtClean="0"/>
              <a:t>PjMs</a:t>
            </a:r>
            <a:r>
              <a:rPr lang="en-US" baseline="0" dirty="0" smtClean="0"/>
              <a:t> with direct reports on team) for 3 scrums.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baseline="0" dirty="0" smtClean="0"/>
              <a:t> week sprints Don’t discuss yet - too long.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C/C++ and C# developers little experience with J2EE and RIA applications.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0E266-A30B-47E2-9D01-D5EFD7A134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Numerous discussions</a:t>
            </a:r>
            <a:r>
              <a:rPr lang="en-US" baseline="0" dirty="0" smtClean="0"/>
              <a:t> with departments responsible for internal audits.  </a:t>
            </a:r>
          </a:p>
          <a:p>
            <a:r>
              <a:rPr lang="en-US" baseline="0" dirty="0" smtClean="0"/>
              <a:t>Learned that a documentation Agile approach is sufficient. 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ScrumMasters</a:t>
            </a:r>
            <a:r>
              <a:rPr lang="en-US" baseline="0" dirty="0" smtClean="0"/>
              <a:t> acted as a translator for the PMO’s mandatory project documentation.  </a:t>
            </a:r>
          </a:p>
          <a:p>
            <a:r>
              <a:rPr lang="en-US" baseline="0" dirty="0" smtClean="0"/>
              <a:t>Evolved towards having Word documents with links to the Wiki documentation.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Passed audits.  See “Done”.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0E266-A30B-47E2-9D01-D5EFD7A134D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Significantly</a:t>
            </a:r>
            <a:r>
              <a:rPr lang="en-US" baseline="0" dirty="0" smtClean="0"/>
              <a:t> higher engagement than that of peers.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!20% but was working towards it.  </a:t>
            </a:r>
          </a:p>
          <a:p>
            <a:r>
              <a:rPr lang="en-US" baseline="0" dirty="0" smtClean="0"/>
              <a:t>Highlights an Adobe Air RSS reader using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and an awarding winning native Blackberry banking application (prototype).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Despite constantly changing requirements.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Retrospectives continuous integration (unit tests and </a:t>
            </a:r>
            <a:r>
              <a:rPr lang="en-US" baseline="0" dirty="0" err="1" smtClean="0"/>
              <a:t>FindBugs</a:t>
            </a:r>
            <a:r>
              <a:rPr lang="en-US" baseline="0" dirty="0" smtClean="0"/>
              <a:t>), code Reviews including audit items to be not surprised at yearly audits, move from Word to Wiki.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0E266-A30B-47E2-9D01-D5EFD7A134D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team was first formed brought</a:t>
            </a:r>
            <a:r>
              <a:rPr lang="en-US" baseline="0" dirty="0" smtClean="0"/>
              <a:t> everyone together at least once.  As new people were brought one tried to bring everyone back together again.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Evolved over time.  </a:t>
            </a:r>
          </a:p>
          <a:p>
            <a:endParaRPr lang="en-US" dirty="0" smtClean="0"/>
          </a:p>
          <a:p>
            <a:r>
              <a:rPr lang="en-US" dirty="0" smtClean="0"/>
              <a:t>Later</a:t>
            </a:r>
            <a:r>
              <a:rPr lang="en-US" baseline="0" dirty="0" smtClean="0"/>
              <a:t> improvements implemented by the Scrums and</a:t>
            </a:r>
            <a:r>
              <a:rPr lang="en-US" dirty="0" smtClean="0"/>
              <a:t> came out of retrospectives.  </a:t>
            </a:r>
          </a:p>
          <a:p>
            <a:endParaRPr lang="en-US" dirty="0" smtClean="0"/>
          </a:p>
          <a:p>
            <a:r>
              <a:rPr lang="en-US" dirty="0" smtClean="0"/>
              <a:t>Went</a:t>
            </a:r>
            <a:r>
              <a:rPr lang="en-US" baseline="0" dirty="0" smtClean="0"/>
              <a:t> to Alcatraz.   Flew everyone in. 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Wanted once/quarter reality was twice/year.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0E266-A30B-47E2-9D01-D5EFD7A134D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of improvements came from</a:t>
            </a:r>
            <a:r>
              <a:rPr lang="en-US" baseline="0" dirty="0" smtClean="0"/>
              <a:t> retrospectives.  Discuss more </a:t>
            </a:r>
            <a:r>
              <a:rPr lang="en-US" baseline="0" smtClean="0"/>
              <a:t>about this.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Continuous</a:t>
            </a:r>
            <a:r>
              <a:rPr lang="en-US" baseline="0" dirty="0" smtClean="0"/>
              <a:t> integration included </a:t>
            </a:r>
            <a:r>
              <a:rPr lang="en-US" baseline="0" dirty="0" err="1" smtClean="0"/>
              <a:t>FindBugs</a:t>
            </a:r>
            <a:r>
              <a:rPr lang="en-US" baseline="0" dirty="0" smtClean="0"/>
              <a:t> and Unit Tests. </a:t>
            </a:r>
          </a:p>
          <a:p>
            <a:endParaRPr lang="en-US" baseline="0" dirty="0" smtClean="0"/>
          </a:p>
          <a:p>
            <a:r>
              <a:rPr lang="en-US" dirty="0" smtClean="0"/>
              <a:t>Although QA embedded there was still a regression</a:t>
            </a:r>
            <a:r>
              <a:rPr lang="en-US" baseline="0" dirty="0" smtClean="0"/>
              <a:t> test sprint before an official release.  Working on removing that with Selenium.</a:t>
            </a:r>
          </a:p>
          <a:p>
            <a:r>
              <a:rPr lang="en-US" baseline="0" dirty="0" smtClean="0"/>
              <a:t>QA writing code, unit and acceptance tests.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Code Reviews aiding in catching security and privacy issues before audit.</a:t>
            </a:r>
          </a:p>
          <a:p>
            <a:endParaRPr lang="en-US" baseline="0" dirty="0" smtClean="0"/>
          </a:p>
          <a:p>
            <a:r>
              <a:rPr lang="en-US" dirty="0" smtClean="0"/>
              <a:t>Allowed for Free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0E266-A30B-47E2-9D01-D5EFD7A134D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0E266-A30B-47E2-9D01-D5EFD7A134D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re-work.  </a:t>
            </a:r>
          </a:p>
          <a:p>
            <a:endParaRPr lang="en-US" dirty="0" smtClean="0"/>
          </a:p>
          <a:p>
            <a:r>
              <a:rPr lang="en-US" dirty="0" smtClean="0"/>
              <a:t>Resistant</a:t>
            </a:r>
            <a:r>
              <a:rPr lang="en-US" baseline="0" dirty="0" smtClean="0"/>
              <a:t> to constant change.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Naïve to think that being a </a:t>
            </a:r>
            <a:r>
              <a:rPr lang="en-US" baseline="0" dirty="0" err="1" smtClean="0"/>
              <a:t>EPjM</a:t>
            </a:r>
            <a:r>
              <a:rPr lang="en-US" baseline="0" dirty="0" smtClean="0"/>
              <a:t> and having direct reports didn’t influence the </a:t>
            </a:r>
            <a:r>
              <a:rPr lang="en-US" baseline="0" dirty="0" err="1" smtClean="0"/>
              <a:t>ScrumMaster</a:t>
            </a:r>
            <a:r>
              <a:rPr lang="en-US" baseline="0" dirty="0" smtClean="0"/>
              <a:t> role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a reason to not try or to stop at good enough.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0E266-A30B-47E2-9D01-D5EFD7A134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A5A7-C964-44A3-8136-4C6AA32C6E91}" type="datetime1">
              <a:rPr lang="en-US" smtClean="0"/>
              <a:pPr/>
              <a:t>5/7/2009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5783-6201-410F-8036-103DC562586B}" type="datetime1">
              <a:rPr lang="en-US" smtClean="0"/>
              <a:pPr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68AC-1FF8-4CFD-96B4-B6896C90DCFA}" type="datetime1">
              <a:rPr lang="en-US" smtClean="0"/>
              <a:pPr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9513-8A13-4E20-B72E-B2FAF8B9E7F2}" type="datetime1">
              <a:rPr lang="en-US" smtClean="0"/>
              <a:pPr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AAB9-5F41-46FB-86B3-1E0CDCF6B1BB}" type="datetime1">
              <a:rPr lang="en-US" smtClean="0"/>
              <a:pPr/>
              <a:t>5/7/2009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E1B2-7ADD-412F-88E1-553283F09C51}" type="datetime1">
              <a:rPr lang="en-US" smtClean="0"/>
              <a:pPr/>
              <a:t>5/7/2009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C6FD-E0A1-4706-A444-42E52100A1EE}" type="datetime1">
              <a:rPr lang="en-US" smtClean="0"/>
              <a:pPr/>
              <a:t>5/7/2009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3DB5-1458-4407-9769-0A9F96807AE5}" type="datetime1">
              <a:rPr lang="en-US" smtClean="0"/>
              <a:pPr/>
              <a:t>5/7/2009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BDF-E75F-4730-951E-E7C7ED81CA26}" type="datetime1">
              <a:rPr lang="en-US" smtClean="0"/>
              <a:pPr/>
              <a:t>5/7/2009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5ABC-7A4C-4929-8462-42107A2065D4}" type="datetime1">
              <a:rPr lang="en-US" smtClean="0"/>
              <a:pPr/>
              <a:t>5/7/2009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DEC1-4BA4-4389-A4A0-AAFFD0569299}" type="datetime1">
              <a:rPr lang="en-US" smtClean="0"/>
              <a:pPr/>
              <a:t>5/7/2009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CA" dirty="0" smtClean="0"/>
              <a:t>Click to edit Master text styles</a:t>
            </a:r>
          </a:p>
          <a:p>
            <a:pPr lvl="1" eaLnBrk="1" latinLnBrk="0" hangingPunct="1"/>
            <a:r>
              <a:rPr kumimoji="0" lang="en-CA" dirty="0" smtClean="0"/>
              <a:t>Second level</a:t>
            </a:r>
          </a:p>
          <a:p>
            <a:pPr lvl="2" eaLnBrk="1" latinLnBrk="0" hangingPunct="1"/>
            <a:r>
              <a:rPr kumimoji="0" lang="en-CA" dirty="0" smtClean="0"/>
              <a:t>Third level</a:t>
            </a:r>
          </a:p>
          <a:p>
            <a:pPr lvl="3" eaLnBrk="1" latinLnBrk="0" hangingPunct="1"/>
            <a:r>
              <a:rPr kumimoji="0" lang="en-CA" dirty="0" smtClean="0"/>
              <a:t>Fourth level</a:t>
            </a:r>
          </a:p>
          <a:p>
            <a:pPr lvl="4" eaLnBrk="1" latinLnBrk="0" hangingPunct="1"/>
            <a:r>
              <a:rPr kumimoji="0" lang="en-CA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 Date</a:t>
            </a:r>
            <a:r>
              <a:rPr lang="en-US" smtClean="0"/>
              <a:t>: </a:t>
            </a:r>
            <a:fld id="{051155CF-EDDB-472B-A1A8-A291AE022086}" type="datetime1">
              <a:rPr lang="en-US" smtClean="0"/>
              <a:pPr/>
              <a:t>5/7/2009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0" name="Picture 9" descr="eboworld_small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86200" y="6232842"/>
            <a:ext cx="1981200" cy="530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Dustin </a:t>
            </a:r>
            <a:r>
              <a:rPr lang="en-US" dirty="0" err="1" smtClean="0"/>
              <a:t>Friel</a:t>
            </a:r>
            <a:r>
              <a:rPr lang="en-US" dirty="0" smtClean="0"/>
              <a:t>, PMP CSM</a:t>
            </a:r>
          </a:p>
          <a:p>
            <a:r>
              <a:rPr lang="en-US" dirty="0" smtClean="0"/>
              <a:t>May 6, 2009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Lessons 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9600" dirty="0" smtClean="0"/>
              <a:t>TRY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Manifesto </a:t>
            </a:r>
            <a:br>
              <a:rPr lang="en-US" sz="3200" b="1" dirty="0" smtClean="0"/>
            </a:br>
            <a:r>
              <a:rPr lang="en-US" sz="3200" b="1" dirty="0" smtClean="0"/>
              <a:t>for Agile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We are uncovering better ways of developing software by doing it and helping others do it. </a:t>
            </a:r>
            <a:br>
              <a:rPr lang="en-US" sz="3400" dirty="0" smtClean="0"/>
            </a:b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Through this work we have come to value: </a:t>
            </a:r>
          </a:p>
          <a:p>
            <a:r>
              <a:rPr lang="en-US" sz="3400" dirty="0" smtClean="0"/>
              <a:t>Individuals and interactions over processes and tools </a:t>
            </a:r>
          </a:p>
          <a:p>
            <a:r>
              <a:rPr lang="en-US" sz="3400" dirty="0" smtClean="0"/>
              <a:t>Working software over comprehensive documentation </a:t>
            </a:r>
          </a:p>
          <a:p>
            <a:r>
              <a:rPr lang="en-US" sz="3400" dirty="0" smtClean="0"/>
              <a:t>Customer collaboration over contract negotiation </a:t>
            </a:r>
          </a:p>
          <a:p>
            <a:r>
              <a:rPr lang="en-US" sz="3400" dirty="0" smtClean="0"/>
              <a:t>Responding to change over following a plan </a:t>
            </a:r>
            <a:br>
              <a:rPr lang="en-US" sz="3400" dirty="0" smtClean="0"/>
            </a:b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That is, while there is value in the items on the right, we value the items on the left </a:t>
            </a:r>
            <a:r>
              <a:rPr lang="en-US" sz="3400" dirty="0" smtClean="0"/>
              <a:t>more</a:t>
            </a:r>
            <a:r>
              <a:rPr lang="en-US" sz="3400" dirty="0" smtClean="0"/>
              <a:t>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Available from: </a:t>
            </a:r>
            <a:r>
              <a:rPr lang="en-US" dirty="0" smtClean="0">
                <a:hlinkClick r:id="rId3"/>
              </a:rPr>
              <a:t>http://agilemanifesto.org/</a:t>
            </a:r>
            <a:r>
              <a:rPr lang="en-US" dirty="0" smtClean="0"/>
              <a:t> [cited 2009]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Four remote sites</a:t>
            </a:r>
          </a:p>
          <a:p>
            <a:r>
              <a:rPr lang="en-US" sz="3200" dirty="0" smtClean="0"/>
              <a:t>3 Scrums</a:t>
            </a:r>
          </a:p>
          <a:p>
            <a:r>
              <a:rPr lang="en-US" sz="3200" dirty="0" smtClean="0"/>
              <a:t>4 week sprints</a:t>
            </a:r>
          </a:p>
          <a:p>
            <a:r>
              <a:rPr lang="en-US" sz="3200" dirty="0" smtClean="0"/>
              <a:t>Variety of skills and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cont.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Large established PMO </a:t>
            </a:r>
          </a:p>
          <a:p>
            <a:r>
              <a:rPr lang="en-US" sz="3200" dirty="0" smtClean="0"/>
              <a:t>Internal security and privacy audits</a:t>
            </a:r>
          </a:p>
          <a:p>
            <a:r>
              <a:rPr lang="en-US" sz="3200" dirty="0" smtClean="0"/>
              <a:t>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party penetration tests</a:t>
            </a:r>
          </a:p>
          <a:p>
            <a:r>
              <a:rPr lang="en-US" sz="3200" dirty="0" smtClean="0"/>
              <a:t>Internal and external SAS 70 and Sarbanes-Oxley Act audits.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Remote Sites Work?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How do you know you have a hyper-performing and self-organized team?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World class employee engagement</a:t>
            </a:r>
          </a:p>
          <a:p>
            <a:r>
              <a:rPr lang="en-US" sz="3200" dirty="0" smtClean="0"/>
              <a:t>Free Time</a:t>
            </a:r>
          </a:p>
          <a:p>
            <a:r>
              <a:rPr lang="en-US" sz="3200" dirty="0" smtClean="0"/>
              <a:t>Reduced crunch time and OT</a:t>
            </a:r>
          </a:p>
          <a:p>
            <a:r>
              <a:rPr lang="en-US" sz="3200" dirty="0" smtClean="0"/>
              <a:t>“Done” constantly improved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Remote Sites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Telephone with headset</a:t>
            </a:r>
          </a:p>
          <a:p>
            <a:r>
              <a:rPr lang="en-US" sz="3200" dirty="0" smtClean="0"/>
              <a:t>IM</a:t>
            </a:r>
          </a:p>
          <a:p>
            <a:r>
              <a:rPr lang="en-US" sz="3200" dirty="0" smtClean="0"/>
              <a:t>WebEx</a:t>
            </a:r>
          </a:p>
          <a:p>
            <a:r>
              <a:rPr lang="en-US" sz="3200" dirty="0" smtClean="0"/>
              <a:t>Common Hours</a:t>
            </a:r>
          </a:p>
          <a:p>
            <a:r>
              <a:rPr lang="en-US" sz="3200" dirty="0" smtClean="0"/>
              <a:t>Wikis</a:t>
            </a:r>
          </a:p>
          <a:p>
            <a:r>
              <a:rPr lang="en-US" sz="3200" dirty="0" smtClean="0"/>
              <a:t>Skype with webcam</a:t>
            </a:r>
          </a:p>
          <a:p>
            <a:r>
              <a:rPr lang="en-US" sz="3200" dirty="0" smtClean="0"/>
              <a:t>Code Collaborator</a:t>
            </a:r>
          </a:p>
          <a:p>
            <a:r>
              <a:rPr lang="en-US" sz="3200" dirty="0" smtClean="0"/>
              <a:t>Celebrate as a team</a:t>
            </a:r>
          </a:p>
          <a:p>
            <a:pPr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Constantly improved what it meant to be done at the end of an iteration.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Continuous Integration</a:t>
            </a:r>
          </a:p>
          <a:p>
            <a:r>
              <a:rPr lang="en-US" sz="3200" dirty="0" smtClean="0"/>
              <a:t>Automating acceptance testing</a:t>
            </a:r>
          </a:p>
          <a:p>
            <a:r>
              <a:rPr lang="en-US" sz="3200" dirty="0" smtClean="0"/>
              <a:t>Code Reviews</a:t>
            </a:r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Lessons Learned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Engaged Product Owner is critical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Shorter iterations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Roles not checked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Agile is hard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936</TotalTime>
  <Words>593</Words>
  <Application>Microsoft Macintosh PowerPoint</Application>
  <PresentationFormat>On-screen Show (4:3)</PresentationFormat>
  <Paragraphs>135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Agile Lessons Learned</vt:lpstr>
      <vt:lpstr>Manifesto  for Agile Software Development</vt:lpstr>
      <vt:lpstr>Background</vt:lpstr>
      <vt:lpstr>Background cont.</vt:lpstr>
      <vt:lpstr>Do Remote Sites Work?</vt:lpstr>
      <vt:lpstr>Enabling Remote Sites</vt:lpstr>
      <vt:lpstr>Done</vt:lpstr>
      <vt:lpstr>Your Lessons Learned</vt:lpstr>
      <vt:lpstr>My Lessons Learned</vt:lpstr>
      <vt:lpstr>Slide 10</vt:lpstr>
    </vt:vector>
  </TitlesOfParts>
  <Company>EbO World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Lessons Learned</dc:title>
  <dc:creator>Dustin Friel</dc:creator>
  <cp:lastModifiedBy>Dustin Friel</cp:lastModifiedBy>
  <cp:revision>116</cp:revision>
  <dcterms:created xsi:type="dcterms:W3CDTF">2009-03-09T17:13:15Z</dcterms:created>
  <dcterms:modified xsi:type="dcterms:W3CDTF">2009-05-07T19:59:17Z</dcterms:modified>
</cp:coreProperties>
</file>