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379" r:id="rId3"/>
    <p:sldId id="389" r:id="rId4"/>
    <p:sldId id="380" r:id="rId5"/>
    <p:sldId id="377" r:id="rId6"/>
    <p:sldId id="383" r:id="rId7"/>
    <p:sldId id="376" r:id="rId8"/>
    <p:sldId id="355" r:id="rId9"/>
    <p:sldId id="356" r:id="rId10"/>
    <p:sldId id="352" r:id="rId11"/>
    <p:sldId id="329" r:id="rId12"/>
    <p:sldId id="330" r:id="rId13"/>
    <p:sldId id="295" r:id="rId14"/>
    <p:sldId id="297" r:id="rId15"/>
    <p:sldId id="296" r:id="rId16"/>
    <p:sldId id="370" r:id="rId17"/>
    <p:sldId id="298" r:id="rId18"/>
    <p:sldId id="299" r:id="rId19"/>
    <p:sldId id="388" r:id="rId20"/>
    <p:sldId id="301" r:id="rId21"/>
    <p:sldId id="374" r:id="rId22"/>
    <p:sldId id="300" r:id="rId23"/>
    <p:sldId id="302" r:id="rId24"/>
    <p:sldId id="303" r:id="rId25"/>
    <p:sldId id="305" r:id="rId26"/>
    <p:sldId id="307" r:id="rId27"/>
    <p:sldId id="342" r:id="rId28"/>
    <p:sldId id="309" r:id="rId29"/>
    <p:sldId id="371" r:id="rId30"/>
    <p:sldId id="390" r:id="rId31"/>
    <p:sldId id="310" r:id="rId32"/>
    <p:sldId id="311" r:id="rId33"/>
    <p:sldId id="312" r:id="rId34"/>
    <p:sldId id="314" r:id="rId35"/>
    <p:sldId id="378" r:id="rId36"/>
    <p:sldId id="313" r:id="rId37"/>
    <p:sldId id="392" r:id="rId38"/>
    <p:sldId id="315" r:id="rId39"/>
    <p:sldId id="318" r:id="rId40"/>
    <p:sldId id="372" r:id="rId41"/>
    <p:sldId id="387" r:id="rId42"/>
    <p:sldId id="319" r:id="rId43"/>
    <p:sldId id="366" r:id="rId44"/>
    <p:sldId id="373" r:id="rId45"/>
    <p:sldId id="381" r:id="rId46"/>
    <p:sldId id="382" r:id="rId47"/>
    <p:sldId id="385" r:id="rId48"/>
    <p:sldId id="386" r:id="rId49"/>
    <p:sldId id="369" r:id="rId50"/>
    <p:sldId id="391" r:id="rId51"/>
    <p:sldId id="322"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p:cViewPr varScale="1">
        <p:scale>
          <a:sx n="69" d="100"/>
          <a:sy n="69" d="100"/>
        </p:scale>
        <p:origin x="140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15-Dec-18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15-Dec-18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15-Dec-18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15-Dec-18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15-Dec-18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15-Dec-18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5800" y="82786"/>
            <a:ext cx="4343401" cy="4260613"/>
          </a:xfrm>
        </p:spPr>
        <p:txBody>
          <a:bodyPr>
            <a:noAutofit/>
          </a:bodyPr>
          <a:lstStyle/>
          <a:p>
            <a:r>
              <a:rPr lang="en-US" b="1" dirty="0" smtClean="0"/>
              <a:t>(ERACD)</a:t>
            </a:r>
            <a:r>
              <a:rPr lang="en-US" b="1" dirty="0" smtClean="0">
                <a:solidFill>
                  <a:srgbClr val="FF0000"/>
                </a:solidFill>
              </a:rPr>
              <a:t/>
            </a:r>
            <a:br>
              <a:rPr lang="en-US" b="1" dirty="0" smtClean="0">
                <a:solidFill>
                  <a:srgbClr val="FF0000"/>
                </a:solidFill>
              </a:rPr>
            </a:br>
            <a:r>
              <a:rPr lang="en-US" b="1" dirty="0" smtClean="0"/>
              <a:t>E</a:t>
            </a:r>
            <a:r>
              <a:rPr lang="en-US" b="1" dirty="0" smtClean="0">
                <a:solidFill>
                  <a:srgbClr val="FF0000"/>
                </a:solidFill>
              </a:rPr>
              <a:t>nhanced </a:t>
            </a:r>
            <a:r>
              <a:rPr lang="en-US" b="1" dirty="0" smtClean="0"/>
              <a:t>R</a:t>
            </a:r>
            <a:r>
              <a:rPr lang="en-US" b="1" dirty="0" smtClean="0">
                <a:solidFill>
                  <a:srgbClr val="FF0000"/>
                </a:solidFill>
              </a:rPr>
              <a:t>ecovery</a:t>
            </a:r>
            <a:br>
              <a:rPr lang="en-US" b="1" dirty="0" smtClean="0">
                <a:solidFill>
                  <a:srgbClr val="FF0000"/>
                </a:solidFill>
              </a:rPr>
            </a:br>
            <a:r>
              <a:rPr lang="en-US" b="1" dirty="0" smtClean="0"/>
              <a:t>A</a:t>
            </a:r>
            <a:r>
              <a:rPr lang="en-US" b="1" dirty="0" smtClean="0">
                <a:solidFill>
                  <a:srgbClr val="FF0000"/>
                </a:solidFill>
              </a:rPr>
              <a:t>fter </a:t>
            </a:r>
            <a:r>
              <a:rPr lang="en-US" b="1" dirty="0" smtClean="0"/>
              <a:t>C</a:t>
            </a:r>
            <a:r>
              <a:rPr lang="en-US" b="1" dirty="0" smtClean="0">
                <a:solidFill>
                  <a:srgbClr val="FF0000"/>
                </a:solidFill>
              </a:rPr>
              <a:t>esarean </a:t>
            </a:r>
            <a:r>
              <a:rPr lang="en-US" b="1" dirty="0" smtClean="0"/>
              <a:t>D</a:t>
            </a:r>
            <a:r>
              <a:rPr lang="en-US" b="1" dirty="0" smtClean="0">
                <a:solidFill>
                  <a:srgbClr val="FF0000"/>
                </a:solidFill>
              </a:rPr>
              <a:t>elivery</a:t>
            </a:r>
            <a:endParaRPr lang="en-US" sz="2400" b="1" dirty="0">
              <a:solidFill>
                <a:srgbClr val="FF0000"/>
              </a:solidFill>
            </a:endParaRPr>
          </a:p>
        </p:txBody>
      </p:sp>
      <p:sp>
        <p:nvSpPr>
          <p:cNvPr id="3" name="Subtitle 2"/>
          <p:cNvSpPr>
            <a:spLocks noGrp="1"/>
          </p:cNvSpPr>
          <p:nvPr>
            <p:ph type="subTitle" idx="1"/>
          </p:nvPr>
        </p:nvSpPr>
        <p:spPr>
          <a:xfrm>
            <a:off x="91403" y="4176964"/>
            <a:ext cx="4208171" cy="1241822"/>
          </a:xfrm>
        </p:spPr>
        <p:txBody>
          <a:bodyPr>
            <a:normAutofit fontScale="47500" lnSpcReduction="20000"/>
          </a:bodyPr>
          <a:lstStyle/>
          <a:p>
            <a:r>
              <a:rPr lang="en-US" sz="2900" b="1" dirty="0">
                <a:solidFill>
                  <a:srgbClr val="002060"/>
                </a:solidFill>
              </a:rPr>
              <a:t>Muhammad  M  Al </a:t>
            </a:r>
            <a:r>
              <a:rPr lang="en-US" sz="2900" b="1" dirty="0" err="1">
                <a:solidFill>
                  <a:srgbClr val="002060"/>
                </a:solidFill>
              </a:rPr>
              <a:t>Hennawy</a:t>
            </a:r>
            <a:endParaRPr lang="en-US" sz="2900" b="1" dirty="0">
              <a:solidFill>
                <a:srgbClr val="002060"/>
              </a:solidFill>
            </a:endParaRPr>
          </a:p>
          <a:p>
            <a:r>
              <a:rPr lang="en-US" sz="2900" b="1" dirty="0" smtClean="0">
                <a:solidFill>
                  <a:srgbClr val="FF0000"/>
                </a:solidFill>
              </a:rPr>
              <a:t>First Consultant Obstetrician &amp; </a:t>
            </a:r>
            <a:r>
              <a:rPr lang="en-US" sz="2900" b="1" dirty="0" err="1" smtClean="0">
                <a:solidFill>
                  <a:srgbClr val="FF0000"/>
                </a:solidFill>
              </a:rPr>
              <a:t>Gynacologist</a:t>
            </a:r>
            <a:endParaRPr lang="en-US" sz="2900" b="1" dirty="0" smtClean="0">
              <a:solidFill>
                <a:srgbClr val="FF0000"/>
              </a:solidFill>
            </a:endParaRPr>
          </a:p>
          <a:p>
            <a:r>
              <a:rPr lang="en-US" b="1" dirty="0" err="1" smtClean="0"/>
              <a:t>Ras</a:t>
            </a:r>
            <a:r>
              <a:rPr lang="en-US" b="1" dirty="0" smtClean="0"/>
              <a:t> El Bar Central Hospital ,</a:t>
            </a:r>
          </a:p>
          <a:p>
            <a:r>
              <a:rPr lang="en-US" b="1" dirty="0" smtClean="0"/>
              <a:t> Dumyat </a:t>
            </a:r>
            <a:r>
              <a:rPr lang="en-US" b="1" dirty="0" err="1" smtClean="0"/>
              <a:t>Specialised</a:t>
            </a:r>
            <a:r>
              <a:rPr lang="en-US" b="1" dirty="0" smtClean="0"/>
              <a:t> Hospital ,</a:t>
            </a:r>
          </a:p>
          <a:p>
            <a:r>
              <a:rPr lang="en-US" b="1" dirty="0" smtClean="0"/>
              <a:t> Egypt</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371600"/>
            <a:ext cx="2081907" cy="26039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1655" y="4343399"/>
            <a:ext cx="3574473" cy="2502131"/>
          </a:xfrm>
          <a:prstGeom prst="rect">
            <a:avLst/>
          </a:prstGeom>
        </p:spPr>
      </p:pic>
    </p:spTree>
    <p:extLst>
      <p:ext uri="{BB962C8B-B14F-4D97-AF65-F5344CB8AC3E}">
        <p14:creationId xmlns:p14="http://schemas.microsoft.com/office/powerpoint/2010/main" val="3093638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305800" cy="6019800"/>
          </a:xfrm>
        </p:spPr>
        <p:txBody>
          <a:bodyPr>
            <a:normAutofit fontScale="92500"/>
          </a:bodyPr>
          <a:lstStyle/>
          <a:p>
            <a:r>
              <a:rPr lang="en-US" dirty="0"/>
              <a:t>A cesarean delivery is classified as major surgery with a much longer recovery than after a vaginal delivery because a mother's abdomen has been surgically opened to safely remove the baby. </a:t>
            </a:r>
            <a:endParaRPr lang="en-US" dirty="0" smtClean="0"/>
          </a:p>
          <a:p>
            <a:r>
              <a:rPr lang="en-US" dirty="0" smtClean="0"/>
              <a:t>A </a:t>
            </a:r>
            <a:r>
              <a:rPr lang="en-US" dirty="0"/>
              <a:t>part of a combined effort by </a:t>
            </a:r>
            <a:endParaRPr lang="en-US" dirty="0" smtClean="0"/>
          </a:p>
          <a:p>
            <a:pPr marL="0" indent="0">
              <a:buNone/>
            </a:pPr>
            <a:r>
              <a:rPr lang="en-US" dirty="0" smtClean="0"/>
              <a:t>     -anesthesiologists</a:t>
            </a:r>
            <a:r>
              <a:rPr lang="en-US" dirty="0"/>
              <a:t>, </a:t>
            </a:r>
            <a:endParaRPr lang="en-US" dirty="0" smtClean="0"/>
          </a:p>
          <a:p>
            <a:pPr marL="0" indent="0">
              <a:buNone/>
            </a:pPr>
            <a:r>
              <a:rPr lang="en-US" dirty="0" smtClean="0"/>
              <a:t>     -maternal </a:t>
            </a:r>
            <a:r>
              <a:rPr lang="en-US" dirty="0"/>
              <a:t>fetal medicine specialists</a:t>
            </a:r>
            <a:r>
              <a:rPr lang="en-US" dirty="0" smtClean="0"/>
              <a:t>,</a:t>
            </a:r>
          </a:p>
          <a:p>
            <a:pPr marL="0" indent="0">
              <a:buNone/>
            </a:pPr>
            <a:r>
              <a:rPr lang="en-US" dirty="0" smtClean="0"/>
              <a:t>     -obstetricians</a:t>
            </a:r>
            <a:r>
              <a:rPr lang="en-US" dirty="0"/>
              <a:t>, </a:t>
            </a:r>
            <a:endParaRPr lang="en-US" dirty="0" smtClean="0"/>
          </a:p>
          <a:p>
            <a:pPr marL="0" indent="0">
              <a:buNone/>
            </a:pPr>
            <a:r>
              <a:rPr lang="en-US" dirty="0"/>
              <a:t> </a:t>
            </a:r>
            <a:r>
              <a:rPr lang="en-US" dirty="0" smtClean="0"/>
              <a:t>    -neonatologists</a:t>
            </a:r>
            <a:r>
              <a:rPr lang="en-US" dirty="0"/>
              <a:t>, </a:t>
            </a:r>
            <a:endParaRPr lang="en-US" dirty="0" smtClean="0"/>
          </a:p>
          <a:p>
            <a:pPr marL="0" indent="0">
              <a:buNone/>
            </a:pPr>
            <a:r>
              <a:rPr lang="en-US" dirty="0"/>
              <a:t> </a:t>
            </a:r>
            <a:r>
              <a:rPr lang="en-US" dirty="0" smtClean="0"/>
              <a:t>    -pharmacists</a:t>
            </a:r>
            <a:r>
              <a:rPr lang="en-US" dirty="0"/>
              <a:t>, and </a:t>
            </a:r>
            <a:endParaRPr lang="en-US" dirty="0" smtClean="0"/>
          </a:p>
          <a:p>
            <a:pPr marL="0" indent="0">
              <a:buNone/>
            </a:pPr>
            <a:r>
              <a:rPr lang="en-US" dirty="0" smtClean="0"/>
              <a:t>     -labor </a:t>
            </a:r>
            <a:r>
              <a:rPr lang="en-US" dirty="0"/>
              <a:t>and delivery </a:t>
            </a:r>
            <a:r>
              <a:rPr lang="en-US" dirty="0" smtClean="0"/>
              <a:t>nurses</a:t>
            </a:r>
            <a:endParaRPr lang="en-US" dirty="0"/>
          </a:p>
        </p:txBody>
      </p:sp>
    </p:spTree>
    <p:extLst>
      <p:ext uri="{BB962C8B-B14F-4D97-AF65-F5344CB8AC3E}">
        <p14:creationId xmlns:p14="http://schemas.microsoft.com/office/powerpoint/2010/main" val="767302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Traditional Management </a:t>
            </a:r>
            <a:endParaRPr lang="en-US" dirty="0"/>
          </a:p>
        </p:txBody>
      </p:sp>
      <p:sp>
        <p:nvSpPr>
          <p:cNvPr id="3" name="Content Placeholder 2"/>
          <p:cNvSpPr>
            <a:spLocks noGrp="1"/>
          </p:cNvSpPr>
          <p:nvPr>
            <p:ph idx="1"/>
          </p:nvPr>
        </p:nvSpPr>
        <p:spPr/>
        <p:txBody>
          <a:bodyPr>
            <a:normAutofit lnSpcReduction="10000"/>
          </a:bodyPr>
          <a:lstStyle/>
          <a:p>
            <a:r>
              <a:rPr lang="en-US" dirty="0" smtClean="0"/>
              <a:t>•</a:t>
            </a:r>
            <a:r>
              <a:rPr lang="en-US" dirty="0"/>
              <a:t>Restricted PO intake </a:t>
            </a:r>
          </a:p>
          <a:p>
            <a:pPr marL="0" indent="0">
              <a:buNone/>
            </a:pPr>
            <a:r>
              <a:rPr lang="en-US" dirty="0" smtClean="0"/>
              <a:t>                     –</a:t>
            </a:r>
            <a:r>
              <a:rPr lang="en-US" dirty="0"/>
              <a:t>Pre and postop </a:t>
            </a:r>
          </a:p>
          <a:p>
            <a:r>
              <a:rPr lang="en-US" dirty="0"/>
              <a:t>•Aggressive IVF replacement </a:t>
            </a:r>
          </a:p>
          <a:p>
            <a:r>
              <a:rPr lang="en-US" dirty="0"/>
              <a:t>•Narcotic pain control </a:t>
            </a:r>
          </a:p>
          <a:p>
            <a:r>
              <a:rPr lang="en-US" dirty="0"/>
              <a:t>•Routine bowel preps, </a:t>
            </a:r>
            <a:endParaRPr lang="en-US" dirty="0" smtClean="0"/>
          </a:p>
          <a:p>
            <a:r>
              <a:rPr lang="en-US" dirty="0"/>
              <a:t>• NGTs, </a:t>
            </a:r>
            <a:endParaRPr lang="en-US" dirty="0" smtClean="0"/>
          </a:p>
          <a:p>
            <a:r>
              <a:rPr lang="en-US" dirty="0"/>
              <a:t>• urinary catheters </a:t>
            </a:r>
          </a:p>
          <a:p>
            <a:r>
              <a:rPr lang="en-US" dirty="0"/>
              <a:t>•Restricted mobility </a:t>
            </a:r>
          </a:p>
          <a:p>
            <a:endParaRPr lang="en-US" dirty="0"/>
          </a:p>
        </p:txBody>
      </p:sp>
    </p:spTree>
    <p:extLst>
      <p:ext uri="{BB962C8B-B14F-4D97-AF65-F5344CB8AC3E}">
        <p14:creationId xmlns:p14="http://schemas.microsoft.com/office/powerpoint/2010/main" val="3147331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normAutofit fontScale="85000" lnSpcReduction="20000"/>
          </a:bodyPr>
          <a:lstStyle/>
          <a:p>
            <a:r>
              <a:rPr lang="en-US" dirty="0"/>
              <a:t>–Reduced length of stay </a:t>
            </a:r>
            <a:r>
              <a:rPr lang="en-US" dirty="0" smtClean="0"/>
              <a:t> (</a:t>
            </a:r>
            <a:r>
              <a:rPr lang="en-US" dirty="0" err="1" smtClean="0"/>
              <a:t>LoS</a:t>
            </a:r>
            <a:r>
              <a:rPr lang="en-US" dirty="0" smtClean="0"/>
              <a:t>) </a:t>
            </a:r>
          </a:p>
          <a:p>
            <a:r>
              <a:rPr lang="en-US" dirty="0" smtClean="0"/>
              <a:t>- Accelerate </a:t>
            </a:r>
            <a:r>
              <a:rPr lang="en-US" dirty="0"/>
              <a:t>patient </a:t>
            </a:r>
            <a:r>
              <a:rPr lang="en-US" dirty="0" smtClean="0"/>
              <a:t>recovery</a:t>
            </a:r>
            <a:endParaRPr lang="en-US" dirty="0"/>
          </a:p>
          <a:p>
            <a:r>
              <a:rPr lang="en-US" dirty="0"/>
              <a:t>–Decrease in complication rates </a:t>
            </a:r>
          </a:p>
          <a:p>
            <a:r>
              <a:rPr lang="en-US" dirty="0"/>
              <a:t>–Earlier return of bowel function </a:t>
            </a:r>
          </a:p>
          <a:p>
            <a:r>
              <a:rPr lang="en-US" dirty="0"/>
              <a:t>–Decreased </a:t>
            </a:r>
            <a:r>
              <a:rPr lang="en-US" dirty="0" smtClean="0"/>
              <a:t>analog </a:t>
            </a:r>
            <a:r>
              <a:rPr lang="en-US" dirty="0"/>
              <a:t>pain scores </a:t>
            </a:r>
          </a:p>
          <a:p>
            <a:r>
              <a:rPr lang="en-US" dirty="0"/>
              <a:t>–No increase in </a:t>
            </a:r>
            <a:r>
              <a:rPr lang="en-US" dirty="0" smtClean="0"/>
              <a:t>mortality</a:t>
            </a:r>
          </a:p>
          <a:p>
            <a:r>
              <a:rPr lang="en-US" dirty="0"/>
              <a:t>-</a:t>
            </a:r>
            <a:r>
              <a:rPr lang="en-US" dirty="0" smtClean="0"/>
              <a:t> </a:t>
            </a:r>
            <a:r>
              <a:rPr lang="en-US" dirty="0"/>
              <a:t>Improve patient </a:t>
            </a:r>
            <a:r>
              <a:rPr lang="en-US" dirty="0" smtClean="0"/>
              <a:t>satisfaction</a:t>
            </a:r>
          </a:p>
          <a:p>
            <a:r>
              <a:rPr lang="en-US" dirty="0" smtClean="0"/>
              <a:t>-reduce readmissions</a:t>
            </a:r>
          </a:p>
          <a:p>
            <a:r>
              <a:rPr lang="en-US" dirty="0"/>
              <a:t>-reduce </a:t>
            </a:r>
            <a:r>
              <a:rPr lang="en-US" dirty="0" smtClean="0"/>
              <a:t>reoperation</a:t>
            </a:r>
          </a:p>
          <a:p>
            <a:r>
              <a:rPr lang="en-US" dirty="0"/>
              <a:t>–Reduced hospital cost </a:t>
            </a:r>
          </a:p>
          <a:p>
            <a:endParaRPr lang="en-US" dirty="0"/>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1723781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71855"/>
          </a:xfrm>
        </p:spPr>
      </p:pic>
    </p:spTree>
    <p:extLst>
      <p:ext uri="{BB962C8B-B14F-4D97-AF65-F5344CB8AC3E}">
        <p14:creationId xmlns:p14="http://schemas.microsoft.com/office/powerpoint/2010/main" val="8035361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b="1" dirty="0" smtClean="0">
                <a:solidFill>
                  <a:srgbClr val="FF0000"/>
                </a:solidFill>
              </a:rPr>
              <a:t/>
            </a:r>
            <a:br>
              <a:rPr lang="en-US" b="1" dirty="0" smtClean="0">
                <a:solidFill>
                  <a:srgbClr val="FF0000"/>
                </a:solidFill>
              </a:rPr>
            </a:br>
            <a:r>
              <a:rPr lang="en-US" b="1" dirty="0">
                <a:solidFill>
                  <a:srgbClr val="FF0000"/>
                </a:solidFill>
              </a:rPr>
              <a:t/>
            </a:r>
            <a:br>
              <a:rPr lang="en-US" b="1" dirty="0">
                <a:solidFill>
                  <a:srgbClr val="FF0000"/>
                </a:solidFill>
              </a:rPr>
            </a:br>
            <a:r>
              <a:rPr lang="en-US" b="1" dirty="0" smtClean="0">
                <a:solidFill>
                  <a:srgbClr val="FF0000"/>
                </a:solidFill>
              </a:rPr>
              <a:t>Preoperative preparation</a:t>
            </a:r>
            <a:br>
              <a:rPr lang="en-US" b="1" dirty="0" smtClean="0">
                <a:solidFill>
                  <a:srgbClr val="FF0000"/>
                </a:solidFill>
              </a:rPr>
            </a:br>
            <a:r>
              <a:rPr lang="en-US" b="1" dirty="0" smtClean="0">
                <a:solidFill>
                  <a:srgbClr val="00B050"/>
                </a:solidFill>
              </a:rPr>
              <a:t>- Preadmission </a:t>
            </a:r>
            <a:br>
              <a:rPr lang="en-US" b="1" dirty="0" smtClean="0">
                <a:solidFill>
                  <a:srgbClr val="00B050"/>
                </a:solidFill>
              </a:rPr>
            </a:br>
            <a:r>
              <a:rPr lang="en-US" b="1" dirty="0" smtClean="0">
                <a:solidFill>
                  <a:srgbClr val="00B050"/>
                </a:solidFill>
              </a:rPr>
              <a:t>- </a:t>
            </a:r>
            <a:r>
              <a:rPr lang="en-US" b="1" dirty="0" err="1" smtClean="0">
                <a:solidFill>
                  <a:srgbClr val="00B050"/>
                </a:solidFill>
              </a:rPr>
              <a:t>Postadmission</a:t>
            </a:r>
            <a:endParaRPr lang="en-US" dirty="0">
              <a:solidFill>
                <a:srgbClr val="00B05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200400"/>
            <a:ext cx="5486400" cy="3086100"/>
          </a:xfrm>
          <a:prstGeom prst="rect">
            <a:avLst/>
          </a:prstGeom>
        </p:spPr>
      </p:pic>
    </p:spTree>
    <p:extLst>
      <p:ext uri="{BB962C8B-B14F-4D97-AF65-F5344CB8AC3E}">
        <p14:creationId xmlns:p14="http://schemas.microsoft.com/office/powerpoint/2010/main" val="2410613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Patient </a:t>
            </a:r>
            <a:r>
              <a:rPr lang="en-US" b="1" dirty="0" smtClean="0"/>
              <a:t>Education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Patient </a:t>
            </a:r>
            <a:r>
              <a:rPr lang="en-US" dirty="0"/>
              <a:t>education and counselling and a shared decision-making model are required for the successful implementation of an ERAS program. </a:t>
            </a:r>
            <a:endParaRPr lang="en-US" dirty="0" smtClean="0"/>
          </a:p>
          <a:p>
            <a:r>
              <a:rPr lang="en-US" dirty="0" smtClean="0"/>
              <a:t>Patient </a:t>
            </a:r>
            <a:r>
              <a:rPr lang="en-US" dirty="0"/>
              <a:t>education should include information on the procedure and what to expect during surgery, a pain management plan, and goals for early feeding and mobilization. </a:t>
            </a:r>
            <a:endParaRPr lang="en-US" dirty="0" smtClean="0"/>
          </a:p>
          <a:p>
            <a:r>
              <a:rPr lang="en-US" dirty="0" smtClean="0"/>
              <a:t>Information </a:t>
            </a:r>
            <a:r>
              <a:rPr lang="en-US" dirty="0"/>
              <a:t>should also be provided on breastfeeding, including lactation support services available, length of stay, and the criteria for discharge</a:t>
            </a:r>
            <a:r>
              <a:rPr lang="en-US" dirty="0" smtClean="0"/>
              <a:t>.</a:t>
            </a:r>
          </a:p>
          <a:p>
            <a:r>
              <a:rPr lang="en-US" dirty="0" smtClean="0"/>
              <a:t>Patients </a:t>
            </a:r>
            <a:r>
              <a:rPr lang="en-US" dirty="0"/>
              <a:t>can be given a checklist with actions and goals which they can use to keep track of their progress in the recovery process </a:t>
            </a:r>
          </a:p>
          <a:p>
            <a:endParaRPr lang="en-US" dirty="0"/>
          </a:p>
        </p:txBody>
      </p:sp>
    </p:spTree>
    <p:extLst>
      <p:ext uri="{BB962C8B-B14F-4D97-AF65-F5344CB8AC3E}">
        <p14:creationId xmlns:p14="http://schemas.microsoft.com/office/powerpoint/2010/main" val="16635127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Contact with patient 24 hours before elective </a:t>
            </a:r>
            <a:r>
              <a:rPr lang="en-US" dirty="0" smtClean="0"/>
              <a:t>Cesarean Delivery</a:t>
            </a:r>
            <a:endParaRPr lang="en-US" dirty="0"/>
          </a:p>
          <a:p>
            <a:endParaRPr lang="en-US" dirty="0"/>
          </a:p>
        </p:txBody>
      </p:sp>
    </p:spTree>
    <p:extLst>
      <p:ext uri="{BB962C8B-B14F-4D97-AF65-F5344CB8AC3E}">
        <p14:creationId xmlns:p14="http://schemas.microsoft.com/office/powerpoint/2010/main" val="2692914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sz="3100" b="1" dirty="0" smtClean="0"/>
              <a:t>Nil </a:t>
            </a:r>
            <a:r>
              <a:rPr lang="en-US" sz="3100" b="1" dirty="0"/>
              <a:t>per </a:t>
            </a:r>
            <a:r>
              <a:rPr lang="en-US" sz="3100" b="1" dirty="0" err="1"/>
              <a:t>os</a:t>
            </a:r>
            <a:r>
              <a:rPr lang="en-US" sz="3100" b="1" dirty="0"/>
              <a:t> status, preoperative fluid, and caloric intake</a:t>
            </a:r>
            <a:br>
              <a:rPr lang="en-US" sz="3100"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Six-hour </a:t>
            </a:r>
            <a:r>
              <a:rPr lang="en-US" dirty="0"/>
              <a:t>fasting for </a:t>
            </a:r>
            <a:r>
              <a:rPr lang="en-US" dirty="0">
                <a:solidFill>
                  <a:srgbClr val="FF0000"/>
                </a:solidFill>
              </a:rPr>
              <a:t>solids</a:t>
            </a:r>
            <a:r>
              <a:rPr lang="en-US" dirty="0"/>
              <a:t> and </a:t>
            </a:r>
            <a:endParaRPr lang="en-US" dirty="0" smtClean="0"/>
          </a:p>
          <a:p>
            <a:r>
              <a:rPr lang="en-US" dirty="0" smtClean="0"/>
              <a:t>clear </a:t>
            </a:r>
            <a:r>
              <a:rPr lang="en-US" dirty="0">
                <a:solidFill>
                  <a:srgbClr val="FF0000"/>
                </a:solidFill>
              </a:rPr>
              <a:t>oral fluid intake </a:t>
            </a:r>
            <a:r>
              <a:rPr lang="en-US" dirty="0"/>
              <a:t>up to two hours before the induction of anesthesia </a:t>
            </a:r>
            <a:endParaRPr lang="en-US" dirty="0" smtClean="0"/>
          </a:p>
          <a:p>
            <a:r>
              <a:rPr lang="en-US" dirty="0" smtClean="0">
                <a:solidFill>
                  <a:srgbClr val="00B050"/>
                </a:solidFill>
              </a:rPr>
              <a:t>(up </a:t>
            </a:r>
            <a:r>
              <a:rPr lang="en-US" dirty="0">
                <a:solidFill>
                  <a:srgbClr val="00B050"/>
                </a:solidFill>
              </a:rPr>
              <a:t>to 800 mL </a:t>
            </a:r>
            <a:r>
              <a:rPr lang="en-US" dirty="0" smtClean="0">
                <a:solidFill>
                  <a:srgbClr val="00B050"/>
                </a:solidFill>
              </a:rPr>
              <a:t>at bedtime </a:t>
            </a:r>
            <a:r>
              <a:rPr lang="en-US" dirty="0">
                <a:solidFill>
                  <a:srgbClr val="00B050"/>
                </a:solidFill>
              </a:rPr>
              <a:t>the night before surgery and 400 </a:t>
            </a:r>
            <a:r>
              <a:rPr lang="en-US" dirty="0" smtClean="0">
                <a:solidFill>
                  <a:srgbClr val="00B050"/>
                </a:solidFill>
              </a:rPr>
              <a:t>mL </a:t>
            </a:r>
            <a:r>
              <a:rPr lang="en-US" dirty="0">
                <a:solidFill>
                  <a:srgbClr val="00B050"/>
                </a:solidFill>
              </a:rPr>
              <a:t>until 2 </a:t>
            </a:r>
            <a:r>
              <a:rPr lang="en-US" dirty="0" smtClean="0">
                <a:solidFill>
                  <a:srgbClr val="00B050"/>
                </a:solidFill>
              </a:rPr>
              <a:t>hours </a:t>
            </a:r>
            <a:r>
              <a:rPr lang="en-US" dirty="0">
                <a:solidFill>
                  <a:srgbClr val="00B050"/>
                </a:solidFill>
              </a:rPr>
              <a:t>before surgery</a:t>
            </a:r>
            <a:r>
              <a:rPr lang="en-US" dirty="0" smtClean="0">
                <a:solidFill>
                  <a:srgbClr val="00B050"/>
                </a:solidFill>
              </a:rPr>
              <a:t>)</a:t>
            </a:r>
            <a:endParaRPr lang="en-US" baseline="30000" dirty="0" smtClean="0">
              <a:solidFill>
                <a:srgbClr val="00B050"/>
              </a:solidFill>
            </a:endParaRPr>
          </a:p>
          <a:p>
            <a:r>
              <a:rPr lang="en-US" dirty="0" smtClean="0"/>
              <a:t>The </a:t>
            </a:r>
            <a:r>
              <a:rPr lang="en-US" dirty="0"/>
              <a:t>intake of </a:t>
            </a:r>
            <a:r>
              <a:rPr lang="en-US" dirty="0">
                <a:solidFill>
                  <a:srgbClr val="FF0000"/>
                </a:solidFill>
              </a:rPr>
              <a:t>a high-caloric carbohydrate drink </a:t>
            </a:r>
            <a:r>
              <a:rPr lang="en-US" dirty="0"/>
              <a:t>up to two hours before surgery has been shown to reduce preoperative thirst, hunger, and anxiety in patients undergoing abdominal surgery </a:t>
            </a:r>
            <a:endParaRPr lang="en-US" baseline="30000" dirty="0" smtClean="0"/>
          </a:p>
          <a:p>
            <a:r>
              <a:rPr lang="en-US" dirty="0" smtClean="0"/>
              <a:t>It </a:t>
            </a:r>
            <a:r>
              <a:rPr lang="en-US" dirty="0"/>
              <a:t>has also been associated with a reduction in insulin resistance and a higher anabolic state </a:t>
            </a:r>
            <a:r>
              <a:rPr lang="en-US" dirty="0" smtClean="0"/>
              <a:t>postoperatively</a:t>
            </a:r>
            <a:endParaRPr lang="en-US" dirty="0"/>
          </a:p>
        </p:txBody>
      </p:sp>
    </p:spTree>
    <p:extLst>
      <p:ext uri="{BB962C8B-B14F-4D97-AF65-F5344CB8AC3E}">
        <p14:creationId xmlns:p14="http://schemas.microsoft.com/office/powerpoint/2010/main" val="3266255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944562"/>
          </a:xfrm>
        </p:spPr>
        <p:txBody>
          <a:bodyPr>
            <a:normAutofit fontScale="90000"/>
          </a:bodyPr>
          <a:lstStyle/>
          <a:p>
            <a:r>
              <a:rPr lang="en-US" b="1" dirty="0" smtClean="0"/>
              <a:t/>
            </a:r>
            <a:br>
              <a:rPr lang="en-US" b="1" dirty="0" smtClean="0"/>
            </a:br>
            <a:r>
              <a:rPr lang="en-US" b="1" dirty="0" smtClean="0"/>
              <a:t>Preoperative </a:t>
            </a:r>
            <a:r>
              <a:rPr lang="en-US" b="1" dirty="0"/>
              <a:t>hemoglobin optimization</a:t>
            </a:r>
            <a:br>
              <a:rPr lang="en-US" b="1" dirty="0"/>
            </a:br>
            <a:endParaRPr lang="en-US" dirty="0"/>
          </a:p>
        </p:txBody>
      </p:sp>
      <p:sp>
        <p:nvSpPr>
          <p:cNvPr id="3" name="Content Placeholder 2"/>
          <p:cNvSpPr>
            <a:spLocks noGrp="1"/>
          </p:cNvSpPr>
          <p:nvPr>
            <p:ph idx="1"/>
          </p:nvPr>
        </p:nvSpPr>
        <p:spPr>
          <a:xfrm>
            <a:off x="228600" y="1184564"/>
            <a:ext cx="8382000" cy="5292436"/>
          </a:xfrm>
        </p:spPr>
        <p:txBody>
          <a:bodyPr>
            <a:normAutofit/>
          </a:bodyPr>
          <a:lstStyle/>
          <a:p>
            <a:r>
              <a:rPr lang="en-US" dirty="0" smtClean="0"/>
              <a:t>Pregnant </a:t>
            </a:r>
            <a:r>
              <a:rPr lang="en-US" dirty="0"/>
              <a:t>women are routinely screened for anemia and are referred to an anemia clinic for optimization of hemoglobin if anemic or if they have an increased risk of obstetric hemorrhage</a:t>
            </a:r>
            <a:r>
              <a:rPr lang="en-US" dirty="0" smtClean="0"/>
              <a:t>.</a:t>
            </a:r>
          </a:p>
          <a:p>
            <a:r>
              <a:rPr lang="en-US" dirty="0" smtClean="0"/>
              <a:t> </a:t>
            </a:r>
            <a:r>
              <a:rPr lang="en-US" dirty="0"/>
              <a:t>Furthermore, preoperative anemia is a significant predictor of severe postpartum anemia, which has been linked to various morbidities such as depression and fatigue</a:t>
            </a:r>
          </a:p>
          <a:p>
            <a:endParaRPr lang="en-US" dirty="0"/>
          </a:p>
        </p:txBody>
      </p:sp>
    </p:spTree>
    <p:extLst>
      <p:ext uri="{BB962C8B-B14F-4D97-AF65-F5344CB8AC3E}">
        <p14:creationId xmlns:p14="http://schemas.microsoft.com/office/powerpoint/2010/main" val="2505352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fontScale="90000"/>
          </a:bodyPr>
          <a:lstStyle/>
          <a:p>
            <a:r>
              <a:rPr lang="en-US" dirty="0" smtClean="0"/>
              <a:t/>
            </a:r>
            <a:br>
              <a:rPr lang="en-US" dirty="0" smtClean="0"/>
            </a:br>
            <a:r>
              <a:rPr lang="en-US" dirty="0" smtClean="0"/>
              <a:t>Patient Arrives </a:t>
            </a:r>
            <a:r>
              <a:rPr lang="en-US" dirty="0"/>
              <a:t>2 </a:t>
            </a:r>
            <a:r>
              <a:rPr lang="en-US" dirty="0" smtClean="0"/>
              <a:t>Hours Prior To Surgery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Confirm compliance with ERAS educational material</a:t>
            </a:r>
          </a:p>
          <a:p>
            <a:r>
              <a:rPr lang="en-US" dirty="0"/>
              <a:t>IV placement</a:t>
            </a:r>
          </a:p>
          <a:p>
            <a:r>
              <a:rPr lang="en-US" dirty="0"/>
              <a:t>Use of antacids and histamine H2 receptor antagonists</a:t>
            </a:r>
          </a:p>
          <a:p>
            <a:r>
              <a:rPr lang="en-US" dirty="0" err="1"/>
              <a:t>Obestetric</a:t>
            </a:r>
            <a:r>
              <a:rPr lang="en-US" dirty="0"/>
              <a:t> check</a:t>
            </a:r>
          </a:p>
          <a:p>
            <a:r>
              <a:rPr lang="en-US" dirty="0"/>
              <a:t>Transfer to operating room after checklist med</a:t>
            </a:r>
          </a:p>
          <a:p>
            <a:r>
              <a:rPr lang="en-US" dirty="0"/>
              <a:t>Active warming</a:t>
            </a:r>
          </a:p>
          <a:p>
            <a:endParaRPr lang="en-US" dirty="0"/>
          </a:p>
        </p:txBody>
      </p:sp>
    </p:spTree>
    <p:extLst>
      <p:ext uri="{BB962C8B-B14F-4D97-AF65-F5344CB8AC3E}">
        <p14:creationId xmlns:p14="http://schemas.microsoft.com/office/powerpoint/2010/main" val="2181532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Enhanced Recovery After Surgery (ERAS) </a:t>
            </a:r>
          </a:p>
        </p:txBody>
      </p:sp>
      <p:sp>
        <p:nvSpPr>
          <p:cNvPr id="3" name="Content Placeholder 2"/>
          <p:cNvSpPr>
            <a:spLocks noGrp="1"/>
          </p:cNvSpPr>
          <p:nvPr>
            <p:ph idx="1"/>
          </p:nvPr>
        </p:nvSpPr>
        <p:spPr>
          <a:xfrm>
            <a:off x="457200" y="1600200"/>
            <a:ext cx="8534400" cy="5029200"/>
          </a:xfrm>
        </p:spPr>
        <p:txBody>
          <a:bodyPr>
            <a:normAutofit lnSpcReduction="10000"/>
          </a:bodyPr>
          <a:lstStyle/>
          <a:p>
            <a:r>
              <a:rPr lang="en-US" dirty="0" smtClean="0">
                <a:solidFill>
                  <a:srgbClr val="FF0000"/>
                </a:solidFill>
              </a:rPr>
              <a:t>Standardizes care </a:t>
            </a:r>
            <a:r>
              <a:rPr lang="en-US" dirty="0" smtClean="0"/>
              <a:t>(protocols </a:t>
            </a:r>
            <a:r>
              <a:rPr lang="en-US" dirty="0"/>
              <a:t>of evidence-based interventions and best </a:t>
            </a:r>
            <a:r>
              <a:rPr lang="en-US" dirty="0" smtClean="0"/>
              <a:t>practices) </a:t>
            </a:r>
            <a:endParaRPr lang="en-US" dirty="0"/>
          </a:p>
          <a:p>
            <a:pPr marL="0" indent="0">
              <a:buNone/>
            </a:pPr>
            <a:r>
              <a:rPr lang="en-US" dirty="0" smtClean="0"/>
              <a:t>-</a:t>
            </a:r>
            <a:r>
              <a:rPr lang="en-US" dirty="0" smtClean="0">
                <a:solidFill>
                  <a:srgbClr val="FF0000"/>
                </a:solidFill>
              </a:rPr>
              <a:t>before</a:t>
            </a:r>
            <a:r>
              <a:rPr lang="en-US" dirty="0" smtClean="0"/>
              <a:t> (preoperative), </a:t>
            </a:r>
          </a:p>
          <a:p>
            <a:pPr marL="0" indent="0">
              <a:buNone/>
            </a:pPr>
            <a:r>
              <a:rPr lang="en-US" dirty="0" smtClean="0"/>
              <a:t>-</a:t>
            </a:r>
            <a:r>
              <a:rPr lang="en-US" dirty="0" smtClean="0">
                <a:solidFill>
                  <a:srgbClr val="FF0000"/>
                </a:solidFill>
              </a:rPr>
              <a:t>during</a:t>
            </a:r>
            <a:r>
              <a:rPr lang="en-US" dirty="0" smtClean="0"/>
              <a:t> </a:t>
            </a:r>
            <a:r>
              <a:rPr lang="en-US" dirty="0"/>
              <a:t>(intraoperative </a:t>
            </a:r>
            <a:r>
              <a:rPr lang="en-US" dirty="0" smtClean="0"/>
              <a:t>)</a:t>
            </a:r>
            <a:r>
              <a:rPr lang="en-US" dirty="0" smtClean="0">
                <a:solidFill>
                  <a:srgbClr val="FF0000"/>
                </a:solidFill>
              </a:rPr>
              <a:t>and </a:t>
            </a:r>
          </a:p>
          <a:p>
            <a:pPr marL="0" indent="0">
              <a:buNone/>
            </a:pPr>
            <a:r>
              <a:rPr lang="en-US" dirty="0" smtClean="0">
                <a:solidFill>
                  <a:srgbClr val="FF0000"/>
                </a:solidFill>
              </a:rPr>
              <a:t>-after surgery</a:t>
            </a:r>
            <a:r>
              <a:rPr lang="en-US" dirty="0" smtClean="0"/>
              <a:t>(postoperative,</a:t>
            </a:r>
            <a:r>
              <a:rPr lang="en-US" dirty="0"/>
              <a:t> Post discharge</a:t>
            </a:r>
            <a:r>
              <a:rPr lang="en-US" dirty="0" smtClean="0"/>
              <a:t>!!!). </a:t>
            </a:r>
          </a:p>
          <a:p>
            <a:r>
              <a:rPr lang="en-US" dirty="0">
                <a:solidFill>
                  <a:srgbClr val="FF0000"/>
                </a:solidFill>
              </a:rPr>
              <a:t>Of patients undergoing a variety of major </a:t>
            </a:r>
            <a:r>
              <a:rPr lang="en-US" dirty="0" smtClean="0">
                <a:solidFill>
                  <a:srgbClr val="FF0000"/>
                </a:solidFill>
              </a:rPr>
              <a:t>surgeries</a:t>
            </a:r>
          </a:p>
          <a:p>
            <a:r>
              <a:rPr lang="en-US" dirty="0" smtClean="0">
                <a:solidFill>
                  <a:srgbClr val="FF0000"/>
                </a:solidFill>
              </a:rPr>
              <a:t>That </a:t>
            </a:r>
            <a:r>
              <a:rPr lang="en-US" dirty="0">
                <a:solidFill>
                  <a:srgbClr val="FF0000"/>
                </a:solidFill>
              </a:rPr>
              <a:t>have been grouped together </a:t>
            </a:r>
            <a:endParaRPr lang="en-US" dirty="0" smtClean="0">
              <a:solidFill>
                <a:srgbClr val="FF0000"/>
              </a:solidFill>
            </a:endParaRPr>
          </a:p>
          <a:p>
            <a:r>
              <a:rPr lang="en-US" dirty="0"/>
              <a:t>with, primarily, a maternal focus. </a:t>
            </a:r>
          </a:p>
          <a:p>
            <a:endParaRPr lang="en-US" dirty="0">
              <a:solidFill>
                <a:srgbClr val="FF0000"/>
              </a:solidFill>
            </a:endParaRPr>
          </a:p>
          <a:p>
            <a:endParaRPr lang="en-US" dirty="0" smtClean="0"/>
          </a:p>
        </p:txBody>
      </p:sp>
    </p:spTree>
    <p:extLst>
      <p:ext uri="{BB962C8B-B14F-4D97-AF65-F5344CB8AC3E}">
        <p14:creationId xmlns:p14="http://schemas.microsoft.com/office/powerpoint/2010/main" val="4247888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057400"/>
            <a:ext cx="8229600" cy="1143000"/>
          </a:xfrm>
        </p:spPr>
        <p:txBody>
          <a:bodyPr/>
          <a:lstStyle/>
          <a:p>
            <a:r>
              <a:rPr lang="en-US" b="1" dirty="0">
                <a:solidFill>
                  <a:srgbClr val="FF0000"/>
                </a:solidFill>
              </a:rPr>
              <a:t>Intraoperative </a:t>
            </a:r>
            <a:r>
              <a:rPr lang="en-US" b="1" dirty="0" smtClean="0">
                <a:solidFill>
                  <a:srgbClr val="FF0000"/>
                </a:solidFill>
              </a:rPr>
              <a:t>Care</a:t>
            </a:r>
            <a:endParaRPr lang="en-US"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657600"/>
            <a:ext cx="3585882" cy="2438400"/>
          </a:xfrm>
          <a:prstGeom prst="rect">
            <a:avLst/>
          </a:prstGeom>
        </p:spPr>
      </p:pic>
    </p:spTree>
    <p:extLst>
      <p:ext uri="{BB962C8B-B14F-4D97-AF65-F5344CB8AC3E}">
        <p14:creationId xmlns:p14="http://schemas.microsoft.com/office/powerpoint/2010/main" val="666279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Skin Preparations</a:t>
            </a:r>
            <a:endParaRPr lang="en-US" dirty="0"/>
          </a:p>
        </p:txBody>
      </p:sp>
      <p:sp>
        <p:nvSpPr>
          <p:cNvPr id="3" name="Content Placeholder 2"/>
          <p:cNvSpPr>
            <a:spLocks noGrp="1"/>
          </p:cNvSpPr>
          <p:nvPr>
            <p:ph idx="1"/>
          </p:nvPr>
        </p:nvSpPr>
        <p:spPr/>
        <p:txBody>
          <a:bodyPr/>
          <a:lstStyle/>
          <a:p>
            <a:r>
              <a:rPr lang="en-US" dirty="0" smtClean="0"/>
              <a:t>IV </a:t>
            </a:r>
            <a:r>
              <a:rPr lang="en-US" dirty="0"/>
              <a:t>antibiotics within 1 hour of incision, </a:t>
            </a:r>
            <a:endParaRPr lang="en-US" dirty="0" smtClean="0"/>
          </a:p>
          <a:p>
            <a:r>
              <a:rPr lang="en-US" dirty="0" smtClean="0"/>
              <a:t>Hair </a:t>
            </a:r>
            <a:r>
              <a:rPr lang="en-US" dirty="0"/>
              <a:t>clipped, </a:t>
            </a:r>
            <a:endParaRPr lang="en-US" dirty="0" smtClean="0"/>
          </a:p>
          <a:p>
            <a:r>
              <a:rPr lang="en-US" dirty="0" smtClean="0"/>
              <a:t>Chlorhexidine-alcohol </a:t>
            </a:r>
            <a:r>
              <a:rPr lang="en-US" dirty="0"/>
              <a:t>preferred over Iodine</a:t>
            </a:r>
          </a:p>
          <a:p>
            <a:endParaRPr lang="en-US" dirty="0"/>
          </a:p>
        </p:txBody>
      </p:sp>
    </p:spTree>
    <p:extLst>
      <p:ext uri="{BB962C8B-B14F-4D97-AF65-F5344CB8AC3E}">
        <p14:creationId xmlns:p14="http://schemas.microsoft.com/office/powerpoint/2010/main" val="1080888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Prophylactic </a:t>
            </a:r>
            <a:r>
              <a:rPr lang="en-US" b="1" dirty="0"/>
              <a:t>antibiotics</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Prophylactic </a:t>
            </a:r>
            <a:r>
              <a:rPr lang="en-US" dirty="0"/>
              <a:t>antibiotics administered within 60 minutes before skin incision significantly reduce the incidence of maternal postpartum infection compared to administration after cord clamping </a:t>
            </a:r>
            <a:endParaRPr lang="en-US" baseline="30000" dirty="0" smtClean="0"/>
          </a:p>
          <a:p>
            <a:r>
              <a:rPr lang="en-US" dirty="0" smtClean="0"/>
              <a:t>The </a:t>
            </a:r>
            <a:r>
              <a:rPr lang="en-US" dirty="0"/>
              <a:t>current recommendation is a single dose of a broad-spectrum antibiotic in the non-laboring patient prior to skin incision</a:t>
            </a:r>
          </a:p>
          <a:p>
            <a:endParaRPr lang="en-US" dirty="0"/>
          </a:p>
        </p:txBody>
      </p:sp>
    </p:spTree>
    <p:extLst>
      <p:ext uri="{BB962C8B-B14F-4D97-AF65-F5344CB8AC3E}">
        <p14:creationId xmlns:p14="http://schemas.microsoft.com/office/powerpoint/2010/main" val="3779483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err="1" smtClean="0"/>
              <a:t>Thromboprophylaxis</a:t>
            </a:r>
            <a:r>
              <a:rPr lang="en-US" b="1" dirty="0"/>
              <a:t/>
            </a:r>
            <a:br>
              <a:rPr lang="en-US" b="1" dirty="0"/>
            </a:br>
            <a:endParaRPr lang="en-US" dirty="0"/>
          </a:p>
        </p:txBody>
      </p:sp>
      <p:sp>
        <p:nvSpPr>
          <p:cNvPr id="3" name="Content Placeholder 2"/>
          <p:cNvSpPr>
            <a:spLocks noGrp="1"/>
          </p:cNvSpPr>
          <p:nvPr>
            <p:ph idx="1"/>
          </p:nvPr>
        </p:nvSpPr>
        <p:spPr>
          <a:xfrm>
            <a:off x="381000" y="1524000"/>
            <a:ext cx="8305800" cy="5029200"/>
          </a:xfrm>
        </p:spPr>
        <p:txBody>
          <a:bodyPr>
            <a:normAutofit/>
          </a:bodyPr>
          <a:lstStyle/>
          <a:p>
            <a:r>
              <a:rPr lang="en-US" dirty="0" smtClean="0">
                <a:solidFill>
                  <a:srgbClr val="FF0000"/>
                </a:solidFill>
              </a:rPr>
              <a:t>Pneumatic </a:t>
            </a:r>
            <a:r>
              <a:rPr lang="en-US" dirty="0">
                <a:solidFill>
                  <a:srgbClr val="FF0000"/>
                </a:solidFill>
              </a:rPr>
              <a:t>compression devices </a:t>
            </a:r>
            <a:r>
              <a:rPr lang="en-US" dirty="0"/>
              <a:t>are recommended for all women undergoing cesarean delivery and not already receiving pharmacologic </a:t>
            </a:r>
            <a:r>
              <a:rPr lang="en-US" dirty="0" err="1"/>
              <a:t>thromboprophylaxis</a:t>
            </a:r>
            <a:r>
              <a:rPr lang="en-US" dirty="0"/>
              <a:t> </a:t>
            </a:r>
            <a:endParaRPr lang="en-US" baseline="30000" dirty="0" smtClean="0"/>
          </a:p>
          <a:p>
            <a:r>
              <a:rPr lang="en-US" dirty="0" smtClean="0"/>
              <a:t>The </a:t>
            </a:r>
            <a:r>
              <a:rPr lang="en-US" dirty="0"/>
              <a:t>compression devices should be continued until the patient is fully ambulatory. </a:t>
            </a:r>
            <a:endParaRPr lang="en-US" dirty="0" smtClean="0"/>
          </a:p>
          <a:p>
            <a:r>
              <a:rPr lang="en-US" dirty="0" smtClean="0"/>
              <a:t>In </a:t>
            </a:r>
            <a:r>
              <a:rPr lang="en-US" dirty="0"/>
              <a:t>women with one or more additional risk factors, </a:t>
            </a:r>
            <a:r>
              <a:rPr lang="en-US" dirty="0">
                <a:solidFill>
                  <a:srgbClr val="FF0000"/>
                </a:solidFill>
              </a:rPr>
              <a:t>pharmacological </a:t>
            </a:r>
            <a:r>
              <a:rPr lang="en-US" dirty="0" err="1">
                <a:solidFill>
                  <a:srgbClr val="FF0000"/>
                </a:solidFill>
              </a:rPr>
              <a:t>thromboprophylaxis</a:t>
            </a:r>
            <a:r>
              <a:rPr lang="en-US" dirty="0">
                <a:solidFill>
                  <a:srgbClr val="FF0000"/>
                </a:solidFill>
              </a:rPr>
              <a:t> </a:t>
            </a:r>
            <a:r>
              <a:rPr lang="en-US" dirty="0"/>
              <a:t>is recommended </a:t>
            </a:r>
          </a:p>
          <a:p>
            <a:endParaRPr lang="en-US" dirty="0"/>
          </a:p>
        </p:txBody>
      </p:sp>
    </p:spTree>
    <p:extLst>
      <p:ext uri="{BB962C8B-B14F-4D97-AF65-F5344CB8AC3E}">
        <p14:creationId xmlns:p14="http://schemas.microsoft.com/office/powerpoint/2010/main" val="269486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792162"/>
          </a:xfrm>
        </p:spPr>
        <p:txBody>
          <a:bodyPr>
            <a:normAutofit fontScale="90000"/>
          </a:bodyPr>
          <a:lstStyle/>
          <a:p>
            <a:r>
              <a:rPr lang="en-US" b="1" dirty="0" smtClean="0"/>
              <a:t/>
            </a:r>
            <a:br>
              <a:rPr lang="en-US" b="1" dirty="0" smtClean="0"/>
            </a:br>
            <a:r>
              <a:rPr lang="en-US" b="1" dirty="0" smtClean="0"/>
              <a:t>Fluids </a:t>
            </a:r>
            <a:r>
              <a:rPr lang="en-US" b="1" dirty="0"/>
              <a:t>and </a:t>
            </a:r>
            <a:r>
              <a:rPr lang="en-US" b="1" dirty="0" smtClean="0"/>
              <a:t>Blood Pressure Management</a:t>
            </a:r>
            <a:r>
              <a:rPr lang="en-US" b="1" dirty="0"/>
              <a:t/>
            </a:r>
            <a:br>
              <a:rPr lang="en-US" b="1" dirty="0"/>
            </a:br>
            <a:endParaRPr lang="en-US" dirty="0"/>
          </a:p>
        </p:txBody>
      </p:sp>
      <p:sp>
        <p:nvSpPr>
          <p:cNvPr id="3" name="Content Placeholder 2"/>
          <p:cNvSpPr>
            <a:spLocks noGrp="1"/>
          </p:cNvSpPr>
          <p:nvPr>
            <p:ph idx="1"/>
          </p:nvPr>
        </p:nvSpPr>
        <p:spPr>
          <a:xfrm>
            <a:off x="152400" y="1101436"/>
            <a:ext cx="8839200" cy="5375564"/>
          </a:xfrm>
        </p:spPr>
        <p:txBody>
          <a:bodyPr>
            <a:normAutofit fontScale="85000" lnSpcReduction="20000"/>
          </a:bodyPr>
          <a:lstStyle/>
          <a:p>
            <a:r>
              <a:rPr lang="en-US" dirty="0" smtClean="0"/>
              <a:t>Hypotension </a:t>
            </a:r>
            <a:r>
              <a:rPr lang="en-US" dirty="0"/>
              <a:t>occurs commonly in women undergoing cesarean delivery under spinal anesthesia, and it can be detrimental to the mother and the fetus</a:t>
            </a:r>
            <a:r>
              <a:rPr lang="en-US" dirty="0" smtClean="0"/>
              <a:t>.</a:t>
            </a:r>
          </a:p>
          <a:p>
            <a:r>
              <a:rPr lang="en-US" dirty="0" smtClean="0"/>
              <a:t>Hypotension </a:t>
            </a:r>
            <a:r>
              <a:rPr lang="en-US" dirty="0"/>
              <a:t>can trigger intraoperative nausea and vomiting (IONV) in the mother and decrease </a:t>
            </a:r>
            <a:r>
              <a:rPr lang="en-US" dirty="0" err="1"/>
              <a:t>uteroplacental</a:t>
            </a:r>
            <a:r>
              <a:rPr lang="en-US" dirty="0"/>
              <a:t> blood flow, which impairs fetal oxygenation. </a:t>
            </a:r>
            <a:endParaRPr lang="en-US" dirty="0" smtClean="0"/>
          </a:p>
          <a:p>
            <a:r>
              <a:rPr lang="en-US" dirty="0" smtClean="0"/>
              <a:t>Both </a:t>
            </a:r>
            <a:r>
              <a:rPr lang="en-US" dirty="0"/>
              <a:t>fluids and vasopressors have been used to counteract spinal anesthesia-induced hypotension. </a:t>
            </a:r>
            <a:endParaRPr lang="en-US" dirty="0" smtClean="0"/>
          </a:p>
          <a:p>
            <a:r>
              <a:rPr lang="en-US" dirty="0" smtClean="0"/>
              <a:t>Fluid </a:t>
            </a:r>
            <a:r>
              <a:rPr lang="en-US" dirty="0"/>
              <a:t>loading strategies alone have limited efficacy in reducing the incidence of hypotension </a:t>
            </a:r>
            <a:r>
              <a:rPr lang="en-US" dirty="0" smtClean="0"/>
              <a:t>. However</a:t>
            </a:r>
            <a:r>
              <a:rPr lang="en-US" dirty="0"/>
              <a:t>, when used in conjunction with </a:t>
            </a:r>
            <a:r>
              <a:rPr lang="en-US" dirty="0">
                <a:solidFill>
                  <a:srgbClr val="FF0000"/>
                </a:solidFill>
              </a:rPr>
              <a:t>a prophylactic phenylephrine </a:t>
            </a:r>
            <a:r>
              <a:rPr lang="en-US" dirty="0"/>
              <a:t>infusion, </a:t>
            </a:r>
            <a:r>
              <a:rPr lang="en-US" dirty="0">
                <a:solidFill>
                  <a:srgbClr val="FF0000"/>
                </a:solidFill>
              </a:rPr>
              <a:t>a rapid crystalloid </a:t>
            </a:r>
            <a:r>
              <a:rPr lang="en-US" dirty="0" smtClean="0">
                <a:solidFill>
                  <a:srgbClr val="FF0000"/>
                </a:solidFill>
              </a:rPr>
              <a:t> load </a:t>
            </a:r>
            <a:r>
              <a:rPr lang="en-US" dirty="0">
                <a:solidFill>
                  <a:srgbClr val="FF0000"/>
                </a:solidFill>
              </a:rPr>
              <a:t>of 2 L </a:t>
            </a:r>
            <a:r>
              <a:rPr lang="en-US" dirty="0"/>
              <a:t>was associated with a significant reduction in the incidence of hypotension compared to maintenance fluid administration </a:t>
            </a:r>
          </a:p>
          <a:p>
            <a:endParaRPr lang="en-US" dirty="0"/>
          </a:p>
        </p:txBody>
      </p:sp>
    </p:spTree>
    <p:extLst>
      <p:ext uri="{BB962C8B-B14F-4D97-AF65-F5344CB8AC3E}">
        <p14:creationId xmlns:p14="http://schemas.microsoft.com/office/powerpoint/2010/main" val="2297576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
            </a:r>
            <a:br>
              <a:rPr lang="en-US" b="1" dirty="0" smtClean="0"/>
            </a:br>
            <a:r>
              <a:rPr lang="en-US" b="1" dirty="0" smtClean="0"/>
              <a:t>Temperature Management</a:t>
            </a:r>
            <a:r>
              <a:rPr lang="en-US" b="1" dirty="0"/>
              <a:t/>
            </a:r>
            <a:br>
              <a:rPr lang="en-US" b="1" dirty="0"/>
            </a:br>
            <a:endParaRPr lang="en-US" dirty="0"/>
          </a:p>
        </p:txBody>
      </p:sp>
      <p:sp>
        <p:nvSpPr>
          <p:cNvPr id="3" name="Content Placeholder 2"/>
          <p:cNvSpPr>
            <a:spLocks noGrp="1"/>
          </p:cNvSpPr>
          <p:nvPr>
            <p:ph idx="1"/>
          </p:nvPr>
        </p:nvSpPr>
        <p:spPr>
          <a:xfrm>
            <a:off x="304800" y="990600"/>
            <a:ext cx="8534400" cy="5715000"/>
          </a:xfrm>
        </p:spPr>
        <p:txBody>
          <a:bodyPr>
            <a:normAutofit fontScale="77500" lnSpcReduction="20000"/>
          </a:bodyPr>
          <a:lstStyle/>
          <a:p>
            <a:r>
              <a:rPr lang="en-US" dirty="0" smtClean="0"/>
              <a:t>Maintaining </a:t>
            </a:r>
            <a:r>
              <a:rPr lang="en-US" dirty="0"/>
              <a:t>perioperative </a:t>
            </a:r>
            <a:r>
              <a:rPr lang="en-US" dirty="0" err="1" smtClean="0"/>
              <a:t>normothermia</a:t>
            </a:r>
            <a:r>
              <a:rPr lang="en-US" dirty="0" smtClean="0"/>
              <a:t>(</a:t>
            </a:r>
            <a:r>
              <a:rPr lang="en-US" dirty="0" smtClean="0">
                <a:solidFill>
                  <a:srgbClr val="00B050"/>
                </a:solidFill>
              </a:rPr>
              <a:t>preoperative , </a:t>
            </a:r>
            <a:r>
              <a:rPr lang="en-US" dirty="0">
                <a:solidFill>
                  <a:srgbClr val="00B050"/>
                </a:solidFill>
              </a:rPr>
              <a:t>intraoperative</a:t>
            </a:r>
            <a:r>
              <a:rPr lang="en-US" dirty="0" smtClean="0"/>
              <a:t> </a:t>
            </a:r>
            <a:r>
              <a:rPr lang="en-US" dirty="0" smtClean="0">
                <a:solidFill>
                  <a:srgbClr val="00B050"/>
                </a:solidFill>
              </a:rPr>
              <a:t>and postoperative ) </a:t>
            </a:r>
            <a:r>
              <a:rPr lang="en-US" dirty="0" smtClean="0"/>
              <a:t>in </a:t>
            </a:r>
            <a:r>
              <a:rPr lang="en-US" dirty="0"/>
              <a:t>the general surgical population reduces the risk of postoperative wound infection, coagulopathy, blood loss, and transfusion requirement </a:t>
            </a:r>
            <a:endParaRPr lang="en-US" baseline="30000" dirty="0" smtClean="0"/>
          </a:p>
          <a:p>
            <a:r>
              <a:rPr lang="en-US" dirty="0" smtClean="0"/>
              <a:t>The </a:t>
            </a:r>
            <a:r>
              <a:rPr lang="en-US" dirty="0"/>
              <a:t>incidence of hypothermia in women undergoing cesarean delivery under spinal anesthesia is estimated to be &gt;60%. </a:t>
            </a:r>
            <a:endParaRPr lang="en-US" dirty="0" smtClean="0"/>
          </a:p>
          <a:p>
            <a:r>
              <a:rPr lang="en-US" dirty="0" smtClean="0"/>
              <a:t>Temperature </a:t>
            </a:r>
            <a:r>
              <a:rPr lang="en-US" dirty="0"/>
              <a:t>autoregulation is impaired during spinal anesthesia by the inhibition of vasomotor and shivering responses and a redistribution of heat from the core to the peripheral tissues. Hypothermia associated with spinal anesthesia might be </a:t>
            </a:r>
            <a:r>
              <a:rPr lang="en-US" dirty="0" smtClean="0"/>
              <a:t>under-appreciated</a:t>
            </a:r>
          </a:p>
          <a:p>
            <a:r>
              <a:rPr lang="en-US" dirty="0"/>
              <a:t>The best strategy for active warming is unclear. </a:t>
            </a:r>
            <a:endParaRPr lang="en-US" dirty="0" smtClean="0"/>
          </a:p>
          <a:p>
            <a:r>
              <a:rPr lang="en-US" dirty="0" smtClean="0"/>
              <a:t>Most </a:t>
            </a:r>
            <a:r>
              <a:rPr lang="en-US" dirty="0"/>
              <a:t>strategies have limited efficacy in isolation, and a combination of </a:t>
            </a:r>
            <a:r>
              <a:rPr lang="en-US" dirty="0">
                <a:solidFill>
                  <a:srgbClr val="00B050"/>
                </a:solidFill>
              </a:rPr>
              <a:t>preoperative and intraoperative </a:t>
            </a:r>
            <a:r>
              <a:rPr lang="en-US" dirty="0">
                <a:solidFill>
                  <a:srgbClr val="FF0000"/>
                </a:solidFill>
              </a:rPr>
              <a:t>forced air warming </a:t>
            </a:r>
            <a:r>
              <a:rPr lang="en-US" dirty="0"/>
              <a:t>with </a:t>
            </a:r>
            <a:r>
              <a:rPr lang="en-US" dirty="0">
                <a:solidFill>
                  <a:srgbClr val="FF0000"/>
                </a:solidFill>
              </a:rPr>
              <a:t>warmed intravenous fluids </a:t>
            </a:r>
            <a:r>
              <a:rPr lang="en-US" dirty="0"/>
              <a:t>may be more </a:t>
            </a:r>
            <a:r>
              <a:rPr lang="en-US" dirty="0" smtClean="0"/>
              <a:t>effective </a:t>
            </a:r>
            <a:r>
              <a:rPr lang="en-US" dirty="0"/>
              <a:t>and should be implemented as part of all ERAS protocols</a:t>
            </a:r>
          </a:p>
        </p:txBody>
      </p:sp>
    </p:spTree>
    <p:extLst>
      <p:ext uri="{BB962C8B-B14F-4D97-AF65-F5344CB8AC3E}">
        <p14:creationId xmlns:p14="http://schemas.microsoft.com/office/powerpoint/2010/main" val="3133503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325562"/>
          </a:xfrm>
        </p:spPr>
        <p:txBody>
          <a:bodyPr>
            <a:noAutofit/>
          </a:bodyPr>
          <a:lstStyle/>
          <a:p>
            <a:r>
              <a:rPr lang="en-US" sz="3600" b="1" dirty="0" smtClean="0"/>
              <a:t/>
            </a:r>
            <a:br>
              <a:rPr lang="en-US" sz="3600" b="1" dirty="0" smtClean="0"/>
            </a:br>
            <a:r>
              <a:rPr lang="en-US" sz="3600" b="1" dirty="0" err="1" smtClean="0"/>
              <a:t>Neuraxial</a:t>
            </a:r>
            <a:r>
              <a:rPr lang="en-US" sz="3600" b="1" dirty="0" smtClean="0"/>
              <a:t> </a:t>
            </a:r>
            <a:r>
              <a:rPr lang="en-US" sz="3600" b="1" dirty="0"/>
              <a:t>anesthesia including </a:t>
            </a:r>
            <a:r>
              <a:rPr lang="en-US" sz="3600" b="1" dirty="0" err="1"/>
              <a:t>neuraxial</a:t>
            </a:r>
            <a:r>
              <a:rPr lang="en-US" sz="3600" b="1" dirty="0"/>
              <a:t> opioids for analgesia</a:t>
            </a:r>
            <a:br>
              <a:rPr lang="en-US" sz="3600" b="1" dirty="0"/>
            </a:br>
            <a:endParaRPr lang="en-US" sz="3600"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err="1" smtClean="0"/>
              <a:t>Neuraxial</a:t>
            </a:r>
            <a:r>
              <a:rPr lang="en-US" dirty="0" smtClean="0"/>
              <a:t> </a:t>
            </a:r>
            <a:r>
              <a:rPr lang="en-US" dirty="0"/>
              <a:t>anesthesia (mainly spinal anesthesia) is the anesthetic technique of choice for elective cesarean delivery </a:t>
            </a:r>
            <a:endParaRPr lang="en-US" baseline="30000" dirty="0" smtClean="0"/>
          </a:p>
          <a:p>
            <a:r>
              <a:rPr lang="en-US" dirty="0" err="1" smtClean="0"/>
              <a:t>Neuraxial</a:t>
            </a:r>
            <a:r>
              <a:rPr lang="en-US" dirty="0" smtClean="0"/>
              <a:t> </a:t>
            </a:r>
            <a:r>
              <a:rPr lang="en-US" dirty="0"/>
              <a:t>anesthesia decreases the </a:t>
            </a:r>
            <a:r>
              <a:rPr lang="en-US" dirty="0" err="1"/>
              <a:t>hypothalamo</a:t>
            </a:r>
            <a:r>
              <a:rPr lang="en-US" dirty="0"/>
              <a:t>-pituitary response to surgical stress and has been shown to reduce the duration of postoperative ileus in the general surgical population </a:t>
            </a:r>
            <a:endParaRPr lang="en-US" baseline="30000" dirty="0" smtClean="0"/>
          </a:p>
          <a:p>
            <a:r>
              <a:rPr lang="en-US" dirty="0" smtClean="0"/>
              <a:t> </a:t>
            </a:r>
            <a:r>
              <a:rPr lang="en-US" dirty="0" err="1"/>
              <a:t>Neuraxial</a:t>
            </a:r>
            <a:r>
              <a:rPr lang="en-US" dirty="0"/>
              <a:t> anesthesia also allows the woman to witness the birth of her child, allows for early skin-to-skin contact with the newborn, and facilitates the presence of a support person in the operating room.</a:t>
            </a:r>
          </a:p>
          <a:p>
            <a:r>
              <a:rPr lang="en-US" dirty="0"/>
              <a:t>Opioids are usually added to local anesthetic mixture because they improve intraoperative anesthesia, prolong its duration, decrease local anesthesia requirements, and provide postoperative </a:t>
            </a:r>
            <a:r>
              <a:rPr lang="en-US" dirty="0" smtClean="0"/>
              <a:t>analgesia</a:t>
            </a:r>
            <a:endParaRPr lang="en-US" dirty="0"/>
          </a:p>
        </p:txBody>
      </p:sp>
    </p:spTree>
    <p:extLst>
      <p:ext uri="{BB962C8B-B14F-4D97-AF65-F5344CB8AC3E}">
        <p14:creationId xmlns:p14="http://schemas.microsoft.com/office/powerpoint/2010/main" val="3745744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
            </a:r>
            <a:br>
              <a:rPr lang="en-US" dirty="0" smtClean="0"/>
            </a:br>
            <a:r>
              <a:rPr lang="en-US" dirty="0" smtClean="0"/>
              <a:t>Pain </a:t>
            </a:r>
            <a:r>
              <a:rPr lang="en-US" dirty="0"/>
              <a:t>Management Strategies</a:t>
            </a:r>
            <a:br>
              <a:rPr lang="en-US" dirty="0"/>
            </a:br>
            <a:endParaRPr lang="en-US" dirty="0"/>
          </a:p>
        </p:txBody>
      </p:sp>
      <p:sp>
        <p:nvSpPr>
          <p:cNvPr id="3" name="Content Placeholder 2"/>
          <p:cNvSpPr>
            <a:spLocks noGrp="1"/>
          </p:cNvSpPr>
          <p:nvPr>
            <p:ph idx="1"/>
          </p:nvPr>
        </p:nvSpPr>
        <p:spPr>
          <a:xfrm>
            <a:off x="457200" y="1066800"/>
            <a:ext cx="8458200" cy="5486400"/>
          </a:xfrm>
        </p:spPr>
        <p:txBody>
          <a:bodyPr>
            <a:normAutofit fontScale="62500" lnSpcReduction="20000"/>
          </a:bodyPr>
          <a:lstStyle/>
          <a:p>
            <a:r>
              <a:rPr lang="en-US" dirty="0" smtClean="0">
                <a:solidFill>
                  <a:srgbClr val="FF0000"/>
                </a:solidFill>
              </a:rPr>
              <a:t>Preoperative</a:t>
            </a:r>
            <a:r>
              <a:rPr lang="en-US" dirty="0"/>
              <a:t>:</a:t>
            </a:r>
          </a:p>
          <a:p>
            <a:pPr marL="0" indent="0">
              <a:buNone/>
            </a:pPr>
            <a:r>
              <a:rPr lang="en-US" dirty="0" smtClean="0"/>
              <a:t>     - </a:t>
            </a:r>
            <a:r>
              <a:rPr lang="en-US" dirty="0"/>
              <a:t>PO acetaminophen</a:t>
            </a:r>
          </a:p>
          <a:p>
            <a:pPr marL="0" indent="0">
              <a:buNone/>
            </a:pPr>
            <a:r>
              <a:rPr lang="en-US" dirty="0" smtClean="0"/>
              <a:t>     -  </a:t>
            </a:r>
            <a:r>
              <a:rPr lang="en-US" dirty="0"/>
              <a:t>rectal acetaminophen</a:t>
            </a:r>
          </a:p>
          <a:p>
            <a:r>
              <a:rPr lang="en-US" dirty="0" smtClean="0">
                <a:solidFill>
                  <a:srgbClr val="FF0000"/>
                </a:solidFill>
              </a:rPr>
              <a:t> </a:t>
            </a:r>
            <a:r>
              <a:rPr lang="en-US" dirty="0">
                <a:solidFill>
                  <a:srgbClr val="FF0000"/>
                </a:solidFill>
              </a:rPr>
              <a:t>Intraoperative:</a:t>
            </a:r>
          </a:p>
          <a:p>
            <a:r>
              <a:rPr lang="en-US" dirty="0" smtClean="0"/>
              <a:t>GOLD </a:t>
            </a:r>
            <a:r>
              <a:rPr lang="en-US" dirty="0"/>
              <a:t>STANDARD: </a:t>
            </a:r>
            <a:endParaRPr lang="en-US" dirty="0" smtClean="0"/>
          </a:p>
          <a:p>
            <a:pPr marL="0" indent="0">
              <a:buNone/>
            </a:pPr>
            <a:r>
              <a:rPr lang="en-US" dirty="0"/>
              <a:t> </a:t>
            </a:r>
            <a:r>
              <a:rPr lang="en-US" dirty="0" smtClean="0"/>
              <a:t>    -</a:t>
            </a:r>
            <a:r>
              <a:rPr lang="en-US" dirty="0" err="1" smtClean="0"/>
              <a:t>Neuraxial</a:t>
            </a:r>
            <a:r>
              <a:rPr lang="en-US" dirty="0" smtClean="0"/>
              <a:t> </a:t>
            </a:r>
            <a:r>
              <a:rPr lang="en-US" dirty="0"/>
              <a:t>morphine</a:t>
            </a:r>
          </a:p>
          <a:p>
            <a:r>
              <a:rPr lang="en-US" dirty="0" smtClean="0"/>
              <a:t>IF General </a:t>
            </a:r>
            <a:r>
              <a:rPr lang="en-US" dirty="0" err="1" smtClean="0"/>
              <a:t>Anasthesia</a:t>
            </a:r>
            <a:r>
              <a:rPr lang="en-US" dirty="0" smtClean="0"/>
              <a:t> </a:t>
            </a:r>
            <a:r>
              <a:rPr lang="en-US" dirty="0"/>
              <a:t>or morphine allergy: </a:t>
            </a:r>
            <a:endParaRPr lang="en-US" dirty="0" smtClean="0"/>
          </a:p>
          <a:p>
            <a:pPr marL="0" indent="0">
              <a:buNone/>
            </a:pPr>
            <a:r>
              <a:rPr lang="en-US" dirty="0"/>
              <a:t> </a:t>
            </a:r>
            <a:r>
              <a:rPr lang="en-US" dirty="0" smtClean="0"/>
              <a:t>   -</a:t>
            </a:r>
            <a:r>
              <a:rPr lang="en-US" dirty="0" err="1" smtClean="0"/>
              <a:t>Transversus</a:t>
            </a:r>
            <a:r>
              <a:rPr lang="en-US" dirty="0" smtClean="0"/>
              <a:t> </a:t>
            </a:r>
            <a:r>
              <a:rPr lang="en-US" dirty="0"/>
              <a:t>Abdominis Plexus Block</a:t>
            </a:r>
          </a:p>
          <a:p>
            <a:pPr marL="0" indent="0">
              <a:buNone/>
            </a:pPr>
            <a:r>
              <a:rPr lang="en-US" dirty="0" smtClean="0"/>
              <a:t>    - Local </a:t>
            </a:r>
            <a:r>
              <a:rPr lang="en-US" dirty="0"/>
              <a:t>wound infiltration</a:t>
            </a:r>
          </a:p>
          <a:p>
            <a:pPr marL="0" indent="0">
              <a:buNone/>
            </a:pPr>
            <a:r>
              <a:rPr lang="en-US" dirty="0" smtClean="0"/>
              <a:t>    - Ketorolac</a:t>
            </a:r>
            <a:endParaRPr lang="en-US" dirty="0"/>
          </a:p>
          <a:p>
            <a:r>
              <a:rPr lang="en-US" dirty="0" smtClean="0">
                <a:solidFill>
                  <a:srgbClr val="FF0000"/>
                </a:solidFill>
              </a:rPr>
              <a:t> </a:t>
            </a:r>
            <a:r>
              <a:rPr lang="en-US" dirty="0">
                <a:solidFill>
                  <a:srgbClr val="FF0000"/>
                </a:solidFill>
              </a:rPr>
              <a:t>Postoperative</a:t>
            </a:r>
          </a:p>
          <a:p>
            <a:r>
              <a:rPr lang="en-US" dirty="0" smtClean="0"/>
              <a:t>Acetaminophen </a:t>
            </a:r>
            <a:r>
              <a:rPr lang="en-US" dirty="0"/>
              <a:t>PO 1000 mg Q6 + with Ketorolac 15mg Q6 hours</a:t>
            </a:r>
          </a:p>
          <a:p>
            <a:r>
              <a:rPr lang="en-US" dirty="0" smtClean="0"/>
              <a:t>Acetaminophen </a:t>
            </a:r>
            <a:r>
              <a:rPr lang="en-US" dirty="0"/>
              <a:t>650 mg Q8 hours + Ibuprofen 800mg Q 8hours</a:t>
            </a:r>
          </a:p>
          <a:p>
            <a:r>
              <a:rPr lang="en-US" dirty="0" smtClean="0"/>
              <a:t>Acetaminophen </a:t>
            </a:r>
            <a:r>
              <a:rPr lang="en-US" dirty="0"/>
              <a:t>650mg TID and Ibuprofen BID</a:t>
            </a:r>
          </a:p>
          <a:p>
            <a:r>
              <a:rPr lang="en-US" dirty="0" smtClean="0"/>
              <a:t>oxycodone </a:t>
            </a:r>
            <a:r>
              <a:rPr lang="en-US" dirty="0"/>
              <a:t>for breakthrough pain</a:t>
            </a:r>
          </a:p>
          <a:p>
            <a:r>
              <a:rPr lang="en-US" dirty="0" smtClean="0"/>
              <a:t>IV </a:t>
            </a:r>
            <a:r>
              <a:rPr lang="en-US" dirty="0"/>
              <a:t>narcotic for severe pain</a:t>
            </a:r>
          </a:p>
          <a:p>
            <a:r>
              <a:rPr lang="en-US" dirty="0" smtClean="0"/>
              <a:t>Consider Gabapentin for chronic opioid users</a:t>
            </a:r>
          </a:p>
        </p:txBody>
      </p:sp>
    </p:spTree>
    <p:extLst>
      <p:ext uri="{BB962C8B-B14F-4D97-AF65-F5344CB8AC3E}">
        <p14:creationId xmlns:p14="http://schemas.microsoft.com/office/powerpoint/2010/main" val="1463455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15400" cy="868362"/>
          </a:xfrm>
        </p:spPr>
        <p:txBody>
          <a:bodyPr>
            <a:noAutofit/>
          </a:bodyPr>
          <a:lstStyle/>
          <a:p>
            <a:r>
              <a:rPr lang="en-US" sz="3200" b="1" dirty="0" smtClean="0"/>
              <a:t/>
            </a:r>
            <a:br>
              <a:rPr lang="en-US" sz="3200" b="1" dirty="0" smtClean="0"/>
            </a:br>
            <a:r>
              <a:rPr lang="en-US" sz="3200" b="1" dirty="0" smtClean="0"/>
              <a:t>Postoperative </a:t>
            </a:r>
            <a:r>
              <a:rPr lang="en-US" sz="3200" b="1" dirty="0"/>
              <a:t>nausea and vomiting prophylaxis</a:t>
            </a:r>
            <a:br>
              <a:rPr lang="en-US" sz="3200" b="1" dirty="0"/>
            </a:br>
            <a:endParaRPr lang="en-US" sz="3200" dirty="0"/>
          </a:p>
        </p:txBody>
      </p:sp>
      <p:sp>
        <p:nvSpPr>
          <p:cNvPr id="3" name="Content Placeholder 2"/>
          <p:cNvSpPr>
            <a:spLocks noGrp="1"/>
          </p:cNvSpPr>
          <p:nvPr>
            <p:ph idx="1"/>
          </p:nvPr>
        </p:nvSpPr>
        <p:spPr>
          <a:xfrm>
            <a:off x="457200" y="1371600"/>
            <a:ext cx="8305800" cy="5105400"/>
          </a:xfrm>
        </p:spPr>
        <p:txBody>
          <a:bodyPr>
            <a:normAutofit fontScale="85000" lnSpcReduction="10000"/>
          </a:bodyPr>
          <a:lstStyle/>
          <a:p>
            <a:r>
              <a:rPr lang="en-US" dirty="0" smtClean="0"/>
              <a:t>Postoperative </a:t>
            </a:r>
            <a:r>
              <a:rPr lang="en-US" dirty="0"/>
              <a:t>nausea and vomiting (PONV) can delay early oral intake, a key objective of ERAS. PONV occurs frequently after cesarean delivery, especially in </a:t>
            </a:r>
            <a:r>
              <a:rPr lang="en-US" dirty="0" err="1"/>
              <a:t>parturients</a:t>
            </a:r>
            <a:r>
              <a:rPr lang="en-US" dirty="0"/>
              <a:t> who received </a:t>
            </a:r>
            <a:r>
              <a:rPr lang="en-US" dirty="0" err="1"/>
              <a:t>neuraxial</a:t>
            </a:r>
            <a:r>
              <a:rPr lang="en-US" dirty="0"/>
              <a:t> opioids </a:t>
            </a:r>
            <a:endParaRPr lang="en-US" baseline="30000" dirty="0" smtClean="0"/>
          </a:p>
          <a:p>
            <a:r>
              <a:rPr lang="en-US" dirty="0" smtClean="0"/>
              <a:t> </a:t>
            </a:r>
            <a:r>
              <a:rPr lang="en-US" dirty="0"/>
              <a:t>Use of combination therapy of non-sedating agents such as </a:t>
            </a:r>
            <a:r>
              <a:rPr lang="en-US" dirty="0">
                <a:solidFill>
                  <a:srgbClr val="FF0000"/>
                </a:solidFill>
              </a:rPr>
              <a:t>ondansetron with dexamethasone</a:t>
            </a:r>
            <a:r>
              <a:rPr lang="en-US" dirty="0"/>
              <a:t> should be an integral part of an ERAS protocol. </a:t>
            </a:r>
            <a:endParaRPr lang="en-US" dirty="0" smtClean="0"/>
          </a:p>
          <a:p>
            <a:r>
              <a:rPr lang="en-US" dirty="0" smtClean="0"/>
              <a:t>During </a:t>
            </a:r>
            <a:r>
              <a:rPr lang="en-US" dirty="0"/>
              <a:t>cesarean delivery under spinal anesthesia </a:t>
            </a:r>
            <a:r>
              <a:rPr lang="en-US" baseline="30000" dirty="0" smtClean="0"/>
              <a:t>--</a:t>
            </a:r>
            <a:r>
              <a:rPr lang="en-US" dirty="0" smtClean="0"/>
              <a:t> </a:t>
            </a:r>
            <a:r>
              <a:rPr lang="en-US" dirty="0"/>
              <a:t>Avoidance of hypotension with a prophylactic </a:t>
            </a:r>
            <a:r>
              <a:rPr lang="en-US" dirty="0">
                <a:solidFill>
                  <a:srgbClr val="FF0000"/>
                </a:solidFill>
              </a:rPr>
              <a:t>phenylephrine </a:t>
            </a:r>
            <a:r>
              <a:rPr lang="en-US" dirty="0"/>
              <a:t>infusion, administration of </a:t>
            </a:r>
            <a:r>
              <a:rPr lang="en-US" dirty="0">
                <a:solidFill>
                  <a:srgbClr val="FF0000"/>
                </a:solidFill>
              </a:rPr>
              <a:t>metoclopramide</a:t>
            </a:r>
            <a:r>
              <a:rPr lang="en-US" dirty="0"/>
              <a:t>, and </a:t>
            </a:r>
            <a:r>
              <a:rPr lang="en-US" dirty="0">
                <a:solidFill>
                  <a:srgbClr val="FF0000"/>
                </a:solidFill>
              </a:rPr>
              <a:t>avoidance</a:t>
            </a:r>
            <a:r>
              <a:rPr lang="en-US" dirty="0"/>
              <a:t> of uterine exteriorization and </a:t>
            </a:r>
            <a:r>
              <a:rPr lang="en-US" dirty="0">
                <a:solidFill>
                  <a:srgbClr val="FF0000"/>
                </a:solidFill>
              </a:rPr>
              <a:t>fluid irrigation </a:t>
            </a:r>
            <a:r>
              <a:rPr lang="en-US" dirty="0"/>
              <a:t>have been associated with a reduced incidence of IONV</a:t>
            </a:r>
          </a:p>
          <a:p>
            <a:endParaRPr lang="en-US" dirty="0"/>
          </a:p>
        </p:txBody>
      </p:sp>
    </p:spTree>
    <p:extLst>
      <p:ext uri="{BB962C8B-B14F-4D97-AF65-F5344CB8AC3E}">
        <p14:creationId xmlns:p14="http://schemas.microsoft.com/office/powerpoint/2010/main" val="91182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Minimally Invasive Surgical Technique</a:t>
            </a:r>
            <a:endParaRPr lang="en-US" dirty="0"/>
          </a:p>
        </p:txBody>
      </p:sp>
      <p:sp>
        <p:nvSpPr>
          <p:cNvPr id="3" name="Content Placeholder 2"/>
          <p:cNvSpPr>
            <a:spLocks noGrp="1"/>
          </p:cNvSpPr>
          <p:nvPr>
            <p:ph idx="1"/>
          </p:nvPr>
        </p:nvSpPr>
        <p:spPr>
          <a:xfrm>
            <a:off x="457200" y="1600200"/>
            <a:ext cx="8458200" cy="4525963"/>
          </a:xfrm>
        </p:spPr>
        <p:txBody>
          <a:bodyPr/>
          <a:lstStyle/>
          <a:p>
            <a:r>
              <a:rPr lang="en-US" dirty="0" smtClean="0"/>
              <a:t>Minimally invasive </a:t>
            </a:r>
            <a:r>
              <a:rPr lang="en-US" dirty="0" err="1" smtClean="0"/>
              <a:t>transeverse</a:t>
            </a:r>
            <a:r>
              <a:rPr lang="en-US" dirty="0" smtClean="0"/>
              <a:t> </a:t>
            </a:r>
            <a:r>
              <a:rPr lang="en-US" dirty="0">
                <a:solidFill>
                  <a:srgbClr val="FF0000"/>
                </a:solidFill>
              </a:rPr>
              <a:t>Joel-Cohen surgical </a:t>
            </a:r>
            <a:r>
              <a:rPr lang="en-US" dirty="0"/>
              <a:t>technique, early catheter removal and post-operative </a:t>
            </a:r>
            <a:r>
              <a:rPr lang="en-US" dirty="0">
                <a:solidFill>
                  <a:srgbClr val="FF0000"/>
                </a:solidFill>
              </a:rPr>
              <a:t>antibiotic</a:t>
            </a:r>
            <a:r>
              <a:rPr lang="en-US" dirty="0"/>
              <a:t> prophylaxis </a:t>
            </a:r>
            <a:endParaRPr lang="en-US" dirty="0" smtClean="0"/>
          </a:p>
          <a:p>
            <a:r>
              <a:rPr lang="en-US" dirty="0"/>
              <a:t>skin preparation with </a:t>
            </a:r>
            <a:r>
              <a:rPr lang="en-US" dirty="0">
                <a:solidFill>
                  <a:srgbClr val="FF0000"/>
                </a:solidFill>
              </a:rPr>
              <a:t>chlorhexidine-alcohol</a:t>
            </a:r>
            <a:endParaRPr lang="en-US" dirty="0" smtClean="0">
              <a:solidFill>
                <a:srgbClr val="FF0000"/>
              </a:solidFill>
            </a:endParaRPr>
          </a:p>
          <a:p>
            <a:r>
              <a:rPr lang="en-US" dirty="0" smtClean="0"/>
              <a:t>Reduced (</a:t>
            </a:r>
            <a:r>
              <a:rPr lang="en-US" dirty="0" err="1" smtClean="0"/>
              <a:t>LoS</a:t>
            </a:r>
            <a:r>
              <a:rPr lang="en-US" dirty="0" smtClean="0"/>
              <a:t>) length of stay after CS </a:t>
            </a:r>
            <a:r>
              <a:rPr lang="en-US" dirty="0"/>
              <a:t>most significantly by around half to 1 and a half days</a:t>
            </a:r>
          </a:p>
        </p:txBody>
      </p:sp>
    </p:spTree>
    <p:extLst>
      <p:ext uri="{BB962C8B-B14F-4D97-AF65-F5344CB8AC3E}">
        <p14:creationId xmlns:p14="http://schemas.microsoft.com/office/powerpoint/2010/main" val="22589309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From------TO</a:t>
            </a:r>
            <a:endParaRPr lang="en-US" dirty="0"/>
          </a:p>
        </p:txBody>
      </p:sp>
      <p:sp>
        <p:nvSpPr>
          <p:cNvPr id="3" name="Content Placeholder 2"/>
          <p:cNvSpPr>
            <a:spLocks noGrp="1"/>
          </p:cNvSpPr>
          <p:nvPr>
            <p:ph idx="1"/>
          </p:nvPr>
        </p:nvSpPr>
        <p:spPr/>
        <p:txBody>
          <a:bodyPr/>
          <a:lstStyle/>
          <a:p>
            <a:r>
              <a:rPr lang="en-US" dirty="0"/>
              <a:t>The focused pathway process for scheduled and unscheduled cesarean delivery for this ERAS Cesarean Delivery Guideline will consider from the time </a:t>
            </a:r>
            <a:r>
              <a:rPr lang="en-US" dirty="0">
                <a:solidFill>
                  <a:srgbClr val="FF0000"/>
                </a:solidFill>
              </a:rPr>
              <a:t>from decision to operate (starting with the 30–60 minutes before skin incision) to hospital discharge</a:t>
            </a:r>
          </a:p>
        </p:txBody>
      </p:sp>
    </p:spTree>
    <p:extLst>
      <p:ext uri="{BB962C8B-B14F-4D97-AF65-F5344CB8AC3E}">
        <p14:creationId xmlns:p14="http://schemas.microsoft.com/office/powerpoint/2010/main" val="3948021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Blunt </a:t>
            </a:r>
            <a:r>
              <a:rPr lang="en-US" dirty="0"/>
              <a:t>expansion of the transverse uterine hysterotomy</a:t>
            </a:r>
            <a:r>
              <a:rPr lang="en-US" dirty="0" smtClean="0"/>
              <a:t>,</a:t>
            </a:r>
          </a:p>
          <a:p>
            <a:r>
              <a:rPr lang="en-US" dirty="0" smtClean="0"/>
              <a:t>Skin </a:t>
            </a:r>
            <a:r>
              <a:rPr lang="en-US" dirty="0"/>
              <a:t>closure with subcuticular sutures</a:t>
            </a:r>
          </a:p>
        </p:txBody>
      </p:sp>
    </p:spTree>
    <p:extLst>
      <p:ext uri="{BB962C8B-B14F-4D97-AF65-F5344CB8AC3E}">
        <p14:creationId xmlns:p14="http://schemas.microsoft.com/office/powerpoint/2010/main" val="2259839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Delayed Cord Clamping</a:t>
            </a:r>
            <a:r>
              <a:rPr lang="en-US" b="1" dirty="0"/>
              <a:t/>
            </a:r>
            <a:br>
              <a:rPr lang="en-US" b="1" dirty="0"/>
            </a:br>
            <a:endParaRPr lang="en-US" dirty="0"/>
          </a:p>
        </p:txBody>
      </p:sp>
      <p:sp>
        <p:nvSpPr>
          <p:cNvPr id="3" name="Content Placeholder 2"/>
          <p:cNvSpPr>
            <a:spLocks noGrp="1"/>
          </p:cNvSpPr>
          <p:nvPr>
            <p:ph idx="1"/>
          </p:nvPr>
        </p:nvSpPr>
        <p:spPr>
          <a:xfrm>
            <a:off x="533400" y="1417638"/>
            <a:ext cx="8229600" cy="5105400"/>
          </a:xfrm>
        </p:spPr>
        <p:txBody>
          <a:bodyPr>
            <a:normAutofit fontScale="77500" lnSpcReduction="20000"/>
          </a:bodyPr>
          <a:lstStyle/>
          <a:p>
            <a:r>
              <a:rPr lang="en-US" dirty="0" smtClean="0"/>
              <a:t>Delay </a:t>
            </a:r>
            <a:r>
              <a:rPr lang="en-US" dirty="0"/>
              <a:t>in clamping of the umbilical cord for at least 30 seconds was initially recommended in preterm newborns because it is associated with a reduction in risk of intraventricular hemorrhage, an increase in hematocrit, and a decrease in need for volume resuscitation </a:t>
            </a:r>
            <a:endParaRPr lang="en-US" baseline="30000" dirty="0" smtClean="0"/>
          </a:p>
          <a:p>
            <a:r>
              <a:rPr lang="en-US" dirty="0" smtClean="0"/>
              <a:t>However</a:t>
            </a:r>
            <a:r>
              <a:rPr lang="en-US" dirty="0"/>
              <a:t>, current data suggest that it may also be beneficial in term infants without evidence of significant </a:t>
            </a:r>
            <a:r>
              <a:rPr lang="en-US" dirty="0" smtClean="0"/>
              <a:t>harm that </a:t>
            </a:r>
            <a:r>
              <a:rPr lang="en-US" dirty="0"/>
              <a:t>delayed cord clamping was associated with higher hemoglobin concentration and iron reserves up to six months after birth compared to early clamping </a:t>
            </a:r>
            <a:endParaRPr lang="en-US" baseline="30000" dirty="0" smtClean="0"/>
          </a:p>
          <a:p>
            <a:r>
              <a:rPr lang="en-US" dirty="0" smtClean="0"/>
              <a:t>There </a:t>
            </a:r>
            <a:r>
              <a:rPr lang="en-US" dirty="0"/>
              <a:t>was, however, a higher risk of jaundice requiring phototherapy in infants who had delayed cord clamping. </a:t>
            </a:r>
            <a:endParaRPr lang="en-US" dirty="0" smtClean="0"/>
          </a:p>
          <a:p>
            <a:r>
              <a:rPr lang="en-US" dirty="0" smtClean="0"/>
              <a:t>The </a:t>
            </a:r>
            <a:r>
              <a:rPr lang="en-US" dirty="0"/>
              <a:t>current recommendation from ACOG is </a:t>
            </a:r>
            <a:r>
              <a:rPr lang="en-US" dirty="0">
                <a:solidFill>
                  <a:srgbClr val="FF0000"/>
                </a:solidFill>
              </a:rPr>
              <a:t>delayed cord clamping in vigorous term and preterm infants for at least 30–60 seconds after birth </a:t>
            </a:r>
          </a:p>
          <a:p>
            <a:endParaRPr lang="en-US" dirty="0"/>
          </a:p>
        </p:txBody>
      </p:sp>
    </p:spTree>
    <p:extLst>
      <p:ext uri="{BB962C8B-B14F-4D97-AF65-F5344CB8AC3E}">
        <p14:creationId xmlns:p14="http://schemas.microsoft.com/office/powerpoint/2010/main" val="2850380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Skin </a:t>
            </a:r>
            <a:r>
              <a:rPr lang="en-US" b="1" dirty="0"/>
              <a:t>to </a:t>
            </a:r>
            <a:r>
              <a:rPr lang="en-US" b="1" dirty="0" smtClean="0"/>
              <a:t>Skin</a:t>
            </a:r>
            <a:r>
              <a:rPr lang="en-US" b="1" dirty="0"/>
              <a:t/>
            </a:r>
            <a:br>
              <a:rPr lang="en-US" b="1" dirty="0"/>
            </a:br>
            <a:endParaRPr lang="en-US" dirty="0"/>
          </a:p>
        </p:txBody>
      </p:sp>
      <p:sp>
        <p:nvSpPr>
          <p:cNvPr id="3" name="Content Placeholder 2"/>
          <p:cNvSpPr>
            <a:spLocks noGrp="1"/>
          </p:cNvSpPr>
          <p:nvPr>
            <p:ph idx="1"/>
          </p:nvPr>
        </p:nvSpPr>
        <p:spPr>
          <a:xfrm>
            <a:off x="457200" y="1295400"/>
            <a:ext cx="8229600" cy="5257800"/>
          </a:xfrm>
        </p:spPr>
        <p:txBody>
          <a:bodyPr>
            <a:normAutofit fontScale="85000" lnSpcReduction="10000"/>
          </a:bodyPr>
          <a:lstStyle/>
          <a:p>
            <a:r>
              <a:rPr lang="en-US" dirty="0" smtClean="0"/>
              <a:t>There </a:t>
            </a:r>
            <a:r>
              <a:rPr lang="en-US" dirty="0"/>
              <a:t>are reported benefits for both the newborn and the mother of early skin-to-skin contact. Early skin to skin has been associated with increased rates and duration of breastfeeding </a:t>
            </a:r>
            <a:r>
              <a:rPr lang="en-US" dirty="0" smtClean="0"/>
              <a:t>and </a:t>
            </a:r>
            <a:r>
              <a:rPr lang="en-US" dirty="0"/>
              <a:t>a decrease in maternal anxiety and postpartum depression </a:t>
            </a:r>
            <a:endParaRPr lang="en-US" dirty="0" smtClean="0"/>
          </a:p>
          <a:p>
            <a:r>
              <a:rPr lang="en-US" dirty="0" smtClean="0"/>
              <a:t>A </a:t>
            </a:r>
            <a:r>
              <a:rPr lang="en-US" dirty="0"/>
              <a:t>concept termed </a:t>
            </a:r>
            <a:r>
              <a:rPr lang="en-US" dirty="0">
                <a:solidFill>
                  <a:srgbClr val="FF0000"/>
                </a:solidFill>
              </a:rPr>
              <a:t>“</a:t>
            </a:r>
            <a:r>
              <a:rPr lang="en-US" dirty="0" smtClean="0">
                <a:solidFill>
                  <a:srgbClr val="FF0000"/>
                </a:solidFill>
              </a:rPr>
              <a:t>natural” </a:t>
            </a:r>
            <a:r>
              <a:rPr lang="en-US" dirty="0">
                <a:solidFill>
                  <a:srgbClr val="FF0000"/>
                </a:solidFill>
              </a:rPr>
              <a:t>cesarean delivery </a:t>
            </a:r>
            <a:r>
              <a:rPr lang="en-US" dirty="0" smtClean="0"/>
              <a:t>that </a:t>
            </a:r>
            <a:r>
              <a:rPr lang="en-US" dirty="0"/>
              <a:t>the woman can have a “natural” experience comparable to a vaginal birth </a:t>
            </a:r>
            <a:endParaRPr lang="en-US" baseline="30000" dirty="0" smtClean="0"/>
          </a:p>
          <a:p>
            <a:r>
              <a:rPr lang="en-US" dirty="0" smtClean="0"/>
              <a:t> </a:t>
            </a:r>
            <a:r>
              <a:rPr lang="en-US" dirty="0"/>
              <a:t>These modifications include using a transparent surgical drape, allowing the mother and her partner to witness the birth, and initiating immediate skin-to-skin contact and breastfeeding after birth. </a:t>
            </a:r>
          </a:p>
          <a:p>
            <a:endParaRPr lang="en-US" dirty="0"/>
          </a:p>
        </p:txBody>
      </p:sp>
    </p:spTree>
    <p:extLst>
      <p:ext uri="{BB962C8B-B14F-4D97-AF65-F5344CB8AC3E}">
        <p14:creationId xmlns:p14="http://schemas.microsoft.com/office/powerpoint/2010/main" val="87205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Oxytocin </a:t>
            </a:r>
            <a:r>
              <a:rPr lang="en-US" b="1" dirty="0"/>
              <a:t>management</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dirty="0"/>
              <a:t>prophylactic </a:t>
            </a:r>
            <a:r>
              <a:rPr lang="en-US" dirty="0">
                <a:solidFill>
                  <a:srgbClr val="FF0000"/>
                </a:solidFill>
              </a:rPr>
              <a:t>low-dose oxytocin infusion </a:t>
            </a:r>
            <a:r>
              <a:rPr lang="en-US" dirty="0"/>
              <a:t>(15–18 U/hour) should be commenced to prevent postpartum hemorrhage </a:t>
            </a:r>
            <a:endParaRPr lang="en-US" baseline="30000" dirty="0" smtClean="0"/>
          </a:p>
          <a:p>
            <a:r>
              <a:rPr lang="en-US" dirty="0" smtClean="0"/>
              <a:t> </a:t>
            </a:r>
            <a:r>
              <a:rPr lang="en-US" dirty="0"/>
              <a:t>A low dose reduces the occurrence of adverse effects such as hypotension and myocardial ischemia </a:t>
            </a:r>
            <a:endParaRPr lang="en-US" baseline="30000" dirty="0" smtClean="0"/>
          </a:p>
          <a:p>
            <a:r>
              <a:rPr lang="en-US" dirty="0" smtClean="0"/>
              <a:t> </a:t>
            </a:r>
            <a:r>
              <a:rPr lang="en-US" dirty="0" err="1">
                <a:solidFill>
                  <a:srgbClr val="FF0000"/>
                </a:solidFill>
              </a:rPr>
              <a:t>Carbetocin</a:t>
            </a:r>
            <a:r>
              <a:rPr lang="en-US" dirty="0">
                <a:solidFill>
                  <a:srgbClr val="FF0000"/>
                </a:solidFill>
              </a:rPr>
              <a:t>,</a:t>
            </a:r>
            <a:r>
              <a:rPr lang="en-US" dirty="0"/>
              <a:t> a long-acting oxytocin receptor agonist </a:t>
            </a:r>
            <a:r>
              <a:rPr lang="en-US" dirty="0" smtClean="0"/>
              <a:t>can </a:t>
            </a:r>
            <a:r>
              <a:rPr lang="en-US" dirty="0"/>
              <a:t>also be used as a first-line prophylactic </a:t>
            </a:r>
            <a:r>
              <a:rPr lang="en-US" dirty="0" err="1"/>
              <a:t>uterotonic</a:t>
            </a:r>
            <a:r>
              <a:rPr lang="en-US" dirty="0"/>
              <a:t> instead of oxytocin</a:t>
            </a:r>
          </a:p>
          <a:p>
            <a:endParaRPr lang="en-US" dirty="0"/>
          </a:p>
        </p:txBody>
      </p:sp>
    </p:spTree>
    <p:extLst>
      <p:ext uri="{BB962C8B-B14F-4D97-AF65-F5344CB8AC3E}">
        <p14:creationId xmlns:p14="http://schemas.microsoft.com/office/powerpoint/2010/main" val="2779479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81200"/>
            <a:ext cx="8229600" cy="1143000"/>
          </a:xfrm>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Postoperative Care</a:t>
            </a:r>
            <a:r>
              <a:rPr lang="en-US" b="1" dirty="0">
                <a:solidFill>
                  <a:srgbClr val="FF0000"/>
                </a:solidFill>
              </a:rPr>
              <a:t/>
            </a:r>
            <a:br>
              <a:rPr lang="en-US" b="1" dirty="0">
                <a:solidFill>
                  <a:srgbClr val="FF0000"/>
                </a:solidFill>
              </a:rPr>
            </a:br>
            <a:endParaRPr lang="en-US" dirty="0">
              <a:solidFill>
                <a:srgbClr val="FF0000"/>
              </a:solidFill>
            </a:endParaRPr>
          </a:p>
        </p:txBody>
      </p:sp>
      <p:pic>
        <p:nvPicPr>
          <p:cNvPr id="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3124200"/>
            <a:ext cx="5257800" cy="3535363"/>
          </a:xfrm>
        </p:spPr>
      </p:pic>
    </p:spTree>
    <p:extLst>
      <p:ext uri="{BB962C8B-B14F-4D97-AF65-F5344CB8AC3E}">
        <p14:creationId xmlns:p14="http://schemas.microsoft.com/office/powerpoint/2010/main" val="7335081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Sugar-Free Chewing </a:t>
            </a:r>
            <a:r>
              <a:rPr lang="en-US" dirty="0"/>
              <a:t>Gum </a:t>
            </a:r>
          </a:p>
        </p:txBody>
      </p:sp>
      <p:sp>
        <p:nvSpPr>
          <p:cNvPr id="3" name="Content Placeholder 2"/>
          <p:cNvSpPr>
            <a:spLocks noGrp="1"/>
          </p:cNvSpPr>
          <p:nvPr>
            <p:ph idx="1"/>
          </p:nvPr>
        </p:nvSpPr>
        <p:spPr>
          <a:xfrm>
            <a:off x="457200" y="1600200"/>
            <a:ext cx="8382000" cy="4953000"/>
          </a:xfrm>
        </p:spPr>
        <p:txBody>
          <a:bodyPr>
            <a:normAutofit fontScale="92500" lnSpcReduction="10000"/>
          </a:bodyPr>
          <a:lstStyle/>
          <a:p>
            <a:r>
              <a:rPr lang="en-US" dirty="0"/>
              <a:t>Use </a:t>
            </a:r>
            <a:r>
              <a:rPr lang="en-US" dirty="0" smtClean="0"/>
              <a:t>of it to </a:t>
            </a:r>
            <a:r>
              <a:rPr lang="en-US" dirty="0"/>
              <a:t>Reduce Postoperative Ileus</a:t>
            </a:r>
          </a:p>
          <a:p>
            <a:r>
              <a:rPr lang="en-US" dirty="0"/>
              <a:t>The use of chewing gum has been described as a form of sham </a:t>
            </a:r>
            <a:r>
              <a:rPr lang="en-US" dirty="0" smtClean="0"/>
              <a:t>feeding should </a:t>
            </a:r>
            <a:r>
              <a:rPr lang="en-US" dirty="0"/>
              <a:t>be encouraged starting </a:t>
            </a:r>
            <a:r>
              <a:rPr lang="en-US" dirty="0" smtClean="0"/>
              <a:t>1 hour after surgery till pass flatus or stool</a:t>
            </a:r>
          </a:p>
          <a:p>
            <a:r>
              <a:rPr lang="en-US" dirty="0" smtClean="0"/>
              <a:t>Each patient should </a:t>
            </a:r>
            <a:r>
              <a:rPr lang="en-US" dirty="0"/>
              <a:t>chew one stick of gum, for at least </a:t>
            </a:r>
            <a:r>
              <a:rPr lang="en-US" dirty="0" smtClean="0"/>
              <a:t>30 </a:t>
            </a:r>
            <a:r>
              <a:rPr lang="en-US" dirty="0"/>
              <a:t>minutes, ≥ 3 times per </a:t>
            </a:r>
            <a:r>
              <a:rPr lang="en-US" dirty="0" smtClean="0"/>
              <a:t>day</a:t>
            </a:r>
          </a:p>
          <a:p>
            <a:r>
              <a:rPr lang="en-US" sz="1900" dirty="0" smtClean="0"/>
              <a:t>Increase </a:t>
            </a:r>
            <a:r>
              <a:rPr lang="en-US" sz="1900" dirty="0" err="1"/>
              <a:t>cephalo</a:t>
            </a:r>
            <a:r>
              <a:rPr lang="en-US" sz="1900" dirty="0"/>
              <a:t>-vagal stimulation, leading to increased gastric motility and reduced inhibitory inputs from the sympathetic nervous </a:t>
            </a:r>
            <a:r>
              <a:rPr lang="en-US" sz="1900" dirty="0" smtClean="0"/>
              <a:t>system</a:t>
            </a:r>
          </a:p>
          <a:p>
            <a:r>
              <a:rPr lang="en-US" sz="1900" dirty="0"/>
              <a:t>Gastrointestinal hormones, such as gastrin, </a:t>
            </a:r>
            <a:r>
              <a:rPr lang="en-US" sz="1900" dirty="0" err="1"/>
              <a:t>neurotensin</a:t>
            </a:r>
            <a:r>
              <a:rPr lang="en-US" sz="1900" dirty="0"/>
              <a:t>, cholecystokinin and pancreatic polypeptide, are also increased and result in vagal stimulation of smooth muscle </a:t>
            </a:r>
            <a:r>
              <a:rPr lang="en-US" sz="1900" dirty="0" err="1"/>
              <a:t>fibres</a:t>
            </a:r>
            <a:r>
              <a:rPr lang="en-US" sz="1900" dirty="0"/>
              <a:t>.</a:t>
            </a:r>
            <a:endParaRPr lang="en-US" sz="1900" baseline="30000" dirty="0"/>
          </a:p>
          <a:p>
            <a:r>
              <a:rPr lang="en-US" sz="1900" dirty="0"/>
              <a:t>Chewing gum also increases secretion of saliva and pancreatic </a:t>
            </a:r>
            <a:r>
              <a:rPr lang="en-US" sz="1900" dirty="0" smtClean="0"/>
              <a:t>juices</a:t>
            </a:r>
          </a:p>
          <a:p>
            <a:r>
              <a:rPr lang="en-US" sz="1900" dirty="0" smtClean="0"/>
              <a:t>sorbitol </a:t>
            </a:r>
            <a:r>
              <a:rPr lang="en-US" sz="1900" dirty="0"/>
              <a:t>and </a:t>
            </a:r>
            <a:r>
              <a:rPr lang="en-US" sz="1900" dirty="0" err="1"/>
              <a:t>hexitol</a:t>
            </a:r>
            <a:r>
              <a:rPr lang="en-US" sz="1900" dirty="0"/>
              <a:t> found in sugar-free gum may also play a role in the reduction of postoperative ileus.</a:t>
            </a:r>
            <a:endParaRPr lang="en-US" sz="1900" baseline="30000" dirty="0"/>
          </a:p>
          <a:p>
            <a:endParaRPr lang="en-US" dirty="0"/>
          </a:p>
        </p:txBody>
      </p:sp>
    </p:spTree>
    <p:extLst>
      <p:ext uri="{BB962C8B-B14F-4D97-AF65-F5344CB8AC3E}">
        <p14:creationId xmlns:p14="http://schemas.microsoft.com/office/powerpoint/2010/main" val="3501624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Early Oral </a:t>
            </a:r>
            <a:r>
              <a:rPr lang="en-US" b="1" dirty="0" smtClean="0"/>
              <a:t>Intake</a:t>
            </a:r>
            <a:r>
              <a:rPr lang="en-US" dirty="0"/>
              <a:t> </a:t>
            </a:r>
            <a:r>
              <a:rPr lang="en-US" dirty="0" smtClean="0"/>
              <a:t>within </a:t>
            </a:r>
            <a:r>
              <a:rPr lang="en-US" dirty="0"/>
              <a:t>2 hours</a:t>
            </a:r>
            <a:r>
              <a:rPr lang="en-US" b="1" dirty="0"/>
              <a:t/>
            </a:r>
            <a:br>
              <a:rPr lang="en-US" b="1" dirty="0"/>
            </a:br>
            <a:endParaRPr lang="en-US" dirty="0"/>
          </a:p>
        </p:txBody>
      </p:sp>
      <p:sp>
        <p:nvSpPr>
          <p:cNvPr id="3" name="Content Placeholder 2"/>
          <p:cNvSpPr>
            <a:spLocks noGrp="1"/>
          </p:cNvSpPr>
          <p:nvPr>
            <p:ph idx="1"/>
          </p:nvPr>
        </p:nvSpPr>
        <p:spPr>
          <a:xfrm>
            <a:off x="457200" y="1295400"/>
            <a:ext cx="8458200" cy="5181600"/>
          </a:xfrm>
        </p:spPr>
        <p:txBody>
          <a:bodyPr>
            <a:normAutofit fontScale="85000" lnSpcReduction="20000"/>
          </a:bodyPr>
          <a:lstStyle/>
          <a:p>
            <a:r>
              <a:rPr lang="en-US" dirty="0" smtClean="0"/>
              <a:t>Traditionally</a:t>
            </a:r>
            <a:r>
              <a:rPr lang="en-US" dirty="0"/>
              <a:t>, oral intake has been delayed after abdominal surgery until the return of bowel function is confirmed by bowel sounds or passage of flatus or stools. </a:t>
            </a:r>
            <a:endParaRPr lang="en-US" dirty="0" smtClean="0"/>
          </a:p>
          <a:p>
            <a:r>
              <a:rPr lang="en-US" dirty="0" smtClean="0"/>
              <a:t>This </a:t>
            </a:r>
            <a:r>
              <a:rPr lang="en-US" dirty="0"/>
              <a:t>is contrary to the current evidence indicating that early </a:t>
            </a:r>
            <a:r>
              <a:rPr lang="en-US" dirty="0">
                <a:solidFill>
                  <a:srgbClr val="00B050"/>
                </a:solidFill>
              </a:rPr>
              <a:t>oral </a:t>
            </a:r>
            <a:r>
              <a:rPr lang="en-US" dirty="0" smtClean="0">
                <a:solidFill>
                  <a:srgbClr val="00B050"/>
                </a:solidFill>
              </a:rPr>
              <a:t>fluid intake </a:t>
            </a:r>
            <a:r>
              <a:rPr lang="en-US" dirty="0" smtClean="0">
                <a:solidFill>
                  <a:srgbClr val="FF0000"/>
                </a:solidFill>
              </a:rPr>
              <a:t>within 2 hours </a:t>
            </a:r>
            <a:r>
              <a:rPr lang="en-US" dirty="0"/>
              <a:t>provided they are awake, alert and capable of swallowing </a:t>
            </a:r>
            <a:endParaRPr lang="en-US" dirty="0" smtClean="0"/>
          </a:p>
          <a:p>
            <a:r>
              <a:rPr lang="en-US" dirty="0"/>
              <a:t>P</a:t>
            </a:r>
            <a:r>
              <a:rPr lang="en-US" dirty="0" smtClean="0"/>
              <a:t>romotes </a:t>
            </a:r>
            <a:r>
              <a:rPr lang="en-US" dirty="0"/>
              <a:t>the return of bowel function and early ambulation, decreases the risk of sepsis, reduces the time to breastfeeding, and shortens the length of </a:t>
            </a:r>
            <a:r>
              <a:rPr lang="en-US" dirty="0" smtClean="0"/>
              <a:t>stay </a:t>
            </a:r>
          </a:p>
          <a:p>
            <a:r>
              <a:rPr lang="en-US" dirty="0"/>
              <a:t>Once patient start </a:t>
            </a:r>
            <a:r>
              <a:rPr lang="en-US" dirty="0" smtClean="0">
                <a:solidFill>
                  <a:srgbClr val="FF0000"/>
                </a:solidFill>
              </a:rPr>
              <a:t>get out of bed </a:t>
            </a:r>
            <a:r>
              <a:rPr lang="en-US" dirty="0" smtClean="0"/>
              <a:t>, </a:t>
            </a:r>
            <a:r>
              <a:rPr lang="en-US" dirty="0"/>
              <a:t>she will start </a:t>
            </a:r>
            <a:r>
              <a:rPr lang="en-US" i="1" dirty="0"/>
              <a:t>eating </a:t>
            </a:r>
            <a:r>
              <a:rPr lang="en-US" i="1" dirty="0" smtClean="0">
                <a:solidFill>
                  <a:srgbClr val="00B050"/>
                </a:solidFill>
              </a:rPr>
              <a:t>soft fluid food</a:t>
            </a:r>
            <a:endParaRPr lang="en-US" dirty="0" smtClean="0">
              <a:solidFill>
                <a:srgbClr val="00B050"/>
              </a:solidFill>
            </a:endParaRPr>
          </a:p>
          <a:p>
            <a:r>
              <a:rPr lang="en-US" dirty="0"/>
              <a:t>Once </a:t>
            </a:r>
            <a:r>
              <a:rPr lang="en-US" dirty="0" smtClean="0"/>
              <a:t>patient start </a:t>
            </a:r>
            <a:r>
              <a:rPr lang="en-US" dirty="0" smtClean="0">
                <a:solidFill>
                  <a:srgbClr val="FF0000"/>
                </a:solidFill>
              </a:rPr>
              <a:t>passing </a:t>
            </a:r>
            <a:r>
              <a:rPr lang="en-US" dirty="0">
                <a:solidFill>
                  <a:srgbClr val="FF0000"/>
                </a:solidFill>
              </a:rPr>
              <a:t>gas</a:t>
            </a:r>
            <a:r>
              <a:rPr lang="en-US" dirty="0"/>
              <a:t>, </a:t>
            </a:r>
            <a:r>
              <a:rPr lang="en-US" dirty="0" smtClean="0"/>
              <a:t>she </a:t>
            </a:r>
            <a:r>
              <a:rPr lang="en-US" dirty="0"/>
              <a:t>will start </a:t>
            </a:r>
            <a:r>
              <a:rPr lang="en-US" i="1" dirty="0"/>
              <a:t>eating </a:t>
            </a:r>
            <a:r>
              <a:rPr lang="en-US" i="1" dirty="0">
                <a:solidFill>
                  <a:srgbClr val="00B050"/>
                </a:solidFill>
              </a:rPr>
              <a:t>solid food</a:t>
            </a:r>
            <a:endParaRPr lang="en-US" dirty="0">
              <a:solidFill>
                <a:srgbClr val="00B050"/>
              </a:solidFill>
            </a:endParaRPr>
          </a:p>
          <a:p>
            <a:endParaRPr lang="en-US" dirty="0"/>
          </a:p>
        </p:txBody>
      </p:sp>
    </p:spTree>
    <p:extLst>
      <p:ext uri="{BB962C8B-B14F-4D97-AF65-F5344CB8AC3E}">
        <p14:creationId xmlns:p14="http://schemas.microsoft.com/office/powerpoint/2010/main" val="6633859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Tight </a:t>
            </a:r>
            <a:r>
              <a:rPr lang="en-US" dirty="0"/>
              <a:t>capillary glucose control</a:t>
            </a:r>
          </a:p>
        </p:txBody>
      </p:sp>
    </p:spTree>
    <p:extLst>
      <p:ext uri="{BB962C8B-B14F-4D97-AF65-F5344CB8AC3E}">
        <p14:creationId xmlns:p14="http://schemas.microsoft.com/office/powerpoint/2010/main" val="2821952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1143000"/>
          </a:xfrm>
        </p:spPr>
        <p:txBody>
          <a:bodyPr>
            <a:normAutofit fontScale="90000"/>
          </a:bodyPr>
          <a:lstStyle/>
          <a:p>
            <a:r>
              <a:rPr lang="en-US" b="1" dirty="0" smtClean="0"/>
              <a:t/>
            </a:r>
            <a:br>
              <a:rPr lang="en-US" b="1" dirty="0" smtClean="0"/>
            </a:br>
            <a:r>
              <a:rPr lang="en-US" b="1" dirty="0" smtClean="0"/>
              <a:t>Regular Oral And Multimodal Analgesia</a:t>
            </a:r>
            <a:r>
              <a:rPr lang="en-US" b="1" dirty="0"/>
              <a:t/>
            </a:r>
            <a:br>
              <a:rPr lang="en-US" b="1" dirty="0"/>
            </a:br>
            <a:endParaRPr lang="en-US" dirty="0"/>
          </a:p>
        </p:txBody>
      </p:sp>
      <p:sp>
        <p:nvSpPr>
          <p:cNvPr id="3" name="Content Placeholder 2"/>
          <p:cNvSpPr>
            <a:spLocks noGrp="1"/>
          </p:cNvSpPr>
          <p:nvPr>
            <p:ph idx="1"/>
          </p:nvPr>
        </p:nvSpPr>
        <p:spPr>
          <a:xfrm>
            <a:off x="457200" y="1295400"/>
            <a:ext cx="8458200" cy="5410200"/>
          </a:xfrm>
        </p:spPr>
        <p:txBody>
          <a:bodyPr>
            <a:normAutofit fontScale="70000" lnSpcReduction="20000"/>
          </a:bodyPr>
          <a:lstStyle/>
          <a:p>
            <a:r>
              <a:rPr lang="en-US" dirty="0" smtClean="0"/>
              <a:t>Suboptimal </a:t>
            </a:r>
            <a:r>
              <a:rPr lang="en-US" dirty="0"/>
              <a:t>analgesia is associated with delayed functional recovery, delayed mobilization which could increase the risk of thromboembolic complications, poor maternal bonding with the newborn, breastfeeding difficulties, and an increase in the risk of persistent pain and postpartum depression </a:t>
            </a:r>
            <a:endParaRPr lang="en-US" baseline="30000" dirty="0" smtClean="0"/>
          </a:p>
          <a:p>
            <a:r>
              <a:rPr lang="en-US" dirty="0" smtClean="0"/>
              <a:t>ERAS </a:t>
            </a:r>
            <a:r>
              <a:rPr lang="en-US" dirty="0"/>
              <a:t>protocols recommend a multimodal analgesic regimen using a combination of drugs with different mechanisms of action with the goal of optimizing analgesia, minimizing side effects, and providing opioid sparing </a:t>
            </a:r>
            <a:endParaRPr lang="en-US" baseline="30000" dirty="0" smtClean="0"/>
          </a:p>
          <a:p>
            <a:r>
              <a:rPr lang="en-US" dirty="0" smtClean="0"/>
              <a:t>This </a:t>
            </a:r>
            <a:r>
              <a:rPr lang="en-US" dirty="0"/>
              <a:t>can be achieved through the combination of </a:t>
            </a:r>
            <a:r>
              <a:rPr lang="en-US" dirty="0" err="1"/>
              <a:t>neuraxial</a:t>
            </a:r>
            <a:r>
              <a:rPr lang="en-US" dirty="0"/>
              <a:t> opioid analgesia, oral analgesia, and peripheral nerve blockade</a:t>
            </a:r>
            <a:r>
              <a:rPr lang="en-US" dirty="0" smtClean="0"/>
              <a:t>.</a:t>
            </a:r>
          </a:p>
          <a:p>
            <a:r>
              <a:rPr lang="en-US" sz="2000" dirty="0" err="1" smtClean="0"/>
              <a:t>Neuraxial</a:t>
            </a:r>
            <a:r>
              <a:rPr lang="en-US" sz="2000" dirty="0" smtClean="0"/>
              <a:t> </a:t>
            </a:r>
            <a:r>
              <a:rPr lang="en-US" sz="2000" dirty="0"/>
              <a:t>morphine was discussed earlier in this review and is considered the gold standard for post cesarean </a:t>
            </a:r>
            <a:r>
              <a:rPr lang="en-US" sz="2000" dirty="0" smtClean="0"/>
              <a:t>analgesia</a:t>
            </a:r>
          </a:p>
          <a:p>
            <a:r>
              <a:rPr lang="en-US" sz="2000" dirty="0"/>
              <a:t>Acetaminophen PO 1000 mg Q6 + with Ketorolac 15mg Q6 hours</a:t>
            </a:r>
          </a:p>
          <a:p>
            <a:r>
              <a:rPr lang="en-US" sz="2000" dirty="0"/>
              <a:t>Acetaminophen 650 mg Q8 hours + Ibuprofen 800mg Q 8hours</a:t>
            </a:r>
          </a:p>
          <a:p>
            <a:r>
              <a:rPr lang="en-US" sz="2000" dirty="0"/>
              <a:t>Acetaminophen 650mg TID and Ibuprofen BID</a:t>
            </a:r>
          </a:p>
          <a:p>
            <a:r>
              <a:rPr lang="en-US" sz="2000" dirty="0"/>
              <a:t>oxycodone for breakthrough pain</a:t>
            </a:r>
          </a:p>
          <a:p>
            <a:r>
              <a:rPr lang="en-US" sz="2000" dirty="0"/>
              <a:t>IV narcotic for severe pain</a:t>
            </a:r>
          </a:p>
          <a:p>
            <a:r>
              <a:rPr lang="en-US" sz="2000" dirty="0"/>
              <a:t>Consider Gabapentin for chronic opioid users</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18757" y="4757986"/>
            <a:ext cx="3204461" cy="2066428"/>
          </a:xfrm>
          <a:prstGeom prst="rect">
            <a:avLst/>
          </a:prstGeom>
        </p:spPr>
      </p:pic>
    </p:spTree>
    <p:extLst>
      <p:ext uri="{BB962C8B-B14F-4D97-AF65-F5344CB8AC3E}">
        <p14:creationId xmlns:p14="http://schemas.microsoft.com/office/powerpoint/2010/main" val="324122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Early Mobilization</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Early </a:t>
            </a:r>
            <a:r>
              <a:rPr lang="en-US" dirty="0"/>
              <a:t>mobilization improves pulmonary function and tissue oxygenation, improves insulin resistance, reduces risk of thromboembolism, and shortens length of stay </a:t>
            </a:r>
            <a:endParaRPr lang="en-US" baseline="30000" dirty="0" smtClean="0"/>
          </a:p>
          <a:p>
            <a:r>
              <a:rPr lang="en-US" dirty="0" smtClean="0"/>
              <a:t> </a:t>
            </a:r>
            <a:r>
              <a:rPr lang="en-US" dirty="0"/>
              <a:t>Effective postoperative analgesia is a key factor in facilitating early postoperative mobilization. </a:t>
            </a:r>
          </a:p>
        </p:txBody>
      </p:sp>
    </p:spTree>
    <p:extLst>
      <p:ext uri="{BB962C8B-B14F-4D97-AF65-F5344CB8AC3E}">
        <p14:creationId xmlns:p14="http://schemas.microsoft.com/office/powerpoint/2010/main" val="1134632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610600" cy="5867400"/>
          </a:xfrm>
        </p:spPr>
        <p:txBody>
          <a:bodyPr>
            <a:normAutofit/>
          </a:bodyPr>
          <a:lstStyle/>
          <a:p>
            <a:r>
              <a:rPr lang="en-US" dirty="0" smtClean="0"/>
              <a:t>Pre-operative  </a:t>
            </a:r>
            <a:r>
              <a:rPr lang="en-US" sz="2400" dirty="0" smtClean="0"/>
              <a:t>-pre-admission -long – antenatal care</a:t>
            </a:r>
          </a:p>
          <a:p>
            <a:pPr>
              <a:buNone/>
            </a:pPr>
            <a:r>
              <a:rPr lang="en-US" sz="2400" dirty="0" smtClean="0"/>
              <a:t>                                                                     - short – 1 day before surgery</a:t>
            </a:r>
          </a:p>
          <a:p>
            <a:pPr>
              <a:buNone/>
            </a:pPr>
            <a:r>
              <a:rPr lang="en-US" sz="2400" dirty="0" smtClean="0"/>
              <a:t>                                          -post-admission – 2 hour  before surgery</a:t>
            </a:r>
          </a:p>
          <a:p>
            <a:r>
              <a:rPr lang="en-US" dirty="0" smtClean="0"/>
              <a:t>Intra-operative</a:t>
            </a:r>
          </a:p>
          <a:p>
            <a:r>
              <a:rPr lang="en-US" dirty="0" smtClean="0"/>
              <a:t>Post-operative    - </a:t>
            </a:r>
            <a:r>
              <a:rPr lang="en-US" sz="2400" dirty="0" smtClean="0"/>
              <a:t>recovery room (first hour)</a:t>
            </a:r>
          </a:p>
          <a:p>
            <a:pPr>
              <a:buNone/>
            </a:pPr>
            <a:r>
              <a:rPr lang="en-US" dirty="0" smtClean="0"/>
              <a:t>                                  - </a:t>
            </a:r>
            <a:r>
              <a:rPr lang="en-US" sz="2400" dirty="0" smtClean="0"/>
              <a:t>maternity unit ( 4-6 hours)</a:t>
            </a:r>
            <a:endParaRPr lang="en-US" dirty="0" smtClean="0"/>
          </a:p>
          <a:p>
            <a:r>
              <a:rPr lang="en-US" dirty="0" smtClean="0"/>
              <a:t>Discharge   </a:t>
            </a:r>
            <a:r>
              <a:rPr lang="en-US" sz="2400" dirty="0" smtClean="0"/>
              <a:t>- same day of operation</a:t>
            </a:r>
          </a:p>
          <a:p>
            <a:pPr>
              <a:buNone/>
            </a:pPr>
            <a:r>
              <a:rPr lang="en-US" sz="2400" dirty="0" smtClean="0"/>
              <a:t>                                  - second day after operation</a:t>
            </a:r>
            <a:endParaRPr lang="en-US" dirty="0" smtClean="0"/>
          </a:p>
          <a:p>
            <a:r>
              <a:rPr lang="en-US" dirty="0" smtClean="0"/>
              <a:t>Post-discharge   - </a:t>
            </a:r>
            <a:r>
              <a:rPr lang="en-US" sz="2400" dirty="0" smtClean="0"/>
              <a:t>first 24 hour</a:t>
            </a:r>
          </a:p>
          <a:p>
            <a:pPr>
              <a:buNone/>
            </a:pPr>
            <a:r>
              <a:rPr lang="en-US" sz="2400" dirty="0" smtClean="0"/>
              <a:t>                                             - first visit after 5-7 </a:t>
            </a:r>
            <a:r>
              <a:rPr lang="en-US" sz="2400" dirty="0" smtClean="0"/>
              <a:t>day</a:t>
            </a:r>
          </a:p>
          <a:p>
            <a:pPr>
              <a:buNone/>
            </a:pPr>
            <a:r>
              <a:rPr lang="en-US" sz="2400" dirty="0"/>
              <a:t> </a:t>
            </a:r>
            <a:r>
              <a:rPr lang="en-US" sz="2400" dirty="0" smtClean="0"/>
              <a:t>                                            - schedule visits</a:t>
            </a:r>
            <a:endParaRPr lang="en-US" sz="2400" dirty="0" smtClean="0"/>
          </a:p>
          <a:p>
            <a:pPr>
              <a:buNone/>
            </a:pPr>
            <a:endParaRPr lang="en-US" sz="2400" dirty="0" smtClean="0"/>
          </a:p>
          <a:p>
            <a:endParaRPr lang="en-US" dirty="0"/>
          </a:p>
        </p:txBody>
      </p:sp>
    </p:spTree>
    <p:extLst>
      <p:ext uri="{BB962C8B-B14F-4D97-AF65-F5344CB8AC3E}">
        <p14:creationId xmlns:p14="http://schemas.microsoft.com/office/powerpoint/2010/main" val="21308251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Consultation with a </a:t>
            </a:r>
            <a:r>
              <a:rPr lang="en-US" dirty="0" err="1"/>
              <a:t>lactational</a:t>
            </a:r>
            <a:r>
              <a:rPr lang="en-US" dirty="0"/>
              <a:t> </a:t>
            </a:r>
            <a:r>
              <a:rPr lang="en-US" dirty="0" smtClean="0"/>
              <a:t>expert</a:t>
            </a:r>
          </a:p>
          <a:p>
            <a:endParaRPr lang="en-US" dirty="0"/>
          </a:p>
          <a:p>
            <a:endParaRPr lang="en-US" dirty="0"/>
          </a:p>
          <a:p>
            <a:r>
              <a:rPr lang="en-US" dirty="0"/>
              <a:t>Complete neonatal evaluation by the neonatal team </a:t>
            </a:r>
          </a:p>
          <a:p>
            <a:endParaRPr lang="en-US" dirty="0"/>
          </a:p>
        </p:txBody>
      </p:sp>
    </p:spTree>
    <p:extLst>
      <p:ext uri="{BB962C8B-B14F-4D97-AF65-F5344CB8AC3E}">
        <p14:creationId xmlns:p14="http://schemas.microsoft.com/office/powerpoint/2010/main" val="29476054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Tubes and Drains</a:t>
            </a:r>
            <a:br>
              <a:rPr lang="en-US" dirty="0" smtClean="0"/>
            </a:br>
            <a:endParaRPr lang="en-US" dirty="0"/>
          </a:p>
        </p:txBody>
      </p:sp>
      <p:sp>
        <p:nvSpPr>
          <p:cNvPr id="3" name="Content Placeholder 2"/>
          <p:cNvSpPr>
            <a:spLocks noGrp="1"/>
          </p:cNvSpPr>
          <p:nvPr>
            <p:ph idx="1"/>
          </p:nvPr>
        </p:nvSpPr>
        <p:spPr/>
        <p:txBody>
          <a:bodyPr/>
          <a:lstStyle/>
          <a:p>
            <a:r>
              <a:rPr lang="en-US" dirty="0" smtClean="0"/>
              <a:t>Whenever possible, </a:t>
            </a:r>
          </a:p>
          <a:p>
            <a:r>
              <a:rPr lang="en-US" dirty="0" smtClean="0"/>
              <a:t>the routine use of postoperative nasogastric or </a:t>
            </a:r>
            <a:r>
              <a:rPr lang="en-US" dirty="0" err="1" smtClean="0"/>
              <a:t>orogastric</a:t>
            </a:r>
            <a:r>
              <a:rPr lang="en-US" dirty="0" smtClean="0"/>
              <a:t> tube, urinary catheters, and abdominal and pelvic drains without clear indications </a:t>
            </a:r>
          </a:p>
          <a:p>
            <a:r>
              <a:rPr lang="en-US" dirty="0" smtClean="0"/>
              <a:t>should also be avoided</a:t>
            </a:r>
          </a:p>
          <a:p>
            <a:endParaRPr lang="en-US" dirty="0"/>
          </a:p>
        </p:txBody>
      </p:sp>
    </p:spTree>
    <p:extLst>
      <p:ext uri="{BB962C8B-B14F-4D97-AF65-F5344CB8AC3E}">
        <p14:creationId xmlns:p14="http://schemas.microsoft.com/office/powerpoint/2010/main" val="39113303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Early Removal Of Urinary Catheter</a:t>
            </a:r>
            <a:r>
              <a:rPr lang="en-US" b="1" dirty="0"/>
              <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smtClean="0"/>
              <a:t>It </a:t>
            </a:r>
            <a:r>
              <a:rPr lang="en-US" dirty="0"/>
              <a:t>is recommended that urinary catheters are removed </a:t>
            </a:r>
            <a:r>
              <a:rPr lang="en-US" dirty="0">
                <a:solidFill>
                  <a:srgbClr val="FF0000"/>
                </a:solidFill>
              </a:rPr>
              <a:t>within 24 hours </a:t>
            </a:r>
            <a:r>
              <a:rPr lang="en-US" dirty="0"/>
              <a:t>in ERAS protocols. There are few data on the timing of urinary catheter removal in women who have cesarean delivery under spinal anesthesia. </a:t>
            </a:r>
            <a:endParaRPr lang="en-US" dirty="0" smtClean="0"/>
          </a:p>
          <a:p>
            <a:r>
              <a:rPr lang="en-US" dirty="0" smtClean="0"/>
              <a:t>In </a:t>
            </a:r>
            <a:r>
              <a:rPr lang="en-US" dirty="0"/>
              <a:t>a published audit of an ERAS protocol for cesarean delivery, urinary catheters were removed </a:t>
            </a:r>
            <a:r>
              <a:rPr lang="en-US" dirty="0">
                <a:solidFill>
                  <a:srgbClr val="FF0000"/>
                </a:solidFill>
              </a:rPr>
              <a:t>7 hours after the procedure </a:t>
            </a:r>
            <a:r>
              <a:rPr lang="en-US" dirty="0"/>
              <a:t>to facilitate early ambulation with no complications reported</a:t>
            </a:r>
          </a:p>
          <a:p>
            <a:endParaRPr lang="en-US" dirty="0"/>
          </a:p>
        </p:txBody>
      </p:sp>
    </p:spTree>
    <p:extLst>
      <p:ext uri="{BB962C8B-B14F-4D97-AF65-F5344CB8AC3E}">
        <p14:creationId xmlns:p14="http://schemas.microsoft.com/office/powerpoint/2010/main" val="12707146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Early Removal Of </a:t>
            </a:r>
            <a:r>
              <a:rPr lang="en-US" b="1" dirty="0" smtClean="0"/>
              <a:t>IV </a:t>
            </a:r>
            <a:r>
              <a:rPr lang="en-US" b="1" dirty="0"/>
              <a:t>Catheter</a:t>
            </a:r>
            <a:br>
              <a:rPr lang="en-US" b="1" dirty="0"/>
            </a:br>
            <a:endParaRPr lang="en-US" dirty="0"/>
          </a:p>
        </p:txBody>
      </p:sp>
      <p:sp>
        <p:nvSpPr>
          <p:cNvPr id="3" name="Content Placeholder 2"/>
          <p:cNvSpPr>
            <a:spLocks noGrp="1"/>
          </p:cNvSpPr>
          <p:nvPr>
            <p:ph idx="1"/>
          </p:nvPr>
        </p:nvSpPr>
        <p:spPr/>
        <p:txBody>
          <a:bodyPr/>
          <a:lstStyle/>
          <a:p>
            <a:r>
              <a:rPr lang="en-US" dirty="0"/>
              <a:t>Decannulate IV 12-24 </a:t>
            </a:r>
            <a:r>
              <a:rPr lang="en-US" dirty="0" smtClean="0"/>
              <a:t>hours</a:t>
            </a:r>
            <a:endParaRPr lang="en-US" dirty="0"/>
          </a:p>
        </p:txBody>
      </p:sp>
    </p:spTree>
    <p:extLst>
      <p:ext uri="{BB962C8B-B14F-4D97-AF65-F5344CB8AC3E}">
        <p14:creationId xmlns:p14="http://schemas.microsoft.com/office/powerpoint/2010/main" val="1849460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Early </a:t>
            </a:r>
            <a:r>
              <a:rPr lang="en-US" b="1" dirty="0"/>
              <a:t>Removal Of </a:t>
            </a:r>
            <a:r>
              <a:rPr lang="en-US" b="1" dirty="0" smtClean="0"/>
              <a:t>Drains</a:t>
            </a:r>
            <a:endParaRPr lang="en-US" dirty="0"/>
          </a:p>
        </p:txBody>
      </p:sp>
      <p:sp>
        <p:nvSpPr>
          <p:cNvPr id="3" name="Content Placeholder 2"/>
          <p:cNvSpPr>
            <a:spLocks noGrp="1"/>
          </p:cNvSpPr>
          <p:nvPr>
            <p:ph idx="1"/>
          </p:nvPr>
        </p:nvSpPr>
        <p:spPr/>
        <p:txBody>
          <a:bodyPr/>
          <a:lstStyle/>
          <a:p>
            <a:r>
              <a:rPr lang="en-US" dirty="0"/>
              <a:t>Surgical drains should be removed as early as possible after surgery</a:t>
            </a:r>
          </a:p>
        </p:txBody>
      </p:sp>
    </p:spTree>
    <p:extLst>
      <p:ext uri="{BB962C8B-B14F-4D97-AF65-F5344CB8AC3E}">
        <p14:creationId xmlns:p14="http://schemas.microsoft.com/office/powerpoint/2010/main" val="40824854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Discharge Phase</a:t>
            </a:r>
            <a:br>
              <a:rPr lang="en-US" dirty="0" smtClean="0"/>
            </a:br>
            <a:r>
              <a:rPr lang="en-US" dirty="0" smtClean="0"/>
              <a:t>(Same Day Discharge)</a:t>
            </a:r>
            <a:br>
              <a:rPr lang="en-US" dirty="0" smtClean="0"/>
            </a:br>
            <a:endParaRPr lang="en-US" dirty="0"/>
          </a:p>
        </p:txBody>
      </p:sp>
      <p:sp>
        <p:nvSpPr>
          <p:cNvPr id="3" name="Content Placeholder 2"/>
          <p:cNvSpPr>
            <a:spLocks noGrp="1"/>
          </p:cNvSpPr>
          <p:nvPr>
            <p:ph idx="1"/>
          </p:nvPr>
        </p:nvSpPr>
        <p:spPr>
          <a:xfrm>
            <a:off x="457200" y="1676400"/>
            <a:ext cx="8229600" cy="4906963"/>
          </a:xfrm>
        </p:spPr>
        <p:txBody>
          <a:bodyPr>
            <a:normAutofit fontScale="85000" lnSpcReduction="10000"/>
          </a:bodyPr>
          <a:lstStyle/>
          <a:p>
            <a:r>
              <a:rPr lang="en-US" dirty="0" smtClean="0"/>
              <a:t>These criteria  may include:</a:t>
            </a:r>
          </a:p>
          <a:p>
            <a:r>
              <a:rPr lang="en-US" dirty="0"/>
              <a:t>• Hemodynamically </a:t>
            </a:r>
            <a:r>
              <a:rPr lang="en-US" dirty="0" smtClean="0"/>
              <a:t>stable within 20 percent of admission vital signs or as determined by the facility. </a:t>
            </a:r>
          </a:p>
          <a:p>
            <a:r>
              <a:rPr lang="en-US" dirty="0" smtClean="0"/>
              <a:t>• Ability to drink, without nausea or vomiting.</a:t>
            </a:r>
          </a:p>
          <a:p>
            <a:r>
              <a:rPr lang="en-US" dirty="0" smtClean="0"/>
              <a:t>•Adequate pain control with oral analgesia (pain score less than 3)</a:t>
            </a:r>
          </a:p>
          <a:p>
            <a:r>
              <a:rPr lang="en-US" dirty="0" smtClean="0"/>
              <a:t>•Independently mobile able to get out of bed </a:t>
            </a:r>
          </a:p>
          <a:p>
            <a:r>
              <a:rPr lang="en-US" dirty="0" smtClean="0"/>
              <a:t>• voiding trial complete</a:t>
            </a:r>
          </a:p>
          <a:p>
            <a:r>
              <a:rPr lang="en-US" dirty="0" smtClean="0"/>
              <a:t>•No signs of delirium( </a:t>
            </a:r>
            <a:r>
              <a:rPr lang="en-US" dirty="0" err="1" smtClean="0"/>
              <a:t>orinted</a:t>
            </a:r>
            <a:r>
              <a:rPr lang="en-US" dirty="0" smtClean="0"/>
              <a:t> to time , person, place)</a:t>
            </a:r>
          </a:p>
          <a:p>
            <a:r>
              <a:rPr lang="en-US" dirty="0" smtClean="0"/>
              <a:t>•No complications requiring extended hospital care</a:t>
            </a:r>
          </a:p>
          <a:p>
            <a:endParaRPr lang="en-US" dirty="0"/>
          </a:p>
        </p:txBody>
      </p:sp>
    </p:spTree>
    <p:extLst>
      <p:ext uri="{BB962C8B-B14F-4D97-AF65-F5344CB8AC3E}">
        <p14:creationId xmlns:p14="http://schemas.microsoft.com/office/powerpoint/2010/main" val="13287303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 to discharge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patient, family or caregiver also receive written information that  includes </a:t>
            </a:r>
          </a:p>
          <a:p>
            <a:r>
              <a:rPr lang="en-US" dirty="0" smtClean="0"/>
              <a:t>instructions, </a:t>
            </a:r>
          </a:p>
          <a:p>
            <a:r>
              <a:rPr lang="en-US" dirty="0" smtClean="0"/>
              <a:t>symptoms to monitor for that need to be reported and who to report them to, </a:t>
            </a:r>
          </a:p>
          <a:p>
            <a:r>
              <a:rPr lang="en-US" dirty="0" smtClean="0"/>
              <a:t>emergency contact information,</a:t>
            </a:r>
          </a:p>
          <a:p>
            <a:r>
              <a:rPr lang="en-US" dirty="0" smtClean="0"/>
              <a:t> strategies to aid recovery (e.g., how to control pain with  medicine, how to care for the incisions)</a:t>
            </a:r>
          </a:p>
          <a:p>
            <a:r>
              <a:rPr lang="en-US" dirty="0" smtClean="0"/>
              <a:t>The patient is scheduled for follow-up appointments, as necessary, with the  surgeon,</a:t>
            </a:r>
          </a:p>
          <a:p>
            <a:endParaRPr lang="en-US" dirty="0"/>
          </a:p>
        </p:txBody>
      </p:sp>
    </p:spTree>
    <p:extLst>
      <p:ext uri="{BB962C8B-B14F-4D97-AF65-F5344CB8AC3E}">
        <p14:creationId xmlns:p14="http://schemas.microsoft.com/office/powerpoint/2010/main" val="35942793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Follow-up post discharge ...</a:t>
            </a:r>
            <a:endParaRPr lang="en-US" dirty="0"/>
          </a:p>
        </p:txBody>
      </p:sp>
      <p:sp>
        <p:nvSpPr>
          <p:cNvPr id="3" name="Content Placeholder 2"/>
          <p:cNvSpPr>
            <a:spLocks noGrp="1"/>
          </p:cNvSpPr>
          <p:nvPr>
            <p:ph idx="1"/>
          </p:nvPr>
        </p:nvSpPr>
        <p:spPr/>
        <p:txBody>
          <a:bodyPr>
            <a:normAutofit/>
          </a:bodyPr>
          <a:lstStyle/>
          <a:p>
            <a:r>
              <a:rPr lang="en-US" dirty="0" smtClean="0"/>
              <a:t>Outpatient clinic:</a:t>
            </a:r>
          </a:p>
          <a:p>
            <a:pPr>
              <a:buNone/>
            </a:pPr>
            <a:r>
              <a:rPr lang="en-US" dirty="0" smtClean="0"/>
              <a:t>      - Open  telephone line (phone call)</a:t>
            </a:r>
          </a:p>
          <a:p>
            <a:pPr>
              <a:buNone/>
            </a:pPr>
            <a:r>
              <a:rPr lang="en-US" dirty="0" smtClean="0"/>
              <a:t>      - Open access to the clinic 7:00-23:00</a:t>
            </a:r>
          </a:p>
          <a:p>
            <a:r>
              <a:rPr lang="en-US" dirty="0" smtClean="0"/>
              <a:t>post-operative emergency department visit</a:t>
            </a:r>
          </a:p>
          <a:p>
            <a:r>
              <a:rPr lang="en-US" dirty="0" smtClean="0"/>
              <a:t>Home visit of health visitor (nurse)</a:t>
            </a:r>
          </a:p>
          <a:p>
            <a:endParaRPr lang="en-US" dirty="0"/>
          </a:p>
        </p:txBody>
      </p:sp>
    </p:spTree>
    <p:extLst>
      <p:ext uri="{BB962C8B-B14F-4D97-AF65-F5344CB8AC3E}">
        <p14:creationId xmlns:p14="http://schemas.microsoft.com/office/powerpoint/2010/main" val="32263156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Follow-up appointments</a:t>
            </a:r>
            <a:br>
              <a:rPr lang="en-US" dirty="0">
                <a:solidFill>
                  <a:srgbClr val="FF0000"/>
                </a:solidFill>
              </a:rPr>
            </a:br>
            <a:endParaRPr lang="en-US" dirty="0"/>
          </a:p>
        </p:txBody>
      </p:sp>
      <p:sp>
        <p:nvSpPr>
          <p:cNvPr id="3" name="Content Placeholder 2"/>
          <p:cNvSpPr>
            <a:spLocks noGrp="1"/>
          </p:cNvSpPr>
          <p:nvPr>
            <p:ph idx="1"/>
          </p:nvPr>
        </p:nvSpPr>
        <p:spPr/>
        <p:txBody>
          <a:bodyPr/>
          <a:lstStyle/>
          <a:p>
            <a:r>
              <a:rPr lang="en-US" dirty="0"/>
              <a:t>First visit to their surgeon's office</a:t>
            </a:r>
          </a:p>
          <a:p>
            <a:pPr marL="0" indent="0">
              <a:buNone/>
            </a:pPr>
            <a:r>
              <a:rPr lang="en-US" dirty="0" smtClean="0"/>
              <a:t>    through </a:t>
            </a:r>
            <a:r>
              <a:rPr lang="en-US" dirty="0"/>
              <a:t>5-7 days </a:t>
            </a:r>
            <a:r>
              <a:rPr lang="en-US" dirty="0" err="1"/>
              <a:t>postdischarge</a:t>
            </a:r>
            <a:r>
              <a:rPr lang="en-US" dirty="0"/>
              <a:t> </a:t>
            </a:r>
            <a:endParaRPr lang="en-US" dirty="0" smtClean="0"/>
          </a:p>
          <a:p>
            <a:r>
              <a:rPr lang="en-US" dirty="0" smtClean="0"/>
              <a:t>Further schedules visits</a:t>
            </a:r>
            <a:endParaRPr lang="en-US" dirty="0"/>
          </a:p>
        </p:txBody>
      </p:sp>
    </p:spTree>
    <p:extLst>
      <p:ext uri="{BB962C8B-B14F-4D97-AF65-F5344CB8AC3E}">
        <p14:creationId xmlns:p14="http://schemas.microsoft.com/office/powerpoint/2010/main" val="18298032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52401"/>
            <a:ext cx="6553200" cy="6660918"/>
          </a:xfrm>
        </p:spPr>
      </p:pic>
    </p:spTree>
    <p:extLst>
      <p:ext uri="{BB962C8B-B14F-4D97-AF65-F5344CB8AC3E}">
        <p14:creationId xmlns:p14="http://schemas.microsoft.com/office/powerpoint/2010/main" val="1376458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With the goals of minimizing the physiologic changes associated with surgery.</a:t>
            </a:r>
          </a:p>
          <a:p>
            <a:r>
              <a:rPr lang="en-US" dirty="0"/>
              <a:t>Patient benefits associated with ERAS include lower hospital </a:t>
            </a:r>
            <a:r>
              <a:rPr lang="en-US" dirty="0" smtClean="0"/>
              <a:t>stays, </a:t>
            </a:r>
            <a:r>
              <a:rPr lang="en-US" dirty="0"/>
              <a:t>recovery time and postoperative complication rates</a:t>
            </a:r>
            <a:r>
              <a:rPr lang="en-US" dirty="0" smtClean="0"/>
              <a:t>.</a:t>
            </a:r>
          </a:p>
          <a:p>
            <a:endParaRPr lang="en-US" dirty="0"/>
          </a:p>
          <a:p>
            <a:endParaRPr lang="en-US" dirty="0"/>
          </a:p>
        </p:txBody>
      </p:sp>
      <p:sp>
        <p:nvSpPr>
          <p:cNvPr id="2" name="TextBox 1"/>
          <p:cNvSpPr txBox="1"/>
          <p:nvPr/>
        </p:nvSpPr>
        <p:spPr>
          <a:xfrm>
            <a:off x="3429000" y="457200"/>
            <a:ext cx="1905000" cy="830997"/>
          </a:xfrm>
          <a:prstGeom prst="rect">
            <a:avLst/>
          </a:prstGeom>
          <a:noFill/>
        </p:spPr>
        <p:txBody>
          <a:bodyPr wrap="square" rtlCol="0">
            <a:spAutoFit/>
          </a:bodyPr>
          <a:lstStyle/>
          <a:p>
            <a:r>
              <a:rPr lang="en-US" sz="4800" dirty="0" smtClean="0"/>
              <a:t>Goals</a:t>
            </a:r>
            <a:endParaRPr lang="en-US" sz="4800" dirty="0"/>
          </a:p>
        </p:txBody>
      </p:sp>
    </p:spTree>
    <p:extLst>
      <p:ext uri="{BB962C8B-B14F-4D97-AF65-F5344CB8AC3E}">
        <p14:creationId xmlns:p14="http://schemas.microsoft.com/office/powerpoint/2010/main" val="12853346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Recommendations against the element use </a:t>
            </a:r>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They were </a:t>
            </a:r>
            <a:r>
              <a:rPr lang="en-US" dirty="0"/>
              <a:t>made for </a:t>
            </a:r>
            <a:endParaRPr lang="en-US" dirty="0" smtClean="0"/>
          </a:p>
          <a:p>
            <a:r>
              <a:rPr lang="en-US" dirty="0" smtClean="0"/>
              <a:t>Preoperative </a:t>
            </a:r>
            <a:r>
              <a:rPr lang="en-US" dirty="0"/>
              <a:t>(maternal sedation, bowel preparation), </a:t>
            </a:r>
            <a:endParaRPr lang="en-US" dirty="0" smtClean="0"/>
          </a:p>
          <a:p>
            <a:r>
              <a:rPr lang="en-US" dirty="0"/>
              <a:t>I</a:t>
            </a:r>
            <a:r>
              <a:rPr lang="en-US" dirty="0" smtClean="0"/>
              <a:t>ntraoperative </a:t>
            </a:r>
            <a:r>
              <a:rPr lang="en-US" dirty="0"/>
              <a:t>(neonatal oral suctioning or increased inspired oxygen), and </a:t>
            </a:r>
            <a:endParaRPr lang="en-US" dirty="0" smtClean="0"/>
          </a:p>
          <a:p>
            <a:r>
              <a:rPr lang="en-US" dirty="0" smtClean="0"/>
              <a:t>Postoperative </a:t>
            </a:r>
            <a:r>
              <a:rPr lang="en-US" dirty="0"/>
              <a:t>(heparin should not be used routinely venous thromboembolism prophylaxis). </a:t>
            </a:r>
            <a:endParaRPr lang="en-US" dirty="0" smtClean="0"/>
          </a:p>
          <a:p>
            <a:r>
              <a:rPr lang="en-US" dirty="0" smtClean="0"/>
              <a:t>Because </a:t>
            </a:r>
            <a:r>
              <a:rPr lang="en-US" dirty="0"/>
              <a:t>these ERAS cesarean delivery pathway recommendations (elements/processes) are studied, implemented, audited, evaluated, and optimized by the maternity care teams, this will create an opportunity for the focused and optimized areas of care research with further enhanced care and recommendation.</a:t>
            </a:r>
          </a:p>
          <a:p>
            <a:endParaRPr lang="en-US" dirty="0"/>
          </a:p>
        </p:txBody>
      </p:sp>
    </p:spTree>
    <p:extLst>
      <p:ext uri="{BB962C8B-B14F-4D97-AF65-F5344CB8AC3E}">
        <p14:creationId xmlns:p14="http://schemas.microsoft.com/office/powerpoint/2010/main" val="34756867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Conclusion</a:t>
            </a:r>
            <a:r>
              <a:rPr lang="en-US" b="1" dirty="0"/>
              <a:t/>
            </a:r>
            <a:br>
              <a:rPr lang="en-US" b="1" dirty="0"/>
            </a:br>
            <a:endParaRPr lang="en-US" dirty="0"/>
          </a:p>
        </p:txBody>
      </p:sp>
      <p:sp>
        <p:nvSpPr>
          <p:cNvPr id="3" name="Content Placeholder 2"/>
          <p:cNvSpPr>
            <a:spLocks noGrp="1"/>
          </p:cNvSpPr>
          <p:nvPr>
            <p:ph idx="1"/>
          </p:nvPr>
        </p:nvSpPr>
        <p:spPr>
          <a:xfrm>
            <a:off x="457200" y="1600200"/>
            <a:ext cx="8229600" cy="4724400"/>
          </a:xfrm>
        </p:spPr>
        <p:txBody>
          <a:bodyPr/>
          <a:lstStyle/>
          <a:p>
            <a:r>
              <a:rPr lang="en-US" dirty="0" smtClean="0"/>
              <a:t>An </a:t>
            </a:r>
            <a:r>
              <a:rPr lang="en-US" dirty="0"/>
              <a:t>enhanced recovery program for cesarean delivery should consist of the best evidence in perioperative care of the parturient</a:t>
            </a:r>
            <a:r>
              <a:rPr lang="en-US"/>
              <a:t>. </a:t>
            </a:r>
            <a:endParaRPr lang="en-US" smtClean="0"/>
          </a:p>
          <a:p>
            <a:r>
              <a:rPr lang="en-US" smtClean="0"/>
              <a:t>There </a:t>
            </a:r>
            <a:r>
              <a:rPr lang="en-US" dirty="0"/>
              <a:t>is wide variability in components of published ERAS protocols for cesarean delivery. </a:t>
            </a:r>
            <a:endParaRPr lang="en-US" dirty="0" smtClean="0"/>
          </a:p>
          <a:p>
            <a:r>
              <a:rPr lang="en-US" dirty="0" smtClean="0"/>
              <a:t>Future </a:t>
            </a:r>
            <a:r>
              <a:rPr lang="en-US" dirty="0"/>
              <a:t>studies on developing and evaluating the impact of various components are needed.</a:t>
            </a:r>
          </a:p>
          <a:p>
            <a:endParaRPr lang="en-US" dirty="0"/>
          </a:p>
        </p:txBody>
      </p:sp>
    </p:spTree>
    <p:extLst>
      <p:ext uri="{BB962C8B-B14F-4D97-AF65-F5344CB8AC3E}">
        <p14:creationId xmlns:p14="http://schemas.microsoft.com/office/powerpoint/2010/main" val="4128405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Recovery</a:t>
            </a:r>
            <a:endParaRPr lang="en-US" dirty="0"/>
          </a:p>
        </p:txBody>
      </p:sp>
      <p:sp>
        <p:nvSpPr>
          <p:cNvPr id="3" name="Content Placeholder 2"/>
          <p:cNvSpPr>
            <a:spLocks noGrp="1"/>
          </p:cNvSpPr>
          <p:nvPr>
            <p:ph idx="1"/>
          </p:nvPr>
        </p:nvSpPr>
        <p:spPr>
          <a:xfrm>
            <a:off x="242455" y="1143000"/>
            <a:ext cx="8458200" cy="5334000"/>
          </a:xfrm>
        </p:spPr>
        <p:txBody>
          <a:bodyPr>
            <a:normAutofit fontScale="92500" lnSpcReduction="10000"/>
          </a:bodyPr>
          <a:lstStyle/>
          <a:p>
            <a:r>
              <a:rPr lang="en-US" dirty="0" smtClean="0">
                <a:solidFill>
                  <a:srgbClr val="FF0000"/>
                </a:solidFill>
              </a:rPr>
              <a:t>Recovery</a:t>
            </a:r>
            <a:r>
              <a:rPr lang="en-US" dirty="0" smtClean="0"/>
              <a:t> is The </a:t>
            </a:r>
            <a:r>
              <a:rPr lang="en-US" dirty="0"/>
              <a:t>moment when a patient has reached </a:t>
            </a:r>
            <a:r>
              <a:rPr lang="en-US" dirty="0" smtClean="0"/>
              <a:t>her </a:t>
            </a:r>
            <a:r>
              <a:rPr lang="en-US" dirty="0"/>
              <a:t>preoperative </a:t>
            </a:r>
            <a:r>
              <a:rPr lang="en-US" dirty="0" smtClean="0"/>
              <a:t>functional level</a:t>
            </a:r>
            <a:endParaRPr lang="en-US" dirty="0"/>
          </a:p>
          <a:p>
            <a:r>
              <a:rPr lang="en-US" dirty="0" smtClean="0"/>
              <a:t>Can </a:t>
            </a:r>
            <a:r>
              <a:rPr lang="en-US" dirty="0"/>
              <a:t>take months!</a:t>
            </a:r>
          </a:p>
          <a:p>
            <a:r>
              <a:rPr lang="en-US" dirty="0" smtClean="0"/>
              <a:t>Based </a:t>
            </a:r>
            <a:r>
              <a:rPr lang="en-US" dirty="0"/>
              <a:t>on patient’s </a:t>
            </a:r>
            <a:r>
              <a:rPr lang="en-US" dirty="0" smtClean="0"/>
              <a:t>expectations , Social </a:t>
            </a:r>
            <a:r>
              <a:rPr lang="en-US" dirty="0"/>
              <a:t>circumstances</a:t>
            </a:r>
          </a:p>
          <a:p>
            <a:r>
              <a:rPr lang="en-US" dirty="0" smtClean="0">
                <a:solidFill>
                  <a:srgbClr val="FF0000"/>
                </a:solidFill>
              </a:rPr>
              <a:t>Accelerated recovery</a:t>
            </a:r>
            <a:endParaRPr lang="en-US" dirty="0"/>
          </a:p>
          <a:p>
            <a:r>
              <a:rPr lang="en-US" dirty="0" smtClean="0"/>
              <a:t>Length of stay, </a:t>
            </a:r>
            <a:r>
              <a:rPr lang="en-US" dirty="0"/>
              <a:t>readmission rates, health care costs</a:t>
            </a:r>
          </a:p>
          <a:p>
            <a:r>
              <a:rPr lang="en-US" dirty="0" smtClean="0">
                <a:solidFill>
                  <a:srgbClr val="FF0000"/>
                </a:solidFill>
              </a:rPr>
              <a:t>Early </a:t>
            </a:r>
            <a:r>
              <a:rPr lang="en-US" dirty="0">
                <a:solidFill>
                  <a:srgbClr val="FF0000"/>
                </a:solidFill>
              </a:rPr>
              <a:t>discharge </a:t>
            </a:r>
            <a:r>
              <a:rPr lang="en-US" dirty="0"/>
              <a:t>may not equal improved functional recovery at home</a:t>
            </a:r>
          </a:p>
          <a:p>
            <a:r>
              <a:rPr lang="en-US" dirty="0" smtClean="0"/>
              <a:t>Our </a:t>
            </a:r>
            <a:r>
              <a:rPr lang="en-US" dirty="0"/>
              <a:t>focus should be </a:t>
            </a:r>
            <a:r>
              <a:rPr lang="en-US" dirty="0">
                <a:solidFill>
                  <a:srgbClr val="FF0000"/>
                </a:solidFill>
              </a:rPr>
              <a:t>COMPLETE recovery </a:t>
            </a:r>
            <a:r>
              <a:rPr lang="en-US" dirty="0"/>
              <a:t>and should include </a:t>
            </a:r>
            <a:r>
              <a:rPr lang="en-US" dirty="0" err="1" smtClean="0"/>
              <a:t>postdischarge</a:t>
            </a:r>
            <a:r>
              <a:rPr lang="en-US" dirty="0"/>
              <a:t> </a:t>
            </a:r>
            <a:r>
              <a:rPr lang="en-US" dirty="0" smtClean="0"/>
              <a:t>care </a:t>
            </a:r>
            <a:r>
              <a:rPr lang="en-US" dirty="0"/>
              <a:t>and follow-up</a:t>
            </a:r>
          </a:p>
        </p:txBody>
      </p:sp>
    </p:spTree>
    <p:extLst>
      <p:ext uri="{BB962C8B-B14F-4D97-AF65-F5344CB8AC3E}">
        <p14:creationId xmlns:p14="http://schemas.microsoft.com/office/powerpoint/2010/main" val="3687119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a:t>
            </a:r>
            <a:endParaRPr lang="en-US" dirty="0"/>
          </a:p>
        </p:txBody>
      </p:sp>
      <p:sp>
        <p:nvSpPr>
          <p:cNvPr id="3" name="Content Placeholder 2"/>
          <p:cNvSpPr>
            <a:spLocks noGrp="1"/>
          </p:cNvSpPr>
          <p:nvPr>
            <p:ph idx="1"/>
          </p:nvPr>
        </p:nvSpPr>
        <p:spPr/>
        <p:txBody>
          <a:bodyPr/>
          <a:lstStyle/>
          <a:p>
            <a:r>
              <a:rPr lang="en-US" dirty="0"/>
              <a:t>Enhanced </a:t>
            </a:r>
            <a:r>
              <a:rPr lang="en-US" dirty="0" smtClean="0"/>
              <a:t>recovery </a:t>
            </a:r>
            <a:r>
              <a:rPr lang="en-US" dirty="0"/>
              <a:t>after surgery </a:t>
            </a:r>
            <a:r>
              <a:rPr lang="en-US" dirty="0">
                <a:solidFill>
                  <a:srgbClr val="FF0000"/>
                </a:solidFill>
              </a:rPr>
              <a:t>(ERAS</a:t>
            </a:r>
            <a:r>
              <a:rPr lang="en-US" dirty="0" smtClean="0">
                <a:solidFill>
                  <a:srgbClr val="FF0000"/>
                </a:solidFill>
              </a:rPr>
              <a:t>)</a:t>
            </a:r>
          </a:p>
          <a:p>
            <a:r>
              <a:rPr lang="en-US" smtClean="0"/>
              <a:t>Enhanced </a:t>
            </a:r>
            <a:r>
              <a:rPr lang="en-US" dirty="0"/>
              <a:t>recovery </a:t>
            </a:r>
            <a:r>
              <a:rPr lang="en-US" dirty="0" smtClean="0"/>
              <a:t>protocols </a:t>
            </a:r>
            <a:r>
              <a:rPr lang="en-US" dirty="0">
                <a:solidFill>
                  <a:srgbClr val="FF0000"/>
                </a:solidFill>
              </a:rPr>
              <a:t>(ERP) </a:t>
            </a:r>
            <a:endParaRPr lang="en-US" dirty="0" smtClean="0">
              <a:solidFill>
                <a:srgbClr val="FF0000"/>
              </a:solidFill>
            </a:endParaRPr>
          </a:p>
          <a:p>
            <a:r>
              <a:rPr lang="en-US" dirty="0" smtClean="0"/>
              <a:t>Fast-track </a:t>
            </a:r>
            <a:r>
              <a:rPr lang="en-US" dirty="0"/>
              <a:t>surgery </a:t>
            </a:r>
            <a:r>
              <a:rPr lang="en-US" dirty="0">
                <a:solidFill>
                  <a:srgbClr val="FF0000"/>
                </a:solidFill>
              </a:rPr>
              <a:t>(FTS)</a:t>
            </a:r>
            <a:endParaRPr lang="en-US" dirty="0"/>
          </a:p>
          <a:p>
            <a:endParaRPr lang="en-US" dirty="0"/>
          </a:p>
        </p:txBody>
      </p:sp>
    </p:spTree>
    <p:extLst>
      <p:ext uri="{BB962C8B-B14F-4D97-AF65-F5344CB8AC3E}">
        <p14:creationId xmlns:p14="http://schemas.microsoft.com/office/powerpoint/2010/main" val="3403205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The ERAS protocols were first introduced </a:t>
            </a:r>
          </a:p>
          <a:p>
            <a:r>
              <a:rPr lang="en-US" dirty="0" smtClean="0"/>
              <a:t>15 years ago </a:t>
            </a:r>
          </a:p>
          <a:p>
            <a:r>
              <a:rPr lang="en-US" dirty="0" smtClean="0"/>
              <a:t>by Wilmore and </a:t>
            </a:r>
            <a:r>
              <a:rPr lang="en-US" dirty="0" err="1" smtClean="0"/>
              <a:t>Kehlet</a:t>
            </a:r>
            <a:r>
              <a:rPr lang="en-US" dirty="0" smtClean="0"/>
              <a:t> </a:t>
            </a:r>
          </a:p>
          <a:p>
            <a:r>
              <a:rPr lang="en-US" dirty="0" smtClean="0"/>
              <a:t>for colorectal surgery</a:t>
            </a:r>
          </a:p>
          <a:p>
            <a:r>
              <a:rPr lang="en-US" dirty="0" smtClean="0"/>
              <a:t>They are now successfully applied in other surgical disciplines like breast, urological, </a:t>
            </a:r>
            <a:r>
              <a:rPr lang="en-US" dirty="0" err="1" smtClean="0"/>
              <a:t>pancreatectomy</a:t>
            </a:r>
            <a:r>
              <a:rPr lang="en-US" dirty="0" smtClean="0"/>
              <a:t>, liver resection, obstetric and gynecologic surgery. </a:t>
            </a:r>
          </a:p>
          <a:p>
            <a:pPr marL="0" indent="0">
              <a:buNone/>
            </a:pPr>
            <a:r>
              <a:rPr lang="en-US" dirty="0" smtClean="0"/>
              <a:t/>
            </a:r>
            <a:br>
              <a:rPr lang="en-US" dirty="0" smtClean="0"/>
            </a:br>
            <a:endParaRPr lang="en-US" dirty="0" smtClean="0"/>
          </a:p>
        </p:txBody>
      </p:sp>
    </p:spTree>
    <p:extLst>
      <p:ext uri="{BB962C8B-B14F-4D97-AF65-F5344CB8AC3E}">
        <p14:creationId xmlns:p14="http://schemas.microsoft.com/office/powerpoint/2010/main" val="3560372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specific components of ERAS protocols differ among surgical specialties and institutions, but the core principles remain the same. </a:t>
            </a:r>
          </a:p>
        </p:txBody>
      </p:sp>
    </p:spTree>
    <p:extLst>
      <p:ext uri="{BB962C8B-B14F-4D97-AF65-F5344CB8AC3E}">
        <p14:creationId xmlns:p14="http://schemas.microsoft.com/office/powerpoint/2010/main" val="797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2647</Words>
  <Application>Microsoft Office PowerPoint</Application>
  <PresentationFormat>On-screen Show (4:3)</PresentationFormat>
  <Paragraphs>253</Paragraphs>
  <Slides>51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51</vt:i4>
      </vt:variant>
    </vt:vector>
  </HeadingPairs>
  <TitlesOfParts>
    <vt:vector size="54" baseType="lpstr">
      <vt:lpstr>Arial</vt:lpstr>
      <vt:lpstr>Calibri</vt:lpstr>
      <vt:lpstr>Office Theme</vt:lpstr>
      <vt:lpstr>(ERACD) Enhanced Recovery After Cesarean Delivery</vt:lpstr>
      <vt:lpstr>Enhanced Recovery After Surgery (ERAS) </vt:lpstr>
      <vt:lpstr>From------TO</vt:lpstr>
      <vt:lpstr>PowerPoint Presentation</vt:lpstr>
      <vt:lpstr>PowerPoint Presentation</vt:lpstr>
      <vt:lpstr>Recovery</vt:lpstr>
      <vt:lpstr>Names</vt:lpstr>
      <vt:lpstr>PowerPoint Presentation</vt:lpstr>
      <vt:lpstr>PowerPoint Presentation</vt:lpstr>
      <vt:lpstr>PowerPoint Presentation</vt:lpstr>
      <vt:lpstr>Traditional Management </vt:lpstr>
      <vt:lpstr>Benefits</vt:lpstr>
      <vt:lpstr>PowerPoint Presentation</vt:lpstr>
      <vt:lpstr>  Preoperative preparation - Preadmission  - Postadmission</vt:lpstr>
      <vt:lpstr>Patient Education</vt:lpstr>
      <vt:lpstr>PowerPoint Presentation</vt:lpstr>
      <vt:lpstr> Nil per os status, preoperative fluid, and caloric intake </vt:lpstr>
      <vt:lpstr> Preoperative hemoglobin optimization </vt:lpstr>
      <vt:lpstr> Patient Arrives 2 Hours Prior To Surgery </vt:lpstr>
      <vt:lpstr>Intraoperative Care</vt:lpstr>
      <vt:lpstr>Skin Preparations</vt:lpstr>
      <vt:lpstr> Prophylactic antibiotics </vt:lpstr>
      <vt:lpstr> Thromboprophylaxis </vt:lpstr>
      <vt:lpstr> Fluids and Blood Pressure Management </vt:lpstr>
      <vt:lpstr> Temperature Management </vt:lpstr>
      <vt:lpstr> Neuraxial anesthesia including neuraxial opioids for analgesia </vt:lpstr>
      <vt:lpstr> Pain Management Strategies </vt:lpstr>
      <vt:lpstr> Postoperative nausea and vomiting prophylaxis </vt:lpstr>
      <vt:lpstr>Minimally Invasive Surgical Technique</vt:lpstr>
      <vt:lpstr>PowerPoint Presentation</vt:lpstr>
      <vt:lpstr> Delayed Cord Clamping </vt:lpstr>
      <vt:lpstr> Skin to Skin </vt:lpstr>
      <vt:lpstr> Oxytocin management </vt:lpstr>
      <vt:lpstr> Postoperative Care </vt:lpstr>
      <vt:lpstr>Sugar-Free Chewing Gum </vt:lpstr>
      <vt:lpstr> Early Oral Intake within 2 hours </vt:lpstr>
      <vt:lpstr>PowerPoint Presentation</vt:lpstr>
      <vt:lpstr> Regular Oral And Multimodal Analgesia </vt:lpstr>
      <vt:lpstr> Early Mobilization </vt:lpstr>
      <vt:lpstr>PowerPoint Presentation</vt:lpstr>
      <vt:lpstr>Tubes and Drains </vt:lpstr>
      <vt:lpstr> Early Removal Of Urinary Catheter </vt:lpstr>
      <vt:lpstr> Early Removal Of IV Catheter </vt:lpstr>
      <vt:lpstr>Early Removal Of Drains</vt:lpstr>
      <vt:lpstr> Discharge Phase (Same Day Discharge) </vt:lpstr>
      <vt:lpstr>Prior to discharge</vt:lpstr>
      <vt:lpstr>Follow-up post discharge ...</vt:lpstr>
      <vt:lpstr>Follow-up appointments </vt:lpstr>
      <vt:lpstr>PowerPoint Presentation</vt:lpstr>
      <vt:lpstr>Recommendations against the element use </vt:lpstr>
      <vt:lpstr>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MHennawy</cp:lastModifiedBy>
  <cp:revision>144</cp:revision>
  <dcterms:created xsi:type="dcterms:W3CDTF">2006-08-16T00:00:00Z</dcterms:created>
  <dcterms:modified xsi:type="dcterms:W3CDTF">2018-12-15T17:42:19Z</dcterms:modified>
</cp:coreProperties>
</file>