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348" r:id="rId3"/>
    <p:sldId id="259" r:id="rId4"/>
    <p:sldId id="258" r:id="rId5"/>
    <p:sldId id="263" r:id="rId6"/>
    <p:sldId id="265" r:id="rId7"/>
    <p:sldId id="266" r:id="rId8"/>
    <p:sldId id="338" r:id="rId9"/>
    <p:sldId id="367" r:id="rId10"/>
    <p:sldId id="349" r:id="rId11"/>
    <p:sldId id="343" r:id="rId12"/>
    <p:sldId id="357" r:id="rId13"/>
    <p:sldId id="366" r:id="rId14"/>
    <p:sldId id="319" r:id="rId15"/>
    <p:sldId id="320" r:id="rId16"/>
    <p:sldId id="321" r:id="rId17"/>
    <p:sldId id="322" r:id="rId18"/>
    <p:sldId id="323" r:id="rId19"/>
    <p:sldId id="324" r:id="rId20"/>
    <p:sldId id="325" r:id="rId21"/>
    <p:sldId id="326" r:id="rId22"/>
    <p:sldId id="379" r:id="rId23"/>
    <p:sldId id="372" r:id="rId24"/>
    <p:sldId id="373" r:id="rId25"/>
    <p:sldId id="374" r:id="rId26"/>
    <p:sldId id="375" r:id="rId27"/>
    <p:sldId id="376" r:id="rId28"/>
    <p:sldId id="377" r:id="rId29"/>
    <p:sldId id="378" r:id="rId30"/>
    <p:sldId id="354" r:id="rId31"/>
    <p:sldId id="328" r:id="rId32"/>
    <p:sldId id="329" r:id="rId33"/>
    <p:sldId id="330" r:id="rId34"/>
    <p:sldId id="356" r:id="rId35"/>
    <p:sldId id="369" r:id="rId36"/>
    <p:sldId id="293" r:id="rId37"/>
    <p:sldId id="294" r:id="rId38"/>
    <p:sldId id="295" r:id="rId39"/>
    <p:sldId id="358" r:id="rId40"/>
    <p:sldId id="368" r:id="rId41"/>
    <p:sldId id="370" r:id="rId42"/>
    <p:sldId id="261" r:id="rId43"/>
    <p:sldId id="371" r:id="rId44"/>
    <p:sldId id="359" r:id="rId45"/>
    <p:sldId id="360" r:id="rId4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p:cViewPr>
      <p:scale>
        <a:sx n="100" d="100"/>
        <a:sy n="100" d="100"/>
      </p:scale>
      <p:origin x="0" y="-786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46C180-5E67-4737-9D34-A51C742A09AB}" type="doc">
      <dgm:prSet loTypeId="urn:microsoft.com/office/officeart/2005/8/layout/equation1" loCatId="process" qsTypeId="urn:microsoft.com/office/officeart/2005/8/quickstyle/simple1" qsCatId="simple" csTypeId="urn:microsoft.com/office/officeart/2005/8/colors/accent2_1" csCatId="accent2" phldr="1"/>
      <dgm:spPr/>
    </dgm:pt>
    <dgm:pt modelId="{0AAB64CC-E2A1-40B3-B333-71A42DF4BFF0}">
      <dgm:prSet phldrT="[Text]"/>
      <dgm:spPr/>
      <dgm:t>
        <a:bodyPr/>
        <a:lstStyle/>
        <a:p>
          <a:r>
            <a:rPr lang="en-US" dirty="0" smtClean="0"/>
            <a:t>High FSH</a:t>
          </a:r>
          <a:endParaRPr lang="en-US" dirty="0"/>
        </a:p>
      </dgm:t>
    </dgm:pt>
    <dgm:pt modelId="{AFD00BDF-27DC-4338-8E3A-DC19ED58728D}" type="parTrans" cxnId="{6F7C443F-650A-4BEE-A4C7-2AEA619C3C23}">
      <dgm:prSet/>
      <dgm:spPr/>
      <dgm:t>
        <a:bodyPr/>
        <a:lstStyle/>
        <a:p>
          <a:endParaRPr lang="en-US"/>
        </a:p>
      </dgm:t>
    </dgm:pt>
    <dgm:pt modelId="{16B4EF45-258F-4684-8DBF-94FCEE683500}" type="sibTrans" cxnId="{6F7C443F-650A-4BEE-A4C7-2AEA619C3C23}">
      <dgm:prSet/>
      <dgm:spPr/>
      <dgm:t>
        <a:bodyPr/>
        <a:lstStyle/>
        <a:p>
          <a:endParaRPr lang="en-US"/>
        </a:p>
      </dgm:t>
    </dgm:pt>
    <dgm:pt modelId="{8671E1B4-6316-4C47-8973-C7F4B33E3E42}">
      <dgm:prSet phldrT="[Text]"/>
      <dgm:spPr/>
      <dgm:t>
        <a:bodyPr/>
        <a:lstStyle/>
        <a:p>
          <a:r>
            <a:rPr lang="en-US" dirty="0" smtClean="0"/>
            <a:t>High Estradiol</a:t>
          </a:r>
          <a:endParaRPr lang="en-US" dirty="0"/>
        </a:p>
      </dgm:t>
    </dgm:pt>
    <dgm:pt modelId="{F7F8BAA7-2FDF-403B-8FD3-82A3A6D8B7E3}" type="parTrans" cxnId="{3915A284-0B37-4903-8313-CEBA2BCB81A3}">
      <dgm:prSet/>
      <dgm:spPr/>
      <dgm:t>
        <a:bodyPr/>
        <a:lstStyle/>
        <a:p>
          <a:endParaRPr lang="en-US"/>
        </a:p>
      </dgm:t>
    </dgm:pt>
    <dgm:pt modelId="{6FD50475-A5A2-478A-B97C-6CF860C12995}" type="sibTrans" cxnId="{3915A284-0B37-4903-8313-CEBA2BCB81A3}">
      <dgm:prSet/>
      <dgm:spPr/>
      <dgm:t>
        <a:bodyPr/>
        <a:lstStyle/>
        <a:p>
          <a:endParaRPr lang="en-US"/>
        </a:p>
      </dgm:t>
    </dgm:pt>
    <dgm:pt modelId="{02571789-509A-4F14-BBAF-05CE59B6EB07}">
      <dgm:prSet phldrT="[Text]"/>
      <dgm:spPr/>
      <dgm:t>
        <a:bodyPr/>
        <a:lstStyle/>
        <a:p>
          <a:r>
            <a:rPr lang="en-US" dirty="0" smtClean="0"/>
            <a:t>Low ovarian reserve</a:t>
          </a:r>
          <a:endParaRPr lang="en-US" dirty="0"/>
        </a:p>
      </dgm:t>
    </dgm:pt>
    <dgm:pt modelId="{B3322A67-E1E4-4643-90B6-CFDAD1919011}" type="parTrans" cxnId="{60F6BEB2-AEBE-46BB-800A-440F6670B2F7}">
      <dgm:prSet/>
      <dgm:spPr/>
      <dgm:t>
        <a:bodyPr/>
        <a:lstStyle/>
        <a:p>
          <a:endParaRPr lang="en-US"/>
        </a:p>
      </dgm:t>
    </dgm:pt>
    <dgm:pt modelId="{ABBF23D9-1A4B-4B21-B86A-47D263E36D73}" type="sibTrans" cxnId="{60F6BEB2-AEBE-46BB-800A-440F6670B2F7}">
      <dgm:prSet/>
      <dgm:spPr/>
      <dgm:t>
        <a:bodyPr/>
        <a:lstStyle/>
        <a:p>
          <a:endParaRPr lang="en-US"/>
        </a:p>
      </dgm:t>
    </dgm:pt>
    <dgm:pt modelId="{4CA808E6-9EC6-4D6B-8436-ED16DAAC94C0}" type="pres">
      <dgm:prSet presAssocID="{2746C180-5E67-4737-9D34-A51C742A09AB}" presName="linearFlow" presStyleCnt="0">
        <dgm:presLayoutVars>
          <dgm:dir/>
          <dgm:resizeHandles val="exact"/>
        </dgm:presLayoutVars>
      </dgm:prSet>
      <dgm:spPr/>
    </dgm:pt>
    <dgm:pt modelId="{D790775F-E9B9-4236-941C-F3DC9C588E5C}" type="pres">
      <dgm:prSet presAssocID="{0AAB64CC-E2A1-40B3-B333-71A42DF4BFF0}" presName="node" presStyleLbl="node1" presStyleIdx="0" presStyleCnt="3">
        <dgm:presLayoutVars>
          <dgm:bulletEnabled val="1"/>
        </dgm:presLayoutVars>
      </dgm:prSet>
      <dgm:spPr/>
      <dgm:t>
        <a:bodyPr/>
        <a:lstStyle/>
        <a:p>
          <a:endParaRPr lang="en-US"/>
        </a:p>
      </dgm:t>
    </dgm:pt>
    <dgm:pt modelId="{6B781170-8623-4C79-9460-BC9C463410E6}" type="pres">
      <dgm:prSet presAssocID="{16B4EF45-258F-4684-8DBF-94FCEE683500}" presName="spacerL" presStyleCnt="0"/>
      <dgm:spPr/>
    </dgm:pt>
    <dgm:pt modelId="{AA536B91-99F9-40DC-8954-C5A1A1D5F0E7}" type="pres">
      <dgm:prSet presAssocID="{16B4EF45-258F-4684-8DBF-94FCEE683500}" presName="sibTrans" presStyleLbl="sibTrans2D1" presStyleIdx="0" presStyleCnt="2"/>
      <dgm:spPr/>
      <dgm:t>
        <a:bodyPr/>
        <a:lstStyle/>
        <a:p>
          <a:endParaRPr lang="en-US"/>
        </a:p>
      </dgm:t>
    </dgm:pt>
    <dgm:pt modelId="{DCBB4802-1F01-4736-A038-F34AB8F23C3C}" type="pres">
      <dgm:prSet presAssocID="{16B4EF45-258F-4684-8DBF-94FCEE683500}" presName="spacerR" presStyleCnt="0"/>
      <dgm:spPr/>
    </dgm:pt>
    <dgm:pt modelId="{7D0840D6-D8BF-4155-B23C-0BE91603E369}" type="pres">
      <dgm:prSet presAssocID="{8671E1B4-6316-4C47-8973-C7F4B33E3E42}" presName="node" presStyleLbl="node1" presStyleIdx="1" presStyleCnt="3">
        <dgm:presLayoutVars>
          <dgm:bulletEnabled val="1"/>
        </dgm:presLayoutVars>
      </dgm:prSet>
      <dgm:spPr/>
      <dgm:t>
        <a:bodyPr/>
        <a:lstStyle/>
        <a:p>
          <a:endParaRPr lang="en-US"/>
        </a:p>
      </dgm:t>
    </dgm:pt>
    <dgm:pt modelId="{CC201F86-04E7-4AD5-A173-AA99845B7CE3}" type="pres">
      <dgm:prSet presAssocID="{6FD50475-A5A2-478A-B97C-6CF860C12995}" presName="spacerL" presStyleCnt="0"/>
      <dgm:spPr/>
    </dgm:pt>
    <dgm:pt modelId="{1E7AA3E5-03AA-41DC-87FB-E56E3EF42826}" type="pres">
      <dgm:prSet presAssocID="{6FD50475-A5A2-478A-B97C-6CF860C12995}" presName="sibTrans" presStyleLbl="sibTrans2D1" presStyleIdx="1" presStyleCnt="2"/>
      <dgm:spPr/>
      <dgm:t>
        <a:bodyPr/>
        <a:lstStyle/>
        <a:p>
          <a:endParaRPr lang="en-US"/>
        </a:p>
      </dgm:t>
    </dgm:pt>
    <dgm:pt modelId="{CF226A46-F7D3-4FC5-9E43-CE07A1708514}" type="pres">
      <dgm:prSet presAssocID="{6FD50475-A5A2-478A-B97C-6CF860C12995}" presName="spacerR" presStyleCnt="0"/>
      <dgm:spPr/>
    </dgm:pt>
    <dgm:pt modelId="{7BE2A69B-2171-41AE-B4C5-2A75812EF54E}" type="pres">
      <dgm:prSet presAssocID="{02571789-509A-4F14-BBAF-05CE59B6EB07}" presName="node" presStyleLbl="node1" presStyleIdx="2" presStyleCnt="3">
        <dgm:presLayoutVars>
          <dgm:bulletEnabled val="1"/>
        </dgm:presLayoutVars>
      </dgm:prSet>
      <dgm:spPr/>
      <dgm:t>
        <a:bodyPr/>
        <a:lstStyle/>
        <a:p>
          <a:endParaRPr lang="en-US"/>
        </a:p>
      </dgm:t>
    </dgm:pt>
  </dgm:ptLst>
  <dgm:cxnLst>
    <dgm:cxn modelId="{4BD6789C-49AA-45C3-8C64-924CD38ABB45}" type="presOf" srcId="{16B4EF45-258F-4684-8DBF-94FCEE683500}" destId="{AA536B91-99F9-40DC-8954-C5A1A1D5F0E7}" srcOrd="0" destOrd="0" presId="urn:microsoft.com/office/officeart/2005/8/layout/equation1"/>
    <dgm:cxn modelId="{7217277E-8749-4E07-A0FE-4565C92FD1B0}" type="presOf" srcId="{8671E1B4-6316-4C47-8973-C7F4B33E3E42}" destId="{7D0840D6-D8BF-4155-B23C-0BE91603E369}" srcOrd="0" destOrd="0" presId="urn:microsoft.com/office/officeart/2005/8/layout/equation1"/>
    <dgm:cxn modelId="{B873F75B-41E4-4E90-B65C-B6217DA4FD75}" type="presOf" srcId="{6FD50475-A5A2-478A-B97C-6CF860C12995}" destId="{1E7AA3E5-03AA-41DC-87FB-E56E3EF42826}" srcOrd="0" destOrd="0" presId="urn:microsoft.com/office/officeart/2005/8/layout/equation1"/>
    <dgm:cxn modelId="{57397B1F-C2BA-46AE-BD57-30E142C08817}" type="presOf" srcId="{02571789-509A-4F14-BBAF-05CE59B6EB07}" destId="{7BE2A69B-2171-41AE-B4C5-2A75812EF54E}" srcOrd="0" destOrd="0" presId="urn:microsoft.com/office/officeart/2005/8/layout/equation1"/>
    <dgm:cxn modelId="{6F7C443F-650A-4BEE-A4C7-2AEA619C3C23}" srcId="{2746C180-5E67-4737-9D34-A51C742A09AB}" destId="{0AAB64CC-E2A1-40B3-B333-71A42DF4BFF0}" srcOrd="0" destOrd="0" parTransId="{AFD00BDF-27DC-4338-8E3A-DC19ED58728D}" sibTransId="{16B4EF45-258F-4684-8DBF-94FCEE683500}"/>
    <dgm:cxn modelId="{60F6BEB2-AEBE-46BB-800A-440F6670B2F7}" srcId="{2746C180-5E67-4737-9D34-A51C742A09AB}" destId="{02571789-509A-4F14-BBAF-05CE59B6EB07}" srcOrd="2" destOrd="0" parTransId="{B3322A67-E1E4-4643-90B6-CFDAD1919011}" sibTransId="{ABBF23D9-1A4B-4B21-B86A-47D263E36D73}"/>
    <dgm:cxn modelId="{B2213F6E-C339-4AEC-B619-045FF0D649CF}" type="presOf" srcId="{2746C180-5E67-4737-9D34-A51C742A09AB}" destId="{4CA808E6-9EC6-4D6B-8436-ED16DAAC94C0}" srcOrd="0" destOrd="0" presId="urn:microsoft.com/office/officeart/2005/8/layout/equation1"/>
    <dgm:cxn modelId="{286D687B-741F-4259-968E-F2FBA05CECA1}" type="presOf" srcId="{0AAB64CC-E2A1-40B3-B333-71A42DF4BFF0}" destId="{D790775F-E9B9-4236-941C-F3DC9C588E5C}" srcOrd="0" destOrd="0" presId="urn:microsoft.com/office/officeart/2005/8/layout/equation1"/>
    <dgm:cxn modelId="{3915A284-0B37-4903-8313-CEBA2BCB81A3}" srcId="{2746C180-5E67-4737-9D34-A51C742A09AB}" destId="{8671E1B4-6316-4C47-8973-C7F4B33E3E42}" srcOrd="1" destOrd="0" parTransId="{F7F8BAA7-2FDF-403B-8FD3-82A3A6D8B7E3}" sibTransId="{6FD50475-A5A2-478A-B97C-6CF860C12995}"/>
    <dgm:cxn modelId="{B4BA91ED-D91E-4E21-A30A-95A8BD7E913C}" type="presParOf" srcId="{4CA808E6-9EC6-4D6B-8436-ED16DAAC94C0}" destId="{D790775F-E9B9-4236-941C-F3DC9C588E5C}" srcOrd="0" destOrd="0" presId="urn:microsoft.com/office/officeart/2005/8/layout/equation1"/>
    <dgm:cxn modelId="{E8FAC9C2-8125-4E59-8BD0-F29202A918FF}" type="presParOf" srcId="{4CA808E6-9EC6-4D6B-8436-ED16DAAC94C0}" destId="{6B781170-8623-4C79-9460-BC9C463410E6}" srcOrd="1" destOrd="0" presId="urn:microsoft.com/office/officeart/2005/8/layout/equation1"/>
    <dgm:cxn modelId="{9EFDE129-B40C-4D51-ABB8-B632B60A46F4}" type="presParOf" srcId="{4CA808E6-9EC6-4D6B-8436-ED16DAAC94C0}" destId="{AA536B91-99F9-40DC-8954-C5A1A1D5F0E7}" srcOrd="2" destOrd="0" presId="urn:microsoft.com/office/officeart/2005/8/layout/equation1"/>
    <dgm:cxn modelId="{9FECF737-AD9A-4441-8ABF-1E9262358CF1}" type="presParOf" srcId="{4CA808E6-9EC6-4D6B-8436-ED16DAAC94C0}" destId="{DCBB4802-1F01-4736-A038-F34AB8F23C3C}" srcOrd="3" destOrd="0" presId="urn:microsoft.com/office/officeart/2005/8/layout/equation1"/>
    <dgm:cxn modelId="{9852AB3B-6BFD-4062-9363-1528B7ADA784}" type="presParOf" srcId="{4CA808E6-9EC6-4D6B-8436-ED16DAAC94C0}" destId="{7D0840D6-D8BF-4155-B23C-0BE91603E369}" srcOrd="4" destOrd="0" presId="urn:microsoft.com/office/officeart/2005/8/layout/equation1"/>
    <dgm:cxn modelId="{FCF24F1E-80DB-46B1-9D59-8D4D97BB74E9}" type="presParOf" srcId="{4CA808E6-9EC6-4D6B-8436-ED16DAAC94C0}" destId="{CC201F86-04E7-4AD5-A173-AA99845B7CE3}" srcOrd="5" destOrd="0" presId="urn:microsoft.com/office/officeart/2005/8/layout/equation1"/>
    <dgm:cxn modelId="{8AA5F75E-37C5-49FA-8F7F-92E2D0FD9CE9}" type="presParOf" srcId="{4CA808E6-9EC6-4D6B-8436-ED16DAAC94C0}" destId="{1E7AA3E5-03AA-41DC-87FB-E56E3EF42826}" srcOrd="6" destOrd="0" presId="urn:microsoft.com/office/officeart/2005/8/layout/equation1"/>
    <dgm:cxn modelId="{72CA251F-FA73-4BEA-8DF8-EA757D593E9C}" type="presParOf" srcId="{4CA808E6-9EC6-4D6B-8436-ED16DAAC94C0}" destId="{CF226A46-F7D3-4FC5-9E43-CE07A1708514}" srcOrd="7" destOrd="0" presId="urn:microsoft.com/office/officeart/2005/8/layout/equation1"/>
    <dgm:cxn modelId="{66A7551F-BC15-46BB-893E-1CB73F567F49}" type="presParOf" srcId="{4CA808E6-9EC6-4D6B-8436-ED16DAAC94C0}" destId="{7BE2A69B-2171-41AE-B4C5-2A75812EF54E}"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E07DF5-416E-42ED-9997-8ACDED1B3519}" type="doc">
      <dgm:prSet loTypeId="urn:microsoft.com/office/officeart/2005/8/layout/vProcess5" loCatId="process" qsTypeId="urn:microsoft.com/office/officeart/2005/8/quickstyle/3d5" qsCatId="3D" csTypeId="urn:microsoft.com/office/officeart/2005/8/colors/accent1_2" csCatId="accent1" phldr="1"/>
      <dgm:spPr/>
      <dgm:t>
        <a:bodyPr/>
        <a:lstStyle/>
        <a:p>
          <a:endParaRPr lang="en-US"/>
        </a:p>
      </dgm:t>
    </dgm:pt>
    <dgm:pt modelId="{3292A934-6462-41DB-8592-32A0DE5F83CF}">
      <dgm:prSet phldrT="[Text]"/>
      <dgm:spPr/>
      <dgm:t>
        <a:bodyPr/>
        <a:lstStyle/>
        <a:p>
          <a:r>
            <a:rPr lang="en-US" dirty="0" smtClean="0"/>
            <a:t>The competitive binding of CC to </a:t>
          </a:r>
          <a:r>
            <a:rPr lang="en-US" b="1" dirty="0" smtClean="0"/>
            <a:t>estrogen</a:t>
          </a:r>
          <a:r>
            <a:rPr lang="en-US" dirty="0" smtClean="0"/>
            <a:t> receptors in the hypothalamus stimulates release of </a:t>
          </a:r>
          <a:r>
            <a:rPr lang="en-US" dirty="0" err="1" smtClean="0"/>
            <a:t>GnRH</a:t>
          </a:r>
          <a:r>
            <a:rPr lang="en-US" dirty="0" smtClean="0"/>
            <a:t>.</a:t>
          </a:r>
          <a:endParaRPr lang="en-US" dirty="0"/>
        </a:p>
      </dgm:t>
    </dgm:pt>
    <dgm:pt modelId="{13C00A3D-249A-48C6-9C8E-267C67E9429F}" type="parTrans" cxnId="{1576603F-499D-41AF-8188-E77BC819CDF0}">
      <dgm:prSet/>
      <dgm:spPr/>
      <dgm:t>
        <a:bodyPr/>
        <a:lstStyle/>
        <a:p>
          <a:endParaRPr lang="en-US"/>
        </a:p>
      </dgm:t>
    </dgm:pt>
    <dgm:pt modelId="{0D06B46D-9AA7-4B50-BAC1-DB8420FFBF65}" type="sibTrans" cxnId="{1576603F-499D-41AF-8188-E77BC819CDF0}">
      <dgm:prSet/>
      <dgm:spPr/>
      <dgm:t>
        <a:bodyPr/>
        <a:lstStyle/>
        <a:p>
          <a:endParaRPr lang="en-US"/>
        </a:p>
      </dgm:t>
    </dgm:pt>
    <dgm:pt modelId="{0D7677DD-344E-4DAA-9EB1-74AB86F50C22}">
      <dgm:prSet/>
      <dgm:spPr/>
      <dgm:t>
        <a:bodyPr/>
        <a:lstStyle/>
        <a:p>
          <a:r>
            <a:rPr lang="en-US" smtClean="0"/>
            <a:t>gonadotropin release from the anterior pituitary</a:t>
          </a:r>
          <a:endParaRPr lang="en-US" dirty="0" smtClean="0"/>
        </a:p>
      </dgm:t>
    </dgm:pt>
    <dgm:pt modelId="{B3D83339-D5FB-4401-95F3-4EFE9E12095A}" type="parTrans" cxnId="{14EB6FD6-0349-4482-BD15-3514D09B6363}">
      <dgm:prSet/>
      <dgm:spPr/>
      <dgm:t>
        <a:bodyPr/>
        <a:lstStyle/>
        <a:p>
          <a:endParaRPr lang="en-US"/>
        </a:p>
      </dgm:t>
    </dgm:pt>
    <dgm:pt modelId="{7745E261-FF5A-4069-B069-29F4F4B50399}" type="sibTrans" cxnId="{14EB6FD6-0349-4482-BD15-3514D09B6363}">
      <dgm:prSet/>
      <dgm:spPr/>
      <dgm:t>
        <a:bodyPr/>
        <a:lstStyle/>
        <a:p>
          <a:endParaRPr lang="en-US"/>
        </a:p>
      </dgm:t>
    </dgm:pt>
    <dgm:pt modelId="{935DC1E2-C9AE-4936-8ED5-2C2AA2C14921}">
      <dgm:prSet/>
      <dgm:spPr/>
      <dgm:t>
        <a:bodyPr/>
        <a:lstStyle/>
        <a:p>
          <a:r>
            <a:rPr lang="en-US" smtClean="0"/>
            <a:t>leading to follicular development, increased estradiol production,</a:t>
          </a:r>
          <a:endParaRPr lang="en-US" dirty="0" smtClean="0"/>
        </a:p>
      </dgm:t>
    </dgm:pt>
    <dgm:pt modelId="{1AAE0EAE-1C91-475A-AFB1-2704329A9121}" type="parTrans" cxnId="{4880F502-9EE1-4C46-B039-DBA31C5F699A}">
      <dgm:prSet/>
      <dgm:spPr/>
      <dgm:t>
        <a:bodyPr/>
        <a:lstStyle/>
        <a:p>
          <a:endParaRPr lang="en-US"/>
        </a:p>
      </dgm:t>
    </dgm:pt>
    <dgm:pt modelId="{3C415BEF-4C9C-4958-848B-10BD8FE833BB}" type="sibTrans" cxnId="{4880F502-9EE1-4C46-B039-DBA31C5F699A}">
      <dgm:prSet/>
      <dgm:spPr/>
      <dgm:t>
        <a:bodyPr/>
        <a:lstStyle/>
        <a:p>
          <a:endParaRPr lang="en-US"/>
        </a:p>
      </dgm:t>
    </dgm:pt>
    <dgm:pt modelId="{CDD77F5B-88B9-412D-83C3-31D8B2379597}">
      <dgm:prSet/>
      <dgm:spPr/>
      <dgm:t>
        <a:bodyPr/>
        <a:lstStyle/>
        <a:p>
          <a:r>
            <a:rPr lang="en-US" dirty="0" smtClean="0"/>
            <a:t>ovulation.</a:t>
          </a:r>
          <a:endParaRPr lang="en-US" dirty="0"/>
        </a:p>
      </dgm:t>
    </dgm:pt>
    <dgm:pt modelId="{1134E66D-78B8-450F-BD41-54CAAF480621}" type="parTrans" cxnId="{2B5136F1-0516-436C-94FE-60D9828D14D1}">
      <dgm:prSet/>
      <dgm:spPr/>
      <dgm:t>
        <a:bodyPr/>
        <a:lstStyle/>
        <a:p>
          <a:endParaRPr lang="en-US"/>
        </a:p>
      </dgm:t>
    </dgm:pt>
    <dgm:pt modelId="{2414DDF3-6688-4915-8D69-085E85E6A23F}" type="sibTrans" cxnId="{2B5136F1-0516-436C-94FE-60D9828D14D1}">
      <dgm:prSet/>
      <dgm:spPr/>
      <dgm:t>
        <a:bodyPr/>
        <a:lstStyle/>
        <a:p>
          <a:endParaRPr lang="en-US"/>
        </a:p>
      </dgm:t>
    </dgm:pt>
    <dgm:pt modelId="{6CB24A74-F7BF-47A6-B109-8D12205EB3D0}" type="pres">
      <dgm:prSet presAssocID="{77E07DF5-416E-42ED-9997-8ACDED1B3519}" presName="outerComposite" presStyleCnt="0">
        <dgm:presLayoutVars>
          <dgm:chMax val="5"/>
          <dgm:dir/>
          <dgm:resizeHandles val="exact"/>
        </dgm:presLayoutVars>
      </dgm:prSet>
      <dgm:spPr/>
      <dgm:t>
        <a:bodyPr/>
        <a:lstStyle/>
        <a:p>
          <a:endParaRPr lang="en-US"/>
        </a:p>
      </dgm:t>
    </dgm:pt>
    <dgm:pt modelId="{9050601D-7BD9-4D72-B3E1-EEA10B6EA61A}" type="pres">
      <dgm:prSet presAssocID="{77E07DF5-416E-42ED-9997-8ACDED1B3519}" presName="dummyMaxCanvas" presStyleCnt="0">
        <dgm:presLayoutVars/>
      </dgm:prSet>
      <dgm:spPr/>
      <dgm:t>
        <a:bodyPr/>
        <a:lstStyle/>
        <a:p>
          <a:endParaRPr lang="en-US"/>
        </a:p>
      </dgm:t>
    </dgm:pt>
    <dgm:pt modelId="{CDC2F247-C0E9-4277-8CEB-D1BA3095A743}" type="pres">
      <dgm:prSet presAssocID="{77E07DF5-416E-42ED-9997-8ACDED1B3519}" presName="FourNodes_1" presStyleLbl="node1" presStyleIdx="0" presStyleCnt="4">
        <dgm:presLayoutVars>
          <dgm:bulletEnabled val="1"/>
        </dgm:presLayoutVars>
      </dgm:prSet>
      <dgm:spPr/>
      <dgm:t>
        <a:bodyPr/>
        <a:lstStyle/>
        <a:p>
          <a:endParaRPr lang="en-US"/>
        </a:p>
      </dgm:t>
    </dgm:pt>
    <dgm:pt modelId="{4285784F-0906-449C-818D-BA05F7734C14}" type="pres">
      <dgm:prSet presAssocID="{77E07DF5-416E-42ED-9997-8ACDED1B3519}" presName="FourNodes_2" presStyleLbl="node1" presStyleIdx="1" presStyleCnt="4">
        <dgm:presLayoutVars>
          <dgm:bulletEnabled val="1"/>
        </dgm:presLayoutVars>
      </dgm:prSet>
      <dgm:spPr/>
      <dgm:t>
        <a:bodyPr/>
        <a:lstStyle/>
        <a:p>
          <a:endParaRPr lang="en-US"/>
        </a:p>
      </dgm:t>
    </dgm:pt>
    <dgm:pt modelId="{EC27876A-A680-4A88-B3F8-05886FBDA0D7}" type="pres">
      <dgm:prSet presAssocID="{77E07DF5-416E-42ED-9997-8ACDED1B3519}" presName="FourNodes_3" presStyleLbl="node1" presStyleIdx="2" presStyleCnt="4">
        <dgm:presLayoutVars>
          <dgm:bulletEnabled val="1"/>
        </dgm:presLayoutVars>
      </dgm:prSet>
      <dgm:spPr/>
      <dgm:t>
        <a:bodyPr/>
        <a:lstStyle/>
        <a:p>
          <a:endParaRPr lang="en-US"/>
        </a:p>
      </dgm:t>
    </dgm:pt>
    <dgm:pt modelId="{BA2AC695-B2EB-4FC4-88F6-19CBB884BB68}" type="pres">
      <dgm:prSet presAssocID="{77E07DF5-416E-42ED-9997-8ACDED1B3519}" presName="FourNodes_4" presStyleLbl="node1" presStyleIdx="3" presStyleCnt="4">
        <dgm:presLayoutVars>
          <dgm:bulletEnabled val="1"/>
        </dgm:presLayoutVars>
      </dgm:prSet>
      <dgm:spPr/>
      <dgm:t>
        <a:bodyPr/>
        <a:lstStyle/>
        <a:p>
          <a:endParaRPr lang="en-US"/>
        </a:p>
      </dgm:t>
    </dgm:pt>
    <dgm:pt modelId="{CCBC99E4-D10A-4411-8057-8E73C4911E12}" type="pres">
      <dgm:prSet presAssocID="{77E07DF5-416E-42ED-9997-8ACDED1B3519}" presName="FourConn_1-2" presStyleLbl="fgAccFollowNode1" presStyleIdx="0" presStyleCnt="3">
        <dgm:presLayoutVars>
          <dgm:bulletEnabled val="1"/>
        </dgm:presLayoutVars>
      </dgm:prSet>
      <dgm:spPr/>
      <dgm:t>
        <a:bodyPr/>
        <a:lstStyle/>
        <a:p>
          <a:endParaRPr lang="en-US"/>
        </a:p>
      </dgm:t>
    </dgm:pt>
    <dgm:pt modelId="{2851F8F3-B3B4-45C8-B449-04E00564C10E}" type="pres">
      <dgm:prSet presAssocID="{77E07DF5-416E-42ED-9997-8ACDED1B3519}" presName="FourConn_2-3" presStyleLbl="fgAccFollowNode1" presStyleIdx="1" presStyleCnt="3">
        <dgm:presLayoutVars>
          <dgm:bulletEnabled val="1"/>
        </dgm:presLayoutVars>
      </dgm:prSet>
      <dgm:spPr/>
      <dgm:t>
        <a:bodyPr/>
        <a:lstStyle/>
        <a:p>
          <a:endParaRPr lang="en-US"/>
        </a:p>
      </dgm:t>
    </dgm:pt>
    <dgm:pt modelId="{51EE6CE7-9AD9-40D3-ACF8-FEBA67A4081B}" type="pres">
      <dgm:prSet presAssocID="{77E07DF5-416E-42ED-9997-8ACDED1B3519}" presName="FourConn_3-4" presStyleLbl="fgAccFollowNode1" presStyleIdx="2" presStyleCnt="3">
        <dgm:presLayoutVars>
          <dgm:bulletEnabled val="1"/>
        </dgm:presLayoutVars>
      </dgm:prSet>
      <dgm:spPr/>
      <dgm:t>
        <a:bodyPr/>
        <a:lstStyle/>
        <a:p>
          <a:endParaRPr lang="en-US"/>
        </a:p>
      </dgm:t>
    </dgm:pt>
    <dgm:pt modelId="{20F403FC-8C2D-4976-841A-EF70F0136AFB}" type="pres">
      <dgm:prSet presAssocID="{77E07DF5-416E-42ED-9997-8ACDED1B3519}" presName="FourNodes_1_text" presStyleLbl="node1" presStyleIdx="3" presStyleCnt="4">
        <dgm:presLayoutVars>
          <dgm:bulletEnabled val="1"/>
        </dgm:presLayoutVars>
      </dgm:prSet>
      <dgm:spPr/>
      <dgm:t>
        <a:bodyPr/>
        <a:lstStyle/>
        <a:p>
          <a:endParaRPr lang="en-US"/>
        </a:p>
      </dgm:t>
    </dgm:pt>
    <dgm:pt modelId="{01E200D3-F4FF-4CC6-9739-A9514A24AD0C}" type="pres">
      <dgm:prSet presAssocID="{77E07DF5-416E-42ED-9997-8ACDED1B3519}" presName="FourNodes_2_text" presStyleLbl="node1" presStyleIdx="3" presStyleCnt="4">
        <dgm:presLayoutVars>
          <dgm:bulletEnabled val="1"/>
        </dgm:presLayoutVars>
      </dgm:prSet>
      <dgm:spPr/>
      <dgm:t>
        <a:bodyPr/>
        <a:lstStyle/>
        <a:p>
          <a:endParaRPr lang="en-US"/>
        </a:p>
      </dgm:t>
    </dgm:pt>
    <dgm:pt modelId="{62720019-BD03-4D16-8EA5-0240E87F1388}" type="pres">
      <dgm:prSet presAssocID="{77E07DF5-416E-42ED-9997-8ACDED1B3519}" presName="FourNodes_3_text" presStyleLbl="node1" presStyleIdx="3" presStyleCnt="4">
        <dgm:presLayoutVars>
          <dgm:bulletEnabled val="1"/>
        </dgm:presLayoutVars>
      </dgm:prSet>
      <dgm:spPr/>
      <dgm:t>
        <a:bodyPr/>
        <a:lstStyle/>
        <a:p>
          <a:endParaRPr lang="en-US"/>
        </a:p>
      </dgm:t>
    </dgm:pt>
    <dgm:pt modelId="{DCE24677-8B79-4465-A48A-8C49F8D1EE22}" type="pres">
      <dgm:prSet presAssocID="{77E07DF5-416E-42ED-9997-8ACDED1B3519}" presName="FourNodes_4_text" presStyleLbl="node1" presStyleIdx="3" presStyleCnt="4">
        <dgm:presLayoutVars>
          <dgm:bulletEnabled val="1"/>
        </dgm:presLayoutVars>
      </dgm:prSet>
      <dgm:spPr/>
      <dgm:t>
        <a:bodyPr/>
        <a:lstStyle/>
        <a:p>
          <a:endParaRPr lang="en-US"/>
        </a:p>
      </dgm:t>
    </dgm:pt>
  </dgm:ptLst>
  <dgm:cxnLst>
    <dgm:cxn modelId="{B9ED173F-8AFE-4DAF-B32F-A165469BF78F}" type="presOf" srcId="{3C415BEF-4C9C-4958-848B-10BD8FE833BB}" destId="{51EE6CE7-9AD9-40D3-ACF8-FEBA67A4081B}" srcOrd="0" destOrd="0" presId="urn:microsoft.com/office/officeart/2005/8/layout/vProcess5"/>
    <dgm:cxn modelId="{1576603F-499D-41AF-8188-E77BC819CDF0}" srcId="{77E07DF5-416E-42ED-9997-8ACDED1B3519}" destId="{3292A934-6462-41DB-8592-32A0DE5F83CF}" srcOrd="0" destOrd="0" parTransId="{13C00A3D-249A-48C6-9C8E-267C67E9429F}" sibTransId="{0D06B46D-9AA7-4B50-BAC1-DB8420FFBF65}"/>
    <dgm:cxn modelId="{3EDA2C3D-008A-4B18-B7DA-07DF8CB0CE80}" type="presOf" srcId="{3292A934-6462-41DB-8592-32A0DE5F83CF}" destId="{20F403FC-8C2D-4976-841A-EF70F0136AFB}" srcOrd="1" destOrd="0" presId="urn:microsoft.com/office/officeart/2005/8/layout/vProcess5"/>
    <dgm:cxn modelId="{4880F502-9EE1-4C46-B039-DBA31C5F699A}" srcId="{77E07DF5-416E-42ED-9997-8ACDED1B3519}" destId="{935DC1E2-C9AE-4936-8ED5-2C2AA2C14921}" srcOrd="2" destOrd="0" parTransId="{1AAE0EAE-1C91-475A-AFB1-2704329A9121}" sibTransId="{3C415BEF-4C9C-4958-848B-10BD8FE833BB}"/>
    <dgm:cxn modelId="{E548E145-778D-4C24-A970-AED7C1DA593D}" type="presOf" srcId="{77E07DF5-416E-42ED-9997-8ACDED1B3519}" destId="{6CB24A74-F7BF-47A6-B109-8D12205EB3D0}" srcOrd="0" destOrd="0" presId="urn:microsoft.com/office/officeart/2005/8/layout/vProcess5"/>
    <dgm:cxn modelId="{703DE65B-90D1-47B5-9B9E-EF213D5F1569}" type="presOf" srcId="{935DC1E2-C9AE-4936-8ED5-2C2AA2C14921}" destId="{62720019-BD03-4D16-8EA5-0240E87F1388}" srcOrd="1" destOrd="0" presId="urn:microsoft.com/office/officeart/2005/8/layout/vProcess5"/>
    <dgm:cxn modelId="{B3C3EA90-85F8-4172-B24D-86D39EC6A554}" type="presOf" srcId="{7745E261-FF5A-4069-B069-29F4F4B50399}" destId="{2851F8F3-B3B4-45C8-B449-04E00564C10E}" srcOrd="0" destOrd="0" presId="urn:microsoft.com/office/officeart/2005/8/layout/vProcess5"/>
    <dgm:cxn modelId="{BEE724FC-EB2F-4668-8000-0D04BE29B7B7}" type="presOf" srcId="{0D06B46D-9AA7-4B50-BAC1-DB8420FFBF65}" destId="{CCBC99E4-D10A-4411-8057-8E73C4911E12}" srcOrd="0" destOrd="0" presId="urn:microsoft.com/office/officeart/2005/8/layout/vProcess5"/>
    <dgm:cxn modelId="{78BA5667-3D54-45EC-8750-0CCE29BA7442}" type="presOf" srcId="{3292A934-6462-41DB-8592-32A0DE5F83CF}" destId="{CDC2F247-C0E9-4277-8CEB-D1BA3095A743}" srcOrd="0" destOrd="0" presId="urn:microsoft.com/office/officeart/2005/8/layout/vProcess5"/>
    <dgm:cxn modelId="{B663A0C0-0210-4A9F-8DB8-E49768A54CCE}" type="presOf" srcId="{CDD77F5B-88B9-412D-83C3-31D8B2379597}" destId="{BA2AC695-B2EB-4FC4-88F6-19CBB884BB68}" srcOrd="0" destOrd="0" presId="urn:microsoft.com/office/officeart/2005/8/layout/vProcess5"/>
    <dgm:cxn modelId="{5E15BD4F-1C8F-4A25-B031-FF4A543C0C33}" type="presOf" srcId="{935DC1E2-C9AE-4936-8ED5-2C2AA2C14921}" destId="{EC27876A-A680-4A88-B3F8-05886FBDA0D7}" srcOrd="0" destOrd="0" presId="urn:microsoft.com/office/officeart/2005/8/layout/vProcess5"/>
    <dgm:cxn modelId="{9AB20E0F-52E8-4B81-84E5-B3E0F868D7F2}" type="presOf" srcId="{CDD77F5B-88B9-412D-83C3-31D8B2379597}" destId="{DCE24677-8B79-4465-A48A-8C49F8D1EE22}" srcOrd="1" destOrd="0" presId="urn:microsoft.com/office/officeart/2005/8/layout/vProcess5"/>
    <dgm:cxn modelId="{2B5136F1-0516-436C-94FE-60D9828D14D1}" srcId="{77E07DF5-416E-42ED-9997-8ACDED1B3519}" destId="{CDD77F5B-88B9-412D-83C3-31D8B2379597}" srcOrd="3" destOrd="0" parTransId="{1134E66D-78B8-450F-BD41-54CAAF480621}" sibTransId="{2414DDF3-6688-4915-8D69-085E85E6A23F}"/>
    <dgm:cxn modelId="{3FA78BBB-C299-4E2B-BB6F-DC7AD30DDF94}" type="presOf" srcId="{0D7677DD-344E-4DAA-9EB1-74AB86F50C22}" destId="{4285784F-0906-449C-818D-BA05F7734C14}" srcOrd="0" destOrd="0" presId="urn:microsoft.com/office/officeart/2005/8/layout/vProcess5"/>
    <dgm:cxn modelId="{9F0BA960-5812-47B2-9C8F-16A473BDF840}" type="presOf" srcId="{0D7677DD-344E-4DAA-9EB1-74AB86F50C22}" destId="{01E200D3-F4FF-4CC6-9739-A9514A24AD0C}" srcOrd="1" destOrd="0" presId="urn:microsoft.com/office/officeart/2005/8/layout/vProcess5"/>
    <dgm:cxn modelId="{14EB6FD6-0349-4482-BD15-3514D09B6363}" srcId="{77E07DF5-416E-42ED-9997-8ACDED1B3519}" destId="{0D7677DD-344E-4DAA-9EB1-74AB86F50C22}" srcOrd="1" destOrd="0" parTransId="{B3D83339-D5FB-4401-95F3-4EFE9E12095A}" sibTransId="{7745E261-FF5A-4069-B069-29F4F4B50399}"/>
    <dgm:cxn modelId="{8EFE90A1-4A6F-4C2E-8AD4-FD53CE639F14}" type="presParOf" srcId="{6CB24A74-F7BF-47A6-B109-8D12205EB3D0}" destId="{9050601D-7BD9-4D72-B3E1-EEA10B6EA61A}" srcOrd="0" destOrd="0" presId="urn:microsoft.com/office/officeart/2005/8/layout/vProcess5"/>
    <dgm:cxn modelId="{5DC8449F-E8F2-443C-A3EA-761820FFEF19}" type="presParOf" srcId="{6CB24A74-F7BF-47A6-B109-8D12205EB3D0}" destId="{CDC2F247-C0E9-4277-8CEB-D1BA3095A743}" srcOrd="1" destOrd="0" presId="urn:microsoft.com/office/officeart/2005/8/layout/vProcess5"/>
    <dgm:cxn modelId="{2820188C-02C1-4EFB-AB0B-DFE7C430090F}" type="presParOf" srcId="{6CB24A74-F7BF-47A6-B109-8D12205EB3D0}" destId="{4285784F-0906-449C-818D-BA05F7734C14}" srcOrd="2" destOrd="0" presId="urn:microsoft.com/office/officeart/2005/8/layout/vProcess5"/>
    <dgm:cxn modelId="{266D45F2-6969-4708-93B1-C59A36EA4922}" type="presParOf" srcId="{6CB24A74-F7BF-47A6-B109-8D12205EB3D0}" destId="{EC27876A-A680-4A88-B3F8-05886FBDA0D7}" srcOrd="3" destOrd="0" presId="urn:microsoft.com/office/officeart/2005/8/layout/vProcess5"/>
    <dgm:cxn modelId="{8AD66A2F-B39F-482B-9DEF-4B62E5EAC267}" type="presParOf" srcId="{6CB24A74-F7BF-47A6-B109-8D12205EB3D0}" destId="{BA2AC695-B2EB-4FC4-88F6-19CBB884BB68}" srcOrd="4" destOrd="0" presId="urn:microsoft.com/office/officeart/2005/8/layout/vProcess5"/>
    <dgm:cxn modelId="{2863A1A9-C9E4-4131-8952-81313AC42A14}" type="presParOf" srcId="{6CB24A74-F7BF-47A6-B109-8D12205EB3D0}" destId="{CCBC99E4-D10A-4411-8057-8E73C4911E12}" srcOrd="5" destOrd="0" presId="urn:microsoft.com/office/officeart/2005/8/layout/vProcess5"/>
    <dgm:cxn modelId="{C055DB85-919B-4436-8AD9-C2528ADE3A28}" type="presParOf" srcId="{6CB24A74-F7BF-47A6-B109-8D12205EB3D0}" destId="{2851F8F3-B3B4-45C8-B449-04E00564C10E}" srcOrd="6" destOrd="0" presId="urn:microsoft.com/office/officeart/2005/8/layout/vProcess5"/>
    <dgm:cxn modelId="{493234D0-6525-4EA8-A7E7-6945115251C7}" type="presParOf" srcId="{6CB24A74-F7BF-47A6-B109-8D12205EB3D0}" destId="{51EE6CE7-9AD9-40D3-ACF8-FEBA67A4081B}" srcOrd="7" destOrd="0" presId="urn:microsoft.com/office/officeart/2005/8/layout/vProcess5"/>
    <dgm:cxn modelId="{111D70E2-6F7D-43AB-92FC-47D5A51E4E79}" type="presParOf" srcId="{6CB24A74-F7BF-47A6-B109-8D12205EB3D0}" destId="{20F403FC-8C2D-4976-841A-EF70F0136AFB}" srcOrd="8" destOrd="0" presId="urn:microsoft.com/office/officeart/2005/8/layout/vProcess5"/>
    <dgm:cxn modelId="{2A3D0D15-9029-45E2-8E5A-4CAE759493F6}" type="presParOf" srcId="{6CB24A74-F7BF-47A6-B109-8D12205EB3D0}" destId="{01E200D3-F4FF-4CC6-9739-A9514A24AD0C}" srcOrd="9" destOrd="0" presId="urn:microsoft.com/office/officeart/2005/8/layout/vProcess5"/>
    <dgm:cxn modelId="{337BA1ED-E000-4B6C-92D6-ECB59371F747}" type="presParOf" srcId="{6CB24A74-F7BF-47A6-B109-8D12205EB3D0}" destId="{62720019-BD03-4D16-8EA5-0240E87F1388}" srcOrd="10" destOrd="0" presId="urn:microsoft.com/office/officeart/2005/8/layout/vProcess5"/>
    <dgm:cxn modelId="{32DB8719-4303-4838-BE36-5B94CE9FB3CE}" type="presParOf" srcId="{6CB24A74-F7BF-47A6-B109-8D12205EB3D0}" destId="{DCE24677-8B79-4465-A48A-8C49F8D1EE22}"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4F6352-197E-4618-9F8C-C9FE4539FE71}"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5C5F9892-C874-4DBE-A2A9-2FACA0F1364E}">
      <dgm:prSet phldrT="[Text]"/>
      <dgm:spPr/>
      <dgm:t>
        <a:bodyPr/>
        <a:lstStyle/>
        <a:p>
          <a:r>
            <a:rPr lang="en-US" dirty="0" smtClean="0"/>
            <a:t>reduce systemic estrogen levels in the ovary</a:t>
          </a:r>
          <a:endParaRPr lang="en-US" dirty="0"/>
        </a:p>
      </dgm:t>
    </dgm:pt>
    <dgm:pt modelId="{553F4757-6887-4D03-921A-2F26DDCAE24A}" type="parTrans" cxnId="{1103F256-3C05-4B84-9801-1234E7A3DBC3}">
      <dgm:prSet/>
      <dgm:spPr/>
      <dgm:t>
        <a:bodyPr/>
        <a:lstStyle/>
        <a:p>
          <a:endParaRPr lang="en-US"/>
        </a:p>
      </dgm:t>
    </dgm:pt>
    <dgm:pt modelId="{553FA517-4362-41C4-9CEA-BE8B5603FE19}" type="sibTrans" cxnId="{1103F256-3C05-4B84-9801-1234E7A3DBC3}">
      <dgm:prSet/>
      <dgm:spPr/>
      <dgm:t>
        <a:bodyPr/>
        <a:lstStyle/>
        <a:p>
          <a:endParaRPr lang="en-US"/>
        </a:p>
      </dgm:t>
    </dgm:pt>
    <dgm:pt modelId="{8AFA73BE-8592-435D-A986-9CB28D37739E}">
      <dgm:prSet phldrT="[Text]"/>
      <dgm:spPr/>
      <dgm:t>
        <a:bodyPr/>
        <a:lstStyle/>
        <a:p>
          <a:r>
            <a:rPr lang="en-US" dirty="0" smtClean="0"/>
            <a:t>Ovulation.</a:t>
          </a:r>
          <a:endParaRPr lang="en-US" dirty="0"/>
        </a:p>
      </dgm:t>
    </dgm:pt>
    <dgm:pt modelId="{AAC2BA90-F8C4-4E0E-B477-F98CA7BDE650}" type="parTrans" cxnId="{096E67F3-C572-4EE7-8D8E-00815397A58C}">
      <dgm:prSet/>
      <dgm:spPr/>
      <dgm:t>
        <a:bodyPr/>
        <a:lstStyle/>
        <a:p>
          <a:endParaRPr lang="en-US"/>
        </a:p>
      </dgm:t>
    </dgm:pt>
    <dgm:pt modelId="{4D20869F-CB4F-4181-AE51-C8B21BE72864}" type="sibTrans" cxnId="{096E67F3-C572-4EE7-8D8E-00815397A58C}">
      <dgm:prSet/>
      <dgm:spPr/>
      <dgm:t>
        <a:bodyPr/>
        <a:lstStyle/>
        <a:p>
          <a:endParaRPr lang="en-US"/>
        </a:p>
      </dgm:t>
    </dgm:pt>
    <dgm:pt modelId="{E80F9098-082A-4A6D-816D-24885580472D}">
      <dgm:prSet phldrT="[Text]"/>
      <dgm:spPr/>
      <dgm:t>
        <a:bodyPr/>
        <a:lstStyle/>
        <a:p>
          <a:r>
            <a:rPr lang="en-US" dirty="0" smtClean="0"/>
            <a:t>increased gonadotropin secretion</a:t>
          </a:r>
          <a:endParaRPr lang="en-US" dirty="0"/>
        </a:p>
      </dgm:t>
    </dgm:pt>
    <dgm:pt modelId="{6DB1AD65-E71A-48E6-BC2D-A7262DF78D4F}" type="parTrans" cxnId="{61300CA6-46CA-4FAE-8006-96D8C6686545}">
      <dgm:prSet/>
      <dgm:spPr/>
      <dgm:t>
        <a:bodyPr/>
        <a:lstStyle/>
        <a:p>
          <a:endParaRPr lang="en-US"/>
        </a:p>
      </dgm:t>
    </dgm:pt>
    <dgm:pt modelId="{CA8FC586-6183-4336-B7A2-A96655E081F3}" type="sibTrans" cxnId="{61300CA6-46CA-4FAE-8006-96D8C6686545}">
      <dgm:prSet/>
      <dgm:spPr/>
      <dgm:t>
        <a:bodyPr/>
        <a:lstStyle/>
        <a:p>
          <a:endParaRPr lang="en-US"/>
        </a:p>
      </dgm:t>
    </dgm:pt>
    <dgm:pt modelId="{C7A7029F-E63C-47E9-9E3F-55DFA9FAE956}">
      <dgm:prSet phldrT="[Text]"/>
      <dgm:spPr/>
      <dgm:t>
        <a:bodyPr/>
        <a:lstStyle/>
        <a:p>
          <a:r>
            <a:rPr lang="en-US" smtClean="0"/>
            <a:t>follicular </a:t>
          </a:r>
          <a:r>
            <a:rPr lang="en-US" dirty="0" smtClean="0"/>
            <a:t>development.</a:t>
          </a:r>
          <a:endParaRPr lang="en-US" dirty="0"/>
        </a:p>
      </dgm:t>
    </dgm:pt>
    <dgm:pt modelId="{3A2C96E5-7C87-4273-A2CB-D2055BB4C617}" type="parTrans" cxnId="{833666DF-4A0F-4FB3-9761-3384805F289A}">
      <dgm:prSet/>
      <dgm:spPr/>
      <dgm:t>
        <a:bodyPr/>
        <a:lstStyle/>
        <a:p>
          <a:endParaRPr lang="en-US"/>
        </a:p>
      </dgm:t>
    </dgm:pt>
    <dgm:pt modelId="{50BEE09A-F320-4313-A5F9-A147BEB91F5A}" type="sibTrans" cxnId="{833666DF-4A0F-4FB3-9761-3384805F289A}">
      <dgm:prSet/>
      <dgm:spPr/>
      <dgm:t>
        <a:bodyPr/>
        <a:lstStyle/>
        <a:p>
          <a:endParaRPr lang="en-US"/>
        </a:p>
      </dgm:t>
    </dgm:pt>
    <dgm:pt modelId="{0241893F-46E5-496B-9627-C5894B11C93F}" type="pres">
      <dgm:prSet presAssocID="{974F6352-197E-4618-9F8C-C9FE4539FE71}" presName="Name0" presStyleCnt="0">
        <dgm:presLayoutVars>
          <dgm:dir/>
          <dgm:resizeHandles val="exact"/>
        </dgm:presLayoutVars>
      </dgm:prSet>
      <dgm:spPr/>
      <dgm:t>
        <a:bodyPr/>
        <a:lstStyle/>
        <a:p>
          <a:endParaRPr lang="en-US"/>
        </a:p>
      </dgm:t>
    </dgm:pt>
    <dgm:pt modelId="{DBA5913B-98C2-4E03-A6DA-1B6B0C216E3B}" type="pres">
      <dgm:prSet presAssocID="{5C5F9892-C874-4DBE-A2A9-2FACA0F1364E}" presName="node" presStyleLbl="node1" presStyleIdx="0" presStyleCnt="4">
        <dgm:presLayoutVars>
          <dgm:bulletEnabled val="1"/>
        </dgm:presLayoutVars>
      </dgm:prSet>
      <dgm:spPr/>
      <dgm:t>
        <a:bodyPr/>
        <a:lstStyle/>
        <a:p>
          <a:endParaRPr lang="en-US"/>
        </a:p>
      </dgm:t>
    </dgm:pt>
    <dgm:pt modelId="{793553B0-3740-4BE6-A6B1-7433D6B782E6}" type="pres">
      <dgm:prSet presAssocID="{553FA517-4362-41C4-9CEA-BE8B5603FE19}" presName="sibTrans" presStyleLbl="sibTrans2D1" presStyleIdx="0" presStyleCnt="3"/>
      <dgm:spPr/>
      <dgm:t>
        <a:bodyPr/>
        <a:lstStyle/>
        <a:p>
          <a:endParaRPr lang="en-US"/>
        </a:p>
      </dgm:t>
    </dgm:pt>
    <dgm:pt modelId="{AC9C441C-9D75-40D0-ACDC-41F01F0044E8}" type="pres">
      <dgm:prSet presAssocID="{553FA517-4362-41C4-9CEA-BE8B5603FE19}" presName="connectorText" presStyleLbl="sibTrans2D1" presStyleIdx="0" presStyleCnt="3"/>
      <dgm:spPr/>
      <dgm:t>
        <a:bodyPr/>
        <a:lstStyle/>
        <a:p>
          <a:endParaRPr lang="en-US"/>
        </a:p>
      </dgm:t>
    </dgm:pt>
    <dgm:pt modelId="{65A6437F-E585-473A-A0D0-3127D4525DF4}" type="pres">
      <dgm:prSet presAssocID="{E80F9098-082A-4A6D-816D-24885580472D}" presName="node" presStyleLbl="node1" presStyleIdx="1" presStyleCnt="4">
        <dgm:presLayoutVars>
          <dgm:bulletEnabled val="1"/>
        </dgm:presLayoutVars>
      </dgm:prSet>
      <dgm:spPr/>
      <dgm:t>
        <a:bodyPr/>
        <a:lstStyle/>
        <a:p>
          <a:endParaRPr lang="en-US"/>
        </a:p>
      </dgm:t>
    </dgm:pt>
    <dgm:pt modelId="{266B2E59-888A-45C2-AA5F-4AE0CC4FD47B}" type="pres">
      <dgm:prSet presAssocID="{CA8FC586-6183-4336-B7A2-A96655E081F3}" presName="sibTrans" presStyleLbl="sibTrans2D1" presStyleIdx="1" presStyleCnt="3"/>
      <dgm:spPr/>
      <dgm:t>
        <a:bodyPr/>
        <a:lstStyle/>
        <a:p>
          <a:endParaRPr lang="en-US"/>
        </a:p>
      </dgm:t>
    </dgm:pt>
    <dgm:pt modelId="{88E536DD-E589-491A-8C72-C37F664DF4A9}" type="pres">
      <dgm:prSet presAssocID="{CA8FC586-6183-4336-B7A2-A96655E081F3}" presName="connectorText" presStyleLbl="sibTrans2D1" presStyleIdx="1" presStyleCnt="3"/>
      <dgm:spPr/>
      <dgm:t>
        <a:bodyPr/>
        <a:lstStyle/>
        <a:p>
          <a:endParaRPr lang="en-US"/>
        </a:p>
      </dgm:t>
    </dgm:pt>
    <dgm:pt modelId="{45797468-1161-4B71-94F7-220CB7C4B1A5}" type="pres">
      <dgm:prSet presAssocID="{C7A7029F-E63C-47E9-9E3F-55DFA9FAE956}" presName="node" presStyleLbl="node1" presStyleIdx="2" presStyleCnt="4">
        <dgm:presLayoutVars>
          <dgm:bulletEnabled val="1"/>
        </dgm:presLayoutVars>
      </dgm:prSet>
      <dgm:spPr/>
      <dgm:t>
        <a:bodyPr/>
        <a:lstStyle/>
        <a:p>
          <a:endParaRPr lang="en-US"/>
        </a:p>
      </dgm:t>
    </dgm:pt>
    <dgm:pt modelId="{DD488EF6-D572-40B5-BF35-479DE02B0DE7}" type="pres">
      <dgm:prSet presAssocID="{50BEE09A-F320-4313-A5F9-A147BEB91F5A}" presName="sibTrans" presStyleLbl="sibTrans2D1" presStyleIdx="2" presStyleCnt="3"/>
      <dgm:spPr/>
      <dgm:t>
        <a:bodyPr/>
        <a:lstStyle/>
        <a:p>
          <a:endParaRPr lang="en-US"/>
        </a:p>
      </dgm:t>
    </dgm:pt>
    <dgm:pt modelId="{A16031AF-E495-42B5-8113-069E14BF01D2}" type="pres">
      <dgm:prSet presAssocID="{50BEE09A-F320-4313-A5F9-A147BEB91F5A}" presName="connectorText" presStyleLbl="sibTrans2D1" presStyleIdx="2" presStyleCnt="3"/>
      <dgm:spPr/>
      <dgm:t>
        <a:bodyPr/>
        <a:lstStyle/>
        <a:p>
          <a:endParaRPr lang="en-US"/>
        </a:p>
      </dgm:t>
    </dgm:pt>
    <dgm:pt modelId="{18276A01-7608-4A1B-BD8D-1F0C9565FECC}" type="pres">
      <dgm:prSet presAssocID="{8AFA73BE-8592-435D-A986-9CB28D37739E}" presName="node" presStyleLbl="node1" presStyleIdx="3" presStyleCnt="4">
        <dgm:presLayoutVars>
          <dgm:bulletEnabled val="1"/>
        </dgm:presLayoutVars>
      </dgm:prSet>
      <dgm:spPr/>
      <dgm:t>
        <a:bodyPr/>
        <a:lstStyle/>
        <a:p>
          <a:endParaRPr lang="en-US"/>
        </a:p>
      </dgm:t>
    </dgm:pt>
  </dgm:ptLst>
  <dgm:cxnLst>
    <dgm:cxn modelId="{B23579CF-70CA-4940-8A17-D3C0D10D97D5}" type="presOf" srcId="{CA8FC586-6183-4336-B7A2-A96655E081F3}" destId="{266B2E59-888A-45C2-AA5F-4AE0CC4FD47B}" srcOrd="0" destOrd="0" presId="urn:microsoft.com/office/officeart/2005/8/layout/process1"/>
    <dgm:cxn modelId="{833666DF-4A0F-4FB3-9761-3384805F289A}" srcId="{974F6352-197E-4618-9F8C-C9FE4539FE71}" destId="{C7A7029F-E63C-47E9-9E3F-55DFA9FAE956}" srcOrd="2" destOrd="0" parTransId="{3A2C96E5-7C87-4273-A2CB-D2055BB4C617}" sibTransId="{50BEE09A-F320-4313-A5F9-A147BEB91F5A}"/>
    <dgm:cxn modelId="{189FC7D9-4B2B-4748-90AC-028BF22E66D2}" type="presOf" srcId="{553FA517-4362-41C4-9CEA-BE8B5603FE19}" destId="{AC9C441C-9D75-40D0-ACDC-41F01F0044E8}" srcOrd="1" destOrd="0" presId="urn:microsoft.com/office/officeart/2005/8/layout/process1"/>
    <dgm:cxn modelId="{CF0C6138-A19D-4A29-A169-14E12A873BAE}" type="presOf" srcId="{5C5F9892-C874-4DBE-A2A9-2FACA0F1364E}" destId="{DBA5913B-98C2-4E03-A6DA-1B6B0C216E3B}" srcOrd="0" destOrd="0" presId="urn:microsoft.com/office/officeart/2005/8/layout/process1"/>
    <dgm:cxn modelId="{86E5BC78-4B0C-42E8-9E5E-0BAEA987C75B}" type="presOf" srcId="{CA8FC586-6183-4336-B7A2-A96655E081F3}" destId="{88E536DD-E589-491A-8C72-C37F664DF4A9}" srcOrd="1" destOrd="0" presId="urn:microsoft.com/office/officeart/2005/8/layout/process1"/>
    <dgm:cxn modelId="{096E67F3-C572-4EE7-8D8E-00815397A58C}" srcId="{974F6352-197E-4618-9F8C-C9FE4539FE71}" destId="{8AFA73BE-8592-435D-A986-9CB28D37739E}" srcOrd="3" destOrd="0" parTransId="{AAC2BA90-F8C4-4E0E-B477-F98CA7BDE650}" sibTransId="{4D20869F-CB4F-4181-AE51-C8B21BE72864}"/>
    <dgm:cxn modelId="{AFAFFC94-F2EB-469B-8400-9903D335FDD7}" type="presOf" srcId="{974F6352-197E-4618-9F8C-C9FE4539FE71}" destId="{0241893F-46E5-496B-9627-C5894B11C93F}" srcOrd="0" destOrd="0" presId="urn:microsoft.com/office/officeart/2005/8/layout/process1"/>
    <dgm:cxn modelId="{0EC3DE60-3E01-41FD-8989-1C20FA411A71}" type="presOf" srcId="{50BEE09A-F320-4313-A5F9-A147BEB91F5A}" destId="{A16031AF-E495-42B5-8113-069E14BF01D2}" srcOrd="1" destOrd="0" presId="urn:microsoft.com/office/officeart/2005/8/layout/process1"/>
    <dgm:cxn modelId="{BA752C6A-61ED-491B-B73F-E5963975D3B1}" type="presOf" srcId="{C7A7029F-E63C-47E9-9E3F-55DFA9FAE956}" destId="{45797468-1161-4B71-94F7-220CB7C4B1A5}" srcOrd="0" destOrd="0" presId="urn:microsoft.com/office/officeart/2005/8/layout/process1"/>
    <dgm:cxn modelId="{BAAC9AEC-98FA-4A1A-BA67-92BE1BC8891E}" type="presOf" srcId="{553FA517-4362-41C4-9CEA-BE8B5603FE19}" destId="{793553B0-3740-4BE6-A6B1-7433D6B782E6}" srcOrd="0" destOrd="0" presId="urn:microsoft.com/office/officeart/2005/8/layout/process1"/>
    <dgm:cxn modelId="{61300CA6-46CA-4FAE-8006-96D8C6686545}" srcId="{974F6352-197E-4618-9F8C-C9FE4539FE71}" destId="{E80F9098-082A-4A6D-816D-24885580472D}" srcOrd="1" destOrd="0" parTransId="{6DB1AD65-E71A-48E6-BC2D-A7262DF78D4F}" sibTransId="{CA8FC586-6183-4336-B7A2-A96655E081F3}"/>
    <dgm:cxn modelId="{19AC232E-5247-472D-988E-826A0DE5B45A}" type="presOf" srcId="{E80F9098-082A-4A6D-816D-24885580472D}" destId="{65A6437F-E585-473A-A0D0-3127D4525DF4}" srcOrd="0" destOrd="0" presId="urn:microsoft.com/office/officeart/2005/8/layout/process1"/>
    <dgm:cxn modelId="{4D5CABC3-2BBB-460C-A67B-0A5061CA61DB}" type="presOf" srcId="{50BEE09A-F320-4313-A5F9-A147BEB91F5A}" destId="{DD488EF6-D572-40B5-BF35-479DE02B0DE7}" srcOrd="0" destOrd="0" presId="urn:microsoft.com/office/officeart/2005/8/layout/process1"/>
    <dgm:cxn modelId="{1103F256-3C05-4B84-9801-1234E7A3DBC3}" srcId="{974F6352-197E-4618-9F8C-C9FE4539FE71}" destId="{5C5F9892-C874-4DBE-A2A9-2FACA0F1364E}" srcOrd="0" destOrd="0" parTransId="{553F4757-6887-4D03-921A-2F26DDCAE24A}" sibTransId="{553FA517-4362-41C4-9CEA-BE8B5603FE19}"/>
    <dgm:cxn modelId="{A7CF98F8-95BC-497E-A691-43548143C22E}" type="presOf" srcId="{8AFA73BE-8592-435D-A986-9CB28D37739E}" destId="{18276A01-7608-4A1B-BD8D-1F0C9565FECC}" srcOrd="0" destOrd="0" presId="urn:microsoft.com/office/officeart/2005/8/layout/process1"/>
    <dgm:cxn modelId="{FA81F03F-D8A8-4A05-B298-95939171E9C0}" type="presParOf" srcId="{0241893F-46E5-496B-9627-C5894B11C93F}" destId="{DBA5913B-98C2-4E03-A6DA-1B6B0C216E3B}" srcOrd="0" destOrd="0" presId="urn:microsoft.com/office/officeart/2005/8/layout/process1"/>
    <dgm:cxn modelId="{C463F395-ACAF-4FD3-B881-DF42EACD4CA1}" type="presParOf" srcId="{0241893F-46E5-496B-9627-C5894B11C93F}" destId="{793553B0-3740-4BE6-A6B1-7433D6B782E6}" srcOrd="1" destOrd="0" presId="urn:microsoft.com/office/officeart/2005/8/layout/process1"/>
    <dgm:cxn modelId="{0C174C12-D284-43BB-9F75-0F0487B048DE}" type="presParOf" srcId="{793553B0-3740-4BE6-A6B1-7433D6B782E6}" destId="{AC9C441C-9D75-40D0-ACDC-41F01F0044E8}" srcOrd="0" destOrd="0" presId="urn:microsoft.com/office/officeart/2005/8/layout/process1"/>
    <dgm:cxn modelId="{3D4E79FE-945A-460B-B981-0AEC8F5DE88B}" type="presParOf" srcId="{0241893F-46E5-496B-9627-C5894B11C93F}" destId="{65A6437F-E585-473A-A0D0-3127D4525DF4}" srcOrd="2" destOrd="0" presId="urn:microsoft.com/office/officeart/2005/8/layout/process1"/>
    <dgm:cxn modelId="{F8E0DE13-4724-4EA3-A7D6-1105C05D2D3C}" type="presParOf" srcId="{0241893F-46E5-496B-9627-C5894B11C93F}" destId="{266B2E59-888A-45C2-AA5F-4AE0CC4FD47B}" srcOrd="3" destOrd="0" presId="urn:microsoft.com/office/officeart/2005/8/layout/process1"/>
    <dgm:cxn modelId="{1BACDF26-DE5D-46E1-905E-A5CF891A027E}" type="presParOf" srcId="{266B2E59-888A-45C2-AA5F-4AE0CC4FD47B}" destId="{88E536DD-E589-491A-8C72-C37F664DF4A9}" srcOrd="0" destOrd="0" presId="urn:microsoft.com/office/officeart/2005/8/layout/process1"/>
    <dgm:cxn modelId="{D1900CCD-3FF2-4E2A-8B28-2E45D3326E2A}" type="presParOf" srcId="{0241893F-46E5-496B-9627-C5894B11C93F}" destId="{45797468-1161-4B71-94F7-220CB7C4B1A5}" srcOrd="4" destOrd="0" presId="urn:microsoft.com/office/officeart/2005/8/layout/process1"/>
    <dgm:cxn modelId="{62427599-6B89-4B0F-B62B-4D9FC8245491}" type="presParOf" srcId="{0241893F-46E5-496B-9627-C5894B11C93F}" destId="{DD488EF6-D572-40B5-BF35-479DE02B0DE7}" srcOrd="5" destOrd="0" presId="urn:microsoft.com/office/officeart/2005/8/layout/process1"/>
    <dgm:cxn modelId="{DF65B8C5-B6E9-4746-8D59-444A1886BEB0}" type="presParOf" srcId="{DD488EF6-D572-40B5-BF35-479DE02B0DE7}" destId="{A16031AF-E495-42B5-8113-069E14BF01D2}" srcOrd="0" destOrd="0" presId="urn:microsoft.com/office/officeart/2005/8/layout/process1"/>
    <dgm:cxn modelId="{6DC8CFBE-FF7A-427B-BC9D-5F6D57235D21}" type="presParOf" srcId="{0241893F-46E5-496B-9627-C5894B11C93F}" destId="{18276A01-7608-4A1B-BD8D-1F0C9565FECC}"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0775F-E9B9-4236-941C-F3DC9C588E5C}">
      <dsp:nvSpPr>
        <dsp:cNvPr id="0" name=""/>
        <dsp:cNvSpPr/>
      </dsp:nvSpPr>
      <dsp:spPr>
        <a:xfrm>
          <a:off x="1336" y="477271"/>
          <a:ext cx="1771849" cy="1771849"/>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t>High FSH</a:t>
          </a:r>
          <a:endParaRPr lang="en-US" sz="2600" kern="1200" dirty="0"/>
        </a:p>
      </dsp:txBody>
      <dsp:txXfrm>
        <a:off x="260817" y="736752"/>
        <a:ext cx="1252887" cy="1252887"/>
      </dsp:txXfrm>
    </dsp:sp>
    <dsp:sp modelId="{AA536B91-99F9-40DC-8954-C5A1A1D5F0E7}">
      <dsp:nvSpPr>
        <dsp:cNvPr id="0" name=""/>
        <dsp:cNvSpPr/>
      </dsp:nvSpPr>
      <dsp:spPr>
        <a:xfrm>
          <a:off x="1917060" y="849360"/>
          <a:ext cx="1027672" cy="1027672"/>
        </a:xfrm>
        <a:prstGeom prst="mathPlus">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053278" y="1242342"/>
        <a:ext cx="755236" cy="241708"/>
      </dsp:txXfrm>
    </dsp:sp>
    <dsp:sp modelId="{7D0840D6-D8BF-4155-B23C-0BE91603E369}">
      <dsp:nvSpPr>
        <dsp:cNvPr id="0" name=""/>
        <dsp:cNvSpPr/>
      </dsp:nvSpPr>
      <dsp:spPr>
        <a:xfrm>
          <a:off x="3088606" y="477271"/>
          <a:ext cx="1771849" cy="1771849"/>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t>High Estradiol</a:t>
          </a:r>
          <a:endParaRPr lang="en-US" sz="2600" kern="1200" dirty="0"/>
        </a:p>
      </dsp:txBody>
      <dsp:txXfrm>
        <a:off x="3348087" y="736752"/>
        <a:ext cx="1252887" cy="1252887"/>
      </dsp:txXfrm>
    </dsp:sp>
    <dsp:sp modelId="{1E7AA3E5-03AA-41DC-87FB-E56E3EF42826}">
      <dsp:nvSpPr>
        <dsp:cNvPr id="0" name=""/>
        <dsp:cNvSpPr/>
      </dsp:nvSpPr>
      <dsp:spPr>
        <a:xfrm>
          <a:off x="5004330" y="849360"/>
          <a:ext cx="1027672" cy="1027672"/>
        </a:xfrm>
        <a:prstGeom prst="mathEqual">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endParaRPr lang="en-US" sz="3300" kern="1200"/>
        </a:p>
      </dsp:txBody>
      <dsp:txXfrm>
        <a:off x="5140548" y="1061060"/>
        <a:ext cx="755236" cy="604272"/>
      </dsp:txXfrm>
    </dsp:sp>
    <dsp:sp modelId="{7BE2A69B-2171-41AE-B4C5-2A75812EF54E}">
      <dsp:nvSpPr>
        <dsp:cNvPr id="0" name=""/>
        <dsp:cNvSpPr/>
      </dsp:nvSpPr>
      <dsp:spPr>
        <a:xfrm>
          <a:off x="6175877" y="477271"/>
          <a:ext cx="1771849" cy="1771849"/>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t>Low ovarian reserve</a:t>
          </a:r>
          <a:endParaRPr lang="en-US" sz="2600" kern="1200" dirty="0"/>
        </a:p>
      </dsp:txBody>
      <dsp:txXfrm>
        <a:off x="6435358" y="736752"/>
        <a:ext cx="1252887" cy="12528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C2F247-C0E9-4277-8CEB-D1BA3095A743}">
      <dsp:nvSpPr>
        <dsp:cNvPr id="0" name=""/>
        <dsp:cNvSpPr/>
      </dsp:nvSpPr>
      <dsp:spPr>
        <a:xfrm>
          <a:off x="0" y="0"/>
          <a:ext cx="7587795" cy="991348"/>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The competitive binding of CC to </a:t>
          </a:r>
          <a:r>
            <a:rPr lang="en-US" sz="2300" b="1" kern="1200" dirty="0" smtClean="0"/>
            <a:t>estrogen</a:t>
          </a:r>
          <a:r>
            <a:rPr lang="en-US" sz="2300" kern="1200" dirty="0" smtClean="0"/>
            <a:t> receptors in the hypothalamus stimulates release of </a:t>
          </a:r>
          <a:r>
            <a:rPr lang="en-US" sz="2300" kern="1200" dirty="0" err="1" smtClean="0"/>
            <a:t>GnRH</a:t>
          </a:r>
          <a:r>
            <a:rPr lang="en-US" sz="2300" kern="1200" dirty="0" smtClean="0"/>
            <a:t>.</a:t>
          </a:r>
          <a:endParaRPr lang="en-US" sz="2300" kern="1200" dirty="0"/>
        </a:p>
      </dsp:txBody>
      <dsp:txXfrm>
        <a:off x="29036" y="29036"/>
        <a:ext cx="6434282" cy="933276"/>
      </dsp:txXfrm>
    </dsp:sp>
    <dsp:sp modelId="{4285784F-0906-449C-818D-BA05F7734C14}">
      <dsp:nvSpPr>
        <dsp:cNvPr id="0" name=""/>
        <dsp:cNvSpPr/>
      </dsp:nvSpPr>
      <dsp:spPr>
        <a:xfrm>
          <a:off x="635477" y="1171594"/>
          <a:ext cx="7587795" cy="991348"/>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smtClean="0"/>
            <a:t>gonadotropin release from the anterior pituitary</a:t>
          </a:r>
          <a:endParaRPr lang="en-US" sz="2300" kern="1200" dirty="0" smtClean="0"/>
        </a:p>
      </dsp:txBody>
      <dsp:txXfrm>
        <a:off x="664513" y="1200630"/>
        <a:ext cx="6249868" cy="933276"/>
      </dsp:txXfrm>
    </dsp:sp>
    <dsp:sp modelId="{EC27876A-A680-4A88-B3F8-05886FBDA0D7}">
      <dsp:nvSpPr>
        <dsp:cNvPr id="0" name=""/>
        <dsp:cNvSpPr/>
      </dsp:nvSpPr>
      <dsp:spPr>
        <a:xfrm>
          <a:off x="1261470" y="2343188"/>
          <a:ext cx="7587795" cy="991348"/>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smtClean="0"/>
            <a:t>leading to follicular development, increased estradiol production,</a:t>
          </a:r>
          <a:endParaRPr lang="en-US" sz="2300" kern="1200" dirty="0" smtClean="0"/>
        </a:p>
      </dsp:txBody>
      <dsp:txXfrm>
        <a:off x="1290506" y="2372224"/>
        <a:ext cx="6259353" cy="933276"/>
      </dsp:txXfrm>
    </dsp:sp>
    <dsp:sp modelId="{BA2AC695-B2EB-4FC4-88F6-19CBB884BB68}">
      <dsp:nvSpPr>
        <dsp:cNvPr id="0" name=""/>
        <dsp:cNvSpPr/>
      </dsp:nvSpPr>
      <dsp:spPr>
        <a:xfrm>
          <a:off x="1896948" y="3514782"/>
          <a:ext cx="7587795" cy="991348"/>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ovulation.</a:t>
          </a:r>
          <a:endParaRPr lang="en-US" sz="2300" kern="1200" dirty="0"/>
        </a:p>
      </dsp:txBody>
      <dsp:txXfrm>
        <a:off x="1925984" y="3543818"/>
        <a:ext cx="6249868" cy="933276"/>
      </dsp:txXfrm>
    </dsp:sp>
    <dsp:sp modelId="{CCBC99E4-D10A-4411-8057-8E73C4911E12}">
      <dsp:nvSpPr>
        <dsp:cNvPr id="0" name=""/>
        <dsp:cNvSpPr/>
      </dsp:nvSpPr>
      <dsp:spPr>
        <a:xfrm>
          <a:off x="6943418" y="759283"/>
          <a:ext cx="644376" cy="644376"/>
        </a:xfrm>
        <a:prstGeom prst="downArrow">
          <a:avLst>
            <a:gd name="adj1" fmla="val 55000"/>
            <a:gd name="adj2" fmla="val 45000"/>
          </a:avLst>
        </a:prstGeom>
        <a:solidFill>
          <a:schemeClr val="accent1">
            <a:alpha val="90000"/>
            <a:tint val="40000"/>
            <a:hueOff val="0"/>
            <a:satOff val="0"/>
            <a:lumOff val="0"/>
            <a:alphaOff val="0"/>
          </a:schemeClr>
        </a:solidFill>
        <a:ln>
          <a:noFill/>
        </a:ln>
        <a:effectLst/>
        <a:sp3d z="5715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a:p>
      </dsp:txBody>
      <dsp:txXfrm>
        <a:off x="7088403" y="759283"/>
        <a:ext cx="354406" cy="484893"/>
      </dsp:txXfrm>
    </dsp:sp>
    <dsp:sp modelId="{2851F8F3-B3B4-45C8-B449-04E00564C10E}">
      <dsp:nvSpPr>
        <dsp:cNvPr id="0" name=""/>
        <dsp:cNvSpPr/>
      </dsp:nvSpPr>
      <dsp:spPr>
        <a:xfrm>
          <a:off x="7578896" y="1930877"/>
          <a:ext cx="644376" cy="644376"/>
        </a:xfrm>
        <a:prstGeom prst="downArrow">
          <a:avLst>
            <a:gd name="adj1" fmla="val 55000"/>
            <a:gd name="adj2" fmla="val 45000"/>
          </a:avLst>
        </a:prstGeom>
        <a:solidFill>
          <a:schemeClr val="accent1">
            <a:alpha val="90000"/>
            <a:tint val="40000"/>
            <a:hueOff val="0"/>
            <a:satOff val="0"/>
            <a:lumOff val="0"/>
            <a:alphaOff val="0"/>
          </a:schemeClr>
        </a:solidFill>
        <a:ln>
          <a:noFill/>
        </a:ln>
        <a:effectLst/>
        <a:sp3d z="5715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a:p>
      </dsp:txBody>
      <dsp:txXfrm>
        <a:off x="7723881" y="1930877"/>
        <a:ext cx="354406" cy="484893"/>
      </dsp:txXfrm>
    </dsp:sp>
    <dsp:sp modelId="{51EE6CE7-9AD9-40D3-ACF8-FEBA67A4081B}">
      <dsp:nvSpPr>
        <dsp:cNvPr id="0" name=""/>
        <dsp:cNvSpPr/>
      </dsp:nvSpPr>
      <dsp:spPr>
        <a:xfrm>
          <a:off x="8204889" y="3102471"/>
          <a:ext cx="644376" cy="644376"/>
        </a:xfrm>
        <a:prstGeom prst="downArrow">
          <a:avLst>
            <a:gd name="adj1" fmla="val 55000"/>
            <a:gd name="adj2" fmla="val 45000"/>
          </a:avLst>
        </a:prstGeom>
        <a:solidFill>
          <a:schemeClr val="accent1">
            <a:alpha val="90000"/>
            <a:tint val="40000"/>
            <a:hueOff val="0"/>
            <a:satOff val="0"/>
            <a:lumOff val="0"/>
            <a:alphaOff val="0"/>
          </a:schemeClr>
        </a:solidFill>
        <a:ln>
          <a:noFill/>
        </a:ln>
        <a:effectLst/>
        <a:sp3d z="57150" extrusionH="63500" contourW="12700" prstMaterial="matte">
          <a:contourClr>
            <a:schemeClr val="dk1">
              <a:tint val="20000"/>
            </a:schemeClr>
          </a:contourClr>
        </a:sp3d>
      </dsp:spPr>
      <dsp:style>
        <a:lnRef idx="0">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a:p>
      </dsp:txBody>
      <dsp:txXfrm>
        <a:off x="8349874" y="3102471"/>
        <a:ext cx="354406" cy="4848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5913B-98C2-4E03-A6DA-1B6B0C216E3B}">
      <dsp:nvSpPr>
        <dsp:cNvPr id="0" name=""/>
        <dsp:cNvSpPr/>
      </dsp:nvSpPr>
      <dsp:spPr>
        <a:xfrm>
          <a:off x="3540" y="1009815"/>
          <a:ext cx="1547877" cy="14946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reduce systemic estrogen levels in the ovary</a:t>
          </a:r>
          <a:endParaRPr lang="en-US" sz="1800" kern="1200" dirty="0"/>
        </a:p>
      </dsp:txBody>
      <dsp:txXfrm>
        <a:off x="47317" y="1053592"/>
        <a:ext cx="1460323" cy="1407114"/>
      </dsp:txXfrm>
    </dsp:sp>
    <dsp:sp modelId="{793553B0-3740-4BE6-A6B1-7433D6B782E6}">
      <dsp:nvSpPr>
        <dsp:cNvPr id="0" name=""/>
        <dsp:cNvSpPr/>
      </dsp:nvSpPr>
      <dsp:spPr>
        <a:xfrm>
          <a:off x="1706205" y="1565213"/>
          <a:ext cx="328149" cy="3838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706205" y="1641988"/>
        <a:ext cx="229704" cy="230323"/>
      </dsp:txXfrm>
    </dsp:sp>
    <dsp:sp modelId="{65A6437F-E585-473A-A0D0-3127D4525DF4}">
      <dsp:nvSpPr>
        <dsp:cNvPr id="0" name=""/>
        <dsp:cNvSpPr/>
      </dsp:nvSpPr>
      <dsp:spPr>
        <a:xfrm>
          <a:off x="2170568" y="1009815"/>
          <a:ext cx="1547877" cy="14946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increased gonadotropin secretion</a:t>
          </a:r>
          <a:endParaRPr lang="en-US" sz="1800" kern="1200" dirty="0"/>
        </a:p>
      </dsp:txBody>
      <dsp:txXfrm>
        <a:off x="2214345" y="1053592"/>
        <a:ext cx="1460323" cy="1407114"/>
      </dsp:txXfrm>
    </dsp:sp>
    <dsp:sp modelId="{266B2E59-888A-45C2-AA5F-4AE0CC4FD47B}">
      <dsp:nvSpPr>
        <dsp:cNvPr id="0" name=""/>
        <dsp:cNvSpPr/>
      </dsp:nvSpPr>
      <dsp:spPr>
        <a:xfrm>
          <a:off x="3873233" y="1565213"/>
          <a:ext cx="328149" cy="3838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3873233" y="1641988"/>
        <a:ext cx="229704" cy="230323"/>
      </dsp:txXfrm>
    </dsp:sp>
    <dsp:sp modelId="{45797468-1161-4B71-94F7-220CB7C4B1A5}">
      <dsp:nvSpPr>
        <dsp:cNvPr id="0" name=""/>
        <dsp:cNvSpPr/>
      </dsp:nvSpPr>
      <dsp:spPr>
        <a:xfrm>
          <a:off x="4337596" y="1009815"/>
          <a:ext cx="1547877" cy="14946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follicular </a:t>
          </a:r>
          <a:r>
            <a:rPr lang="en-US" sz="1800" kern="1200" dirty="0" smtClean="0"/>
            <a:t>development.</a:t>
          </a:r>
          <a:endParaRPr lang="en-US" sz="1800" kern="1200" dirty="0"/>
        </a:p>
      </dsp:txBody>
      <dsp:txXfrm>
        <a:off x="4381373" y="1053592"/>
        <a:ext cx="1460323" cy="1407114"/>
      </dsp:txXfrm>
    </dsp:sp>
    <dsp:sp modelId="{DD488EF6-D572-40B5-BF35-479DE02B0DE7}">
      <dsp:nvSpPr>
        <dsp:cNvPr id="0" name=""/>
        <dsp:cNvSpPr/>
      </dsp:nvSpPr>
      <dsp:spPr>
        <a:xfrm>
          <a:off x="6040261" y="1565213"/>
          <a:ext cx="328149" cy="3838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6040261" y="1641988"/>
        <a:ext cx="229704" cy="230323"/>
      </dsp:txXfrm>
    </dsp:sp>
    <dsp:sp modelId="{18276A01-7608-4A1B-BD8D-1F0C9565FECC}">
      <dsp:nvSpPr>
        <dsp:cNvPr id="0" name=""/>
        <dsp:cNvSpPr/>
      </dsp:nvSpPr>
      <dsp:spPr>
        <a:xfrm>
          <a:off x="6504624" y="1009815"/>
          <a:ext cx="1547877" cy="14946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Ovulation.</a:t>
          </a:r>
          <a:endParaRPr lang="en-US" sz="1800" kern="1200" dirty="0"/>
        </a:p>
      </dsp:txBody>
      <dsp:txXfrm>
        <a:off x="6548401" y="1053592"/>
        <a:ext cx="1460323" cy="1407114"/>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1221D0A5-C553-4714-98DE-03634F30FAC6}" type="datetimeFigureOut">
              <a:rPr lang="en-US"/>
              <a:pPr>
                <a:defRPr/>
              </a:pPr>
              <a:t>27-Sep-17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6117B6B3-8EDE-4141-B7A9-C7DEE3CDD7AB}" type="slidenum">
              <a:rPr lang="en-US"/>
              <a:pPr>
                <a:defRPr/>
              </a:pPr>
              <a:t>‹#›</a:t>
            </a:fld>
            <a:endParaRPr lang="en-US"/>
          </a:p>
        </p:txBody>
      </p:sp>
    </p:spTree>
    <p:extLst>
      <p:ext uri="{BB962C8B-B14F-4D97-AF65-F5344CB8AC3E}">
        <p14:creationId xmlns:p14="http://schemas.microsoft.com/office/powerpoint/2010/main" val="365227029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CB62196-29A1-434F-86CB-6761169ABE08}" type="slidenum">
              <a:rPr lang="en-US" altLang="en-US"/>
              <a:pPr fontAlgn="base">
                <a:spcBef>
                  <a:spcPct val="0"/>
                </a:spcBef>
                <a:spcAft>
                  <a:spcPct val="0"/>
                </a:spcAft>
              </a:pPr>
              <a:t>20</a:t>
            </a:fld>
            <a:endParaRPr lang="en-US" altLang="en-US"/>
          </a:p>
        </p:txBody>
      </p:sp>
    </p:spTree>
    <p:extLst>
      <p:ext uri="{BB962C8B-B14F-4D97-AF65-F5344CB8AC3E}">
        <p14:creationId xmlns:p14="http://schemas.microsoft.com/office/powerpoint/2010/main" val="3083353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C08B2F3-3D8A-4B6A-8318-1E8DAF32226C}" type="datetimeFigureOut">
              <a:rPr lang="en-US"/>
              <a:pPr>
                <a:defRPr/>
              </a:pPr>
              <a:t>27-Sep-17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57FB18E-61DC-4BF9-826B-89FE3B90EC17}" type="slidenum">
              <a:rPr lang="en-US"/>
              <a:pPr>
                <a:defRPr/>
              </a:pPr>
              <a:t>‹#›</a:t>
            </a:fld>
            <a:endParaRPr lang="en-US"/>
          </a:p>
        </p:txBody>
      </p:sp>
    </p:spTree>
    <p:extLst>
      <p:ext uri="{BB962C8B-B14F-4D97-AF65-F5344CB8AC3E}">
        <p14:creationId xmlns:p14="http://schemas.microsoft.com/office/powerpoint/2010/main" val="2251111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15D307-76D9-4574-8EB9-546F66E5A935}" type="datetimeFigureOut">
              <a:rPr lang="en-US"/>
              <a:pPr>
                <a:defRPr/>
              </a:pPr>
              <a:t>27-Sep-17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B9C0AD0-B54A-4EEF-B064-603169D471A7}" type="slidenum">
              <a:rPr lang="en-US"/>
              <a:pPr>
                <a:defRPr/>
              </a:pPr>
              <a:t>‹#›</a:t>
            </a:fld>
            <a:endParaRPr lang="en-US"/>
          </a:p>
        </p:txBody>
      </p:sp>
    </p:spTree>
    <p:extLst>
      <p:ext uri="{BB962C8B-B14F-4D97-AF65-F5344CB8AC3E}">
        <p14:creationId xmlns:p14="http://schemas.microsoft.com/office/powerpoint/2010/main" val="2422148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40C83B5-E10D-497E-A029-FE47FCE465A0}" type="datetimeFigureOut">
              <a:rPr lang="en-US"/>
              <a:pPr>
                <a:defRPr/>
              </a:pPr>
              <a:t>27-Sep-17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9492F5-8819-4F21-AE41-EDDF95BDC14A}" type="slidenum">
              <a:rPr lang="en-US"/>
              <a:pPr>
                <a:defRPr/>
              </a:pPr>
              <a:t>‹#›</a:t>
            </a:fld>
            <a:endParaRPr lang="en-US"/>
          </a:p>
        </p:txBody>
      </p:sp>
    </p:spTree>
    <p:extLst>
      <p:ext uri="{BB962C8B-B14F-4D97-AF65-F5344CB8AC3E}">
        <p14:creationId xmlns:p14="http://schemas.microsoft.com/office/powerpoint/2010/main" val="673601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50EEDF8-92EE-4FD9-85C4-5A00C5382303}" type="datetimeFigureOut">
              <a:rPr lang="en-US"/>
              <a:pPr>
                <a:defRPr/>
              </a:pPr>
              <a:t>27-Sep-17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1364FD4-6E19-4352-9EF2-2810565F1161}" type="slidenum">
              <a:rPr lang="en-US"/>
              <a:pPr>
                <a:defRPr/>
              </a:pPr>
              <a:t>‹#›</a:t>
            </a:fld>
            <a:endParaRPr lang="en-US"/>
          </a:p>
        </p:txBody>
      </p:sp>
    </p:spTree>
    <p:extLst>
      <p:ext uri="{BB962C8B-B14F-4D97-AF65-F5344CB8AC3E}">
        <p14:creationId xmlns:p14="http://schemas.microsoft.com/office/powerpoint/2010/main" val="3312722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33DB18E-1F66-48DA-8096-9F30F2A86D16}" type="datetimeFigureOut">
              <a:rPr lang="en-US"/>
              <a:pPr>
                <a:defRPr/>
              </a:pPr>
              <a:t>27-Sep-17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AABF825-C180-4215-924F-36182B9EFE3B}" type="slidenum">
              <a:rPr lang="en-US"/>
              <a:pPr>
                <a:defRPr/>
              </a:pPr>
              <a:t>‹#›</a:t>
            </a:fld>
            <a:endParaRPr lang="en-US"/>
          </a:p>
        </p:txBody>
      </p:sp>
    </p:spTree>
    <p:extLst>
      <p:ext uri="{BB962C8B-B14F-4D97-AF65-F5344CB8AC3E}">
        <p14:creationId xmlns:p14="http://schemas.microsoft.com/office/powerpoint/2010/main" val="2487219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A2953B0-0926-45C3-94F3-95009D6AD934}" type="datetimeFigureOut">
              <a:rPr lang="en-US"/>
              <a:pPr>
                <a:defRPr/>
              </a:pPr>
              <a:t>27-Sep-17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7DE30EC-086D-4E28-857F-9337BC67A7B8}" type="slidenum">
              <a:rPr lang="en-US"/>
              <a:pPr>
                <a:defRPr/>
              </a:pPr>
              <a:t>‹#›</a:t>
            </a:fld>
            <a:endParaRPr lang="en-US"/>
          </a:p>
        </p:txBody>
      </p:sp>
    </p:spTree>
    <p:extLst>
      <p:ext uri="{BB962C8B-B14F-4D97-AF65-F5344CB8AC3E}">
        <p14:creationId xmlns:p14="http://schemas.microsoft.com/office/powerpoint/2010/main" val="3738896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B0B00CB-651D-42E6-AC4A-C0C3B1B6B0DD}" type="datetimeFigureOut">
              <a:rPr lang="en-US"/>
              <a:pPr>
                <a:defRPr/>
              </a:pPr>
              <a:t>27-Sep-17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55CF473-BF0F-4C96-86A2-792547A6D87A}" type="slidenum">
              <a:rPr lang="en-US"/>
              <a:pPr>
                <a:defRPr/>
              </a:pPr>
              <a:t>‹#›</a:t>
            </a:fld>
            <a:endParaRPr lang="en-US"/>
          </a:p>
        </p:txBody>
      </p:sp>
    </p:spTree>
    <p:extLst>
      <p:ext uri="{BB962C8B-B14F-4D97-AF65-F5344CB8AC3E}">
        <p14:creationId xmlns:p14="http://schemas.microsoft.com/office/powerpoint/2010/main" val="1905255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DE7C659-2764-410D-9A54-847974CB5D35}" type="datetimeFigureOut">
              <a:rPr lang="en-US"/>
              <a:pPr>
                <a:defRPr/>
              </a:pPr>
              <a:t>27-Sep-17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CC31B61-CFF3-41A8-81C4-E95053D2123C}" type="slidenum">
              <a:rPr lang="en-US"/>
              <a:pPr>
                <a:defRPr/>
              </a:pPr>
              <a:t>‹#›</a:t>
            </a:fld>
            <a:endParaRPr lang="en-US"/>
          </a:p>
        </p:txBody>
      </p:sp>
    </p:spTree>
    <p:extLst>
      <p:ext uri="{BB962C8B-B14F-4D97-AF65-F5344CB8AC3E}">
        <p14:creationId xmlns:p14="http://schemas.microsoft.com/office/powerpoint/2010/main" val="373608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2E8E20E-E53B-4031-A66B-CFEB0F73100E}" type="datetimeFigureOut">
              <a:rPr lang="en-US"/>
              <a:pPr>
                <a:defRPr/>
              </a:pPr>
              <a:t>27-Sep-17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DE1A0A7B-7D4C-4E1F-959F-3BD1BD4C588B}" type="slidenum">
              <a:rPr lang="en-US"/>
              <a:pPr>
                <a:defRPr/>
              </a:pPr>
              <a:t>‹#›</a:t>
            </a:fld>
            <a:endParaRPr lang="en-US"/>
          </a:p>
        </p:txBody>
      </p:sp>
    </p:spTree>
    <p:extLst>
      <p:ext uri="{BB962C8B-B14F-4D97-AF65-F5344CB8AC3E}">
        <p14:creationId xmlns:p14="http://schemas.microsoft.com/office/powerpoint/2010/main" val="778329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71CC119-85B5-477A-87CB-A69CBB9D888F}" type="datetimeFigureOut">
              <a:rPr lang="en-US"/>
              <a:pPr>
                <a:defRPr/>
              </a:pPr>
              <a:t>27-Sep-17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120EF6E-2E98-4464-9F38-F3C32D7450AF}" type="slidenum">
              <a:rPr lang="en-US"/>
              <a:pPr>
                <a:defRPr/>
              </a:pPr>
              <a:t>‹#›</a:t>
            </a:fld>
            <a:endParaRPr lang="en-US"/>
          </a:p>
        </p:txBody>
      </p:sp>
    </p:spTree>
    <p:extLst>
      <p:ext uri="{BB962C8B-B14F-4D97-AF65-F5344CB8AC3E}">
        <p14:creationId xmlns:p14="http://schemas.microsoft.com/office/powerpoint/2010/main" val="1499963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4C4FAED-E454-4949-B990-C3CB21584E58}" type="datetimeFigureOut">
              <a:rPr lang="en-US"/>
              <a:pPr>
                <a:defRPr/>
              </a:pPr>
              <a:t>27-Sep-17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BEB0C18-5EA6-47A9-88A7-9BF8049CE617}" type="slidenum">
              <a:rPr lang="en-US"/>
              <a:pPr>
                <a:defRPr/>
              </a:pPr>
              <a:t>‹#›</a:t>
            </a:fld>
            <a:endParaRPr lang="en-US"/>
          </a:p>
        </p:txBody>
      </p:sp>
    </p:spTree>
    <p:extLst>
      <p:ext uri="{BB962C8B-B14F-4D97-AF65-F5344CB8AC3E}">
        <p14:creationId xmlns:p14="http://schemas.microsoft.com/office/powerpoint/2010/main" val="3007496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0B54F351-08E3-449F-95C2-6F20A0E3C4C2}" type="datetimeFigureOut">
              <a:rPr lang="en-US"/>
              <a:pPr>
                <a:defRPr/>
              </a:pPr>
              <a:t>27-Sep-17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507AF19C-2AAA-49DE-9B78-A9C68DD4DFF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7.jpeg"/><Relationship Id="rId4" Type="http://schemas.openxmlformats.org/officeDocument/2006/relationships/hyperlink" Target="http://images.google.com.eg/imgres?imgurl=http://www.onmedica.net/_resources/courses/pcos1.jpg&amp;imgrefurl=http://www.onmedica.net/courses/course.asp?courseID=58&amp;h=128&amp;w=150&amp;sz=8&amp;hl=en&amp;start=19&amp;tbnid=CEVVc9mb18tQRM:&amp;tbnh=82&amp;tbnw=96&amp;prev=/images?q=anovulation&amp;gbv=2&amp;svnum=10&amp;hl=en"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rot="396480">
            <a:off x="7164001" y="434316"/>
            <a:ext cx="4433888" cy="2484167"/>
          </a:xfrm>
        </p:spPr>
        <p:txBody>
          <a:bodyPr/>
          <a:lstStyle/>
          <a:p>
            <a:r>
              <a:rPr lang="en-US" altLang="en-US" sz="6600" b="1" dirty="0" smtClean="0">
                <a:solidFill>
                  <a:srgbClr val="00B050"/>
                </a:solidFill>
              </a:rPr>
              <a:t>Induction Of Ovulation</a:t>
            </a:r>
          </a:p>
        </p:txBody>
      </p:sp>
      <p:sp>
        <p:nvSpPr>
          <p:cNvPr id="3075" name="Subtitle 2"/>
          <p:cNvSpPr>
            <a:spLocks noGrp="1"/>
          </p:cNvSpPr>
          <p:nvPr>
            <p:ph type="subTitle" idx="1"/>
          </p:nvPr>
        </p:nvSpPr>
        <p:spPr>
          <a:xfrm>
            <a:off x="288925" y="4697413"/>
            <a:ext cx="4252913" cy="1163637"/>
          </a:xfrm>
        </p:spPr>
        <p:txBody>
          <a:bodyPr/>
          <a:lstStyle/>
          <a:p>
            <a:r>
              <a:rPr lang="en-US" altLang="en-US" sz="2000" b="1" smtClean="0"/>
              <a:t>Dr Muhammad M Al Hennawy</a:t>
            </a:r>
            <a:r>
              <a:rPr lang="en-US" altLang="en-US" sz="1600" b="1" smtClean="0"/>
              <a:t/>
            </a:r>
            <a:br>
              <a:rPr lang="en-US" altLang="en-US" sz="1600" b="1" smtClean="0"/>
            </a:br>
            <a:r>
              <a:rPr lang="en-US" altLang="en-US" sz="1800" b="1" smtClean="0"/>
              <a:t>Ob/gyn consultant</a:t>
            </a:r>
            <a:br>
              <a:rPr lang="en-US" altLang="en-US" sz="1800" b="1" smtClean="0"/>
            </a:br>
            <a:r>
              <a:rPr lang="en-US" altLang="en-US" sz="1600" b="1" smtClean="0"/>
              <a:t>Egypt</a:t>
            </a:r>
            <a:br>
              <a:rPr lang="en-US" altLang="en-US" sz="1600" b="1" smtClean="0"/>
            </a:br>
            <a:r>
              <a:rPr lang="en-US" altLang="en-US" sz="1600" b="1" smtClean="0"/>
              <a:t>mmhennawy.site44.com</a:t>
            </a:r>
            <a:endParaRPr lang="en-US" altLang="en-US" sz="1800" b="1" smtClean="0"/>
          </a:p>
          <a:p>
            <a:endParaRPr lang="en-US" altLang="en-US" smtClean="0"/>
          </a:p>
        </p:txBody>
      </p:sp>
      <p:pic>
        <p:nvPicPr>
          <p:cNvPr id="3076" name="Picture 7" descr="mmhennawy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89313"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55000" y="4203700"/>
            <a:ext cx="39370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0850" y="623888"/>
            <a:ext cx="11053763" cy="1281112"/>
          </a:xfrm>
        </p:spPr>
        <p:txBody>
          <a:bodyPr rtlCol="0">
            <a:normAutofit fontScale="90000"/>
          </a:bodyPr>
          <a:lstStyle/>
          <a:p>
            <a:pPr fontAlgn="auto">
              <a:spcAft>
                <a:spcPts val="0"/>
              </a:spcAft>
              <a:defRPr/>
            </a:pPr>
            <a:r>
              <a:rPr lang="en-US" altLang="en-US" dirty="0" smtClean="0"/>
              <a:t>Ovulation Induction/Controlled Ovarian Stimulation</a:t>
            </a:r>
          </a:p>
        </p:txBody>
      </p:sp>
      <p:sp>
        <p:nvSpPr>
          <p:cNvPr id="12291" name="Content Placeholder 2"/>
          <p:cNvSpPr>
            <a:spLocks noGrp="1"/>
          </p:cNvSpPr>
          <p:nvPr>
            <p:ph idx="1"/>
          </p:nvPr>
        </p:nvSpPr>
        <p:spPr>
          <a:xfrm>
            <a:off x="804863" y="2133600"/>
            <a:ext cx="10699750" cy="3778250"/>
          </a:xfrm>
        </p:spPr>
        <p:txBody>
          <a:bodyPr/>
          <a:lstStyle/>
          <a:p>
            <a:r>
              <a:rPr lang="en-US" altLang="en-US" dirty="0" smtClean="0"/>
              <a:t>There are two general treatment strategies that focus on ovulation:</a:t>
            </a:r>
          </a:p>
          <a:p>
            <a:pPr lvl="1"/>
            <a:r>
              <a:rPr lang="en-US" altLang="en-US" dirty="0" smtClean="0"/>
              <a:t>“ovulation induction” (OI)</a:t>
            </a:r>
          </a:p>
          <a:p>
            <a:pPr lvl="2"/>
            <a:r>
              <a:rPr lang="en-US" altLang="en-US" dirty="0" smtClean="0"/>
              <a:t>Ovulation induction is pursued in patients who are </a:t>
            </a:r>
            <a:r>
              <a:rPr lang="en-US" altLang="en-US" b="1" dirty="0" smtClean="0"/>
              <a:t>not ovulating </a:t>
            </a:r>
            <a:r>
              <a:rPr lang="en-US" altLang="en-US" b="1" dirty="0" smtClean="0">
                <a:solidFill>
                  <a:srgbClr val="FF0000"/>
                </a:solidFill>
              </a:rPr>
              <a:t>(</a:t>
            </a:r>
            <a:r>
              <a:rPr lang="en-US" altLang="en-US" dirty="0" err="1" smtClean="0">
                <a:solidFill>
                  <a:srgbClr val="FF0000"/>
                </a:solidFill>
              </a:rPr>
              <a:t>Monofolliculogenesis</a:t>
            </a:r>
            <a:r>
              <a:rPr lang="en-US" altLang="en-US" dirty="0" smtClean="0">
                <a:solidFill>
                  <a:srgbClr val="FF0000"/>
                </a:solidFill>
              </a:rPr>
              <a:t>)</a:t>
            </a:r>
            <a:endParaRPr lang="en-US" altLang="en-US" b="1" dirty="0" smtClean="0">
              <a:solidFill>
                <a:srgbClr val="FF0000"/>
              </a:solidFill>
            </a:endParaRPr>
          </a:p>
          <a:p>
            <a:pPr lvl="1"/>
            <a:r>
              <a:rPr lang="en-US" altLang="en-US" dirty="0" smtClean="0"/>
              <a:t>“controlled ovarian stimulation” (COS).</a:t>
            </a:r>
          </a:p>
          <a:p>
            <a:pPr lvl="2"/>
            <a:r>
              <a:rPr lang="en-US" altLang="en-US" dirty="0" smtClean="0"/>
              <a:t>for women who are already </a:t>
            </a:r>
            <a:r>
              <a:rPr lang="en-US" altLang="en-US" b="1" dirty="0" smtClean="0"/>
              <a:t>having ovulatory cycles </a:t>
            </a:r>
            <a:r>
              <a:rPr lang="en-US" altLang="en-US" dirty="0" smtClean="0"/>
              <a:t>but are still experiencing </a:t>
            </a:r>
            <a:r>
              <a:rPr lang="en-US" altLang="en-US" dirty="0" smtClean="0"/>
              <a:t>infertility </a:t>
            </a:r>
            <a:r>
              <a:rPr lang="en-US" altLang="en-US" dirty="0" smtClean="0">
                <a:solidFill>
                  <a:srgbClr val="FF0000"/>
                </a:solidFill>
              </a:rPr>
              <a:t>(</a:t>
            </a:r>
            <a:r>
              <a:rPr lang="en-US" altLang="en-US" dirty="0" smtClean="0">
                <a:solidFill>
                  <a:srgbClr val="FF0000"/>
                </a:solidFill>
              </a:rPr>
              <a:t>MULTIFOLLICULOGENESIS)</a:t>
            </a:r>
          </a:p>
          <a:p>
            <a:r>
              <a:rPr lang="en-US" altLang="en-US" dirty="0" smtClean="0"/>
              <a:t>Both treatments incorporates many of </a:t>
            </a:r>
            <a:r>
              <a:rPr lang="en-US" altLang="en-US" b="1" dirty="0" smtClean="0"/>
              <a:t>the same medications</a:t>
            </a:r>
            <a:r>
              <a:rPr lang="en-US" altLang="en-US" dirty="0" smtClean="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2613" y="560388"/>
            <a:ext cx="4862512" cy="5861050"/>
          </a:xfrm>
        </p:spPr>
        <p:txBody>
          <a:bodyPr rtlCol="0">
            <a:normAutofit lnSpcReduction="10000"/>
          </a:bodyPr>
          <a:lstStyle/>
          <a:p>
            <a:pPr fontAlgn="auto">
              <a:spcAft>
                <a:spcPts val="0"/>
              </a:spcAft>
              <a:defRPr/>
            </a:pPr>
            <a:r>
              <a:rPr lang="en-US" dirty="0" smtClean="0">
                <a:solidFill>
                  <a:srgbClr val="FF0000"/>
                </a:solidFill>
              </a:rPr>
              <a:t>ORAL </a:t>
            </a:r>
            <a:r>
              <a:rPr lang="en-US" dirty="0">
                <a:solidFill>
                  <a:srgbClr val="FF0000"/>
                </a:solidFill>
              </a:rPr>
              <a:t>AGENTS </a:t>
            </a:r>
            <a:endParaRPr lang="en-US" dirty="0" smtClean="0">
              <a:solidFill>
                <a:srgbClr val="FF0000"/>
              </a:solidFill>
            </a:endParaRPr>
          </a:p>
          <a:p>
            <a:pPr fontAlgn="auto">
              <a:spcAft>
                <a:spcPts val="0"/>
              </a:spcAft>
              <a:defRPr/>
            </a:pPr>
            <a:r>
              <a:rPr lang="en-US" dirty="0" smtClean="0"/>
              <a:t>*Clomiphene </a:t>
            </a:r>
            <a:r>
              <a:rPr lang="en-US" dirty="0"/>
              <a:t>Citrate </a:t>
            </a:r>
            <a:endParaRPr lang="en-US" dirty="0" smtClean="0"/>
          </a:p>
          <a:p>
            <a:pPr fontAlgn="auto">
              <a:spcAft>
                <a:spcPts val="0"/>
              </a:spcAft>
              <a:defRPr/>
            </a:pPr>
            <a:r>
              <a:rPr lang="en-US" dirty="0" smtClean="0"/>
              <a:t>*</a:t>
            </a:r>
            <a:r>
              <a:rPr lang="en-US" dirty="0" err="1"/>
              <a:t>Tamoxifene</a:t>
            </a:r>
            <a:r>
              <a:rPr lang="en-US" dirty="0"/>
              <a:t> </a:t>
            </a:r>
            <a:endParaRPr lang="en-US" dirty="0" smtClean="0"/>
          </a:p>
          <a:p>
            <a:pPr fontAlgn="auto">
              <a:spcAft>
                <a:spcPts val="0"/>
              </a:spcAft>
              <a:defRPr/>
            </a:pPr>
            <a:r>
              <a:rPr lang="en-US" dirty="0" smtClean="0"/>
              <a:t>*</a:t>
            </a:r>
            <a:r>
              <a:rPr lang="en-US" dirty="0"/>
              <a:t>Aromatase inhibitors </a:t>
            </a:r>
            <a:endParaRPr lang="en-US" dirty="0" smtClean="0"/>
          </a:p>
          <a:p>
            <a:pPr fontAlgn="auto">
              <a:spcAft>
                <a:spcPts val="0"/>
              </a:spcAft>
              <a:defRPr/>
            </a:pPr>
            <a:r>
              <a:rPr lang="en-US" dirty="0">
                <a:solidFill>
                  <a:srgbClr val="FF0000"/>
                </a:solidFill>
              </a:rPr>
              <a:t>INJECTABLES AGENTS</a:t>
            </a:r>
          </a:p>
          <a:p>
            <a:pPr fontAlgn="auto">
              <a:spcAft>
                <a:spcPts val="0"/>
              </a:spcAft>
              <a:defRPr/>
            </a:pPr>
            <a:r>
              <a:rPr lang="en-US" dirty="0" err="1" smtClean="0">
                <a:solidFill>
                  <a:schemeClr val="accent1">
                    <a:lumMod val="75000"/>
                  </a:schemeClr>
                </a:solidFill>
              </a:rPr>
              <a:t>Gonadotrophins</a:t>
            </a:r>
            <a:r>
              <a:rPr lang="en-US" dirty="0" smtClean="0">
                <a:solidFill>
                  <a:schemeClr val="accent1">
                    <a:lumMod val="75000"/>
                  </a:schemeClr>
                </a:solidFill>
              </a:rPr>
              <a:t> </a:t>
            </a:r>
          </a:p>
          <a:p>
            <a:pPr fontAlgn="auto">
              <a:spcAft>
                <a:spcPts val="0"/>
              </a:spcAft>
              <a:defRPr/>
            </a:pPr>
            <a:r>
              <a:rPr lang="en-US" dirty="0" smtClean="0"/>
              <a:t>*</a:t>
            </a:r>
            <a:r>
              <a:rPr lang="en-US" dirty="0"/>
              <a:t>Urinary </a:t>
            </a:r>
            <a:endParaRPr lang="en-US" dirty="0" smtClean="0"/>
          </a:p>
          <a:p>
            <a:pPr fontAlgn="auto">
              <a:spcAft>
                <a:spcPts val="0"/>
              </a:spcAft>
              <a:defRPr/>
            </a:pPr>
            <a:r>
              <a:rPr lang="en-US" dirty="0" smtClean="0"/>
              <a:t>*</a:t>
            </a:r>
            <a:r>
              <a:rPr lang="en-US" dirty="0"/>
              <a:t>HP </a:t>
            </a:r>
            <a:r>
              <a:rPr lang="en-US" dirty="0" smtClean="0"/>
              <a:t>Urinary</a:t>
            </a:r>
          </a:p>
          <a:p>
            <a:pPr fontAlgn="auto">
              <a:spcAft>
                <a:spcPts val="0"/>
              </a:spcAft>
              <a:defRPr/>
            </a:pPr>
            <a:r>
              <a:rPr lang="en-US" dirty="0" smtClean="0">
                <a:solidFill>
                  <a:schemeClr val="accent1">
                    <a:lumMod val="75000"/>
                  </a:schemeClr>
                </a:solidFill>
              </a:rPr>
              <a:t>Recombinant </a:t>
            </a:r>
            <a:r>
              <a:rPr lang="en-US" dirty="0" err="1">
                <a:solidFill>
                  <a:schemeClr val="accent1">
                    <a:lumMod val="75000"/>
                  </a:schemeClr>
                </a:solidFill>
              </a:rPr>
              <a:t>GnRh</a:t>
            </a:r>
            <a:r>
              <a:rPr lang="en-US" dirty="0">
                <a:solidFill>
                  <a:schemeClr val="accent1">
                    <a:lumMod val="75000"/>
                  </a:schemeClr>
                </a:solidFill>
              </a:rPr>
              <a:t> analogues: </a:t>
            </a:r>
            <a:endParaRPr lang="en-US" dirty="0" smtClean="0">
              <a:solidFill>
                <a:schemeClr val="accent1">
                  <a:lumMod val="75000"/>
                </a:schemeClr>
              </a:solidFill>
            </a:endParaRPr>
          </a:p>
          <a:p>
            <a:pPr fontAlgn="auto">
              <a:spcAft>
                <a:spcPts val="0"/>
              </a:spcAft>
              <a:defRPr/>
            </a:pPr>
            <a:r>
              <a:rPr lang="en-US" dirty="0" smtClean="0"/>
              <a:t>* </a:t>
            </a:r>
            <a:r>
              <a:rPr lang="en-US" dirty="0"/>
              <a:t>Agonists </a:t>
            </a:r>
            <a:endParaRPr lang="en-US" dirty="0" smtClean="0"/>
          </a:p>
          <a:p>
            <a:pPr fontAlgn="auto">
              <a:spcAft>
                <a:spcPts val="0"/>
              </a:spcAft>
              <a:defRPr/>
            </a:pPr>
            <a:r>
              <a:rPr lang="en-US" dirty="0" smtClean="0"/>
              <a:t>* Antagonists</a:t>
            </a:r>
          </a:p>
          <a:p>
            <a:pPr fontAlgn="auto">
              <a:spcAft>
                <a:spcPts val="0"/>
              </a:spcAft>
              <a:defRPr/>
            </a:pPr>
            <a:r>
              <a:rPr lang="en-US" dirty="0" smtClean="0">
                <a:solidFill>
                  <a:srgbClr val="FF0000"/>
                </a:solidFill>
              </a:rPr>
              <a:t>Others</a:t>
            </a:r>
            <a:endParaRPr lang="en-US" dirty="0">
              <a:solidFill>
                <a:srgbClr val="FF0000"/>
              </a:solidFill>
            </a:endParaRPr>
          </a:p>
        </p:txBody>
      </p:sp>
      <p:pic>
        <p:nvPicPr>
          <p:cNvPr id="1331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622925" y="0"/>
            <a:ext cx="6569075" cy="667385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838" y="323850"/>
            <a:ext cx="11814175" cy="6335713"/>
          </a:xfrm>
        </p:spPr>
        <p:txBody>
          <a:bodyPr rtlCol="0">
            <a:normAutofit fontScale="47500" lnSpcReduction="20000"/>
          </a:bodyPr>
          <a:lstStyle/>
          <a:p>
            <a:pPr marL="0" indent="0" fontAlgn="auto">
              <a:spcAft>
                <a:spcPts val="0"/>
              </a:spcAft>
              <a:buFont typeface="Arial" panose="020B0604020202020204" pitchFamily="34" charset="0"/>
              <a:buNone/>
              <a:defRPr/>
            </a:pPr>
            <a:r>
              <a:rPr lang="en-US" dirty="0" err="1" smtClean="0"/>
              <a:t>Clomid</a:t>
            </a:r>
            <a:r>
              <a:rPr lang="en-US" dirty="0" smtClean="0"/>
              <a:t> ( Resistance Or </a:t>
            </a:r>
            <a:r>
              <a:rPr lang="en-US" dirty="0" err="1" smtClean="0"/>
              <a:t>Faliure</a:t>
            </a:r>
            <a:r>
              <a:rPr lang="en-US" dirty="0" smtClean="0"/>
              <a:t>)</a:t>
            </a:r>
          </a:p>
          <a:p>
            <a:pPr marL="0" indent="0" fontAlgn="auto">
              <a:spcAft>
                <a:spcPts val="0"/>
              </a:spcAft>
              <a:buFont typeface="Arial" panose="020B0604020202020204" pitchFamily="34" charset="0"/>
              <a:buNone/>
              <a:defRPr/>
            </a:pPr>
            <a:r>
              <a:rPr lang="en-US" dirty="0"/>
              <a:t> </a:t>
            </a:r>
            <a:r>
              <a:rPr lang="en-US" dirty="0" smtClean="0"/>
              <a:t>                                + Decrease Wt even surgical</a:t>
            </a:r>
          </a:p>
          <a:p>
            <a:pPr marL="0" indent="0" fontAlgn="auto">
              <a:spcAft>
                <a:spcPts val="0"/>
              </a:spcAft>
              <a:buFont typeface="Arial" panose="020B0604020202020204" pitchFamily="34" charset="0"/>
              <a:buNone/>
              <a:defRPr/>
            </a:pPr>
            <a:r>
              <a:rPr lang="en-US" dirty="0"/>
              <a:t> </a:t>
            </a:r>
            <a:r>
              <a:rPr lang="en-US" dirty="0" smtClean="0"/>
              <a:t>                               + Metformin</a:t>
            </a:r>
          </a:p>
          <a:p>
            <a:pPr marL="0" indent="0" fontAlgn="auto">
              <a:spcAft>
                <a:spcPts val="0"/>
              </a:spcAft>
              <a:buFont typeface="Arial" panose="020B0604020202020204" pitchFamily="34" charset="0"/>
              <a:buNone/>
              <a:defRPr/>
            </a:pPr>
            <a:r>
              <a:rPr lang="en-US" dirty="0"/>
              <a:t> </a:t>
            </a:r>
            <a:r>
              <a:rPr lang="en-US" dirty="0" smtClean="0"/>
              <a:t>                                + </a:t>
            </a:r>
            <a:r>
              <a:rPr lang="en-US" dirty="0" err="1" smtClean="0"/>
              <a:t>Tamoxifene</a:t>
            </a:r>
            <a:endParaRPr lang="en-US" dirty="0" smtClean="0"/>
          </a:p>
          <a:p>
            <a:pPr marL="0" indent="0" fontAlgn="auto">
              <a:spcAft>
                <a:spcPts val="0"/>
              </a:spcAft>
              <a:buFont typeface="Arial" panose="020B0604020202020204" pitchFamily="34" charset="0"/>
              <a:buNone/>
              <a:defRPr/>
            </a:pPr>
            <a:r>
              <a:rPr lang="en-US" dirty="0"/>
              <a:t> </a:t>
            </a:r>
            <a:r>
              <a:rPr lang="en-US" dirty="0" smtClean="0"/>
              <a:t>                               + N Acetyl </a:t>
            </a:r>
            <a:r>
              <a:rPr lang="en-US" dirty="0" err="1" smtClean="0"/>
              <a:t>Cystiene</a:t>
            </a:r>
            <a:endParaRPr lang="en-US" dirty="0" smtClean="0"/>
          </a:p>
          <a:p>
            <a:pPr marL="0" indent="0" fontAlgn="auto">
              <a:spcAft>
                <a:spcPts val="0"/>
              </a:spcAft>
              <a:buFont typeface="Arial" panose="020B0604020202020204" pitchFamily="34" charset="0"/>
              <a:buNone/>
              <a:defRPr/>
            </a:pPr>
            <a:r>
              <a:rPr lang="en-US" dirty="0" smtClean="0"/>
              <a:t>                                + Dexamethasone</a:t>
            </a:r>
          </a:p>
          <a:p>
            <a:pPr marL="0" indent="0" fontAlgn="auto">
              <a:spcAft>
                <a:spcPts val="0"/>
              </a:spcAft>
              <a:buFont typeface="Arial" panose="020B0604020202020204" pitchFamily="34" charset="0"/>
              <a:buNone/>
              <a:defRPr/>
            </a:pPr>
            <a:r>
              <a:rPr lang="en-US" dirty="0" smtClean="0"/>
              <a:t>                               + </a:t>
            </a:r>
            <a:r>
              <a:rPr lang="en-US" dirty="0" err="1" smtClean="0"/>
              <a:t>klimadynon</a:t>
            </a:r>
            <a:r>
              <a:rPr lang="en-US" dirty="0"/>
              <a:t> </a:t>
            </a:r>
            <a:endParaRPr lang="en-US" dirty="0" smtClean="0"/>
          </a:p>
          <a:p>
            <a:pPr marL="0" indent="0" fontAlgn="auto">
              <a:spcAft>
                <a:spcPts val="0"/>
              </a:spcAft>
              <a:buFont typeface="Arial" panose="020B0604020202020204" pitchFamily="34" charset="0"/>
              <a:buNone/>
              <a:defRPr/>
            </a:pPr>
            <a:r>
              <a:rPr lang="en-US" dirty="0"/>
              <a:t> </a:t>
            </a:r>
            <a:r>
              <a:rPr lang="en-US" dirty="0" smtClean="0"/>
              <a:t>                              + L-carnitine</a:t>
            </a:r>
          </a:p>
          <a:p>
            <a:pPr marL="0" indent="0" fontAlgn="auto">
              <a:spcAft>
                <a:spcPts val="0"/>
              </a:spcAft>
              <a:buFont typeface="Arial" panose="020B0604020202020204" pitchFamily="34" charset="0"/>
              <a:buNone/>
              <a:defRPr/>
            </a:pPr>
            <a:r>
              <a:rPr lang="en-US" dirty="0"/>
              <a:t> </a:t>
            </a:r>
            <a:r>
              <a:rPr lang="en-US" dirty="0" smtClean="0"/>
              <a:t>                                + </a:t>
            </a:r>
            <a:r>
              <a:rPr lang="en-US" dirty="0" err="1" smtClean="0"/>
              <a:t>pregnitude</a:t>
            </a:r>
            <a:r>
              <a:rPr lang="en-US" dirty="0" smtClean="0"/>
              <a:t> (</a:t>
            </a:r>
            <a:r>
              <a:rPr lang="en-US" dirty="0" err="1" smtClean="0"/>
              <a:t>diatery</a:t>
            </a:r>
            <a:r>
              <a:rPr lang="en-US" dirty="0" smtClean="0"/>
              <a:t> supplement)</a:t>
            </a:r>
          </a:p>
          <a:p>
            <a:pPr marL="0" indent="0" fontAlgn="auto">
              <a:spcAft>
                <a:spcPts val="0"/>
              </a:spcAft>
              <a:buFont typeface="Arial" panose="020B0604020202020204" pitchFamily="34" charset="0"/>
              <a:buNone/>
              <a:defRPr/>
            </a:pPr>
            <a:r>
              <a:rPr lang="en-US" dirty="0"/>
              <a:t> </a:t>
            </a:r>
            <a:r>
              <a:rPr lang="en-US" dirty="0" smtClean="0"/>
              <a:t>                                + Cupping Therapy</a:t>
            </a:r>
          </a:p>
          <a:p>
            <a:pPr marL="0" indent="0" fontAlgn="auto">
              <a:spcAft>
                <a:spcPts val="0"/>
              </a:spcAft>
              <a:buFont typeface="Arial" panose="020B0604020202020204" pitchFamily="34" charset="0"/>
              <a:buNone/>
              <a:defRPr/>
            </a:pPr>
            <a:r>
              <a:rPr lang="en-US" dirty="0"/>
              <a:t> </a:t>
            </a:r>
            <a:r>
              <a:rPr lang="en-US" dirty="0" smtClean="0"/>
              <a:t>                                + Ovarian Drilling</a:t>
            </a:r>
          </a:p>
          <a:p>
            <a:pPr marL="0" indent="0" fontAlgn="auto">
              <a:spcAft>
                <a:spcPts val="0"/>
              </a:spcAft>
              <a:buFont typeface="Arial" panose="020B0604020202020204" pitchFamily="34" charset="0"/>
              <a:buNone/>
              <a:defRPr/>
            </a:pPr>
            <a:r>
              <a:rPr lang="en-US" dirty="0"/>
              <a:t> </a:t>
            </a:r>
            <a:r>
              <a:rPr lang="en-US" dirty="0" smtClean="0"/>
              <a:t>                               + GNT (</a:t>
            </a:r>
            <a:r>
              <a:rPr lang="en-US" dirty="0" err="1" smtClean="0"/>
              <a:t>sequencial</a:t>
            </a:r>
            <a:r>
              <a:rPr lang="en-US" dirty="0" smtClean="0"/>
              <a:t> )</a:t>
            </a:r>
          </a:p>
          <a:p>
            <a:pPr marL="0" indent="0" fontAlgn="auto">
              <a:spcAft>
                <a:spcPts val="0"/>
              </a:spcAft>
              <a:buFont typeface="Arial" panose="020B0604020202020204" pitchFamily="34" charset="0"/>
              <a:buNone/>
              <a:defRPr/>
            </a:pPr>
            <a:r>
              <a:rPr lang="en-US" dirty="0" err="1" smtClean="0"/>
              <a:t>Letrozole</a:t>
            </a:r>
            <a:r>
              <a:rPr lang="en-US" dirty="0" smtClean="0"/>
              <a:t>              + GNR ( </a:t>
            </a:r>
            <a:r>
              <a:rPr lang="en-US" dirty="0" err="1" smtClean="0"/>
              <a:t>sequencial</a:t>
            </a:r>
            <a:r>
              <a:rPr lang="en-US" dirty="0" smtClean="0"/>
              <a:t> )</a:t>
            </a:r>
          </a:p>
          <a:p>
            <a:pPr marL="0" indent="0" fontAlgn="auto">
              <a:spcAft>
                <a:spcPts val="0"/>
              </a:spcAft>
              <a:buFont typeface="Arial" panose="020B0604020202020204" pitchFamily="34" charset="0"/>
              <a:buNone/>
              <a:defRPr/>
            </a:pPr>
            <a:r>
              <a:rPr lang="en-US" dirty="0" smtClean="0"/>
              <a:t>                               + metformin</a:t>
            </a:r>
          </a:p>
          <a:p>
            <a:pPr marL="0" indent="0" fontAlgn="auto">
              <a:spcAft>
                <a:spcPts val="0"/>
              </a:spcAft>
              <a:buFont typeface="Arial" panose="020B0604020202020204" pitchFamily="34" charset="0"/>
              <a:buNone/>
              <a:defRPr/>
            </a:pPr>
            <a:endParaRPr lang="en-US" dirty="0" smtClean="0"/>
          </a:p>
          <a:p>
            <a:pPr marL="0" indent="0" fontAlgn="auto">
              <a:spcAft>
                <a:spcPts val="0"/>
              </a:spcAft>
              <a:buFont typeface="Arial" panose="020B0604020202020204" pitchFamily="34" charset="0"/>
              <a:buNone/>
              <a:defRPr/>
            </a:pPr>
            <a:r>
              <a:rPr lang="en-US" dirty="0" smtClean="0"/>
              <a:t>GNT (Alone  )  fixed dose  or Variable </a:t>
            </a:r>
          </a:p>
          <a:p>
            <a:pPr marL="0" indent="0" fontAlgn="auto">
              <a:spcAft>
                <a:spcPts val="0"/>
              </a:spcAft>
              <a:buFont typeface="Arial" panose="020B0604020202020204" pitchFamily="34" charset="0"/>
              <a:buNone/>
              <a:defRPr/>
            </a:pPr>
            <a:r>
              <a:rPr lang="en-US" dirty="0"/>
              <a:t> </a:t>
            </a:r>
            <a:r>
              <a:rPr lang="en-US" dirty="0" smtClean="0"/>
              <a:t>              ( step up ( standard, low </a:t>
            </a:r>
            <a:r>
              <a:rPr lang="en-US" dirty="0" err="1" smtClean="0"/>
              <a:t>dose.chronic</a:t>
            </a:r>
            <a:r>
              <a:rPr lang="en-US" dirty="0" smtClean="0"/>
              <a:t>    low) , step down , step up and down )   </a:t>
            </a:r>
          </a:p>
          <a:p>
            <a:pPr marL="0" indent="0" fontAlgn="auto">
              <a:spcAft>
                <a:spcPts val="0"/>
              </a:spcAft>
              <a:buFont typeface="Arial" panose="020B0604020202020204" pitchFamily="34" charset="0"/>
              <a:buNone/>
              <a:defRPr/>
            </a:pPr>
            <a:r>
              <a:rPr lang="en-US" dirty="0"/>
              <a:t> </a:t>
            </a:r>
            <a:r>
              <a:rPr lang="en-US" dirty="0" smtClean="0"/>
              <a:t>             +  </a:t>
            </a:r>
            <a:r>
              <a:rPr lang="en-US" dirty="0" err="1" smtClean="0"/>
              <a:t>GnRH</a:t>
            </a:r>
            <a:r>
              <a:rPr lang="en-US" dirty="0" smtClean="0"/>
              <a:t>   Agonist</a:t>
            </a:r>
          </a:p>
          <a:p>
            <a:pPr marL="0" indent="0" fontAlgn="auto">
              <a:spcAft>
                <a:spcPts val="0"/>
              </a:spcAft>
              <a:buFont typeface="Arial" panose="020B0604020202020204" pitchFamily="34" charset="0"/>
              <a:buNone/>
              <a:defRPr/>
            </a:pPr>
            <a:r>
              <a:rPr lang="en-US" dirty="0"/>
              <a:t> </a:t>
            </a:r>
            <a:r>
              <a:rPr lang="en-US" dirty="0" smtClean="0"/>
              <a:t>              + </a:t>
            </a:r>
            <a:r>
              <a:rPr lang="en-US" dirty="0" err="1" smtClean="0"/>
              <a:t>GnRH</a:t>
            </a:r>
            <a:r>
              <a:rPr lang="en-US" dirty="0" smtClean="0"/>
              <a:t> Antagonist</a:t>
            </a:r>
          </a:p>
          <a:p>
            <a:pPr marL="0" indent="0" fontAlgn="auto">
              <a:spcAft>
                <a:spcPts val="0"/>
              </a:spcAft>
              <a:buFont typeface="Arial" panose="020B0604020202020204" pitchFamily="34" charset="0"/>
              <a:buNone/>
              <a:defRPr/>
            </a:pPr>
            <a:r>
              <a:rPr lang="en-US" dirty="0" smtClean="0"/>
              <a:t>Others</a:t>
            </a:r>
          </a:p>
          <a:p>
            <a:pPr marL="0" indent="0" fontAlgn="auto">
              <a:spcAft>
                <a:spcPts val="0"/>
              </a:spcAft>
              <a:buFont typeface="Arial" panose="020B0604020202020204" pitchFamily="34" charset="0"/>
              <a:buNone/>
              <a:defRPr/>
            </a:pPr>
            <a:r>
              <a:rPr lang="en-US" dirty="0" smtClean="0"/>
              <a:t>             Prolactin lowering drugs</a:t>
            </a:r>
          </a:p>
          <a:p>
            <a:pPr marL="0" indent="0" fontAlgn="auto">
              <a:spcAft>
                <a:spcPts val="0"/>
              </a:spcAft>
              <a:buFont typeface="Arial" panose="020B0604020202020204" pitchFamily="34" charset="0"/>
              <a:buNone/>
              <a:defRPr/>
            </a:pPr>
            <a:r>
              <a:rPr lang="en-US" dirty="0" smtClean="0"/>
              <a:t>            Thyroxin</a:t>
            </a:r>
          </a:p>
          <a:p>
            <a:pPr marL="0" indent="0" fontAlgn="auto">
              <a:spcAft>
                <a:spcPts val="0"/>
              </a:spcAft>
              <a:buFont typeface="Arial" panose="020B0604020202020204" pitchFamily="34" charset="0"/>
              <a:buNone/>
              <a:defRPr/>
            </a:pPr>
            <a:r>
              <a:rPr lang="en-US" dirty="0" smtClean="0"/>
              <a:t>             Dexamethasone</a:t>
            </a:r>
          </a:p>
          <a:p>
            <a:pPr marL="0" indent="0" fontAlgn="auto">
              <a:spcAft>
                <a:spcPts val="0"/>
              </a:spcAft>
              <a:buFont typeface="Arial" panose="020B0604020202020204" pitchFamily="34" charset="0"/>
              <a:buNone/>
              <a:defRPr/>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38200" y="365125"/>
            <a:ext cx="10571163" cy="5721350"/>
          </a:xfrm>
        </p:spPr>
        <p:txBody>
          <a:bodyPr/>
          <a:lstStyle/>
          <a:p>
            <a:r>
              <a:rPr lang="en-US" altLang="en-US" sz="2400" smtClean="0"/>
              <a:t>The method of ovulation induction </a:t>
            </a:r>
            <a:br>
              <a:rPr lang="en-US" altLang="en-US" sz="2400" smtClean="0"/>
            </a:br>
            <a:r>
              <a:rPr lang="en-US" altLang="en-US" sz="2400" smtClean="0"/>
              <a:t>selected by the clinician should be based upon </a:t>
            </a:r>
            <a:br>
              <a:rPr lang="en-US" altLang="en-US" sz="2400" smtClean="0"/>
            </a:br>
            <a:r>
              <a:rPr lang="en-US" altLang="en-US" sz="2400" smtClean="0"/>
              <a:t>the underlying cause of anovulation and </a:t>
            </a:r>
            <a:br>
              <a:rPr lang="en-US" altLang="en-US" sz="2400" smtClean="0"/>
            </a:br>
            <a:r>
              <a:rPr lang="en-US" altLang="en-US" sz="2400" smtClean="0"/>
              <a:t>the efficacy, </a:t>
            </a:r>
            <a:br>
              <a:rPr lang="en-US" altLang="en-US" sz="2400" smtClean="0"/>
            </a:br>
            <a:r>
              <a:rPr lang="en-US" altLang="en-US" sz="2400" smtClean="0"/>
              <a:t>costs, </a:t>
            </a:r>
            <a:br>
              <a:rPr lang="en-US" altLang="en-US" sz="2400" smtClean="0"/>
            </a:br>
            <a:r>
              <a:rPr lang="en-US" altLang="en-US" sz="2400" smtClean="0"/>
              <a:t>risks, and </a:t>
            </a:r>
            <a:br>
              <a:rPr lang="en-US" altLang="en-US" sz="2400" smtClean="0"/>
            </a:br>
            <a:r>
              <a:rPr lang="en-US" altLang="en-US" sz="2400" smtClean="0"/>
              <a:t>potential complications associated with each method as they apply to the individual woman.</a:t>
            </a:r>
            <a:br>
              <a:rPr lang="en-US" altLang="en-US" sz="2400" smtClean="0"/>
            </a:br>
            <a:r>
              <a:rPr lang="en-US" altLang="en-US" sz="2400" smtClean="0"/>
              <a:t/>
            </a:r>
            <a:br>
              <a:rPr lang="en-US" altLang="en-US" sz="2400" smtClean="0"/>
            </a:br>
            <a:r>
              <a:rPr lang="en-US" altLang="en-US" sz="2400" smtClean="0"/>
              <a:t/>
            </a:r>
            <a:br>
              <a:rPr lang="en-US" altLang="en-US" sz="2400" smtClean="0"/>
            </a:br>
            <a:r>
              <a:rPr lang="en-US" altLang="en-US" sz="2400" smtClean="0"/>
              <a:t/>
            </a:r>
            <a:br>
              <a:rPr lang="en-US" altLang="en-US" sz="2400" smtClean="0"/>
            </a:br>
            <a:r>
              <a:rPr lang="en-US" altLang="en-US" sz="2400" smtClean="0"/>
              <a:t>One size fits all</a:t>
            </a:r>
            <a:br>
              <a:rPr lang="en-US" altLang="en-US" sz="2400" smtClean="0"/>
            </a:br>
            <a:r>
              <a:rPr lang="en-US" altLang="en-US" sz="2400" smtClean="0"/>
              <a:t>Does not apply to infertility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85800" y="446088"/>
            <a:ext cx="5408613" cy="976312"/>
          </a:xfrm>
        </p:spPr>
        <p:txBody>
          <a:bodyPr/>
          <a:lstStyle/>
          <a:p>
            <a:r>
              <a:rPr lang="en-US" altLang="en-US" i="1" smtClean="0"/>
              <a:t>OVULATION INDUCTION</a:t>
            </a:r>
            <a:endParaRPr lang="en-US" altLang="en-US" smtClean="0"/>
          </a:p>
        </p:txBody>
      </p:sp>
      <p:pic>
        <p:nvPicPr>
          <p:cNvPr id="21507"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394575" y="214313"/>
            <a:ext cx="3865563" cy="6116637"/>
          </a:xfrm>
        </p:spPr>
      </p:pic>
      <p:sp>
        <p:nvSpPr>
          <p:cNvPr id="21508" name="Text Placeholder 4"/>
          <p:cNvSpPr>
            <a:spLocks noGrp="1"/>
          </p:cNvSpPr>
          <p:nvPr>
            <p:ph type="body" sz="half" idx="2"/>
          </p:nvPr>
        </p:nvSpPr>
        <p:spPr>
          <a:xfrm>
            <a:off x="1101725" y="1598613"/>
            <a:ext cx="5049838" cy="4760912"/>
          </a:xfrm>
        </p:spPr>
        <p:txBody>
          <a:bodyPr/>
          <a:lstStyle/>
          <a:p>
            <a:r>
              <a:rPr lang="en-US" altLang="en-US" sz="2800" smtClean="0"/>
              <a:t>Anovulatory women with adequate ovarian reserve and</a:t>
            </a:r>
          </a:p>
          <a:p>
            <a:r>
              <a:rPr lang="en-US" altLang="en-US" sz="2800" smtClean="0"/>
              <a:t> no other treatable cause are candidates for OI.</a:t>
            </a:r>
          </a:p>
          <a:p>
            <a:pPr lvl="1"/>
            <a:r>
              <a:rPr lang="en-US" altLang="en-US" sz="2800" smtClean="0"/>
              <a:t>mimic the hormonal patterns of the normal menstrual cycle.</a:t>
            </a:r>
          </a:p>
          <a:p>
            <a:pPr lvl="1"/>
            <a:r>
              <a:rPr lang="en-US" altLang="en-US" sz="2800" smtClean="0"/>
              <a:t>The goal of OI is the development of </a:t>
            </a:r>
            <a:r>
              <a:rPr lang="en-US" altLang="en-US" sz="2800" b="1" smtClean="0"/>
              <a:t>a single dominant follicle</a:t>
            </a:r>
          </a:p>
          <a:p>
            <a:endParaRPr lang="en-US" altLang="en-US" sz="24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8"/>
          <p:cNvSpPr>
            <a:spLocks noGrp="1"/>
          </p:cNvSpPr>
          <p:nvPr>
            <p:ph type="title"/>
          </p:nvPr>
        </p:nvSpPr>
        <p:spPr>
          <a:xfrm>
            <a:off x="2592388" y="623888"/>
            <a:ext cx="8912225" cy="1281112"/>
          </a:xfrm>
        </p:spPr>
        <p:txBody>
          <a:bodyPr/>
          <a:lstStyle/>
          <a:p>
            <a:r>
              <a:rPr lang="en-US" altLang="en-US" i="1" smtClean="0"/>
              <a:t>OVULATION INDUCTION</a:t>
            </a:r>
            <a:endParaRPr lang="en-US" altLang="en-US" smtClean="0"/>
          </a:p>
        </p:txBody>
      </p:sp>
      <p:sp>
        <p:nvSpPr>
          <p:cNvPr id="10" name="Content Placeholder 9"/>
          <p:cNvSpPr>
            <a:spLocks noGrp="1"/>
          </p:cNvSpPr>
          <p:nvPr>
            <p:ph idx="1"/>
          </p:nvPr>
        </p:nvSpPr>
        <p:spPr>
          <a:xfrm>
            <a:off x="665163" y="1808163"/>
            <a:ext cx="10839450" cy="4103687"/>
          </a:xfrm>
        </p:spPr>
        <p:txBody>
          <a:bodyPr rtlCol="0">
            <a:normAutofit lnSpcReduction="10000"/>
          </a:bodyPr>
          <a:lstStyle/>
          <a:p>
            <a:pPr fontAlgn="auto">
              <a:spcAft>
                <a:spcPts val="0"/>
              </a:spcAft>
              <a:buFont typeface="Wingdings 3" charset="2"/>
              <a:buChar char=""/>
              <a:defRPr/>
            </a:pPr>
            <a:r>
              <a:rPr lang="en-US" dirty="0">
                <a:solidFill>
                  <a:schemeClr val="tx1">
                    <a:lumMod val="75000"/>
                    <a:lumOff val="25000"/>
                  </a:schemeClr>
                </a:solidFill>
              </a:rPr>
              <a:t>The choice of medications for OI is dictated by </a:t>
            </a:r>
            <a:r>
              <a:rPr lang="en-US" dirty="0" smtClean="0">
                <a:solidFill>
                  <a:schemeClr val="tx1">
                    <a:lumMod val="75000"/>
                    <a:lumOff val="25000"/>
                  </a:schemeClr>
                </a:solidFill>
              </a:rPr>
              <a:t>hypothalamic-pituitary- ovarian function.</a:t>
            </a:r>
          </a:p>
          <a:p>
            <a:pPr fontAlgn="auto">
              <a:spcAft>
                <a:spcPts val="0"/>
              </a:spcAft>
              <a:buFont typeface="Wingdings 3" charset="2"/>
              <a:buChar char=""/>
              <a:defRPr/>
            </a:pPr>
            <a:r>
              <a:rPr lang="en-US" dirty="0">
                <a:solidFill>
                  <a:schemeClr val="tx1">
                    <a:lumMod val="75000"/>
                    <a:lumOff val="25000"/>
                  </a:schemeClr>
                </a:solidFill>
              </a:rPr>
              <a:t>With </a:t>
            </a:r>
            <a:r>
              <a:rPr lang="en-US" b="1" dirty="0">
                <a:solidFill>
                  <a:schemeClr val="tx1">
                    <a:lumMod val="75000"/>
                    <a:lumOff val="25000"/>
                  </a:schemeClr>
                </a:solidFill>
              </a:rPr>
              <a:t>adequate hypothalamic </a:t>
            </a:r>
            <a:r>
              <a:rPr lang="en-US" b="1" dirty="0" smtClean="0">
                <a:solidFill>
                  <a:schemeClr val="tx1">
                    <a:lumMod val="75000"/>
                    <a:lumOff val="25000"/>
                  </a:schemeClr>
                </a:solidFill>
              </a:rPr>
              <a:t>function</a:t>
            </a:r>
            <a:r>
              <a:rPr lang="en-US" dirty="0" smtClean="0">
                <a:solidFill>
                  <a:schemeClr val="tx1">
                    <a:lumMod val="75000"/>
                    <a:lumOff val="25000"/>
                  </a:schemeClr>
                </a:solidFill>
              </a:rPr>
              <a:t>, an </a:t>
            </a:r>
            <a:r>
              <a:rPr lang="en-US" dirty="0">
                <a:solidFill>
                  <a:schemeClr val="tx1">
                    <a:lumMod val="75000"/>
                    <a:lumOff val="25000"/>
                  </a:schemeClr>
                </a:solidFill>
              </a:rPr>
              <a:t>oral regimen of </a:t>
            </a:r>
            <a:r>
              <a:rPr lang="en-US" b="1" dirty="0" smtClean="0">
                <a:solidFill>
                  <a:schemeClr val="tx1">
                    <a:lumMod val="75000"/>
                    <a:lumOff val="25000"/>
                  </a:schemeClr>
                </a:solidFill>
              </a:rPr>
              <a:t>Clomiphene</a:t>
            </a:r>
            <a:r>
              <a:rPr lang="en-US" dirty="0" smtClean="0">
                <a:solidFill>
                  <a:schemeClr val="tx1">
                    <a:lumMod val="75000"/>
                    <a:lumOff val="25000"/>
                  </a:schemeClr>
                </a:solidFill>
              </a:rPr>
              <a:t> citrate which </a:t>
            </a:r>
            <a:r>
              <a:rPr lang="en-US" dirty="0">
                <a:solidFill>
                  <a:schemeClr val="tx1">
                    <a:lumMod val="75000"/>
                    <a:lumOff val="25000"/>
                  </a:schemeClr>
                </a:solidFill>
              </a:rPr>
              <a:t>exhibits estrogen </a:t>
            </a:r>
            <a:r>
              <a:rPr lang="en-US" dirty="0" smtClean="0">
                <a:solidFill>
                  <a:schemeClr val="tx1">
                    <a:lumMod val="75000"/>
                    <a:lumOff val="25000"/>
                  </a:schemeClr>
                </a:solidFill>
              </a:rPr>
              <a:t>agonist and </a:t>
            </a:r>
            <a:r>
              <a:rPr lang="en-US" dirty="0">
                <a:solidFill>
                  <a:schemeClr val="tx1">
                    <a:lumMod val="75000"/>
                    <a:lumOff val="25000"/>
                  </a:schemeClr>
                </a:solidFill>
              </a:rPr>
              <a:t>antagonist activity, is often utilized first line</a:t>
            </a:r>
            <a:r>
              <a:rPr lang="en-US" dirty="0" smtClean="0">
                <a:solidFill>
                  <a:schemeClr val="tx1">
                    <a:lumMod val="75000"/>
                    <a:lumOff val="25000"/>
                  </a:schemeClr>
                </a:solidFill>
              </a:rPr>
              <a:t>.</a:t>
            </a:r>
          </a:p>
          <a:p>
            <a:pPr fontAlgn="auto">
              <a:spcAft>
                <a:spcPts val="0"/>
              </a:spcAft>
              <a:buFont typeface="Wingdings 3" charset="2"/>
              <a:buChar char=""/>
              <a:defRPr/>
            </a:pPr>
            <a:r>
              <a:rPr lang="en-US" dirty="0" smtClean="0">
                <a:solidFill>
                  <a:schemeClr val="tx1">
                    <a:lumMod val="75000"/>
                    <a:lumOff val="25000"/>
                  </a:schemeClr>
                </a:solidFill>
              </a:rPr>
              <a:t>Clomiphene citrate </a:t>
            </a:r>
            <a:r>
              <a:rPr lang="en-US" b="1" dirty="0">
                <a:solidFill>
                  <a:schemeClr val="tx1">
                    <a:lumMod val="75000"/>
                    <a:lumOff val="25000"/>
                  </a:schemeClr>
                </a:solidFill>
              </a:rPr>
              <a:t>inhibits estrogen binding </a:t>
            </a:r>
            <a:r>
              <a:rPr lang="en-US" dirty="0">
                <a:solidFill>
                  <a:schemeClr val="tx1">
                    <a:lumMod val="75000"/>
                    <a:lumOff val="25000"/>
                  </a:schemeClr>
                </a:solidFill>
              </a:rPr>
              <a:t>in the hypothalamus to </a:t>
            </a:r>
            <a:r>
              <a:rPr lang="en-US" b="1" dirty="0" smtClean="0">
                <a:solidFill>
                  <a:schemeClr val="tx1">
                    <a:lumMod val="75000"/>
                    <a:lumOff val="25000"/>
                  </a:schemeClr>
                </a:solidFill>
              </a:rPr>
              <a:t>stimulate release </a:t>
            </a:r>
            <a:r>
              <a:rPr lang="en-US" b="1" dirty="0">
                <a:solidFill>
                  <a:schemeClr val="tx1">
                    <a:lumMod val="75000"/>
                    <a:lumOff val="25000"/>
                  </a:schemeClr>
                </a:solidFill>
              </a:rPr>
              <a:t>of </a:t>
            </a:r>
            <a:r>
              <a:rPr lang="en-US" b="1" dirty="0" err="1">
                <a:solidFill>
                  <a:schemeClr val="tx1">
                    <a:lumMod val="75000"/>
                    <a:lumOff val="25000"/>
                  </a:schemeClr>
                </a:solidFill>
              </a:rPr>
              <a:t>GnRH</a:t>
            </a:r>
            <a:r>
              <a:rPr lang="en-US" b="1" dirty="0">
                <a:solidFill>
                  <a:schemeClr val="tx1">
                    <a:lumMod val="75000"/>
                    <a:lumOff val="25000"/>
                  </a:schemeClr>
                </a:solidFill>
              </a:rPr>
              <a:t> </a:t>
            </a:r>
            <a:r>
              <a:rPr lang="en-US" dirty="0">
                <a:solidFill>
                  <a:schemeClr val="tx1">
                    <a:lumMod val="75000"/>
                    <a:lumOff val="25000"/>
                  </a:schemeClr>
                </a:solidFill>
              </a:rPr>
              <a:t>and pituitary gonadotropins and </a:t>
            </a:r>
            <a:r>
              <a:rPr lang="en-US" dirty="0" smtClean="0">
                <a:solidFill>
                  <a:schemeClr val="tx1">
                    <a:lumMod val="75000"/>
                    <a:lumOff val="25000"/>
                  </a:schemeClr>
                </a:solidFill>
              </a:rPr>
              <a:t>induce ovarian </a:t>
            </a:r>
            <a:r>
              <a:rPr lang="en-US" dirty="0">
                <a:solidFill>
                  <a:schemeClr val="tx1">
                    <a:lumMod val="75000"/>
                    <a:lumOff val="25000"/>
                  </a:schemeClr>
                </a:solidFill>
              </a:rPr>
              <a:t>follicular development</a:t>
            </a:r>
            <a:r>
              <a:rPr lang="en-US" dirty="0" smtClean="0">
                <a:solidFill>
                  <a:schemeClr val="tx1">
                    <a:lumMod val="75000"/>
                    <a:lumOff val="25000"/>
                  </a:schemeClr>
                </a:solidFill>
              </a:rPr>
              <a:t>.</a:t>
            </a:r>
          </a:p>
          <a:p>
            <a:pPr fontAlgn="auto">
              <a:spcAft>
                <a:spcPts val="0"/>
              </a:spcAft>
              <a:buFont typeface="Wingdings 3" charset="2"/>
              <a:buChar char=""/>
              <a:defRPr/>
            </a:pPr>
            <a:r>
              <a:rPr lang="en-US" b="1" dirty="0">
                <a:solidFill>
                  <a:schemeClr val="tx1">
                    <a:lumMod val="75000"/>
                    <a:lumOff val="25000"/>
                  </a:schemeClr>
                </a:solidFill>
              </a:rPr>
              <a:t>Oral aromatase inhibitors </a:t>
            </a:r>
            <a:r>
              <a:rPr lang="en-US" dirty="0">
                <a:solidFill>
                  <a:schemeClr val="tx1">
                    <a:lumMod val="75000"/>
                    <a:lumOff val="25000"/>
                  </a:schemeClr>
                </a:solidFill>
              </a:rPr>
              <a:t>are </a:t>
            </a:r>
            <a:r>
              <a:rPr lang="en-US" i="1" dirty="0" smtClean="0">
                <a:solidFill>
                  <a:schemeClr val="tx1">
                    <a:lumMod val="75000"/>
                    <a:lumOff val="25000"/>
                  </a:schemeClr>
                </a:solidFill>
                <a:effectLst>
                  <a:outerShdw blurRad="38100" dist="38100" dir="2700000" algn="tl">
                    <a:srgbClr val="000000">
                      <a:alpha val="43137"/>
                    </a:srgbClr>
                  </a:outerShdw>
                </a:effectLst>
              </a:rPr>
              <a:t> </a:t>
            </a:r>
            <a:r>
              <a:rPr lang="en-US" dirty="0" smtClean="0">
                <a:solidFill>
                  <a:schemeClr val="tx1">
                    <a:lumMod val="75000"/>
                    <a:lumOff val="25000"/>
                  </a:schemeClr>
                </a:solidFill>
              </a:rPr>
              <a:t>increase </a:t>
            </a:r>
            <a:r>
              <a:rPr lang="en-US" dirty="0">
                <a:solidFill>
                  <a:schemeClr val="tx1">
                    <a:lumMod val="75000"/>
                    <a:lumOff val="25000"/>
                  </a:schemeClr>
                </a:solidFill>
              </a:rPr>
              <a:t>release of </a:t>
            </a:r>
            <a:r>
              <a:rPr lang="en-US" dirty="0" err="1">
                <a:solidFill>
                  <a:schemeClr val="tx1">
                    <a:lumMod val="75000"/>
                    <a:lumOff val="25000"/>
                  </a:schemeClr>
                </a:solidFill>
              </a:rPr>
              <a:t>GnRH</a:t>
            </a:r>
            <a:r>
              <a:rPr lang="en-US" dirty="0">
                <a:solidFill>
                  <a:schemeClr val="tx1">
                    <a:lumMod val="75000"/>
                    <a:lumOff val="25000"/>
                  </a:schemeClr>
                </a:solidFill>
              </a:rPr>
              <a:t> and pituitary gonadotropins </a:t>
            </a:r>
            <a:r>
              <a:rPr lang="en-US" dirty="0" smtClean="0">
                <a:solidFill>
                  <a:schemeClr val="tx1">
                    <a:lumMod val="75000"/>
                    <a:lumOff val="25000"/>
                  </a:schemeClr>
                </a:solidFill>
              </a:rPr>
              <a:t>through an </a:t>
            </a:r>
            <a:r>
              <a:rPr lang="en-US" dirty="0">
                <a:solidFill>
                  <a:schemeClr val="tx1">
                    <a:lumMod val="75000"/>
                    <a:lumOff val="25000"/>
                  </a:schemeClr>
                </a:solidFill>
              </a:rPr>
              <a:t>estrogen antagonist effect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03250" y="623888"/>
            <a:ext cx="8643938" cy="1281112"/>
          </a:xfrm>
        </p:spPr>
        <p:txBody>
          <a:bodyPr/>
          <a:lstStyle/>
          <a:p>
            <a:r>
              <a:rPr lang="en-US" altLang="en-US" i="1" smtClean="0"/>
              <a:t>OVULATION INDUCTION</a:t>
            </a:r>
            <a:endParaRPr lang="en-US" altLang="en-US" smtClean="0"/>
          </a:p>
        </p:txBody>
      </p:sp>
      <p:sp>
        <p:nvSpPr>
          <p:cNvPr id="3" name="Content Placeholder 2"/>
          <p:cNvSpPr>
            <a:spLocks noGrp="1"/>
          </p:cNvSpPr>
          <p:nvPr>
            <p:ph idx="1"/>
          </p:nvPr>
        </p:nvSpPr>
        <p:spPr>
          <a:xfrm>
            <a:off x="365125" y="2133600"/>
            <a:ext cx="8915400" cy="3778250"/>
          </a:xfrm>
        </p:spPr>
        <p:txBody>
          <a:bodyPr rtlCol="0">
            <a:normAutofit fontScale="92500" lnSpcReduction="20000"/>
          </a:bodyPr>
          <a:lstStyle/>
          <a:p>
            <a:pPr fontAlgn="auto">
              <a:spcAft>
                <a:spcPts val="0"/>
              </a:spcAft>
              <a:buFont typeface="Wingdings 3" charset="2"/>
              <a:buChar char=""/>
              <a:defRPr/>
            </a:pPr>
            <a:r>
              <a:rPr lang="en-US" b="1" dirty="0">
                <a:solidFill>
                  <a:schemeClr val="tx1">
                    <a:lumMod val="75000"/>
                    <a:lumOff val="25000"/>
                  </a:schemeClr>
                </a:solidFill>
              </a:rPr>
              <a:t>If hypothalamic or pituitary dysfunction </a:t>
            </a:r>
            <a:r>
              <a:rPr lang="en-US" dirty="0">
                <a:solidFill>
                  <a:schemeClr val="tx1">
                    <a:lumMod val="75000"/>
                    <a:lumOff val="25000"/>
                  </a:schemeClr>
                </a:solidFill>
              </a:rPr>
              <a:t>is detected or </a:t>
            </a:r>
            <a:r>
              <a:rPr lang="en-US" dirty="0" smtClean="0">
                <a:solidFill>
                  <a:schemeClr val="tx1">
                    <a:lumMod val="75000"/>
                    <a:lumOff val="25000"/>
                  </a:schemeClr>
                </a:solidFill>
              </a:rPr>
              <a:t>if </a:t>
            </a:r>
            <a:r>
              <a:rPr lang="en-US" b="1" dirty="0" smtClean="0">
                <a:solidFill>
                  <a:schemeClr val="tx1">
                    <a:lumMod val="75000"/>
                    <a:lumOff val="25000"/>
                  </a:schemeClr>
                </a:solidFill>
              </a:rPr>
              <a:t>oral </a:t>
            </a:r>
            <a:r>
              <a:rPr lang="en-US" b="1" dirty="0">
                <a:solidFill>
                  <a:schemeClr val="tx1">
                    <a:lumMod val="75000"/>
                    <a:lumOff val="25000"/>
                  </a:schemeClr>
                </a:solidFill>
              </a:rPr>
              <a:t>regimens are not successful</a:t>
            </a:r>
            <a:r>
              <a:rPr lang="en-US" dirty="0">
                <a:solidFill>
                  <a:schemeClr val="tx1">
                    <a:lumMod val="75000"/>
                    <a:lumOff val="25000"/>
                  </a:schemeClr>
                </a:solidFill>
              </a:rPr>
              <a:t>, </a:t>
            </a:r>
            <a:endParaRPr lang="en-US" dirty="0" smtClean="0">
              <a:solidFill>
                <a:schemeClr val="tx1">
                  <a:lumMod val="75000"/>
                  <a:lumOff val="25000"/>
                </a:schemeClr>
              </a:solidFill>
            </a:endParaRPr>
          </a:p>
          <a:p>
            <a:pPr fontAlgn="auto">
              <a:spcAft>
                <a:spcPts val="0"/>
              </a:spcAft>
              <a:buFont typeface="Wingdings 3" charset="2"/>
              <a:buChar char=""/>
              <a:defRPr/>
            </a:pPr>
            <a:r>
              <a:rPr lang="en-US" b="1" dirty="0" err="1" smtClean="0">
                <a:solidFill>
                  <a:schemeClr val="tx1">
                    <a:lumMod val="75000"/>
                    <a:lumOff val="25000"/>
                  </a:schemeClr>
                </a:solidFill>
              </a:rPr>
              <a:t>injectable</a:t>
            </a:r>
            <a:r>
              <a:rPr lang="en-US" b="1" dirty="0" smtClean="0">
                <a:solidFill>
                  <a:schemeClr val="tx1">
                    <a:lumMod val="75000"/>
                    <a:lumOff val="25000"/>
                  </a:schemeClr>
                </a:solidFill>
              </a:rPr>
              <a:t> </a:t>
            </a:r>
            <a:r>
              <a:rPr lang="en-US" b="1" dirty="0">
                <a:solidFill>
                  <a:schemeClr val="tx1">
                    <a:lumMod val="75000"/>
                    <a:lumOff val="25000"/>
                  </a:schemeClr>
                </a:solidFill>
              </a:rPr>
              <a:t>gonadotropins </a:t>
            </a:r>
            <a:r>
              <a:rPr lang="en-US" dirty="0" smtClean="0">
                <a:solidFill>
                  <a:schemeClr val="tx1">
                    <a:lumMod val="75000"/>
                    <a:lumOff val="25000"/>
                  </a:schemeClr>
                </a:solidFill>
              </a:rPr>
              <a:t>are administered.</a:t>
            </a:r>
          </a:p>
          <a:p>
            <a:pPr fontAlgn="auto">
              <a:spcAft>
                <a:spcPts val="0"/>
              </a:spcAft>
              <a:buFont typeface="Wingdings 3" charset="2"/>
              <a:buChar char=""/>
              <a:defRPr/>
            </a:pPr>
            <a:r>
              <a:rPr lang="en-US" dirty="0">
                <a:solidFill>
                  <a:schemeClr val="tx1">
                    <a:lumMod val="75000"/>
                    <a:lumOff val="25000"/>
                  </a:schemeClr>
                </a:solidFill>
              </a:rPr>
              <a:t>The most common gonadotropin regimens </a:t>
            </a:r>
            <a:r>
              <a:rPr lang="en-US" dirty="0" smtClean="0">
                <a:solidFill>
                  <a:schemeClr val="tx1">
                    <a:lumMod val="75000"/>
                    <a:lumOff val="25000"/>
                  </a:schemeClr>
                </a:solidFill>
              </a:rPr>
              <a:t>use FSH </a:t>
            </a:r>
            <a:r>
              <a:rPr lang="en-US" dirty="0">
                <a:solidFill>
                  <a:schemeClr val="tx1">
                    <a:lumMod val="75000"/>
                    <a:lumOff val="25000"/>
                  </a:schemeClr>
                </a:solidFill>
              </a:rPr>
              <a:t>administered alone or in combination with </a:t>
            </a:r>
            <a:r>
              <a:rPr lang="en-US" dirty="0" smtClean="0">
                <a:solidFill>
                  <a:schemeClr val="tx1">
                    <a:lumMod val="75000"/>
                    <a:lumOff val="25000"/>
                  </a:schemeClr>
                </a:solidFill>
              </a:rPr>
              <a:t>LH:</a:t>
            </a:r>
          </a:p>
          <a:p>
            <a:pPr lvl="1" fontAlgn="auto">
              <a:spcAft>
                <a:spcPts val="0"/>
              </a:spcAft>
              <a:buFont typeface="Wingdings 3" charset="2"/>
              <a:buChar char=""/>
              <a:defRPr/>
            </a:pPr>
            <a:r>
              <a:rPr lang="en-US" b="1" dirty="0" smtClean="0">
                <a:solidFill>
                  <a:schemeClr val="tx1">
                    <a:lumMod val="75000"/>
                    <a:lumOff val="25000"/>
                  </a:schemeClr>
                </a:solidFill>
                <a:effectLst>
                  <a:outerShdw blurRad="38100" dist="38100" dir="2700000" algn="tl">
                    <a:srgbClr val="000000">
                      <a:alpha val="43137"/>
                    </a:srgbClr>
                  </a:outerShdw>
                </a:effectLst>
              </a:rPr>
              <a:t>“</a:t>
            </a:r>
            <a:r>
              <a:rPr lang="en-US" b="1" dirty="0">
                <a:solidFill>
                  <a:schemeClr val="tx1">
                    <a:lumMod val="75000"/>
                    <a:lumOff val="25000"/>
                  </a:schemeClr>
                </a:solidFill>
                <a:effectLst>
                  <a:outerShdw blurRad="38100" dist="38100" dir="2700000" algn="tl">
                    <a:srgbClr val="000000">
                      <a:alpha val="43137"/>
                    </a:srgbClr>
                  </a:outerShdw>
                </a:effectLst>
              </a:rPr>
              <a:t>step-up” </a:t>
            </a:r>
            <a:r>
              <a:rPr lang="en-US" dirty="0">
                <a:solidFill>
                  <a:schemeClr val="tx1">
                    <a:lumMod val="75000"/>
                    <a:lumOff val="25000"/>
                  </a:schemeClr>
                </a:solidFill>
              </a:rPr>
              <a:t>protocol represents the natural </a:t>
            </a:r>
            <a:r>
              <a:rPr lang="en-US" dirty="0" smtClean="0">
                <a:solidFill>
                  <a:schemeClr val="tx1">
                    <a:lumMod val="75000"/>
                    <a:lumOff val="25000"/>
                  </a:schemeClr>
                </a:solidFill>
              </a:rPr>
              <a:t>progression of </a:t>
            </a:r>
            <a:r>
              <a:rPr lang="en-US" dirty="0">
                <a:solidFill>
                  <a:schemeClr val="tx1">
                    <a:lumMod val="75000"/>
                    <a:lumOff val="25000"/>
                  </a:schemeClr>
                </a:solidFill>
              </a:rPr>
              <a:t>gonadotropin release during the menstrual cycle</a:t>
            </a:r>
            <a:r>
              <a:rPr lang="en-US" b="1" dirty="0">
                <a:solidFill>
                  <a:schemeClr val="tx1">
                    <a:lumMod val="75000"/>
                    <a:lumOff val="25000"/>
                  </a:schemeClr>
                </a:solidFill>
              </a:rPr>
              <a:t>. Initial </a:t>
            </a:r>
            <a:r>
              <a:rPr lang="en-US" b="1" dirty="0" smtClean="0">
                <a:solidFill>
                  <a:schemeClr val="tx1">
                    <a:lumMod val="75000"/>
                    <a:lumOff val="25000"/>
                  </a:schemeClr>
                </a:solidFill>
              </a:rPr>
              <a:t>daily injections </a:t>
            </a:r>
            <a:r>
              <a:rPr lang="en-US" b="1" dirty="0">
                <a:solidFill>
                  <a:schemeClr val="tx1">
                    <a:lumMod val="75000"/>
                    <a:lumOff val="25000"/>
                  </a:schemeClr>
                </a:solidFill>
              </a:rPr>
              <a:t>of 50 to 75 international units </a:t>
            </a:r>
            <a:r>
              <a:rPr lang="en-US" dirty="0">
                <a:solidFill>
                  <a:schemeClr val="tx1">
                    <a:lumMod val="75000"/>
                    <a:lumOff val="25000"/>
                  </a:schemeClr>
                </a:solidFill>
              </a:rPr>
              <a:t>are increased in </a:t>
            </a:r>
            <a:r>
              <a:rPr lang="en-US" dirty="0" smtClean="0">
                <a:solidFill>
                  <a:schemeClr val="tx1">
                    <a:lumMod val="75000"/>
                    <a:lumOff val="25000"/>
                  </a:schemeClr>
                </a:solidFill>
              </a:rPr>
              <a:t>increments of </a:t>
            </a:r>
            <a:r>
              <a:rPr lang="en-US" b="1" dirty="0">
                <a:solidFill>
                  <a:schemeClr val="tx1">
                    <a:lumMod val="75000"/>
                    <a:lumOff val="25000"/>
                  </a:schemeClr>
                </a:solidFill>
              </a:rPr>
              <a:t>37.5 international units </a:t>
            </a:r>
            <a:r>
              <a:rPr lang="en-US" dirty="0">
                <a:solidFill>
                  <a:schemeClr val="tx1">
                    <a:lumMod val="75000"/>
                    <a:lumOff val="25000"/>
                  </a:schemeClr>
                </a:solidFill>
              </a:rPr>
              <a:t>as necessary for a </a:t>
            </a:r>
            <a:r>
              <a:rPr lang="en-US" dirty="0" smtClean="0">
                <a:solidFill>
                  <a:schemeClr val="tx1">
                    <a:lumMod val="75000"/>
                    <a:lumOff val="25000"/>
                  </a:schemeClr>
                </a:solidFill>
              </a:rPr>
              <a:t>follicular response</a:t>
            </a:r>
          </a:p>
          <a:p>
            <a:pPr lvl="1" fontAlgn="auto">
              <a:spcAft>
                <a:spcPts val="0"/>
              </a:spcAft>
              <a:buFont typeface="Wingdings 3" charset="2"/>
              <a:buChar char=""/>
              <a:defRPr/>
            </a:pPr>
            <a:r>
              <a:rPr lang="en-US" b="1" dirty="0">
                <a:solidFill>
                  <a:schemeClr val="tx1">
                    <a:lumMod val="75000"/>
                    <a:lumOff val="25000"/>
                  </a:schemeClr>
                </a:solidFill>
                <a:effectLst>
                  <a:outerShdw blurRad="38100" dist="38100" dir="2700000" algn="tl">
                    <a:srgbClr val="000000">
                      <a:alpha val="43137"/>
                    </a:srgbClr>
                  </a:outerShdw>
                </a:effectLst>
              </a:rPr>
              <a:t>“step-down” </a:t>
            </a:r>
            <a:r>
              <a:rPr lang="en-US" dirty="0">
                <a:solidFill>
                  <a:schemeClr val="tx1">
                    <a:lumMod val="75000"/>
                    <a:lumOff val="25000"/>
                  </a:schemeClr>
                </a:solidFill>
              </a:rPr>
              <a:t>protocol uses higher </a:t>
            </a:r>
            <a:r>
              <a:rPr lang="en-US" b="1" dirty="0">
                <a:solidFill>
                  <a:schemeClr val="tx1">
                    <a:lumMod val="75000"/>
                    <a:lumOff val="25000"/>
                  </a:schemeClr>
                </a:solidFill>
              </a:rPr>
              <a:t>initial daily </a:t>
            </a:r>
            <a:r>
              <a:rPr lang="en-US" b="1" dirty="0" smtClean="0">
                <a:solidFill>
                  <a:schemeClr val="tx1">
                    <a:lumMod val="75000"/>
                    <a:lumOff val="25000"/>
                  </a:schemeClr>
                </a:solidFill>
              </a:rPr>
              <a:t>doses of </a:t>
            </a:r>
            <a:r>
              <a:rPr lang="en-US" b="1" dirty="0">
                <a:solidFill>
                  <a:schemeClr val="tx1">
                    <a:lumMod val="75000"/>
                    <a:lumOff val="25000"/>
                  </a:schemeClr>
                </a:solidFill>
              </a:rPr>
              <a:t>150 international units </a:t>
            </a:r>
            <a:r>
              <a:rPr lang="en-US" dirty="0">
                <a:solidFill>
                  <a:schemeClr val="tx1">
                    <a:lumMod val="75000"/>
                    <a:lumOff val="25000"/>
                  </a:schemeClr>
                </a:solidFill>
              </a:rPr>
              <a:t>until a dominant follicle is apparent </a:t>
            </a:r>
            <a:r>
              <a:rPr lang="en-US" dirty="0" smtClean="0">
                <a:solidFill>
                  <a:schemeClr val="tx1">
                    <a:lumMod val="75000"/>
                    <a:lumOff val="25000"/>
                  </a:schemeClr>
                </a:solidFill>
              </a:rPr>
              <a:t>on ultrasound</a:t>
            </a:r>
            <a:r>
              <a:rPr lang="en-US" dirty="0">
                <a:solidFill>
                  <a:schemeClr val="tx1">
                    <a:lumMod val="75000"/>
                    <a:lumOff val="25000"/>
                  </a:schemeClr>
                </a:solidFill>
              </a:rPr>
              <a:t>. The daily dose is then decreased incrementally </a:t>
            </a:r>
            <a:r>
              <a:rPr lang="en-US" dirty="0" smtClean="0">
                <a:solidFill>
                  <a:schemeClr val="tx1">
                    <a:lumMod val="75000"/>
                    <a:lumOff val="25000"/>
                  </a:schemeClr>
                </a:solidFill>
              </a:rPr>
              <a:t>until ovulation </a:t>
            </a:r>
            <a:r>
              <a:rPr lang="en-US" dirty="0">
                <a:solidFill>
                  <a:schemeClr val="tx1">
                    <a:lumMod val="75000"/>
                    <a:lumOff val="25000"/>
                  </a:schemeClr>
                </a:solidFill>
              </a:rPr>
              <a:t>is </a:t>
            </a:r>
            <a:r>
              <a:rPr lang="en-US" dirty="0" smtClean="0">
                <a:solidFill>
                  <a:schemeClr val="tx1">
                    <a:lumMod val="75000"/>
                    <a:lumOff val="25000"/>
                  </a:schemeClr>
                </a:solidFill>
              </a:rPr>
              <a:t>triggered.</a:t>
            </a:r>
            <a:endParaRPr lang="en-US" dirty="0">
              <a:solidFill>
                <a:schemeClr val="tx1">
                  <a:lumMod val="75000"/>
                  <a:lumOff val="25000"/>
                </a:schemeClr>
              </a:solidFill>
            </a:endParaRPr>
          </a:p>
        </p:txBody>
      </p:sp>
      <p:pic>
        <p:nvPicPr>
          <p:cNvPr id="2355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47188" y="0"/>
            <a:ext cx="2944812"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68338" y="160338"/>
            <a:ext cx="10836275" cy="439737"/>
          </a:xfrm>
        </p:spPr>
        <p:txBody>
          <a:bodyPr/>
          <a:lstStyle/>
          <a:p>
            <a:r>
              <a:rPr lang="en-US" altLang="en-US" sz="2000" smtClean="0"/>
              <a:t>Gonadotropins for Ovulation Induction/Controlled Ovarian Hyperstimulation</a:t>
            </a:r>
          </a:p>
        </p:txBody>
      </p:sp>
      <p:graphicFrame>
        <p:nvGraphicFramePr>
          <p:cNvPr id="4" name="Content Placeholder 3"/>
          <p:cNvGraphicFramePr>
            <a:graphicFrameLocks noGrp="1"/>
          </p:cNvGraphicFramePr>
          <p:nvPr>
            <p:ph idx="1"/>
          </p:nvPr>
        </p:nvGraphicFramePr>
        <p:xfrm>
          <a:off x="668338" y="600075"/>
          <a:ext cx="10809287" cy="6132515"/>
        </p:xfrm>
        <a:graphic>
          <a:graphicData uri="http://schemas.openxmlformats.org/drawingml/2006/table">
            <a:tbl>
              <a:tblPr firstRow="1" bandRow="1">
                <a:tableStyleId>{5C22544A-7EE6-4342-B048-85BDC9FD1C3A}</a:tableStyleId>
              </a:tblPr>
              <a:tblGrid>
                <a:gridCol w="2306623"/>
                <a:gridCol w="1965407"/>
                <a:gridCol w="5636895"/>
                <a:gridCol w="900362"/>
              </a:tblGrid>
              <a:tr h="370898">
                <a:tc>
                  <a:txBody>
                    <a:bodyPr/>
                    <a:lstStyle/>
                    <a:p>
                      <a:r>
                        <a:rPr lang="en-US" sz="1400" b="0" i="0" u="none" strike="noStrike" kern="1200" baseline="0" dirty="0" smtClean="0">
                          <a:solidFill>
                            <a:schemeClr val="lt1"/>
                          </a:solidFill>
                          <a:latin typeface="+mn-lt"/>
                          <a:ea typeface="+mn-ea"/>
                          <a:cs typeface="+mn-cs"/>
                        </a:rPr>
                        <a:t>Ingredient</a:t>
                      </a:r>
                      <a:endParaRPr lang="en-US" sz="1400" dirty="0"/>
                    </a:p>
                  </a:txBody>
                  <a:tcPr marL="91446" marR="91446" marT="45727" marB="45727"/>
                </a:tc>
                <a:tc>
                  <a:txBody>
                    <a:bodyPr/>
                    <a:lstStyle/>
                    <a:p>
                      <a:r>
                        <a:rPr lang="en-US" sz="1400" b="0" i="0" u="none" strike="noStrike" kern="1200" baseline="0" dirty="0" smtClean="0">
                          <a:solidFill>
                            <a:schemeClr val="lt1"/>
                          </a:solidFill>
                          <a:latin typeface="+mn-lt"/>
                          <a:ea typeface="+mn-ea"/>
                          <a:cs typeface="+mn-cs"/>
                        </a:rPr>
                        <a:t>Product Name</a:t>
                      </a:r>
                      <a:endParaRPr lang="en-US" sz="1400" dirty="0"/>
                    </a:p>
                  </a:txBody>
                  <a:tcPr marL="91446" marR="91446" marT="45727" marB="45727"/>
                </a:tc>
                <a:tc>
                  <a:txBody>
                    <a:bodyPr/>
                    <a:lstStyle/>
                    <a:p>
                      <a:r>
                        <a:rPr lang="en-US" sz="1400" b="0" i="0" u="none" strike="noStrike" kern="1200" baseline="0" dirty="0" smtClean="0">
                          <a:solidFill>
                            <a:schemeClr val="lt1"/>
                          </a:solidFill>
                          <a:latin typeface="+mn-lt"/>
                          <a:ea typeface="+mn-ea"/>
                          <a:cs typeface="+mn-cs"/>
                        </a:rPr>
                        <a:t>Dosage Form</a:t>
                      </a:r>
                      <a:endParaRPr lang="en-US" sz="1400" dirty="0"/>
                    </a:p>
                  </a:txBody>
                  <a:tcPr marL="91446" marR="91446" marT="45727" marB="45727"/>
                </a:tc>
                <a:tc>
                  <a:txBody>
                    <a:bodyPr/>
                    <a:lstStyle/>
                    <a:p>
                      <a:r>
                        <a:rPr lang="en-US" sz="1400" b="0" i="0" u="none" strike="noStrike" kern="1200" baseline="0" dirty="0" smtClean="0">
                          <a:solidFill>
                            <a:schemeClr val="lt1"/>
                          </a:solidFill>
                          <a:latin typeface="+mn-lt"/>
                          <a:ea typeface="+mn-ea"/>
                          <a:cs typeface="+mn-cs"/>
                        </a:rPr>
                        <a:t>Route</a:t>
                      </a:r>
                      <a:endParaRPr lang="en-US" sz="1400" dirty="0"/>
                    </a:p>
                  </a:txBody>
                  <a:tcPr marL="91446" marR="91446" marT="45727" marB="45727"/>
                </a:tc>
              </a:tr>
              <a:tr h="945027">
                <a:tc>
                  <a:txBody>
                    <a:bodyPr/>
                    <a:lstStyle/>
                    <a:p>
                      <a:r>
                        <a:rPr lang="en-US" sz="1400" b="0" i="0" u="none" strike="noStrike" kern="1200" baseline="0" dirty="0" err="1" smtClean="0">
                          <a:solidFill>
                            <a:schemeClr val="dk1"/>
                          </a:solidFill>
                          <a:latin typeface="+mn-lt"/>
                          <a:ea typeface="+mn-ea"/>
                          <a:cs typeface="+mn-cs"/>
                        </a:rPr>
                        <a:t>hMG</a:t>
                      </a:r>
                      <a:r>
                        <a:rPr lang="en-US" sz="1400" b="0" i="0" u="none" strike="noStrike" kern="1200" baseline="0" dirty="0" smtClean="0">
                          <a:solidFill>
                            <a:schemeClr val="dk1"/>
                          </a:solidFill>
                          <a:latin typeface="+mn-lt"/>
                          <a:ea typeface="+mn-ea"/>
                          <a:cs typeface="+mn-cs"/>
                        </a:rPr>
                        <a:t> (</a:t>
                      </a:r>
                      <a:r>
                        <a:rPr lang="en-US" sz="1400" b="0" i="0" u="none" strike="noStrike" kern="1200" baseline="0" dirty="0" err="1" smtClean="0">
                          <a:solidFill>
                            <a:schemeClr val="dk1"/>
                          </a:solidFill>
                          <a:latin typeface="+mn-lt"/>
                          <a:ea typeface="+mn-ea"/>
                          <a:cs typeface="+mn-cs"/>
                        </a:rPr>
                        <a:t>menotropin</a:t>
                      </a:r>
                      <a:r>
                        <a:rPr lang="en-US" sz="1400" b="0" i="0" u="none" strike="noStrike" kern="1200" baseline="0" dirty="0" smtClean="0">
                          <a:solidFill>
                            <a:schemeClr val="dk1"/>
                          </a:solidFill>
                          <a:latin typeface="+mn-lt"/>
                          <a:ea typeface="+mn-ea"/>
                          <a:cs typeface="+mn-cs"/>
                        </a:rPr>
                        <a:t>)</a:t>
                      </a:r>
                      <a:endParaRPr lang="en-US" sz="1400" dirty="0"/>
                    </a:p>
                  </a:txBody>
                  <a:tcPr marL="91446" marR="91446" marT="45727" marB="45727"/>
                </a:tc>
                <a:tc>
                  <a:txBody>
                    <a:bodyPr/>
                    <a:lstStyle/>
                    <a:p>
                      <a:r>
                        <a:rPr lang="en-US" sz="1400" b="0" i="0" u="none" strike="noStrike" kern="1200" baseline="0" dirty="0" err="1" smtClean="0">
                          <a:solidFill>
                            <a:schemeClr val="dk1"/>
                          </a:solidFill>
                          <a:latin typeface="+mn-lt"/>
                          <a:ea typeface="+mn-ea"/>
                          <a:cs typeface="+mn-cs"/>
                        </a:rPr>
                        <a:t>Menopur</a:t>
                      </a:r>
                      <a:endParaRPr lang="en-US" sz="1400" b="0" i="0" u="none" strike="noStrike" kern="1200" baseline="0" dirty="0" smtClean="0">
                        <a:solidFill>
                          <a:schemeClr val="dk1"/>
                        </a:solidFill>
                        <a:latin typeface="+mn-lt"/>
                        <a:ea typeface="+mn-ea"/>
                        <a:cs typeface="+mn-cs"/>
                      </a:endParaRPr>
                    </a:p>
                    <a:p>
                      <a:r>
                        <a:rPr lang="en-US" sz="1400" dirty="0" smtClean="0"/>
                        <a:t>MENOGON</a:t>
                      </a:r>
                    </a:p>
                    <a:p>
                      <a:r>
                        <a:rPr lang="en-US" sz="1400" b="0" i="0" kern="1200" dirty="0" smtClean="0">
                          <a:solidFill>
                            <a:schemeClr val="dk1"/>
                          </a:solidFill>
                          <a:effectLst/>
                          <a:latin typeface="+mn-lt"/>
                          <a:ea typeface="+mn-ea"/>
                          <a:cs typeface="+mn-cs"/>
                        </a:rPr>
                        <a:t>MERIONAL</a:t>
                      </a:r>
                    </a:p>
                    <a:p>
                      <a:r>
                        <a:rPr lang="en-US" sz="1400" b="0" i="0" kern="1200" dirty="0" smtClean="0">
                          <a:solidFill>
                            <a:schemeClr val="dk1"/>
                          </a:solidFill>
                          <a:effectLst/>
                          <a:latin typeface="+mn-lt"/>
                          <a:ea typeface="+mn-ea"/>
                          <a:cs typeface="+mn-cs"/>
                        </a:rPr>
                        <a:t>IVF-M</a:t>
                      </a:r>
                      <a:endParaRPr lang="en-US" sz="1400" dirty="0"/>
                    </a:p>
                  </a:txBody>
                  <a:tcPr marL="91446" marR="91446" marT="45727" marB="45727"/>
                </a:tc>
                <a:tc>
                  <a:txBody>
                    <a:bodyPr/>
                    <a:lstStyle/>
                    <a:p>
                      <a:r>
                        <a:rPr lang="en-US" sz="1400" b="0" i="0" u="none" strike="noStrike" kern="1200" baseline="0" dirty="0" smtClean="0">
                          <a:solidFill>
                            <a:schemeClr val="dk1"/>
                          </a:solidFill>
                          <a:latin typeface="+mn-lt"/>
                          <a:ea typeface="+mn-ea"/>
                          <a:cs typeface="+mn-cs"/>
                        </a:rPr>
                        <a:t>Powder for reconstitution: 75 </a:t>
                      </a:r>
                      <a:r>
                        <a:rPr lang="en-US" sz="1400" b="0" i="0" u="none" strike="noStrike" kern="1200" baseline="0" dirty="0" err="1" smtClean="0">
                          <a:solidFill>
                            <a:schemeClr val="dk1"/>
                          </a:solidFill>
                          <a:latin typeface="+mn-lt"/>
                          <a:ea typeface="+mn-ea"/>
                          <a:cs typeface="+mn-cs"/>
                        </a:rPr>
                        <a:t>i.u</a:t>
                      </a:r>
                      <a:r>
                        <a:rPr lang="en-US" sz="1400" b="0" i="0" u="none" strike="noStrike" kern="1200" baseline="0" dirty="0" smtClean="0">
                          <a:solidFill>
                            <a:schemeClr val="dk1"/>
                          </a:solidFill>
                          <a:latin typeface="+mn-lt"/>
                          <a:ea typeface="+mn-ea"/>
                          <a:cs typeface="+mn-cs"/>
                        </a:rPr>
                        <a:t>. FSH activity and 75 </a:t>
                      </a:r>
                      <a:r>
                        <a:rPr lang="en-US" sz="1400" b="0" i="0" u="none" strike="noStrike" kern="1200" baseline="0" dirty="0" err="1" smtClean="0">
                          <a:solidFill>
                            <a:schemeClr val="dk1"/>
                          </a:solidFill>
                          <a:latin typeface="+mn-lt"/>
                          <a:ea typeface="+mn-ea"/>
                          <a:cs typeface="+mn-cs"/>
                        </a:rPr>
                        <a:t>i.u</a:t>
                      </a:r>
                      <a:r>
                        <a:rPr lang="en-US" sz="1400" b="0" i="0" u="none" strike="noStrike" kern="1200" baseline="0" dirty="0" smtClean="0">
                          <a:solidFill>
                            <a:schemeClr val="dk1"/>
                          </a:solidFill>
                          <a:latin typeface="+mn-lt"/>
                          <a:ea typeface="+mn-ea"/>
                          <a:cs typeface="+mn-cs"/>
                        </a:rPr>
                        <a:t>. LH activity/vial</a:t>
                      </a:r>
                      <a:endParaRPr lang="en-US" sz="1400" dirty="0"/>
                    </a:p>
                  </a:txBody>
                  <a:tcPr marL="91446" marR="91446" marT="45727" marB="45727"/>
                </a:tc>
                <a:tc>
                  <a:txBody>
                    <a:bodyPr/>
                    <a:lstStyle/>
                    <a:p>
                      <a:r>
                        <a:rPr lang="en-US" sz="1400" b="0" i="0" u="none" strike="noStrike" kern="1200" baseline="0" dirty="0" smtClean="0">
                          <a:solidFill>
                            <a:schemeClr val="dk1"/>
                          </a:solidFill>
                          <a:latin typeface="+mn-lt"/>
                          <a:ea typeface="+mn-ea"/>
                          <a:cs typeface="+mn-cs"/>
                        </a:rPr>
                        <a:t>SC</a:t>
                      </a:r>
                      <a:endParaRPr lang="en-US" sz="1400" dirty="0"/>
                    </a:p>
                  </a:txBody>
                  <a:tcPr marL="91446" marR="91446" marT="45727" marB="45727"/>
                </a:tc>
              </a:tr>
              <a:tr h="945027">
                <a:tc>
                  <a:txBody>
                    <a:bodyPr/>
                    <a:lstStyle/>
                    <a:p>
                      <a:r>
                        <a:rPr lang="en-US" sz="1400" b="0" i="0" u="none" strike="noStrike" kern="1200" baseline="0" dirty="0" smtClean="0">
                          <a:solidFill>
                            <a:schemeClr val="dk1"/>
                          </a:solidFill>
                          <a:latin typeface="+mn-lt"/>
                          <a:ea typeface="+mn-ea"/>
                          <a:cs typeface="+mn-cs"/>
                        </a:rPr>
                        <a:t>Urinary FSH (</a:t>
                      </a:r>
                      <a:r>
                        <a:rPr lang="en-US" sz="1400" b="0" i="0" u="none" strike="noStrike" kern="1200" baseline="0" dirty="0" err="1" smtClean="0">
                          <a:solidFill>
                            <a:schemeClr val="dk1"/>
                          </a:solidFill>
                          <a:latin typeface="+mn-lt"/>
                          <a:ea typeface="+mn-ea"/>
                          <a:cs typeface="+mn-cs"/>
                        </a:rPr>
                        <a:t>urofollitropin</a:t>
                      </a:r>
                      <a:r>
                        <a:rPr lang="en-US" sz="1400" b="0" i="0" u="none" strike="noStrike" kern="1200" baseline="0" dirty="0" smtClean="0">
                          <a:solidFill>
                            <a:schemeClr val="dk1"/>
                          </a:solidFill>
                          <a:latin typeface="+mn-lt"/>
                          <a:ea typeface="+mn-ea"/>
                          <a:cs typeface="+mn-cs"/>
                        </a:rPr>
                        <a:t>)</a:t>
                      </a:r>
                      <a:endParaRPr lang="en-US" sz="1400" dirty="0"/>
                    </a:p>
                  </a:txBody>
                  <a:tcPr marL="91446" marR="91446" marT="45727" marB="45727"/>
                </a:tc>
                <a:tc>
                  <a:txBody>
                    <a:bodyPr/>
                    <a:lstStyle/>
                    <a:p>
                      <a:r>
                        <a:rPr lang="en-US" sz="1400" b="0" i="0" u="none" strike="noStrike" kern="1200" baseline="0" dirty="0" err="1" smtClean="0">
                          <a:solidFill>
                            <a:schemeClr val="dk1"/>
                          </a:solidFill>
                          <a:latin typeface="+mn-lt"/>
                          <a:ea typeface="+mn-ea"/>
                          <a:cs typeface="+mn-cs"/>
                        </a:rPr>
                        <a:t>Bravelle</a:t>
                      </a:r>
                      <a:endParaRPr lang="en-US" sz="1400" b="0" i="0" u="none" strike="noStrike" kern="1200" baseline="0" dirty="0" smtClean="0">
                        <a:solidFill>
                          <a:schemeClr val="dk1"/>
                        </a:solidFill>
                        <a:latin typeface="+mn-lt"/>
                        <a:ea typeface="+mn-ea"/>
                        <a:cs typeface="+mn-cs"/>
                      </a:endParaRPr>
                    </a:p>
                    <a:p>
                      <a:r>
                        <a:rPr lang="en-US" sz="1400" b="0" i="0" kern="1200" dirty="0" smtClean="0">
                          <a:solidFill>
                            <a:schemeClr val="dk1"/>
                          </a:solidFill>
                          <a:effectLst/>
                          <a:latin typeface="+mn-lt"/>
                          <a:ea typeface="+mn-ea"/>
                          <a:cs typeface="+mn-cs"/>
                        </a:rPr>
                        <a:t>FOSTIMON</a:t>
                      </a:r>
                    </a:p>
                    <a:p>
                      <a:r>
                        <a:rPr lang="en-US" sz="1400" b="0" i="0" kern="1200" dirty="0" smtClean="0">
                          <a:solidFill>
                            <a:schemeClr val="dk1"/>
                          </a:solidFill>
                          <a:effectLst/>
                          <a:latin typeface="+mn-lt"/>
                          <a:ea typeface="+mn-ea"/>
                          <a:cs typeface="+mn-cs"/>
                        </a:rPr>
                        <a:t>UROFOLLITROPIN B.POOYESH DAROU</a:t>
                      </a:r>
                      <a:endParaRPr lang="en-US" sz="1400" dirty="0"/>
                    </a:p>
                  </a:txBody>
                  <a:tcPr marL="91446" marR="91446" marT="45727" marB="45727"/>
                </a:tc>
                <a:tc>
                  <a:txBody>
                    <a:bodyPr/>
                    <a:lstStyle/>
                    <a:p>
                      <a:r>
                        <a:rPr lang="en-US" sz="1400" b="0" i="0" u="none" strike="noStrike" kern="1200" baseline="0" dirty="0" smtClean="0">
                          <a:solidFill>
                            <a:schemeClr val="dk1"/>
                          </a:solidFill>
                          <a:latin typeface="+mn-lt"/>
                          <a:ea typeface="+mn-ea"/>
                          <a:cs typeface="+mn-cs"/>
                        </a:rPr>
                        <a:t>Powder for reconstitution: 75 international units FSH activity/vial</a:t>
                      </a:r>
                      <a:endParaRPr lang="en-US" sz="1400" dirty="0"/>
                    </a:p>
                  </a:txBody>
                  <a:tcPr marL="91446" marR="91446" marT="45727" marB="45727"/>
                </a:tc>
                <a:tc>
                  <a:txBody>
                    <a:bodyPr/>
                    <a:lstStyle/>
                    <a:p>
                      <a:r>
                        <a:rPr lang="en-US" sz="1400" b="0" i="0" u="none" strike="noStrike" kern="1200" baseline="0" dirty="0" smtClean="0">
                          <a:solidFill>
                            <a:schemeClr val="dk1"/>
                          </a:solidFill>
                          <a:latin typeface="+mn-lt"/>
                          <a:ea typeface="+mn-ea"/>
                          <a:cs typeface="+mn-cs"/>
                        </a:rPr>
                        <a:t>IM or SC</a:t>
                      </a:r>
                      <a:endParaRPr lang="en-US" sz="1400" dirty="0"/>
                    </a:p>
                  </a:txBody>
                  <a:tcPr marL="91446" marR="91446" marT="45727" marB="45727"/>
                </a:tc>
              </a:tr>
              <a:tr h="945027">
                <a:tc>
                  <a:txBody>
                    <a:bodyPr/>
                    <a:lstStyle/>
                    <a:p>
                      <a:r>
                        <a:rPr lang="en-US" sz="1400" b="0" i="0" u="none" strike="noStrike" kern="1200" baseline="0" dirty="0" smtClean="0">
                          <a:solidFill>
                            <a:schemeClr val="dk1"/>
                          </a:solidFill>
                          <a:latin typeface="+mn-lt"/>
                          <a:ea typeface="+mn-ea"/>
                          <a:cs typeface="+mn-cs"/>
                        </a:rPr>
                        <a:t>Recombinant FSH</a:t>
                      </a:r>
                    </a:p>
                    <a:p>
                      <a:r>
                        <a:rPr lang="en-US" sz="1400" b="0" i="0" u="none" strike="noStrike" kern="1200" baseline="0" dirty="0" smtClean="0">
                          <a:solidFill>
                            <a:schemeClr val="dk1"/>
                          </a:solidFill>
                          <a:latin typeface="+mn-lt"/>
                          <a:ea typeface="+mn-ea"/>
                          <a:cs typeface="+mn-cs"/>
                        </a:rPr>
                        <a:t>(</a:t>
                      </a:r>
                      <a:r>
                        <a:rPr lang="en-US" sz="1400" b="0" i="0" u="none" strike="noStrike" kern="1200" baseline="0" dirty="0" err="1" smtClean="0">
                          <a:solidFill>
                            <a:schemeClr val="dk1"/>
                          </a:solidFill>
                          <a:latin typeface="+mn-lt"/>
                          <a:ea typeface="+mn-ea"/>
                          <a:cs typeface="+mn-cs"/>
                        </a:rPr>
                        <a:t>follitropin</a:t>
                      </a:r>
                      <a:r>
                        <a:rPr lang="en-US" sz="1400" b="0" i="0" u="none" strike="noStrike" kern="1200" baseline="0" dirty="0" smtClean="0">
                          <a:solidFill>
                            <a:schemeClr val="dk1"/>
                          </a:solidFill>
                          <a:latin typeface="+mn-lt"/>
                          <a:ea typeface="+mn-ea"/>
                          <a:cs typeface="+mn-cs"/>
                        </a:rPr>
                        <a:t> </a:t>
                      </a:r>
                      <a:r>
                        <a:rPr lang="en-US" sz="1400" b="0" i="0" u="none" strike="noStrike" kern="1200" baseline="0" dirty="0" err="1" smtClean="0">
                          <a:solidFill>
                            <a:schemeClr val="dk1"/>
                          </a:solidFill>
                          <a:latin typeface="+mn-lt"/>
                          <a:ea typeface="+mn-ea"/>
                          <a:cs typeface="+mn-cs"/>
                        </a:rPr>
                        <a:t>alfa</a:t>
                      </a:r>
                      <a:r>
                        <a:rPr lang="en-US" sz="1400" b="0" i="0" u="none" strike="noStrike" kern="1200" baseline="0" dirty="0" smtClean="0">
                          <a:solidFill>
                            <a:schemeClr val="dk1"/>
                          </a:solidFill>
                          <a:latin typeface="+mn-lt"/>
                          <a:ea typeface="+mn-ea"/>
                          <a:cs typeface="+mn-cs"/>
                        </a:rPr>
                        <a:t>)</a:t>
                      </a:r>
                      <a:endParaRPr lang="en-US" sz="1400" dirty="0"/>
                    </a:p>
                  </a:txBody>
                  <a:tcPr marL="91446" marR="91446" marT="45727" marB="45727"/>
                </a:tc>
                <a:tc>
                  <a:txBody>
                    <a:bodyPr/>
                    <a:lstStyle/>
                    <a:p>
                      <a:r>
                        <a:rPr lang="en-US" sz="1400" b="0" i="0" kern="1200" dirty="0" smtClean="0">
                          <a:solidFill>
                            <a:schemeClr val="dk1"/>
                          </a:solidFill>
                          <a:effectLst/>
                          <a:latin typeface="+mn-lt"/>
                          <a:ea typeface="+mn-ea"/>
                          <a:cs typeface="+mn-cs"/>
                        </a:rPr>
                        <a:t>FOLLITROPE</a:t>
                      </a:r>
                    </a:p>
                    <a:p>
                      <a:r>
                        <a:rPr lang="en-US" sz="1400" b="0" i="0" kern="1200" dirty="0" smtClean="0">
                          <a:solidFill>
                            <a:schemeClr val="dk1"/>
                          </a:solidFill>
                          <a:effectLst/>
                          <a:latin typeface="+mn-lt"/>
                          <a:ea typeface="+mn-ea"/>
                          <a:cs typeface="+mn-cs"/>
                        </a:rPr>
                        <a:t>GONAL-F</a:t>
                      </a:r>
                    </a:p>
                    <a:p>
                      <a:r>
                        <a:rPr lang="en-US" sz="1400" b="0" i="0" kern="1200" dirty="0" smtClean="0">
                          <a:solidFill>
                            <a:schemeClr val="dk1"/>
                          </a:solidFill>
                          <a:effectLst/>
                          <a:latin typeface="+mn-lt"/>
                          <a:ea typeface="+mn-ea"/>
                          <a:cs typeface="+mn-cs"/>
                        </a:rPr>
                        <a:t>PUREGON </a:t>
                      </a:r>
                    </a:p>
                    <a:p>
                      <a:r>
                        <a:rPr lang="en-US" sz="1400" b="0" i="0" kern="1200" dirty="0" err="1" smtClean="0">
                          <a:solidFill>
                            <a:schemeClr val="dk1"/>
                          </a:solidFill>
                          <a:effectLst/>
                          <a:latin typeface="+mn-lt"/>
                          <a:ea typeface="+mn-ea"/>
                          <a:cs typeface="+mn-cs"/>
                        </a:rPr>
                        <a:t>Cinnal</a:t>
                      </a:r>
                      <a:r>
                        <a:rPr lang="en-US" sz="1400" b="0" i="0" kern="1200" dirty="0" smtClean="0">
                          <a:solidFill>
                            <a:schemeClr val="dk1"/>
                          </a:solidFill>
                          <a:effectLst/>
                          <a:latin typeface="+mn-lt"/>
                          <a:ea typeface="+mn-ea"/>
                          <a:cs typeface="+mn-cs"/>
                        </a:rPr>
                        <a:t>-F</a:t>
                      </a:r>
                      <a:endParaRPr lang="en-US" sz="1400" dirty="0"/>
                    </a:p>
                  </a:txBody>
                  <a:tcPr marL="91446" marR="91446" marT="45727" marB="45727"/>
                </a:tc>
                <a:tc>
                  <a:txBody>
                    <a:bodyPr/>
                    <a:lstStyle/>
                    <a:p>
                      <a:r>
                        <a:rPr lang="en-US" sz="1400" b="0" i="0" u="none" strike="noStrike" kern="1200" baseline="0" dirty="0" smtClean="0">
                          <a:solidFill>
                            <a:schemeClr val="dk1"/>
                          </a:solidFill>
                          <a:latin typeface="+mn-lt"/>
                          <a:ea typeface="+mn-ea"/>
                          <a:cs typeface="+mn-cs"/>
                        </a:rPr>
                        <a:t>Powder for reconstitution: 75 international units FSH activity/vial</a:t>
                      </a:r>
                      <a:endParaRPr lang="en-US" sz="1400" dirty="0"/>
                    </a:p>
                  </a:txBody>
                  <a:tcPr marL="91446" marR="91446" marT="45727" marB="45727"/>
                </a:tc>
                <a:tc>
                  <a:txBody>
                    <a:bodyPr/>
                    <a:lstStyle/>
                    <a:p>
                      <a:r>
                        <a:rPr lang="en-US" sz="1400" b="0" i="0" u="none" strike="noStrike" kern="1200" baseline="0" dirty="0" smtClean="0">
                          <a:solidFill>
                            <a:schemeClr val="dk1"/>
                          </a:solidFill>
                          <a:latin typeface="+mn-lt"/>
                          <a:ea typeface="+mn-ea"/>
                          <a:cs typeface="+mn-cs"/>
                        </a:rPr>
                        <a:t>SC</a:t>
                      </a:r>
                      <a:endParaRPr lang="en-US" sz="1400" dirty="0"/>
                    </a:p>
                  </a:txBody>
                  <a:tcPr marL="91446" marR="91446" marT="45727" marB="45727"/>
                </a:tc>
              </a:tr>
              <a:tr h="518241">
                <a:tc>
                  <a:txBody>
                    <a:bodyPr/>
                    <a:lstStyle/>
                    <a:p>
                      <a:r>
                        <a:rPr lang="en-US" sz="1400" dirty="0" smtClean="0"/>
                        <a:t>Recombinant FSH</a:t>
                      </a:r>
                    </a:p>
                    <a:p>
                      <a:r>
                        <a:rPr lang="en-US" sz="1400" b="0" i="0" u="none" strike="noStrike" kern="1200" baseline="0" dirty="0" smtClean="0">
                          <a:solidFill>
                            <a:schemeClr val="dk1"/>
                          </a:solidFill>
                          <a:latin typeface="+mn-lt"/>
                          <a:ea typeface="+mn-ea"/>
                          <a:cs typeface="+mn-cs"/>
                        </a:rPr>
                        <a:t>(</a:t>
                      </a:r>
                      <a:r>
                        <a:rPr lang="en-US" sz="1400" b="0" i="0" u="none" strike="noStrike" kern="1200" baseline="0" dirty="0" err="1" smtClean="0">
                          <a:solidFill>
                            <a:schemeClr val="dk1"/>
                          </a:solidFill>
                          <a:latin typeface="+mn-lt"/>
                          <a:ea typeface="+mn-ea"/>
                          <a:cs typeface="+mn-cs"/>
                        </a:rPr>
                        <a:t>follitropin</a:t>
                      </a:r>
                      <a:r>
                        <a:rPr lang="en-US" sz="1400" b="0" i="0" u="none" strike="noStrike" kern="1200" baseline="0" dirty="0" smtClean="0">
                          <a:solidFill>
                            <a:schemeClr val="dk1"/>
                          </a:solidFill>
                          <a:latin typeface="+mn-lt"/>
                          <a:ea typeface="+mn-ea"/>
                          <a:cs typeface="+mn-cs"/>
                        </a:rPr>
                        <a:t> beta)</a:t>
                      </a:r>
                      <a:endParaRPr lang="en-US" sz="1400" dirty="0"/>
                    </a:p>
                  </a:txBody>
                  <a:tcPr marL="91446" marR="91446" marT="45727" marB="45727"/>
                </a:tc>
                <a:tc>
                  <a:txBody>
                    <a:bodyPr/>
                    <a:lstStyle/>
                    <a:p>
                      <a:r>
                        <a:rPr lang="en-US" sz="1400" dirty="0" err="1" smtClean="0"/>
                        <a:t>Follistim</a:t>
                      </a:r>
                      <a:endParaRPr lang="en-US" sz="1400" dirty="0"/>
                    </a:p>
                  </a:txBody>
                  <a:tcPr marL="91446" marR="91446" marT="45727" marB="45727"/>
                </a:tc>
                <a:tc>
                  <a:txBody>
                    <a:bodyPr/>
                    <a:lstStyle/>
                    <a:p>
                      <a:r>
                        <a:rPr lang="en-US" sz="1400" dirty="0" smtClean="0"/>
                        <a:t>AQ Vial Solution: 75 or 150 international units FSH/vial</a:t>
                      </a:r>
                      <a:endParaRPr lang="en-US" sz="1400" dirty="0"/>
                    </a:p>
                  </a:txBody>
                  <a:tcPr marL="91446" marR="91446" marT="45727" marB="45727"/>
                </a:tc>
                <a:tc>
                  <a:txBody>
                    <a:bodyPr/>
                    <a:lstStyle/>
                    <a:p>
                      <a:r>
                        <a:rPr lang="en-US" sz="1400" dirty="0" smtClean="0"/>
                        <a:t>IM or SC</a:t>
                      </a:r>
                      <a:endParaRPr lang="en-US" sz="1400" dirty="0"/>
                    </a:p>
                  </a:txBody>
                  <a:tcPr marL="91446" marR="91446" marT="45727" marB="45727"/>
                </a:tc>
              </a:tr>
              <a:tr h="518241">
                <a:tc>
                  <a:txBody>
                    <a:bodyPr/>
                    <a:lstStyle/>
                    <a:p>
                      <a:r>
                        <a:rPr lang="en-US" sz="1400" b="0" i="0" u="none" strike="noStrike" kern="1200" baseline="0" dirty="0" smtClean="0">
                          <a:solidFill>
                            <a:schemeClr val="dk1"/>
                          </a:solidFill>
                          <a:latin typeface="+mn-lt"/>
                          <a:ea typeface="+mn-ea"/>
                          <a:cs typeface="+mn-cs"/>
                        </a:rPr>
                        <a:t>Recombinant LH (</a:t>
                      </a:r>
                      <a:r>
                        <a:rPr lang="en-US" sz="1400" b="0" i="0" u="none" strike="noStrike" kern="1200" baseline="0" dirty="0" err="1" smtClean="0">
                          <a:solidFill>
                            <a:schemeClr val="dk1"/>
                          </a:solidFill>
                          <a:latin typeface="+mn-lt"/>
                          <a:ea typeface="+mn-ea"/>
                          <a:cs typeface="+mn-cs"/>
                        </a:rPr>
                        <a:t>lutropin</a:t>
                      </a:r>
                      <a:r>
                        <a:rPr lang="en-US" sz="1400" b="0" i="0" u="none" strike="noStrike" kern="1200" baseline="0" dirty="0" smtClean="0">
                          <a:solidFill>
                            <a:schemeClr val="dk1"/>
                          </a:solidFill>
                          <a:latin typeface="+mn-lt"/>
                          <a:ea typeface="+mn-ea"/>
                          <a:cs typeface="+mn-cs"/>
                        </a:rPr>
                        <a:t> </a:t>
                      </a:r>
                      <a:r>
                        <a:rPr lang="en-US" sz="1400" b="0" i="0" u="none" strike="noStrike" kern="1200" baseline="0" dirty="0" err="1" smtClean="0">
                          <a:solidFill>
                            <a:schemeClr val="dk1"/>
                          </a:solidFill>
                          <a:latin typeface="+mn-lt"/>
                          <a:ea typeface="+mn-ea"/>
                          <a:cs typeface="+mn-cs"/>
                        </a:rPr>
                        <a:t>alfa</a:t>
                      </a:r>
                      <a:r>
                        <a:rPr lang="en-US" sz="1400" b="0" i="0" u="none" strike="noStrike" kern="1200" baseline="0" dirty="0" smtClean="0">
                          <a:solidFill>
                            <a:schemeClr val="dk1"/>
                          </a:solidFill>
                          <a:latin typeface="+mn-lt"/>
                          <a:ea typeface="+mn-ea"/>
                          <a:cs typeface="+mn-cs"/>
                        </a:rPr>
                        <a:t>)</a:t>
                      </a:r>
                      <a:endParaRPr lang="en-US" sz="1400" dirty="0"/>
                    </a:p>
                  </a:txBody>
                  <a:tcPr marL="91446" marR="91446" marT="45727" marB="45727"/>
                </a:tc>
                <a:tc>
                  <a:txBody>
                    <a:bodyPr/>
                    <a:lstStyle/>
                    <a:p>
                      <a:r>
                        <a:rPr lang="en-US" sz="1400" b="0" i="0" u="none" strike="noStrike" kern="1200" baseline="0" dirty="0" err="1" smtClean="0">
                          <a:solidFill>
                            <a:schemeClr val="dk1"/>
                          </a:solidFill>
                          <a:latin typeface="+mn-lt"/>
                          <a:ea typeface="+mn-ea"/>
                          <a:cs typeface="+mn-cs"/>
                        </a:rPr>
                        <a:t>Luveris</a:t>
                      </a:r>
                      <a:endParaRPr lang="en-US" sz="1400" dirty="0"/>
                    </a:p>
                  </a:txBody>
                  <a:tcPr marL="91446" marR="91446" marT="45727" marB="45727"/>
                </a:tc>
                <a:tc>
                  <a:txBody>
                    <a:bodyPr/>
                    <a:lstStyle/>
                    <a:p>
                      <a:r>
                        <a:rPr lang="en-US" sz="1400" b="0" i="0" u="none" strike="noStrike" kern="1200" baseline="0" dirty="0" smtClean="0">
                          <a:solidFill>
                            <a:schemeClr val="dk1"/>
                          </a:solidFill>
                          <a:latin typeface="+mn-lt"/>
                          <a:ea typeface="+mn-ea"/>
                          <a:cs typeface="+mn-cs"/>
                        </a:rPr>
                        <a:t>Powder for reconstitution: 75 international units</a:t>
                      </a:r>
                    </a:p>
                    <a:p>
                      <a:r>
                        <a:rPr lang="en-US" sz="1400" b="0" i="0" u="none" strike="noStrike" kern="1200" baseline="0" dirty="0" smtClean="0">
                          <a:solidFill>
                            <a:schemeClr val="dk1"/>
                          </a:solidFill>
                          <a:latin typeface="+mn-lt"/>
                          <a:ea typeface="+mn-ea"/>
                          <a:cs typeface="+mn-cs"/>
                        </a:rPr>
                        <a:t>LH/vial</a:t>
                      </a:r>
                      <a:endParaRPr lang="en-US" sz="1400" dirty="0"/>
                    </a:p>
                  </a:txBody>
                  <a:tcPr marL="91446" marR="91446" marT="45727" marB="45727"/>
                </a:tc>
                <a:tc>
                  <a:txBody>
                    <a:bodyPr/>
                    <a:lstStyle/>
                    <a:p>
                      <a:r>
                        <a:rPr lang="en-US" sz="1400" b="0" i="0" u="none" strike="noStrike" kern="1200" baseline="0" dirty="0" smtClean="0">
                          <a:solidFill>
                            <a:schemeClr val="dk1"/>
                          </a:solidFill>
                          <a:latin typeface="+mn-lt"/>
                          <a:ea typeface="+mn-ea"/>
                          <a:cs typeface="+mn-cs"/>
                        </a:rPr>
                        <a:t>SC</a:t>
                      </a:r>
                      <a:endParaRPr lang="en-US" sz="1400" dirty="0"/>
                    </a:p>
                  </a:txBody>
                  <a:tcPr marL="91446" marR="91446" marT="45727" marB="45727"/>
                </a:tc>
              </a:tr>
              <a:tr h="1371813">
                <a:tc>
                  <a:txBody>
                    <a:bodyPr/>
                    <a:lstStyle/>
                    <a:p>
                      <a:r>
                        <a:rPr lang="en-US" sz="1400" b="0" i="0" u="none" strike="noStrike" kern="1200" baseline="0" dirty="0" smtClean="0">
                          <a:solidFill>
                            <a:schemeClr val="dk1"/>
                          </a:solidFill>
                          <a:latin typeface="+mn-lt"/>
                          <a:ea typeface="+mn-ea"/>
                          <a:cs typeface="+mn-cs"/>
                        </a:rPr>
                        <a:t>Urinary </a:t>
                      </a:r>
                      <a:r>
                        <a:rPr lang="en-US" sz="1400" b="0" i="0" u="none" strike="noStrike" kern="1200" baseline="0" dirty="0" err="1" smtClean="0">
                          <a:solidFill>
                            <a:schemeClr val="dk1"/>
                          </a:solidFill>
                          <a:latin typeface="+mn-lt"/>
                          <a:ea typeface="+mn-ea"/>
                          <a:cs typeface="+mn-cs"/>
                        </a:rPr>
                        <a:t>hCG</a:t>
                      </a:r>
                      <a:endParaRPr lang="en-US" sz="1400" dirty="0"/>
                    </a:p>
                  </a:txBody>
                  <a:tcPr marL="91446" marR="91446" marT="45727" marB="45727"/>
                </a:tc>
                <a:tc>
                  <a:txBody>
                    <a:bodyPr/>
                    <a:lstStyle/>
                    <a:p>
                      <a:r>
                        <a:rPr lang="en-US" sz="1400" b="0" i="0" kern="1200" dirty="0" smtClean="0">
                          <a:solidFill>
                            <a:schemeClr val="dk1"/>
                          </a:solidFill>
                          <a:effectLst/>
                          <a:latin typeface="+mn-lt"/>
                          <a:ea typeface="+mn-ea"/>
                          <a:cs typeface="+mn-cs"/>
                        </a:rPr>
                        <a:t>CHORAGON</a:t>
                      </a:r>
                    </a:p>
                    <a:p>
                      <a:r>
                        <a:rPr lang="en-US" sz="1400" b="0" i="0" kern="1200" dirty="0" smtClean="0">
                          <a:solidFill>
                            <a:schemeClr val="dk1"/>
                          </a:solidFill>
                          <a:effectLst/>
                          <a:latin typeface="+mn-lt"/>
                          <a:ea typeface="+mn-ea"/>
                          <a:cs typeface="+mn-cs"/>
                        </a:rPr>
                        <a:t>CHORIOMON </a:t>
                      </a:r>
                    </a:p>
                    <a:p>
                      <a:r>
                        <a:rPr lang="en-US" sz="1400" b="0" i="0" kern="1200" dirty="0" smtClean="0">
                          <a:solidFill>
                            <a:schemeClr val="dk1"/>
                          </a:solidFill>
                          <a:effectLst/>
                          <a:latin typeface="+mn-lt"/>
                          <a:ea typeface="+mn-ea"/>
                          <a:cs typeface="+mn-cs"/>
                        </a:rPr>
                        <a:t>IVF-C</a:t>
                      </a:r>
                    </a:p>
                    <a:p>
                      <a:r>
                        <a:rPr lang="en-US" sz="1400" b="0" i="0" kern="1200" dirty="0" smtClean="0">
                          <a:solidFill>
                            <a:schemeClr val="dk1"/>
                          </a:solidFill>
                          <a:effectLst/>
                          <a:latin typeface="+mn-lt"/>
                          <a:ea typeface="+mn-ea"/>
                          <a:cs typeface="+mn-cs"/>
                        </a:rPr>
                        <a:t>CHORIONIC GONADOTROPHIN HUMAN D.P</a:t>
                      </a:r>
                      <a:endParaRPr lang="en-US" sz="1400" dirty="0"/>
                    </a:p>
                  </a:txBody>
                  <a:tcPr marL="91446" marR="91446" marT="45727" marB="45727"/>
                </a:tc>
                <a:tc>
                  <a:txBody>
                    <a:bodyPr/>
                    <a:lstStyle/>
                    <a:p>
                      <a:r>
                        <a:rPr lang="en-US" sz="1400" b="0" i="0" u="none" strike="noStrike" kern="1200" baseline="0" dirty="0" smtClean="0">
                          <a:solidFill>
                            <a:schemeClr val="dk1"/>
                          </a:solidFill>
                          <a:latin typeface="+mn-lt"/>
                          <a:ea typeface="+mn-ea"/>
                          <a:cs typeface="+mn-cs"/>
                        </a:rPr>
                        <a:t>Powder for reconstitution: 5000,1500,500 international units LH activity/vial</a:t>
                      </a:r>
                      <a:endParaRPr lang="en-US" sz="1400" dirty="0"/>
                    </a:p>
                  </a:txBody>
                  <a:tcPr marL="91446" marR="91446" marT="45727" marB="45727"/>
                </a:tc>
                <a:tc>
                  <a:txBody>
                    <a:bodyPr/>
                    <a:lstStyle/>
                    <a:p>
                      <a:r>
                        <a:rPr lang="en-US" sz="1400" b="0" i="0" u="none" strike="noStrike" kern="1200" baseline="0" dirty="0" smtClean="0">
                          <a:solidFill>
                            <a:schemeClr val="dk1"/>
                          </a:solidFill>
                          <a:latin typeface="+mn-lt"/>
                          <a:ea typeface="+mn-ea"/>
                          <a:cs typeface="+mn-cs"/>
                        </a:rPr>
                        <a:t>IM</a:t>
                      </a:r>
                      <a:endParaRPr lang="en-US" sz="1400" dirty="0"/>
                    </a:p>
                  </a:txBody>
                  <a:tcPr marL="91446" marR="91446" marT="45727" marB="45727"/>
                </a:tc>
              </a:tr>
              <a:tr h="518241">
                <a:tc>
                  <a:txBody>
                    <a:bodyPr/>
                    <a:lstStyle/>
                    <a:p>
                      <a:r>
                        <a:rPr lang="en-US" sz="1400" b="0" i="0" u="none" strike="noStrike" kern="1200" baseline="0" dirty="0" smtClean="0">
                          <a:solidFill>
                            <a:schemeClr val="dk1"/>
                          </a:solidFill>
                          <a:latin typeface="+mn-lt"/>
                          <a:ea typeface="+mn-ea"/>
                          <a:cs typeface="+mn-cs"/>
                        </a:rPr>
                        <a:t>Recombinant chorionic gonadotropin </a:t>
                      </a:r>
                      <a:r>
                        <a:rPr lang="en-US" sz="1400" b="0" i="0" u="none" strike="noStrike" kern="1200" baseline="0" dirty="0" err="1" smtClean="0">
                          <a:solidFill>
                            <a:schemeClr val="dk1"/>
                          </a:solidFill>
                          <a:latin typeface="+mn-lt"/>
                          <a:ea typeface="+mn-ea"/>
                          <a:cs typeface="+mn-cs"/>
                        </a:rPr>
                        <a:t>alfa</a:t>
                      </a:r>
                      <a:endParaRPr lang="en-US" sz="1400" dirty="0"/>
                    </a:p>
                  </a:txBody>
                  <a:tcPr marL="91446" marR="91446" marT="45727" marB="45727"/>
                </a:tc>
                <a:tc>
                  <a:txBody>
                    <a:bodyPr/>
                    <a:lstStyle/>
                    <a:p>
                      <a:r>
                        <a:rPr lang="en-US" sz="1400" b="0" i="0" u="none" strike="noStrike" kern="1200" baseline="0" dirty="0" err="1" smtClean="0">
                          <a:solidFill>
                            <a:schemeClr val="dk1"/>
                          </a:solidFill>
                          <a:latin typeface="+mn-lt"/>
                          <a:ea typeface="+mn-ea"/>
                          <a:cs typeface="+mn-cs"/>
                        </a:rPr>
                        <a:t>Ovidrel</a:t>
                      </a:r>
                      <a:endParaRPr lang="en-US" sz="1400" dirty="0"/>
                    </a:p>
                  </a:txBody>
                  <a:tcPr marL="91446" marR="91446" marT="45727" marB="45727"/>
                </a:tc>
                <a:tc>
                  <a:txBody>
                    <a:bodyPr/>
                    <a:lstStyle/>
                    <a:p>
                      <a:r>
                        <a:rPr lang="en-US" sz="1400" b="0" i="0" u="none" strike="noStrike" kern="1200" baseline="0" dirty="0" smtClean="0">
                          <a:solidFill>
                            <a:schemeClr val="dk1"/>
                          </a:solidFill>
                          <a:latin typeface="+mn-lt"/>
                          <a:ea typeface="+mn-ea"/>
                          <a:cs typeface="+mn-cs"/>
                        </a:rPr>
                        <a:t>Prefilled syringe: 250 mcg r-</a:t>
                      </a:r>
                      <a:r>
                        <a:rPr lang="en-US" sz="1400" b="0" i="0" u="none" strike="noStrike" kern="1200" baseline="0" dirty="0" err="1" smtClean="0">
                          <a:solidFill>
                            <a:schemeClr val="dk1"/>
                          </a:solidFill>
                          <a:latin typeface="+mn-lt"/>
                          <a:ea typeface="+mn-ea"/>
                          <a:cs typeface="+mn-cs"/>
                        </a:rPr>
                        <a:t>hCG</a:t>
                      </a:r>
                      <a:endParaRPr lang="en-US" sz="1400" dirty="0"/>
                    </a:p>
                  </a:txBody>
                  <a:tcPr marL="91446" marR="91446" marT="45727" marB="45727"/>
                </a:tc>
                <a:tc>
                  <a:txBody>
                    <a:bodyPr/>
                    <a:lstStyle/>
                    <a:p>
                      <a:r>
                        <a:rPr lang="en-US" sz="1400" b="0" i="0" u="none" strike="noStrike" kern="1200" baseline="0" dirty="0" smtClean="0">
                          <a:solidFill>
                            <a:schemeClr val="dk1"/>
                          </a:solidFill>
                          <a:latin typeface="+mn-lt"/>
                          <a:ea typeface="+mn-ea"/>
                          <a:cs typeface="+mn-cs"/>
                        </a:rPr>
                        <a:t>SC</a:t>
                      </a:r>
                      <a:endParaRPr lang="en-US" sz="1400" dirty="0"/>
                    </a:p>
                  </a:txBody>
                  <a:tcPr marL="91446" marR="91446" marT="45727" marB="45727"/>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560388" y="623888"/>
            <a:ext cx="10944225" cy="1281112"/>
          </a:xfrm>
        </p:spPr>
        <p:txBody>
          <a:bodyPr/>
          <a:lstStyle/>
          <a:p>
            <a:r>
              <a:rPr lang="en-US" altLang="en-US" i="1" smtClean="0"/>
              <a:t>CONTROLLED OVARIAN STIMULATION</a:t>
            </a:r>
            <a:endParaRPr lang="en-US" altLang="en-US" smtClean="0"/>
          </a:p>
        </p:txBody>
      </p:sp>
      <p:sp>
        <p:nvSpPr>
          <p:cNvPr id="25603" name="Content Placeholder 2"/>
          <p:cNvSpPr>
            <a:spLocks noGrp="1"/>
          </p:cNvSpPr>
          <p:nvPr>
            <p:ph idx="1"/>
          </p:nvPr>
        </p:nvSpPr>
        <p:spPr>
          <a:xfrm>
            <a:off x="1350963" y="2133600"/>
            <a:ext cx="10153650" cy="3778250"/>
          </a:xfrm>
        </p:spPr>
        <p:txBody>
          <a:bodyPr/>
          <a:lstStyle/>
          <a:p>
            <a:r>
              <a:rPr lang="en-US" altLang="en-US" smtClean="0"/>
              <a:t>The oral and injectable medications intended to develop </a:t>
            </a:r>
            <a:r>
              <a:rPr lang="en-US" altLang="en-US" b="1" smtClean="0"/>
              <a:t>multiple</a:t>
            </a:r>
            <a:r>
              <a:rPr lang="en-US" altLang="en-US" smtClean="0"/>
              <a:t> ovarian follicles.</a:t>
            </a:r>
          </a:p>
          <a:p>
            <a:pPr lvl="1"/>
            <a:r>
              <a:rPr lang="en-US" altLang="en-US" b="1" smtClean="0"/>
              <a:t>Clomiphene citrate </a:t>
            </a:r>
            <a:r>
              <a:rPr lang="en-US" altLang="en-US" smtClean="0"/>
              <a:t>is the most common initial choice because of the </a:t>
            </a:r>
            <a:r>
              <a:rPr lang="en-US" altLang="en-US" b="1" smtClean="0"/>
              <a:t>convenience</a:t>
            </a:r>
            <a:r>
              <a:rPr lang="en-US" altLang="en-US" smtClean="0"/>
              <a:t> and </a:t>
            </a:r>
            <a:r>
              <a:rPr lang="en-US" altLang="en-US" b="1" smtClean="0"/>
              <a:t>low cost </a:t>
            </a:r>
            <a:r>
              <a:rPr lang="en-US" altLang="en-US" smtClean="0"/>
              <a:t>of an oral regimen and the widespread </a:t>
            </a:r>
            <a:r>
              <a:rPr lang="en-US" altLang="en-US" b="1" smtClean="0"/>
              <a:t>experience</a:t>
            </a:r>
            <a:r>
              <a:rPr lang="en-US" altLang="en-US" smtClean="0"/>
              <a:t> with its use.</a:t>
            </a:r>
          </a:p>
          <a:p>
            <a:pPr lvl="1"/>
            <a:endParaRPr lang="en-US" alt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592388" y="623888"/>
            <a:ext cx="8912225" cy="1281112"/>
          </a:xfrm>
        </p:spPr>
        <p:txBody>
          <a:bodyPr/>
          <a:lstStyle/>
          <a:p>
            <a:r>
              <a:rPr lang="en-US" altLang="en-US" smtClean="0"/>
              <a:t>CLOMIPHENE CITRATE</a:t>
            </a:r>
          </a:p>
        </p:txBody>
      </p:sp>
      <p:graphicFrame>
        <p:nvGraphicFramePr>
          <p:cNvPr id="4" name="Content Placeholder 3"/>
          <p:cNvGraphicFramePr>
            <a:graphicFrameLocks noGrp="1"/>
          </p:cNvGraphicFramePr>
          <p:nvPr>
            <p:ph idx="1"/>
          </p:nvPr>
        </p:nvGraphicFramePr>
        <p:xfrm>
          <a:off x="2019868" y="1905000"/>
          <a:ext cx="9484744" cy="4506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838200" y="573088"/>
            <a:ext cx="10515600" cy="5603875"/>
          </a:xfrm>
        </p:spPr>
        <p:txBody>
          <a:bodyPr/>
          <a:lstStyle/>
          <a:p>
            <a:r>
              <a:rPr lang="en-US" altLang="en-US" smtClean="0"/>
              <a:t>Anovulation may be the cause for infertility in 25% of couples presenting to infertility clinics. </a:t>
            </a:r>
          </a:p>
          <a:p>
            <a:endParaRPr lang="en-US" altLang="en-US" smtClean="0"/>
          </a:p>
          <a:p>
            <a:r>
              <a:rPr lang="en-US" altLang="en-US" smtClean="0"/>
              <a:t>Ovulatory disorders are a common cause of infertility, which in most cases is treatable with ovulation induction agents. </a:t>
            </a:r>
          </a:p>
          <a:p>
            <a:endParaRPr lang="en-US" altLang="en-US" smtClean="0"/>
          </a:p>
          <a:p>
            <a:r>
              <a:rPr lang="en-US" altLang="en-US" smtClean="0"/>
              <a:t>The goal of therapy in these women is </a:t>
            </a:r>
            <a:r>
              <a:rPr lang="en-US" altLang="en-US" smtClean="0">
                <a:solidFill>
                  <a:srgbClr val="FF0000"/>
                </a:solidFill>
              </a:rPr>
              <a:t>monofollicular development </a:t>
            </a:r>
            <a:r>
              <a:rPr lang="en-US" altLang="en-US" smtClean="0"/>
              <a:t>and subsequent ovulation. </a:t>
            </a:r>
          </a:p>
          <a:p>
            <a:r>
              <a:rPr lang="en-US" altLang="en-US" smtClean="0"/>
              <a:t>This approach should be differentiated from stimulation of </a:t>
            </a:r>
            <a:r>
              <a:rPr lang="en-US" altLang="en-US" smtClean="0">
                <a:solidFill>
                  <a:srgbClr val="FF0000"/>
                </a:solidFill>
              </a:rPr>
              <a:t>multiple follicle development </a:t>
            </a:r>
            <a:r>
              <a:rPr lang="en-US" altLang="en-US" smtClean="0"/>
              <a:t>in ovulatory women, as is done with assisted conception techniques.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1038" y="0"/>
            <a:ext cx="8912225" cy="1281113"/>
          </a:xfrm>
        </p:spPr>
        <p:txBody>
          <a:bodyPr/>
          <a:lstStyle/>
          <a:p>
            <a:r>
              <a:rPr lang="en-US" altLang="en-US" smtClean="0"/>
              <a:t>CLOMIPHENE CITRATE</a:t>
            </a:r>
          </a:p>
        </p:txBody>
      </p:sp>
      <p:sp>
        <p:nvSpPr>
          <p:cNvPr id="3" name="Content Placeholder 2"/>
          <p:cNvSpPr>
            <a:spLocks noGrp="1"/>
          </p:cNvSpPr>
          <p:nvPr>
            <p:ph idx="1"/>
          </p:nvPr>
        </p:nvSpPr>
        <p:spPr>
          <a:xfrm>
            <a:off x="290513" y="1474788"/>
            <a:ext cx="7689850" cy="4987925"/>
          </a:xfrm>
        </p:spPr>
        <p:txBody>
          <a:bodyPr rtlCol="0">
            <a:normAutofit fontScale="85000" lnSpcReduction="10000"/>
          </a:bodyPr>
          <a:lstStyle/>
          <a:p>
            <a:pPr fontAlgn="auto">
              <a:spcAft>
                <a:spcPts val="0"/>
              </a:spcAft>
              <a:buFont typeface="Wingdings 3" charset="2"/>
              <a:buChar char=""/>
              <a:defRPr/>
            </a:pPr>
            <a:r>
              <a:rPr lang="en-US" dirty="0" smtClean="0">
                <a:solidFill>
                  <a:schemeClr val="tx1">
                    <a:lumMod val="75000"/>
                    <a:lumOff val="25000"/>
                  </a:schemeClr>
                </a:solidFill>
              </a:rPr>
              <a:t>The typical initial dosing regimen for CC is </a:t>
            </a:r>
            <a:r>
              <a:rPr lang="en-US" b="1" dirty="0" smtClean="0">
                <a:solidFill>
                  <a:schemeClr val="tx1">
                    <a:lumMod val="75000"/>
                    <a:lumOff val="25000"/>
                  </a:schemeClr>
                </a:solidFill>
              </a:rPr>
              <a:t>50 mg </a:t>
            </a:r>
            <a:r>
              <a:rPr lang="en-US" dirty="0" smtClean="0">
                <a:solidFill>
                  <a:schemeClr val="tx1">
                    <a:lumMod val="75000"/>
                    <a:lumOff val="25000"/>
                  </a:schemeClr>
                </a:solidFill>
              </a:rPr>
              <a:t>once daily for </a:t>
            </a:r>
            <a:r>
              <a:rPr lang="en-US" b="1" dirty="0" smtClean="0">
                <a:solidFill>
                  <a:schemeClr val="tx1">
                    <a:lumMod val="75000"/>
                    <a:lumOff val="25000"/>
                  </a:schemeClr>
                </a:solidFill>
              </a:rPr>
              <a:t>5 days </a:t>
            </a:r>
            <a:r>
              <a:rPr lang="en-US" dirty="0" smtClean="0">
                <a:solidFill>
                  <a:schemeClr val="tx1">
                    <a:lumMod val="75000"/>
                    <a:lumOff val="25000"/>
                  </a:schemeClr>
                </a:solidFill>
              </a:rPr>
              <a:t>starting on </a:t>
            </a:r>
            <a:r>
              <a:rPr lang="en-US" b="1" dirty="0" smtClean="0">
                <a:solidFill>
                  <a:schemeClr val="tx1">
                    <a:lumMod val="75000"/>
                    <a:lumOff val="25000"/>
                  </a:schemeClr>
                </a:solidFill>
              </a:rPr>
              <a:t>day 5</a:t>
            </a:r>
            <a:r>
              <a:rPr lang="en-US" dirty="0" smtClean="0">
                <a:solidFill>
                  <a:schemeClr val="tx1">
                    <a:lumMod val="75000"/>
                    <a:lumOff val="25000"/>
                  </a:schemeClr>
                </a:solidFill>
              </a:rPr>
              <a:t> of the menstrual cycle.</a:t>
            </a:r>
          </a:p>
          <a:p>
            <a:pPr lvl="1" fontAlgn="auto">
              <a:spcAft>
                <a:spcPts val="0"/>
              </a:spcAft>
              <a:buFont typeface="Wingdings 3" charset="2"/>
              <a:buChar char=""/>
              <a:defRPr/>
            </a:pPr>
            <a:r>
              <a:rPr lang="en-US" dirty="0" smtClean="0">
                <a:solidFill>
                  <a:schemeClr val="tx1">
                    <a:lumMod val="75000"/>
                    <a:lumOff val="25000"/>
                  </a:schemeClr>
                </a:solidFill>
              </a:rPr>
              <a:t>Some clinicians prefer initiating therapy on </a:t>
            </a:r>
            <a:r>
              <a:rPr lang="en-US" b="1" dirty="0" smtClean="0">
                <a:solidFill>
                  <a:schemeClr val="tx1">
                    <a:lumMod val="75000"/>
                    <a:lumOff val="25000"/>
                  </a:schemeClr>
                </a:solidFill>
              </a:rPr>
              <a:t>day 3</a:t>
            </a:r>
            <a:r>
              <a:rPr lang="en-US" dirty="0" smtClean="0">
                <a:solidFill>
                  <a:schemeClr val="tx1">
                    <a:lumMod val="75000"/>
                    <a:lumOff val="25000"/>
                  </a:schemeClr>
                </a:solidFill>
              </a:rPr>
              <a:t>, although there is no clinical advantage</a:t>
            </a:r>
          </a:p>
          <a:p>
            <a:pPr lvl="1" fontAlgn="auto">
              <a:spcAft>
                <a:spcPts val="0"/>
              </a:spcAft>
              <a:buFont typeface="Wingdings 3" charset="2"/>
              <a:buChar char=""/>
              <a:defRPr/>
            </a:pPr>
            <a:r>
              <a:rPr lang="en-US" dirty="0" smtClean="0">
                <a:solidFill>
                  <a:schemeClr val="tx1">
                    <a:lumMod val="75000"/>
                    <a:lumOff val="25000"/>
                  </a:schemeClr>
                </a:solidFill>
              </a:rPr>
              <a:t>Ovulation typically occurs </a:t>
            </a:r>
            <a:r>
              <a:rPr lang="en-US" b="1" dirty="0" smtClean="0">
                <a:solidFill>
                  <a:schemeClr val="tx1">
                    <a:lumMod val="75000"/>
                    <a:lumOff val="25000"/>
                  </a:schemeClr>
                </a:solidFill>
              </a:rPr>
              <a:t>5 to 12 </a:t>
            </a:r>
            <a:r>
              <a:rPr lang="en-US" dirty="0" smtClean="0">
                <a:solidFill>
                  <a:schemeClr val="tx1">
                    <a:lumMod val="75000"/>
                    <a:lumOff val="25000"/>
                  </a:schemeClr>
                </a:solidFill>
              </a:rPr>
              <a:t>days after the fifth dose is taken.</a:t>
            </a:r>
          </a:p>
          <a:p>
            <a:pPr fontAlgn="auto">
              <a:spcAft>
                <a:spcPts val="0"/>
              </a:spcAft>
              <a:buFont typeface="Wingdings 3" charset="2"/>
              <a:buChar char=""/>
              <a:defRPr/>
            </a:pPr>
            <a:r>
              <a:rPr lang="en-US" dirty="0" smtClean="0">
                <a:solidFill>
                  <a:schemeClr val="tx1">
                    <a:lumMod val="75000"/>
                    <a:lumOff val="25000"/>
                  </a:schemeClr>
                </a:solidFill>
              </a:rPr>
              <a:t>If ovulation is documented but pregnancy does not occur, </a:t>
            </a:r>
            <a:r>
              <a:rPr lang="en-US" b="1" dirty="0" smtClean="0">
                <a:solidFill>
                  <a:schemeClr val="tx1">
                    <a:lumMod val="75000"/>
                    <a:lumOff val="25000"/>
                  </a:schemeClr>
                </a:solidFill>
              </a:rPr>
              <a:t>the same dose </a:t>
            </a:r>
            <a:r>
              <a:rPr lang="en-US" dirty="0" smtClean="0">
                <a:solidFill>
                  <a:schemeClr val="tx1">
                    <a:lumMod val="75000"/>
                    <a:lumOff val="25000"/>
                  </a:schemeClr>
                </a:solidFill>
              </a:rPr>
              <a:t>of CC is used in future cycles. </a:t>
            </a:r>
          </a:p>
          <a:p>
            <a:pPr fontAlgn="auto">
              <a:spcAft>
                <a:spcPts val="0"/>
              </a:spcAft>
              <a:buFont typeface="Wingdings 3" charset="2"/>
              <a:buChar char=""/>
              <a:defRPr/>
            </a:pPr>
            <a:r>
              <a:rPr lang="en-US" dirty="0" smtClean="0">
                <a:solidFill>
                  <a:schemeClr val="tx1">
                    <a:lumMod val="75000"/>
                    <a:lumOff val="25000"/>
                  </a:schemeClr>
                </a:solidFill>
              </a:rPr>
              <a:t>If ovulation does not occur, then the dose is increased by </a:t>
            </a:r>
            <a:r>
              <a:rPr lang="en-US" b="1" dirty="0" smtClean="0">
                <a:solidFill>
                  <a:schemeClr val="tx1">
                    <a:lumMod val="75000"/>
                    <a:lumOff val="25000"/>
                  </a:schemeClr>
                </a:solidFill>
              </a:rPr>
              <a:t>50 mg </a:t>
            </a:r>
            <a:r>
              <a:rPr lang="en-US" dirty="0" smtClean="0">
                <a:solidFill>
                  <a:schemeClr val="tx1">
                    <a:lumMod val="75000"/>
                    <a:lumOff val="25000"/>
                  </a:schemeClr>
                </a:solidFill>
              </a:rPr>
              <a:t>with each subsequent cycle. </a:t>
            </a:r>
          </a:p>
          <a:p>
            <a:pPr lvl="1" fontAlgn="auto">
              <a:spcAft>
                <a:spcPts val="0"/>
              </a:spcAft>
              <a:buFont typeface="Wingdings 3" charset="2"/>
              <a:buChar char=""/>
              <a:defRPr/>
            </a:pPr>
            <a:r>
              <a:rPr lang="en-US" dirty="0" smtClean="0">
                <a:solidFill>
                  <a:schemeClr val="tx1">
                    <a:lumMod val="75000"/>
                    <a:lumOff val="25000"/>
                  </a:schemeClr>
                </a:solidFill>
              </a:rPr>
              <a:t>Although the product labeling does not recommend doses above </a:t>
            </a:r>
            <a:r>
              <a:rPr lang="en-US" b="1" dirty="0" smtClean="0">
                <a:solidFill>
                  <a:schemeClr val="tx1">
                    <a:lumMod val="75000"/>
                    <a:lumOff val="25000"/>
                  </a:schemeClr>
                </a:solidFill>
              </a:rPr>
              <a:t>100 mg </a:t>
            </a:r>
            <a:r>
              <a:rPr lang="en-US" dirty="0" smtClean="0">
                <a:solidFill>
                  <a:schemeClr val="tx1">
                    <a:lumMod val="75000"/>
                    <a:lumOff val="25000"/>
                  </a:schemeClr>
                </a:solidFill>
              </a:rPr>
              <a:t>per day, CC doses as high as 250 mg have been described in the literature.</a:t>
            </a:r>
            <a:endParaRPr lang="en-US" sz="600" dirty="0" smtClean="0">
              <a:solidFill>
                <a:schemeClr val="tx1">
                  <a:lumMod val="75000"/>
                  <a:lumOff val="25000"/>
                </a:schemeClr>
              </a:solidFill>
            </a:endParaRPr>
          </a:p>
          <a:p>
            <a:pPr fontAlgn="auto">
              <a:spcAft>
                <a:spcPts val="0"/>
              </a:spcAft>
              <a:buFont typeface="Wingdings 3" charset="2"/>
              <a:buChar char=""/>
              <a:defRPr/>
            </a:pPr>
            <a:r>
              <a:rPr lang="en-US" dirty="0" smtClean="0">
                <a:solidFill>
                  <a:schemeClr val="tx1">
                    <a:lumMod val="75000"/>
                    <a:lumOff val="25000"/>
                  </a:schemeClr>
                </a:solidFill>
              </a:rPr>
              <a:t>Alternative medication approaches are typically recommended if daily doses of </a:t>
            </a:r>
            <a:r>
              <a:rPr lang="en-US" b="1" dirty="0" smtClean="0">
                <a:solidFill>
                  <a:schemeClr val="tx1">
                    <a:lumMod val="75000"/>
                    <a:lumOff val="25000"/>
                  </a:schemeClr>
                </a:solidFill>
              </a:rPr>
              <a:t>150 mg </a:t>
            </a:r>
            <a:r>
              <a:rPr lang="en-US" dirty="0" smtClean="0">
                <a:solidFill>
                  <a:schemeClr val="tx1">
                    <a:lumMod val="75000"/>
                    <a:lumOff val="25000"/>
                  </a:schemeClr>
                </a:solidFill>
              </a:rPr>
              <a:t>are not successful.</a:t>
            </a:r>
            <a:r>
              <a:rPr lang="en-US" sz="800" dirty="0" smtClean="0">
                <a:solidFill>
                  <a:schemeClr val="tx1">
                    <a:lumMod val="75000"/>
                    <a:lumOff val="25000"/>
                  </a:schemeClr>
                </a:solidFill>
              </a:rPr>
              <a:t>1</a:t>
            </a:r>
            <a:endParaRPr lang="en-US" dirty="0">
              <a:solidFill>
                <a:schemeClr val="tx1">
                  <a:lumMod val="75000"/>
                  <a:lumOff val="25000"/>
                </a:schemeClr>
              </a:solidFill>
            </a:endParaRPr>
          </a:p>
        </p:txBody>
      </p:sp>
      <p:pic>
        <p:nvPicPr>
          <p:cNvPr id="27652" name="Content Placeholder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80363" y="0"/>
            <a:ext cx="4192587" cy="314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80363" y="4327525"/>
            <a:ext cx="4211637"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592388" y="623888"/>
            <a:ext cx="8912225" cy="1281112"/>
          </a:xfrm>
        </p:spPr>
        <p:txBody>
          <a:bodyPr/>
          <a:lstStyle/>
          <a:p>
            <a:r>
              <a:rPr lang="en-US" altLang="en-US" smtClean="0"/>
              <a:t>CLOMIPHENE CITRATE</a:t>
            </a:r>
          </a:p>
        </p:txBody>
      </p:sp>
      <p:sp>
        <p:nvSpPr>
          <p:cNvPr id="38915" name="Content Placeholder 2"/>
          <p:cNvSpPr>
            <a:spLocks noGrp="1"/>
          </p:cNvSpPr>
          <p:nvPr>
            <p:ph idx="1"/>
          </p:nvPr>
        </p:nvSpPr>
        <p:spPr>
          <a:xfrm>
            <a:off x="560388" y="1870075"/>
            <a:ext cx="10944225" cy="4041775"/>
          </a:xfrm>
        </p:spPr>
        <p:txBody>
          <a:bodyPr rtlCol="0">
            <a:normAutofit fontScale="92500" lnSpcReduction="10000"/>
          </a:bodyPr>
          <a:lstStyle/>
          <a:p>
            <a:pPr fontAlgn="auto">
              <a:spcAft>
                <a:spcPts val="0"/>
              </a:spcAft>
              <a:defRPr/>
            </a:pPr>
            <a:r>
              <a:rPr lang="en-US" altLang="en-US" dirty="0" smtClean="0"/>
              <a:t>associated with per-cycle pregnancy rates ranging from </a:t>
            </a:r>
            <a:r>
              <a:rPr lang="en-US" altLang="en-US" b="1" dirty="0" smtClean="0"/>
              <a:t>3% to 8%.</a:t>
            </a:r>
          </a:p>
          <a:p>
            <a:pPr fontAlgn="auto">
              <a:spcAft>
                <a:spcPts val="0"/>
              </a:spcAft>
              <a:defRPr/>
            </a:pPr>
            <a:r>
              <a:rPr lang="en-US" altLang="en-US" dirty="0" smtClean="0"/>
              <a:t>It is frequently combined with </a:t>
            </a:r>
            <a:r>
              <a:rPr lang="en-US" altLang="en-US" b="1" dirty="0" smtClean="0"/>
              <a:t>intrauterine insemination (IUI) </a:t>
            </a:r>
            <a:r>
              <a:rPr lang="en-US" altLang="en-US" dirty="0" smtClean="0"/>
              <a:t>which introduces a processed semen sample directly to the uterus via a catheter placed through the cervix.</a:t>
            </a:r>
          </a:p>
          <a:p>
            <a:pPr fontAlgn="auto">
              <a:spcAft>
                <a:spcPts val="0"/>
              </a:spcAft>
              <a:defRPr/>
            </a:pPr>
            <a:r>
              <a:rPr lang="en-US" altLang="en-US" dirty="0" smtClean="0"/>
              <a:t>using a urinary </a:t>
            </a:r>
            <a:r>
              <a:rPr lang="en-US" altLang="en-US" b="1" dirty="0" smtClean="0"/>
              <a:t>ovulation home test kit </a:t>
            </a:r>
            <a:r>
              <a:rPr lang="en-US" altLang="en-US" dirty="0" smtClean="0"/>
              <a:t>to identify the natural LH surge or injecting </a:t>
            </a:r>
            <a:r>
              <a:rPr lang="en-US" altLang="en-US" b="1" dirty="0" err="1" smtClean="0"/>
              <a:t>hCG</a:t>
            </a:r>
            <a:r>
              <a:rPr lang="en-US" altLang="en-US" dirty="0" smtClean="0"/>
              <a:t> to trigger ovulation and planning the </a:t>
            </a:r>
            <a:r>
              <a:rPr lang="en-US" altLang="en-US" b="1" dirty="0" smtClean="0"/>
              <a:t>IUI 24 to 36 hours later</a:t>
            </a:r>
          </a:p>
          <a:p>
            <a:pPr fontAlgn="auto">
              <a:spcAft>
                <a:spcPts val="0"/>
              </a:spcAft>
              <a:defRPr/>
            </a:pPr>
            <a:r>
              <a:rPr lang="en-US" altLang="en-US" dirty="0" smtClean="0"/>
              <a:t>Multiple treatment cycles with the combination of CC and IUI are commonly pursued, but there is little evidence for effectiveness beyond </a:t>
            </a:r>
            <a:r>
              <a:rPr lang="en-US" altLang="en-US" b="1" dirty="0" smtClean="0"/>
              <a:t>six attempts.</a:t>
            </a:r>
          </a:p>
          <a:p>
            <a:pPr fontAlgn="auto">
              <a:spcAft>
                <a:spcPts val="0"/>
              </a:spcAft>
              <a:defRPr/>
            </a:pPr>
            <a:r>
              <a:rPr lang="en-US" altLang="en-US" dirty="0" err="1" smtClean="0"/>
              <a:t>Aromatase</a:t>
            </a:r>
            <a:r>
              <a:rPr lang="en-US" altLang="en-US" dirty="0" smtClean="0"/>
              <a:t> inhibitors or </a:t>
            </a:r>
            <a:r>
              <a:rPr lang="en-US" altLang="en-US" dirty="0" err="1" smtClean="0"/>
              <a:t>gonadotropins</a:t>
            </a:r>
            <a:r>
              <a:rPr lang="en-US" altLang="en-US" dirty="0" smtClean="0"/>
              <a:t> are suitable alternatives to combine with IUI.</a:t>
            </a:r>
            <a:endParaRPr lang="en-US" altLang="en-US" b="1"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368550" y="365125"/>
            <a:ext cx="8985250" cy="1325563"/>
          </a:xfrm>
        </p:spPr>
        <p:txBody>
          <a:bodyPr/>
          <a:lstStyle/>
          <a:p>
            <a:r>
              <a:rPr lang="en-US" altLang="en-US" smtClean="0"/>
              <a:t>Adverse effects of clomiphene</a:t>
            </a:r>
          </a:p>
        </p:txBody>
      </p:sp>
      <p:sp>
        <p:nvSpPr>
          <p:cNvPr id="31747" name="Content Placeholder 2"/>
          <p:cNvSpPr>
            <a:spLocks noGrp="1"/>
          </p:cNvSpPr>
          <p:nvPr>
            <p:ph sz="half" idx="1"/>
          </p:nvPr>
        </p:nvSpPr>
        <p:spPr>
          <a:xfrm>
            <a:off x="838200" y="2095500"/>
            <a:ext cx="4313238" cy="3778250"/>
          </a:xfrm>
        </p:spPr>
        <p:txBody>
          <a:bodyPr/>
          <a:lstStyle/>
          <a:p>
            <a:r>
              <a:rPr lang="en-US" altLang="en-US" smtClean="0"/>
              <a:t>Vasomotor symptoms (10% to 20%)</a:t>
            </a:r>
          </a:p>
          <a:p>
            <a:pPr lvl="1"/>
            <a:r>
              <a:rPr lang="en-US" altLang="en-US" smtClean="0"/>
              <a:t>night sweats, hot flashes, and flushes.</a:t>
            </a:r>
          </a:p>
          <a:p>
            <a:r>
              <a:rPr lang="en-US" altLang="en-US" smtClean="0"/>
              <a:t>headache, </a:t>
            </a:r>
          </a:p>
          <a:p>
            <a:r>
              <a:rPr lang="en-US" altLang="en-US" smtClean="0"/>
              <a:t>irritability,</a:t>
            </a:r>
          </a:p>
          <a:p>
            <a:r>
              <a:rPr lang="en-US" altLang="en-US" smtClean="0"/>
              <a:t>mood swings,</a:t>
            </a:r>
          </a:p>
          <a:p>
            <a:r>
              <a:rPr lang="en-US" altLang="en-US" smtClean="0"/>
              <a:t>Nausea</a:t>
            </a:r>
          </a:p>
          <a:p>
            <a:endParaRPr lang="en-US" altLang="en-US" smtClean="0"/>
          </a:p>
        </p:txBody>
      </p:sp>
      <p:sp>
        <p:nvSpPr>
          <p:cNvPr id="31748" name="Content Placeholder 3"/>
          <p:cNvSpPr>
            <a:spLocks noGrp="1"/>
          </p:cNvSpPr>
          <p:nvPr>
            <p:ph sz="half" idx="2"/>
          </p:nvPr>
        </p:nvSpPr>
        <p:spPr>
          <a:xfrm>
            <a:off x="7191375" y="2125663"/>
            <a:ext cx="4313238" cy="3778250"/>
          </a:xfrm>
        </p:spPr>
        <p:txBody>
          <a:bodyPr/>
          <a:lstStyle/>
          <a:p>
            <a:r>
              <a:rPr lang="en-US" altLang="en-US" smtClean="0"/>
              <a:t>Long-term concerns</a:t>
            </a:r>
          </a:p>
          <a:p>
            <a:pPr lvl="1"/>
            <a:r>
              <a:rPr lang="en-US" altLang="en-US" smtClean="0"/>
              <a:t>multiple gestation in 8% to 10%</a:t>
            </a:r>
          </a:p>
          <a:p>
            <a:pPr lvl="1"/>
            <a:r>
              <a:rPr lang="en-US" altLang="en-US" smtClean="0"/>
              <a:t>Minimal risk of increased rates of ovarian cancer in women exposed to more than </a:t>
            </a:r>
            <a:r>
              <a:rPr lang="en-US" altLang="en-US" b="1" smtClean="0"/>
              <a:t>12 cycles</a:t>
            </a:r>
          </a:p>
          <a:p>
            <a:pPr lvl="1"/>
            <a:endParaRPr lang="en-US" altLang="en-US" b="1" smtClean="0"/>
          </a:p>
        </p:txBody>
      </p:sp>
      <p:pic>
        <p:nvPicPr>
          <p:cNvPr id="31749" name="Picture 4"/>
          <p:cNvPicPr>
            <a:picLocks noChangeAspect="1"/>
          </p:cNvPicPr>
          <p:nvPr/>
        </p:nvPicPr>
        <p:blipFill>
          <a:blip r:embed="rId2">
            <a:extLst>
              <a:ext uri="{28A0092B-C50C-407E-A947-70E740481C1C}">
                <a14:useLocalDpi xmlns:a14="http://schemas.microsoft.com/office/drawing/2010/main" val="0"/>
              </a:ext>
            </a:extLst>
          </a:blip>
          <a:srcRect t="24049"/>
          <a:stretch>
            <a:fillRect/>
          </a:stretch>
        </p:blipFill>
        <p:spPr bwMode="auto">
          <a:xfrm>
            <a:off x="4762500" y="4591050"/>
            <a:ext cx="2230438"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25578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endParaRPr lang="en-US" altLang="en-US" smtClean="0"/>
          </a:p>
        </p:txBody>
      </p:sp>
      <p:sp>
        <p:nvSpPr>
          <p:cNvPr id="30723" name="Content Placeholder 2"/>
          <p:cNvSpPr>
            <a:spLocks noGrp="1"/>
          </p:cNvSpPr>
          <p:nvPr>
            <p:ph idx="1"/>
          </p:nvPr>
        </p:nvSpPr>
        <p:spPr/>
        <p:txBody>
          <a:bodyPr/>
          <a:lstStyle/>
          <a:p>
            <a:endParaRPr lang="en-US" altLang="en-US" smtClean="0"/>
          </a:p>
        </p:txBody>
      </p:sp>
      <p:pic>
        <p:nvPicPr>
          <p:cNvPr id="3072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00325" y="365125"/>
            <a:ext cx="7335838" cy="550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838200" y="168275"/>
            <a:ext cx="10515600" cy="788988"/>
          </a:xfrm>
        </p:spPr>
        <p:txBody>
          <a:bodyPr/>
          <a:lstStyle/>
          <a:p>
            <a:pPr algn="ctr"/>
            <a:r>
              <a:rPr lang="en-US" altLang="en-US" smtClean="0"/>
              <a:t>Metformin</a:t>
            </a:r>
          </a:p>
        </p:txBody>
      </p:sp>
      <p:sp>
        <p:nvSpPr>
          <p:cNvPr id="16387" name="Content Placeholder 2"/>
          <p:cNvSpPr>
            <a:spLocks noGrp="1"/>
          </p:cNvSpPr>
          <p:nvPr>
            <p:ph idx="1"/>
          </p:nvPr>
        </p:nvSpPr>
        <p:spPr>
          <a:xfrm>
            <a:off x="838200" y="1309688"/>
            <a:ext cx="10515600" cy="4867275"/>
          </a:xfrm>
        </p:spPr>
        <p:txBody>
          <a:bodyPr/>
          <a:lstStyle/>
          <a:p>
            <a:r>
              <a:rPr lang="en-US" altLang="en-US" smtClean="0"/>
              <a:t>Metformin alone compared with placebo increases the ovulation rate in women with polycystic ovary syndrome (PCOS) </a:t>
            </a:r>
          </a:p>
          <a:p>
            <a:r>
              <a:rPr lang="en-US" altLang="en-US" smtClean="0"/>
              <a:t>but should not be used as first-line therapy for anovulation because oral ovulation induction agents such as clomiphene citrate (CC) or letrozole alone are much more effective in increasing ovulation, pregnancy, and live-birth rates in women with PCOS. </a:t>
            </a:r>
          </a:p>
          <a:p>
            <a:r>
              <a:rPr lang="en-US" altLang="en-US" smtClean="0"/>
              <a:t>metformin may increase the live birth rate among women undergoing ovulation induction with gonadotrophins. </a:t>
            </a:r>
          </a:p>
          <a:p>
            <a:r>
              <a:rPr lang="en-US" altLang="en-US" smtClean="0"/>
              <a:t>At this moment, evidence is insufficient to show an effect of metformin on multiple pregnancy rates and adverse events </a:t>
            </a:r>
          </a:p>
          <a:p>
            <a:endParaRPr lang="en-US" altLang="en-US" sz="2300" smtClean="0"/>
          </a:p>
          <a:p>
            <a:endParaRPr lang="en-US" altLang="en-US" smtClean="0"/>
          </a:p>
        </p:txBody>
      </p:sp>
    </p:spTree>
    <p:extLst>
      <p:ext uri="{BB962C8B-B14F-4D97-AF65-F5344CB8AC3E}">
        <p14:creationId xmlns:p14="http://schemas.microsoft.com/office/powerpoint/2010/main" val="178584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ctr"/>
            <a:r>
              <a:rPr lang="en-US" altLang="en-US" i="1" smtClean="0"/>
              <a:t>N</a:t>
            </a:r>
            <a:r>
              <a:rPr lang="en-US" altLang="en-US" smtClean="0"/>
              <a:t>-acetyl cysteine (NAC)</a:t>
            </a:r>
          </a:p>
        </p:txBody>
      </p:sp>
      <p:sp>
        <p:nvSpPr>
          <p:cNvPr id="3" name="Content Placeholder 2"/>
          <p:cNvSpPr>
            <a:spLocks noGrp="1"/>
          </p:cNvSpPr>
          <p:nvPr>
            <p:ph idx="1"/>
          </p:nvPr>
        </p:nvSpPr>
        <p:spPr/>
        <p:txBody>
          <a:bodyPr rtlCol="0">
            <a:normAutofit lnSpcReduction="10000"/>
          </a:bodyPr>
          <a:lstStyle/>
          <a:p>
            <a:pPr fontAlgn="auto">
              <a:spcAft>
                <a:spcPts val="0"/>
              </a:spcAft>
              <a:defRPr/>
            </a:pPr>
            <a:r>
              <a:rPr lang="en-US" i="1" dirty="0"/>
              <a:t>N</a:t>
            </a:r>
            <a:r>
              <a:rPr lang="en-US" dirty="0"/>
              <a:t>-acetyl cysteine (NAC), a safe and cheap drug available in the market many years ago as mucolytic agent,</a:t>
            </a:r>
          </a:p>
          <a:p>
            <a:pPr fontAlgn="auto">
              <a:spcAft>
                <a:spcPts val="0"/>
              </a:spcAft>
              <a:defRPr/>
            </a:pPr>
            <a:r>
              <a:rPr lang="en-US" dirty="0" smtClean="0"/>
              <a:t>clomiphene </a:t>
            </a:r>
            <a:r>
              <a:rPr lang="en-US" dirty="0"/>
              <a:t>citrate 50-mg tablets twice daily </a:t>
            </a:r>
            <a:r>
              <a:rPr lang="en-US" dirty="0" smtClean="0"/>
              <a:t>with </a:t>
            </a:r>
            <a:r>
              <a:rPr lang="en-US" dirty="0"/>
              <a:t>N-acetyl cysteine 1,200 mg/day orally for 5 days starting on day 3 of the menstrual cycle</a:t>
            </a:r>
            <a:r>
              <a:rPr lang="en-US" dirty="0" smtClean="0"/>
              <a:t>.</a:t>
            </a:r>
          </a:p>
          <a:p>
            <a:pPr fontAlgn="auto">
              <a:spcAft>
                <a:spcPts val="0"/>
              </a:spcAft>
              <a:defRPr/>
            </a:pPr>
            <a:r>
              <a:rPr lang="en-US" dirty="0"/>
              <a:t>N-Acetyl cysteine is proved effective in inducing or augmenting ovulation in polycystic ovary </a:t>
            </a:r>
            <a:r>
              <a:rPr lang="en-US" dirty="0" smtClean="0"/>
              <a:t>patients</a:t>
            </a:r>
          </a:p>
          <a:p>
            <a:pPr fontAlgn="auto">
              <a:spcAft>
                <a:spcPts val="0"/>
              </a:spcAft>
              <a:defRPr/>
            </a:pPr>
            <a:r>
              <a:rPr lang="en-US" dirty="0"/>
              <a:t>NAC promotes lipid profile, hormonal levels, ovulation, and consequently, the long-term health status of women with both PCOS and CC-resistant PCOS through inhibition of oxidative stress and improvement of peripheral insulin.</a:t>
            </a:r>
          </a:p>
        </p:txBody>
      </p:sp>
    </p:spTree>
    <p:extLst>
      <p:ext uri="{BB962C8B-B14F-4D97-AF65-F5344CB8AC3E}">
        <p14:creationId xmlns:p14="http://schemas.microsoft.com/office/powerpoint/2010/main" val="1456842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lgn="ctr"/>
            <a:r>
              <a:rPr lang="en-US" altLang="en-US" b="1" smtClean="0"/>
              <a:t>Dexamethasone </a:t>
            </a:r>
            <a:br>
              <a:rPr lang="en-US" altLang="en-US" b="1" smtClean="0"/>
            </a:br>
            <a:endParaRPr lang="en-US" altLang="en-US" smtClean="0"/>
          </a:p>
        </p:txBody>
      </p:sp>
      <p:sp>
        <p:nvSpPr>
          <p:cNvPr id="18435" name="Content Placeholder 2"/>
          <p:cNvSpPr>
            <a:spLocks noGrp="1"/>
          </p:cNvSpPr>
          <p:nvPr>
            <p:ph idx="1"/>
          </p:nvPr>
        </p:nvSpPr>
        <p:spPr>
          <a:xfrm>
            <a:off x="838200" y="1460500"/>
            <a:ext cx="10515600" cy="4716463"/>
          </a:xfrm>
        </p:spPr>
        <p:txBody>
          <a:bodyPr/>
          <a:lstStyle/>
          <a:p>
            <a:r>
              <a:rPr lang="en-US" altLang="en-US" smtClean="0"/>
              <a:t>Clomiphene citrate 100 mg, was given from days 3 until 7</a:t>
            </a:r>
          </a:p>
          <a:p>
            <a:r>
              <a:rPr lang="en-US" altLang="en-US" smtClean="0"/>
              <a:t>from days 5 to 14 of their cycles , oral dex (Dexamethasone 0.5 mg), 2 mg/day, in two divided doses </a:t>
            </a:r>
          </a:p>
          <a:p>
            <a:r>
              <a:rPr lang="en-US" altLang="en-US" smtClean="0"/>
              <a:t>Or</a:t>
            </a:r>
          </a:p>
          <a:p>
            <a:r>
              <a:rPr lang="en-US" altLang="en-US" smtClean="0"/>
              <a:t>Dexamethasone is given as a single pill (1/2 tablet) at bedtime on a daily basis (unlike Clomid, which is taken for 5 days only).</a:t>
            </a:r>
          </a:p>
          <a:p>
            <a:r>
              <a:rPr lang="en-US" altLang="en-US" smtClean="0"/>
              <a:t>Addition of dex to CC enhances the number of mature follicles significantly but the ovulation and pregnancy rate is comparable to CC alone.</a:t>
            </a:r>
          </a:p>
        </p:txBody>
      </p:sp>
    </p:spTree>
    <p:extLst>
      <p:ext uri="{BB962C8B-B14F-4D97-AF65-F5344CB8AC3E}">
        <p14:creationId xmlns:p14="http://schemas.microsoft.com/office/powerpoint/2010/main" val="27988305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ctr"/>
            <a:r>
              <a:rPr lang="en-US" altLang="en-US" smtClean="0"/>
              <a:t>L-carnitine</a:t>
            </a:r>
          </a:p>
        </p:txBody>
      </p:sp>
      <p:sp>
        <p:nvSpPr>
          <p:cNvPr id="19459" name="Content Placeholder 2"/>
          <p:cNvSpPr>
            <a:spLocks noGrp="1"/>
          </p:cNvSpPr>
          <p:nvPr>
            <p:ph idx="1"/>
          </p:nvPr>
        </p:nvSpPr>
        <p:spPr/>
        <p:txBody>
          <a:bodyPr/>
          <a:lstStyle/>
          <a:p>
            <a:r>
              <a:rPr lang="en-US" altLang="en-US" smtClean="0"/>
              <a:t>250 mg clomiphene citrate from day three until day seven of the cycle plus L-carnitine (LC) 3g daily</a:t>
            </a:r>
          </a:p>
          <a:p>
            <a:r>
              <a:rPr lang="en-US" altLang="en-US" smtClean="0"/>
              <a:t>when treating clomiphene-resistant PCOS patients not only improved the quality of ovulation and the pregnancy rate with an acceptable patient tolerability, but also enhanced the patient lipid profile and body mass index.</a:t>
            </a:r>
          </a:p>
        </p:txBody>
      </p:sp>
    </p:spTree>
    <p:extLst>
      <p:ext uri="{BB962C8B-B14F-4D97-AF65-F5344CB8AC3E}">
        <p14:creationId xmlns:p14="http://schemas.microsoft.com/office/powerpoint/2010/main" val="762105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287" y="58046"/>
            <a:ext cx="8653530" cy="933627"/>
          </a:xfrm>
        </p:spPr>
        <p:txBody>
          <a:bodyPr/>
          <a:lstStyle/>
          <a:p>
            <a:pPr algn="ctr"/>
            <a:r>
              <a:rPr lang="en-US" b="1" dirty="0" smtClean="0"/>
              <a:t>Pregnitude</a:t>
            </a:r>
            <a:endParaRPr lang="en-US" dirty="0"/>
          </a:p>
        </p:txBody>
      </p:sp>
      <p:sp>
        <p:nvSpPr>
          <p:cNvPr id="3" name="Content Placeholder 2"/>
          <p:cNvSpPr>
            <a:spLocks noGrp="1"/>
          </p:cNvSpPr>
          <p:nvPr>
            <p:ph idx="1"/>
          </p:nvPr>
        </p:nvSpPr>
        <p:spPr>
          <a:xfrm>
            <a:off x="168498" y="991673"/>
            <a:ext cx="10515600" cy="4695893"/>
          </a:xfrm>
        </p:spPr>
        <p:txBody>
          <a:bodyPr>
            <a:normAutofit fontScale="92500" lnSpcReduction="20000"/>
          </a:bodyPr>
          <a:lstStyle/>
          <a:p>
            <a:r>
              <a:rPr lang="en-US" dirty="0" smtClean="0"/>
              <a:t>Pregnitude Reproductive and Dietary Supplement, 60 Fertility Support Packets</a:t>
            </a:r>
          </a:p>
          <a:p>
            <a:pPr marL="0" lvl="0" indent="0">
              <a:lnSpc>
                <a:spcPct val="100000"/>
              </a:lnSpc>
              <a:spcBef>
                <a:spcPct val="0"/>
              </a:spcBef>
              <a:buFontTx/>
              <a:buChar char="•"/>
            </a:pPr>
            <a:r>
              <a:rPr lang="en-US" dirty="0" smtClean="0"/>
              <a:t>The Pregnitude Reproductive Support consists of 2 main ingredients that prove to be the most affective at ensuring proper ovulatory function, menstrual </a:t>
            </a:r>
            <a:r>
              <a:rPr lang="en-US" dirty="0" err="1" smtClean="0"/>
              <a:t>cyclicity</a:t>
            </a:r>
            <a:r>
              <a:rPr lang="en-US" dirty="0" smtClean="0"/>
              <a:t>, and quality of eggs. These ingredients have all been clinically tested and proven to be safe.</a:t>
            </a:r>
          </a:p>
          <a:p>
            <a:pPr marL="0" lvl="0" indent="0">
              <a:lnSpc>
                <a:spcPct val="100000"/>
              </a:lnSpc>
              <a:spcBef>
                <a:spcPct val="0"/>
              </a:spcBef>
              <a:buFontTx/>
              <a:buChar char="•"/>
            </a:pPr>
            <a:r>
              <a:rPr lang="en-US" dirty="0" smtClean="0">
                <a:solidFill>
                  <a:srgbClr val="FF0000"/>
                </a:solidFill>
              </a:rPr>
              <a:t>Folic acid </a:t>
            </a:r>
            <a:r>
              <a:rPr lang="en-US" dirty="0" smtClean="0"/>
              <a:t>is a synthesized version of a B-vitamin known as folate or Vitamin B9. Folic acid is very crucial for women looking to finally become pregnant as it ensure that during pregnancy,</a:t>
            </a:r>
          </a:p>
          <a:p>
            <a:pPr marL="0" lvl="0" indent="0">
              <a:lnSpc>
                <a:spcPct val="100000"/>
              </a:lnSpc>
              <a:spcBef>
                <a:spcPct val="0"/>
              </a:spcBef>
              <a:buFontTx/>
              <a:buChar char="•"/>
            </a:pPr>
            <a:r>
              <a:rPr lang="en-US" dirty="0" err="1" smtClean="0">
                <a:solidFill>
                  <a:srgbClr val="FF0000"/>
                </a:solidFill>
              </a:rPr>
              <a:t>Myo</a:t>
            </a:r>
            <a:r>
              <a:rPr lang="en-US" dirty="0" smtClean="0">
                <a:solidFill>
                  <a:srgbClr val="FF0000"/>
                </a:solidFill>
              </a:rPr>
              <a:t>-inositol</a:t>
            </a:r>
            <a:r>
              <a:rPr lang="en-US" dirty="0" smtClean="0"/>
              <a:t> is a very crucial ingredient as it helps induce ovulation with women who have polycystic ovary syndrome (PCOS), as it enhances insulin sensitivity and utilization. This regulates the insulin levels in the ovaries, which in turn: decreases serum androgen and triglycerides, increases HDL cholesterol, and lowers blood pressure. </a:t>
            </a:r>
          </a:p>
          <a:p>
            <a:endParaRPr lang="en-US" dirty="0"/>
          </a:p>
        </p:txBody>
      </p:sp>
      <p:pic>
        <p:nvPicPr>
          <p:cNvPr id="4" name="Picture 2" descr="https://images-na.ssl-images-amazon.com/images/I/91oq5iw1zPL._SL1500_.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130" y="5056065"/>
            <a:ext cx="1910956" cy="1909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6076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lgn="ctr"/>
            <a:r>
              <a:rPr lang="en-US" altLang="en-US" smtClean="0"/>
              <a:t>Cimicifuga racimosa extract- black cohosh (Klimadynon)</a:t>
            </a:r>
          </a:p>
        </p:txBody>
      </p:sp>
      <p:sp>
        <p:nvSpPr>
          <p:cNvPr id="20483" name="Content Placeholder 2"/>
          <p:cNvSpPr>
            <a:spLocks noGrp="1"/>
          </p:cNvSpPr>
          <p:nvPr>
            <p:ph idx="1"/>
          </p:nvPr>
        </p:nvSpPr>
        <p:spPr/>
        <p:txBody>
          <a:bodyPr/>
          <a:lstStyle/>
          <a:p>
            <a:r>
              <a:rPr lang="en-US" altLang="en-US" smtClean="0"/>
              <a:t>Phyto-oestrogen can be used as an alternative to clomiphene citrate for ovulation induction in women with polycystic ovarian syndrome.</a:t>
            </a:r>
          </a:p>
          <a:p>
            <a:r>
              <a:rPr lang="en-US" altLang="en-US" smtClean="0"/>
              <a:t>clomiphene citrate 100mg daily for 5 days, and the other group (n=50) received C. racimosa 20mg daily for 10 days. </a:t>
            </a:r>
          </a:p>
          <a:p>
            <a:r>
              <a:rPr lang="en-US" altLang="en-US" smtClean="0"/>
              <a:t>starting from the second day of the cycle for three consecutive cycles, </a:t>
            </a:r>
          </a:p>
        </p:txBody>
      </p:sp>
    </p:spTree>
    <p:extLst>
      <p:ext uri="{BB962C8B-B14F-4D97-AF65-F5344CB8AC3E}">
        <p14:creationId xmlns:p14="http://schemas.microsoft.com/office/powerpoint/2010/main" val="1976098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1"/>
          <p:cNvSpPr>
            <a:spLocks noGrp="1"/>
          </p:cNvSpPr>
          <p:nvPr>
            <p:ph idx="1"/>
          </p:nvPr>
        </p:nvSpPr>
        <p:spPr/>
        <p:txBody>
          <a:bodyPr/>
          <a:lstStyle/>
          <a:p>
            <a:endParaRPr lang="en-US" altLang="en-US" smtClean="0"/>
          </a:p>
        </p:txBody>
      </p:sp>
      <p:pic>
        <p:nvPicPr>
          <p:cNvPr id="5123" name="Content Placeholder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97113" y="0"/>
            <a:ext cx="6215062" cy="617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en-US" altLang="en-US" sz="3600" b="1" smtClean="0">
                <a:cs typeface="Times New Roman" panose="02020603050405020304" pitchFamily="18" charset="0"/>
              </a:rPr>
              <a:t>Tamoxifen Citrate </a:t>
            </a:r>
          </a:p>
        </p:txBody>
      </p:sp>
      <p:sp>
        <p:nvSpPr>
          <p:cNvPr id="32771" name="Rectangle 3"/>
          <p:cNvSpPr>
            <a:spLocks noGrp="1" noChangeArrowheads="1"/>
          </p:cNvSpPr>
          <p:nvPr>
            <p:ph type="body" idx="1"/>
          </p:nvPr>
        </p:nvSpPr>
        <p:spPr/>
        <p:txBody>
          <a:bodyPr/>
          <a:lstStyle/>
          <a:p>
            <a:r>
              <a:rPr lang="en-US" altLang="en-US" sz="2000" smtClean="0">
                <a:cs typeface="Times New Roman" panose="02020603050405020304" pitchFamily="18" charset="0"/>
              </a:rPr>
              <a:t>Nolvadex 10 mg</a:t>
            </a:r>
          </a:p>
          <a:p>
            <a:endParaRPr lang="en-US" altLang="en-US" u="sng" smtClean="0">
              <a:cs typeface="Times New Roman" panose="02020603050405020304" pitchFamily="18" charset="0"/>
            </a:endParaRPr>
          </a:p>
          <a:p>
            <a:r>
              <a:rPr lang="en-US" altLang="en-US" smtClean="0">
                <a:cs typeface="Times New Roman" panose="02020603050405020304" pitchFamily="18" charset="0"/>
              </a:rPr>
              <a:t>May be used alone   </a:t>
            </a:r>
          </a:p>
          <a:p>
            <a:r>
              <a:rPr lang="en-US" altLang="en-US" smtClean="0">
                <a:cs typeface="Times New Roman" panose="02020603050405020304" pitchFamily="18" charset="0"/>
              </a:rPr>
              <a:t> </a:t>
            </a:r>
            <a:r>
              <a:rPr lang="en-US" altLang="en-US" sz="2400" i="1" smtClean="0">
                <a:cs typeface="Times New Roman" panose="02020603050405020304" pitchFamily="18" charset="0"/>
              </a:rPr>
              <a:t>or</a:t>
            </a:r>
          </a:p>
          <a:p>
            <a:r>
              <a:rPr lang="en-US" altLang="en-US" smtClean="0">
                <a:cs typeface="Times New Roman" panose="02020603050405020304" pitchFamily="18" charset="0"/>
              </a:rPr>
              <a:t>In combination with CC to act in synergy for better response or in cases resistant to CC alone.</a:t>
            </a:r>
          </a:p>
          <a:p>
            <a:r>
              <a:rPr lang="en-US" altLang="en-US" smtClean="0">
                <a:cs typeface="Times New Roman" panose="02020603050405020304" pitchFamily="18" charset="0"/>
              </a:rPr>
              <a:t>Or In combination with  GNT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2128838" y="268288"/>
            <a:ext cx="8912225" cy="1281112"/>
          </a:xfrm>
        </p:spPr>
        <p:txBody>
          <a:bodyPr/>
          <a:lstStyle/>
          <a:p>
            <a:r>
              <a:rPr lang="en-US" altLang="en-US" smtClean="0"/>
              <a:t>AROMATASE INHIBITORS</a:t>
            </a:r>
          </a:p>
        </p:txBody>
      </p:sp>
      <p:sp>
        <p:nvSpPr>
          <p:cNvPr id="33795" name="Content Placeholder 2"/>
          <p:cNvSpPr>
            <a:spLocks noGrp="1"/>
          </p:cNvSpPr>
          <p:nvPr>
            <p:ph idx="1"/>
          </p:nvPr>
        </p:nvSpPr>
        <p:spPr>
          <a:xfrm>
            <a:off x="1838325" y="1549400"/>
            <a:ext cx="8915400" cy="3778250"/>
          </a:xfrm>
        </p:spPr>
        <p:txBody>
          <a:bodyPr/>
          <a:lstStyle/>
          <a:p>
            <a:r>
              <a:rPr lang="en-US" altLang="en-US" smtClean="0"/>
              <a:t>The aromatase inhibitors </a:t>
            </a:r>
            <a:r>
              <a:rPr lang="en-US" altLang="en-US" b="1" smtClean="0"/>
              <a:t>letrozole</a:t>
            </a:r>
            <a:r>
              <a:rPr lang="en-US" altLang="en-US" smtClean="0"/>
              <a:t> and </a:t>
            </a:r>
            <a:r>
              <a:rPr lang="en-US" altLang="en-US" b="1" smtClean="0"/>
              <a:t>anastrazole</a:t>
            </a:r>
            <a:r>
              <a:rPr lang="en-US" altLang="en-US" smtClean="0"/>
              <a:t> are emerging as oral alternatives to CC, although they are not FDA-labeled for ovulation induction or COS.</a:t>
            </a:r>
          </a:p>
          <a:p>
            <a:r>
              <a:rPr lang="en-US" altLang="en-US" smtClean="0"/>
              <a:t>Aromatase is an enzyme that converts </a:t>
            </a:r>
            <a:r>
              <a:rPr lang="en-US" altLang="en-US" b="1" smtClean="0"/>
              <a:t>androstenedione to estrone </a:t>
            </a:r>
            <a:r>
              <a:rPr lang="en-US" altLang="en-US" smtClean="0"/>
              <a:t>and </a:t>
            </a:r>
            <a:r>
              <a:rPr lang="en-US" altLang="en-US" b="1" smtClean="0"/>
              <a:t>testosterone to estradiol.</a:t>
            </a:r>
          </a:p>
        </p:txBody>
      </p:sp>
      <p:graphicFrame>
        <p:nvGraphicFramePr>
          <p:cNvPr id="4" name="Diagram 3"/>
          <p:cNvGraphicFramePr/>
          <p:nvPr/>
        </p:nvGraphicFramePr>
        <p:xfrm>
          <a:off x="2589212" y="3200400"/>
          <a:ext cx="8056042" cy="3514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592388" y="623888"/>
            <a:ext cx="8912225" cy="1281112"/>
          </a:xfrm>
        </p:spPr>
        <p:txBody>
          <a:bodyPr/>
          <a:lstStyle/>
          <a:p>
            <a:r>
              <a:rPr lang="en-US" altLang="en-US" smtClean="0"/>
              <a:t>AROMATASE INHIBITORS</a:t>
            </a:r>
          </a:p>
        </p:txBody>
      </p:sp>
      <p:sp>
        <p:nvSpPr>
          <p:cNvPr id="34819" name="Content Placeholder 2"/>
          <p:cNvSpPr>
            <a:spLocks noGrp="1"/>
          </p:cNvSpPr>
          <p:nvPr>
            <p:ph idx="1"/>
          </p:nvPr>
        </p:nvSpPr>
        <p:spPr>
          <a:xfrm>
            <a:off x="1225550" y="2133600"/>
            <a:ext cx="10279063" cy="3778250"/>
          </a:xfrm>
        </p:spPr>
        <p:txBody>
          <a:bodyPr/>
          <a:lstStyle/>
          <a:p>
            <a:r>
              <a:rPr lang="en-US" altLang="en-US" smtClean="0"/>
              <a:t>The recommended administration schedule is similar to clomiphene: once daily for </a:t>
            </a:r>
            <a:r>
              <a:rPr lang="en-US" altLang="en-US" b="1" smtClean="0"/>
              <a:t>5 days </a:t>
            </a:r>
            <a:r>
              <a:rPr lang="en-US" altLang="en-US" smtClean="0"/>
              <a:t>beginning on </a:t>
            </a:r>
            <a:r>
              <a:rPr lang="en-US" altLang="en-US" b="1" smtClean="0"/>
              <a:t>cycle days 3 to 5</a:t>
            </a:r>
            <a:r>
              <a:rPr lang="en-US" altLang="en-US" smtClean="0"/>
              <a:t>. </a:t>
            </a:r>
          </a:p>
          <a:p>
            <a:pPr lvl="1"/>
            <a:r>
              <a:rPr lang="en-US" altLang="en-US" smtClean="0">
                <a:solidFill>
                  <a:srgbClr val="FF0000"/>
                </a:solidFill>
              </a:rPr>
              <a:t>letrozole 2.5 </a:t>
            </a:r>
            <a:r>
              <a:rPr lang="en-US" altLang="en-US" smtClean="0"/>
              <a:t>or 5 mg</a:t>
            </a:r>
          </a:p>
          <a:p>
            <a:pPr lvl="1"/>
            <a:r>
              <a:rPr lang="en-US" altLang="en-US" smtClean="0"/>
              <a:t>anastrozole 1 mg</a:t>
            </a:r>
          </a:p>
          <a:p>
            <a:r>
              <a:rPr lang="en-US" altLang="en-US" smtClean="0"/>
              <a:t>There is a reduced incidence of multiple gestation pregnancy compared with CC because of the development of fewer follicles</a:t>
            </a:r>
          </a:p>
          <a:p>
            <a:r>
              <a:rPr lang="en-US" altLang="en-US" b="1" smtClean="0"/>
              <a:t>Pregnancy rates </a:t>
            </a:r>
            <a:r>
              <a:rPr lang="en-US" altLang="en-US" smtClean="0"/>
              <a:t>with letrozole appear to be </a:t>
            </a:r>
            <a:r>
              <a:rPr lang="en-US" altLang="en-US" b="1" smtClean="0"/>
              <a:t>similar to clomiphene</a:t>
            </a:r>
            <a:r>
              <a:rPr lang="en-US" altLang="en-US" smtClean="0"/>
              <a:t>.</a:t>
            </a:r>
          </a:p>
          <a:p>
            <a:endParaRPr lang="en-US" altLang="en-US" smtClean="0"/>
          </a:p>
          <a:p>
            <a:endParaRPr lang="en-US" altLang="en-US"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592388" y="623888"/>
            <a:ext cx="8912225" cy="1281112"/>
          </a:xfrm>
        </p:spPr>
        <p:txBody>
          <a:bodyPr/>
          <a:lstStyle/>
          <a:p>
            <a:r>
              <a:rPr lang="en-US" altLang="en-US" smtClean="0"/>
              <a:t>AROMATASE INHIBITORS</a:t>
            </a:r>
          </a:p>
        </p:txBody>
      </p:sp>
      <p:sp>
        <p:nvSpPr>
          <p:cNvPr id="3" name="Content Placeholder 2"/>
          <p:cNvSpPr>
            <a:spLocks noGrp="1"/>
          </p:cNvSpPr>
          <p:nvPr>
            <p:ph idx="1"/>
          </p:nvPr>
        </p:nvSpPr>
        <p:spPr>
          <a:xfrm>
            <a:off x="831850" y="1890713"/>
            <a:ext cx="10672763" cy="4021137"/>
          </a:xfrm>
        </p:spPr>
        <p:txBody>
          <a:bodyPr rtlCol="0">
            <a:normAutofit fontScale="92500" lnSpcReduction="20000"/>
          </a:bodyPr>
          <a:lstStyle/>
          <a:p>
            <a:pPr fontAlgn="auto">
              <a:spcAft>
                <a:spcPts val="0"/>
              </a:spcAft>
              <a:buFont typeface="Wingdings 3" charset="2"/>
              <a:buChar char=""/>
              <a:defRPr/>
            </a:pPr>
            <a:r>
              <a:rPr lang="en-US" dirty="0">
                <a:solidFill>
                  <a:schemeClr val="tx1">
                    <a:lumMod val="75000"/>
                    <a:lumOff val="25000"/>
                  </a:schemeClr>
                </a:solidFill>
              </a:rPr>
              <a:t>Adverse </a:t>
            </a:r>
            <a:r>
              <a:rPr lang="en-US" dirty="0" smtClean="0">
                <a:solidFill>
                  <a:schemeClr val="tx1">
                    <a:lumMod val="75000"/>
                    <a:lumOff val="25000"/>
                  </a:schemeClr>
                </a:solidFill>
              </a:rPr>
              <a:t>effects:</a:t>
            </a:r>
          </a:p>
          <a:p>
            <a:pPr fontAlgn="auto">
              <a:spcAft>
                <a:spcPts val="0"/>
              </a:spcAft>
              <a:buFont typeface="Wingdings 3" charset="2"/>
              <a:buChar char=""/>
              <a:defRPr/>
            </a:pPr>
            <a:r>
              <a:rPr lang="en-US" dirty="0" smtClean="0">
                <a:solidFill>
                  <a:schemeClr val="tx1">
                    <a:lumMod val="75000"/>
                    <a:lumOff val="25000"/>
                  </a:schemeClr>
                </a:solidFill>
              </a:rPr>
              <a:t>Aromatase inhibitors </a:t>
            </a:r>
            <a:r>
              <a:rPr lang="en-US" dirty="0">
                <a:solidFill>
                  <a:schemeClr val="tx1">
                    <a:lumMod val="75000"/>
                    <a:lumOff val="25000"/>
                  </a:schemeClr>
                </a:solidFill>
              </a:rPr>
              <a:t>do not affect </a:t>
            </a:r>
            <a:r>
              <a:rPr lang="en-US" b="1" dirty="0">
                <a:solidFill>
                  <a:schemeClr val="tx1">
                    <a:lumMod val="75000"/>
                    <a:lumOff val="25000"/>
                  </a:schemeClr>
                </a:solidFill>
              </a:rPr>
              <a:t>cervical mucus or </a:t>
            </a:r>
            <a:r>
              <a:rPr lang="en-US" b="1" dirty="0" smtClean="0">
                <a:solidFill>
                  <a:schemeClr val="tx1">
                    <a:lumMod val="75000"/>
                    <a:lumOff val="25000"/>
                  </a:schemeClr>
                </a:solidFill>
              </a:rPr>
              <a:t>endometrial development</a:t>
            </a:r>
            <a:r>
              <a:rPr lang="en-US" dirty="0">
                <a:solidFill>
                  <a:schemeClr val="tx1">
                    <a:lumMod val="75000"/>
                    <a:lumOff val="25000"/>
                  </a:schemeClr>
                </a:solidFill>
              </a:rPr>
              <a:t>, but this finding has not translated into </a:t>
            </a:r>
            <a:r>
              <a:rPr lang="en-US" dirty="0" smtClean="0">
                <a:solidFill>
                  <a:schemeClr val="tx1">
                    <a:lumMod val="75000"/>
                    <a:lumOff val="25000"/>
                  </a:schemeClr>
                </a:solidFill>
              </a:rPr>
              <a:t>improved pregnancy </a:t>
            </a:r>
            <a:r>
              <a:rPr lang="en-US" dirty="0">
                <a:solidFill>
                  <a:schemeClr val="tx1">
                    <a:lumMod val="75000"/>
                    <a:lumOff val="25000"/>
                  </a:schemeClr>
                </a:solidFill>
              </a:rPr>
              <a:t>outcomes in clinical </a:t>
            </a:r>
            <a:r>
              <a:rPr lang="en-US" dirty="0" smtClean="0">
                <a:solidFill>
                  <a:schemeClr val="tx1">
                    <a:lumMod val="75000"/>
                    <a:lumOff val="25000"/>
                  </a:schemeClr>
                </a:solidFill>
              </a:rPr>
              <a:t>studies</a:t>
            </a:r>
            <a:r>
              <a:rPr lang="fa-IR" dirty="0" smtClean="0">
                <a:solidFill>
                  <a:schemeClr val="tx1">
                    <a:lumMod val="75000"/>
                    <a:lumOff val="25000"/>
                  </a:schemeClr>
                </a:solidFill>
              </a:rPr>
              <a:t>.</a:t>
            </a:r>
            <a:endParaRPr lang="en-US" dirty="0" smtClean="0">
              <a:solidFill>
                <a:schemeClr val="tx1">
                  <a:lumMod val="75000"/>
                  <a:lumOff val="25000"/>
                </a:schemeClr>
              </a:solidFill>
            </a:endParaRPr>
          </a:p>
          <a:p>
            <a:pPr fontAlgn="auto">
              <a:spcAft>
                <a:spcPts val="0"/>
              </a:spcAft>
              <a:buFont typeface="Wingdings 3" charset="2"/>
              <a:buChar char=""/>
              <a:defRPr/>
            </a:pPr>
            <a:r>
              <a:rPr lang="en-US" dirty="0">
                <a:solidFill>
                  <a:schemeClr val="tx1">
                    <a:lumMod val="75000"/>
                    <a:lumOff val="25000"/>
                  </a:schemeClr>
                </a:solidFill>
              </a:rPr>
              <a:t>Initial </a:t>
            </a:r>
            <a:r>
              <a:rPr lang="en-US" dirty="0" smtClean="0">
                <a:solidFill>
                  <a:schemeClr val="tx1">
                    <a:lumMod val="75000"/>
                    <a:lumOff val="25000"/>
                  </a:schemeClr>
                </a:solidFill>
              </a:rPr>
              <a:t>concerns of </a:t>
            </a:r>
            <a:r>
              <a:rPr lang="en-US" dirty="0">
                <a:solidFill>
                  <a:schemeClr val="tx1">
                    <a:lumMod val="75000"/>
                    <a:lumOff val="25000"/>
                  </a:schemeClr>
                </a:solidFill>
              </a:rPr>
              <a:t>the </a:t>
            </a:r>
            <a:r>
              <a:rPr lang="en-US" b="1" dirty="0">
                <a:solidFill>
                  <a:schemeClr val="tx1">
                    <a:lumMod val="75000"/>
                    <a:lumOff val="25000"/>
                  </a:schemeClr>
                </a:solidFill>
              </a:rPr>
              <a:t>teratogenic potential </a:t>
            </a:r>
            <a:r>
              <a:rPr lang="en-US" dirty="0">
                <a:solidFill>
                  <a:schemeClr val="tx1">
                    <a:lumMod val="75000"/>
                    <a:lumOff val="25000"/>
                  </a:schemeClr>
                </a:solidFill>
              </a:rPr>
              <a:t>of aromatase inhibition during </a:t>
            </a:r>
            <a:r>
              <a:rPr lang="en-US" dirty="0" smtClean="0">
                <a:solidFill>
                  <a:schemeClr val="tx1">
                    <a:lumMod val="75000"/>
                    <a:lumOff val="25000"/>
                  </a:schemeClr>
                </a:solidFill>
              </a:rPr>
              <a:t>fetal development </a:t>
            </a:r>
            <a:r>
              <a:rPr lang="en-US" dirty="0">
                <a:solidFill>
                  <a:schemeClr val="tx1">
                    <a:lumMod val="75000"/>
                    <a:lumOff val="25000"/>
                  </a:schemeClr>
                </a:solidFill>
              </a:rPr>
              <a:t>prompted </a:t>
            </a:r>
            <a:r>
              <a:rPr lang="en-US" dirty="0" smtClean="0">
                <a:solidFill>
                  <a:schemeClr val="tx1">
                    <a:lumMod val="75000"/>
                    <a:lumOff val="25000"/>
                  </a:schemeClr>
                </a:solidFill>
              </a:rPr>
              <a:t>a warning </a:t>
            </a:r>
            <a:r>
              <a:rPr lang="en-US" dirty="0">
                <a:solidFill>
                  <a:schemeClr val="tx1">
                    <a:lumMod val="75000"/>
                    <a:lumOff val="25000"/>
                  </a:schemeClr>
                </a:solidFill>
              </a:rPr>
              <a:t>against use in </a:t>
            </a:r>
            <a:r>
              <a:rPr lang="en-US" dirty="0" smtClean="0">
                <a:solidFill>
                  <a:schemeClr val="tx1">
                    <a:lumMod val="75000"/>
                    <a:lumOff val="25000"/>
                  </a:schemeClr>
                </a:solidFill>
              </a:rPr>
              <a:t>premenopausal women </a:t>
            </a:r>
            <a:r>
              <a:rPr lang="en-US" dirty="0">
                <a:solidFill>
                  <a:schemeClr val="tx1">
                    <a:lumMod val="75000"/>
                    <a:lumOff val="25000"/>
                  </a:schemeClr>
                </a:solidFill>
              </a:rPr>
              <a:t>who are or may become pregnant to be included </a:t>
            </a:r>
            <a:r>
              <a:rPr lang="en-US" dirty="0" smtClean="0">
                <a:solidFill>
                  <a:schemeClr val="tx1">
                    <a:lumMod val="75000"/>
                    <a:lumOff val="25000"/>
                  </a:schemeClr>
                </a:solidFill>
              </a:rPr>
              <a:t>in the </a:t>
            </a:r>
            <a:r>
              <a:rPr lang="en-US" dirty="0">
                <a:solidFill>
                  <a:schemeClr val="tx1">
                    <a:lumMod val="75000"/>
                    <a:lumOff val="25000"/>
                  </a:schemeClr>
                </a:solidFill>
              </a:rPr>
              <a:t>product </a:t>
            </a:r>
            <a:r>
              <a:rPr lang="en-US" dirty="0" smtClean="0">
                <a:solidFill>
                  <a:schemeClr val="tx1">
                    <a:lumMod val="75000"/>
                    <a:lumOff val="25000"/>
                  </a:schemeClr>
                </a:solidFill>
              </a:rPr>
              <a:t>labeling.</a:t>
            </a:r>
          </a:p>
          <a:p>
            <a:pPr fontAlgn="auto">
              <a:spcAft>
                <a:spcPts val="0"/>
              </a:spcAft>
              <a:buFont typeface="Wingdings 3" charset="2"/>
              <a:buChar char=""/>
              <a:defRPr/>
            </a:pPr>
            <a:r>
              <a:rPr lang="en-US" dirty="0">
                <a:solidFill>
                  <a:schemeClr val="tx1">
                    <a:lumMod val="75000"/>
                    <a:lumOff val="25000"/>
                  </a:schemeClr>
                </a:solidFill>
              </a:rPr>
              <a:t>surveillance studies of </a:t>
            </a:r>
            <a:r>
              <a:rPr lang="en-US" dirty="0" err="1" smtClean="0">
                <a:solidFill>
                  <a:schemeClr val="tx1">
                    <a:lumMod val="75000"/>
                    <a:lumOff val="25000"/>
                  </a:schemeClr>
                </a:solidFill>
              </a:rPr>
              <a:t>letrozole</a:t>
            </a:r>
            <a:r>
              <a:rPr lang="en-US" dirty="0" smtClean="0">
                <a:solidFill>
                  <a:schemeClr val="tx1">
                    <a:lumMod val="75000"/>
                    <a:lumOff val="25000"/>
                  </a:schemeClr>
                </a:solidFill>
              </a:rPr>
              <a:t> cycles </a:t>
            </a:r>
            <a:r>
              <a:rPr lang="en-US" b="1" dirty="0">
                <a:solidFill>
                  <a:schemeClr val="tx1">
                    <a:lumMod val="75000"/>
                    <a:lumOff val="25000"/>
                  </a:schemeClr>
                </a:solidFill>
              </a:rPr>
              <a:t>do not demonstrate higher rates of congenital </a:t>
            </a:r>
            <a:r>
              <a:rPr lang="en-US" b="1" dirty="0" smtClean="0">
                <a:solidFill>
                  <a:schemeClr val="tx1">
                    <a:lumMod val="75000"/>
                    <a:lumOff val="25000"/>
                  </a:schemeClr>
                </a:solidFill>
              </a:rPr>
              <a:t>malformations </a:t>
            </a:r>
            <a:r>
              <a:rPr lang="en-US" dirty="0" smtClean="0">
                <a:solidFill>
                  <a:schemeClr val="tx1">
                    <a:lumMod val="75000"/>
                    <a:lumOff val="25000"/>
                  </a:schemeClr>
                </a:solidFill>
              </a:rPr>
              <a:t>as </a:t>
            </a:r>
            <a:r>
              <a:rPr lang="en-US" dirty="0">
                <a:solidFill>
                  <a:schemeClr val="tx1">
                    <a:lumMod val="75000"/>
                    <a:lumOff val="25000"/>
                  </a:schemeClr>
                </a:solidFill>
              </a:rPr>
              <a:t>compared to </a:t>
            </a:r>
            <a:r>
              <a:rPr lang="en-US" dirty="0" smtClean="0">
                <a:solidFill>
                  <a:schemeClr val="tx1">
                    <a:lumMod val="75000"/>
                    <a:lumOff val="25000"/>
                  </a:schemeClr>
                </a:solidFill>
              </a:rPr>
              <a:t>CC.</a:t>
            </a:r>
          </a:p>
          <a:p>
            <a:pPr fontAlgn="auto">
              <a:spcAft>
                <a:spcPts val="0"/>
              </a:spcAft>
              <a:buFont typeface="Wingdings 3" charset="2"/>
              <a:buChar char=""/>
              <a:defRPr/>
            </a:pPr>
            <a:r>
              <a:rPr lang="en-US" dirty="0">
                <a:solidFill>
                  <a:schemeClr val="tx1">
                    <a:lumMod val="75000"/>
                    <a:lumOff val="25000"/>
                  </a:schemeClr>
                </a:solidFill>
              </a:rPr>
              <a:t>The </a:t>
            </a:r>
            <a:r>
              <a:rPr lang="en-US" b="1" dirty="0">
                <a:solidFill>
                  <a:schemeClr val="tx1">
                    <a:lumMod val="75000"/>
                    <a:lumOff val="25000"/>
                  </a:schemeClr>
                </a:solidFill>
              </a:rPr>
              <a:t>early timing </a:t>
            </a:r>
            <a:r>
              <a:rPr lang="en-US" dirty="0">
                <a:solidFill>
                  <a:schemeClr val="tx1">
                    <a:lumMod val="75000"/>
                    <a:lumOff val="25000"/>
                  </a:schemeClr>
                </a:solidFill>
              </a:rPr>
              <a:t>of </a:t>
            </a:r>
            <a:r>
              <a:rPr lang="en-US" dirty="0" smtClean="0">
                <a:solidFill>
                  <a:schemeClr val="tx1">
                    <a:lumMod val="75000"/>
                    <a:lumOff val="25000"/>
                  </a:schemeClr>
                </a:solidFill>
              </a:rPr>
              <a:t>administration in </a:t>
            </a:r>
            <a:r>
              <a:rPr lang="en-US" dirty="0">
                <a:solidFill>
                  <a:schemeClr val="tx1">
                    <a:lumMod val="75000"/>
                    <a:lumOff val="25000"/>
                  </a:schemeClr>
                </a:solidFill>
              </a:rPr>
              <a:t>the cycle reduces the risk of fetal </a:t>
            </a:r>
            <a:r>
              <a:rPr lang="en-US" dirty="0" smtClean="0">
                <a:solidFill>
                  <a:schemeClr val="tx1">
                    <a:lumMod val="75000"/>
                    <a:lumOff val="25000"/>
                  </a:schemeClr>
                </a:solidFill>
              </a:rPr>
              <a:t>exposure.</a:t>
            </a:r>
          </a:p>
          <a:p>
            <a:pPr fontAlgn="auto">
              <a:spcAft>
                <a:spcPts val="0"/>
              </a:spcAft>
              <a:buFont typeface="Wingdings 3" charset="2"/>
              <a:buChar char=""/>
              <a:defRPr/>
            </a:pPr>
            <a:endParaRPr lang="en-US" dirty="0">
              <a:solidFill>
                <a:schemeClr val="tx1">
                  <a:lumMod val="75000"/>
                  <a:lumOff val="25000"/>
                </a:schemeClr>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0" y="354013"/>
            <a:ext cx="5383213" cy="6067425"/>
          </a:xfrm>
        </p:spPr>
        <p:txBody>
          <a:bodyPr/>
          <a:lstStyle/>
          <a:p>
            <a:r>
              <a:rPr lang="en-US" altLang="en-US" sz="2000" smtClean="0"/>
              <a:t> Aromatase inhibitors are a class of drugs that block the conversion of testosterone and androstenedione to estradiol and estrone, respectively </a:t>
            </a:r>
            <a:br>
              <a:rPr lang="en-US" altLang="en-US" sz="2000" smtClean="0"/>
            </a:br>
            <a:r>
              <a:rPr lang="en-US" altLang="en-US" sz="2000" smtClean="0"/>
              <a:t>(unlike clomiphene which blocks estrogen action),</a:t>
            </a:r>
            <a:br>
              <a:rPr lang="en-US" altLang="en-US" sz="2000" smtClean="0"/>
            </a:br>
            <a:r>
              <a:rPr lang="en-US" altLang="en-US" sz="2000" smtClean="0"/>
              <a:t> thereby reducing negative estrogenic feedback at the pituitary.</a:t>
            </a:r>
            <a:br>
              <a:rPr lang="en-US" altLang="en-US" sz="2000" smtClean="0"/>
            </a:br>
            <a:r>
              <a:rPr lang="en-US" altLang="en-US" sz="2000" smtClean="0"/>
              <a:t> In contrast to CC, they appear to be free of the adverse effects on endometrial and cervical mucus attributed to clomiphene citrate </a:t>
            </a:r>
          </a:p>
        </p:txBody>
      </p:sp>
      <p:sp>
        <p:nvSpPr>
          <p:cNvPr id="36867" name="Content Placeholder 2"/>
          <p:cNvSpPr>
            <a:spLocks noGrp="1"/>
          </p:cNvSpPr>
          <p:nvPr>
            <p:ph sz="half" idx="2"/>
          </p:nvPr>
        </p:nvSpPr>
        <p:spPr/>
        <p:txBody>
          <a:bodyPr/>
          <a:lstStyle/>
          <a:p>
            <a:endParaRPr lang="en-US" altLang="en-US" smtClean="0"/>
          </a:p>
        </p:txBody>
      </p:sp>
      <p:pic>
        <p:nvPicPr>
          <p:cNvPr id="36868"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368925" y="1403350"/>
            <a:ext cx="6788150" cy="4408488"/>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gn="ctr" fontAlgn="auto">
              <a:spcAft>
                <a:spcPts val="0"/>
              </a:spcAft>
              <a:defRPr/>
            </a:pPr>
            <a:r>
              <a:rPr lang="en-US" b="1" dirty="0" err="1" smtClean="0">
                <a:solidFill>
                  <a:schemeClr val="tx1">
                    <a:lumMod val="75000"/>
                    <a:lumOff val="25000"/>
                  </a:schemeClr>
                </a:solidFill>
              </a:rPr>
              <a:t>injectable</a:t>
            </a:r>
            <a:r>
              <a:rPr lang="en-US" b="1" dirty="0" smtClean="0">
                <a:solidFill>
                  <a:schemeClr val="tx1">
                    <a:lumMod val="75000"/>
                    <a:lumOff val="25000"/>
                  </a:schemeClr>
                </a:solidFill>
              </a:rPr>
              <a:t> </a:t>
            </a:r>
            <a:r>
              <a:rPr lang="en-US" b="1" dirty="0" err="1" smtClean="0">
                <a:solidFill>
                  <a:schemeClr val="tx1">
                    <a:lumMod val="75000"/>
                    <a:lumOff val="25000"/>
                  </a:schemeClr>
                </a:solidFill>
              </a:rPr>
              <a:t>gonadotropins</a:t>
            </a:r>
            <a:endParaRPr lang="en-US" dirty="0"/>
          </a:p>
        </p:txBody>
      </p:sp>
      <p:sp>
        <p:nvSpPr>
          <p:cNvPr id="3" name="Content Placeholder 2"/>
          <p:cNvSpPr>
            <a:spLocks noGrp="1"/>
          </p:cNvSpPr>
          <p:nvPr>
            <p:ph sz="half" idx="1"/>
          </p:nvPr>
        </p:nvSpPr>
        <p:spPr>
          <a:xfrm>
            <a:off x="838200" y="1825625"/>
            <a:ext cx="10966450" cy="4351338"/>
          </a:xfrm>
        </p:spPr>
        <p:txBody>
          <a:bodyPr rtlCol="0">
            <a:normAutofit/>
          </a:bodyPr>
          <a:lstStyle/>
          <a:p>
            <a:pPr fontAlgn="auto">
              <a:spcAft>
                <a:spcPts val="0"/>
              </a:spcAft>
              <a:buFont typeface="Wingdings 3" charset="2"/>
              <a:buChar char=""/>
              <a:defRPr/>
            </a:pPr>
            <a:r>
              <a:rPr lang="en-US" b="1" dirty="0" err="1" smtClean="0">
                <a:solidFill>
                  <a:schemeClr val="tx1">
                    <a:lumMod val="75000"/>
                    <a:lumOff val="25000"/>
                  </a:schemeClr>
                </a:solidFill>
              </a:rPr>
              <a:t>injectable</a:t>
            </a:r>
            <a:r>
              <a:rPr lang="en-US" b="1" dirty="0" smtClean="0">
                <a:solidFill>
                  <a:schemeClr val="tx1">
                    <a:lumMod val="75000"/>
                    <a:lumOff val="25000"/>
                  </a:schemeClr>
                </a:solidFill>
              </a:rPr>
              <a:t> </a:t>
            </a:r>
            <a:r>
              <a:rPr lang="en-US" b="1" dirty="0" err="1" smtClean="0">
                <a:solidFill>
                  <a:schemeClr val="tx1">
                    <a:lumMod val="75000"/>
                    <a:lumOff val="25000"/>
                  </a:schemeClr>
                </a:solidFill>
              </a:rPr>
              <a:t>gonadotropins</a:t>
            </a:r>
            <a:r>
              <a:rPr lang="en-US" b="1" dirty="0" smtClean="0">
                <a:solidFill>
                  <a:schemeClr val="tx1">
                    <a:lumMod val="75000"/>
                    <a:lumOff val="25000"/>
                  </a:schemeClr>
                </a:solidFill>
              </a:rPr>
              <a:t> </a:t>
            </a:r>
            <a:r>
              <a:rPr lang="en-US" dirty="0" smtClean="0">
                <a:solidFill>
                  <a:schemeClr val="tx1">
                    <a:lumMod val="75000"/>
                    <a:lumOff val="25000"/>
                  </a:schemeClr>
                </a:solidFill>
              </a:rPr>
              <a:t>are administered.</a:t>
            </a:r>
          </a:p>
          <a:p>
            <a:pPr fontAlgn="auto">
              <a:spcAft>
                <a:spcPts val="0"/>
              </a:spcAft>
              <a:buFont typeface="Wingdings 3" charset="2"/>
              <a:buChar char=""/>
              <a:defRPr/>
            </a:pPr>
            <a:r>
              <a:rPr lang="en-US" dirty="0" smtClean="0">
                <a:solidFill>
                  <a:schemeClr val="tx1">
                    <a:lumMod val="75000"/>
                    <a:lumOff val="25000"/>
                  </a:schemeClr>
                </a:solidFill>
              </a:rPr>
              <a:t>The most common </a:t>
            </a:r>
            <a:r>
              <a:rPr lang="en-US" dirty="0" err="1" smtClean="0">
                <a:solidFill>
                  <a:schemeClr val="tx1">
                    <a:lumMod val="75000"/>
                    <a:lumOff val="25000"/>
                  </a:schemeClr>
                </a:solidFill>
              </a:rPr>
              <a:t>gonadotropin</a:t>
            </a:r>
            <a:r>
              <a:rPr lang="en-US" dirty="0" smtClean="0">
                <a:solidFill>
                  <a:schemeClr val="tx1">
                    <a:lumMod val="75000"/>
                    <a:lumOff val="25000"/>
                  </a:schemeClr>
                </a:solidFill>
              </a:rPr>
              <a:t> regimens use FSH administered alone or in combination with LH:</a:t>
            </a:r>
          </a:p>
          <a:p>
            <a:pPr lvl="1" fontAlgn="auto">
              <a:spcAft>
                <a:spcPts val="0"/>
              </a:spcAft>
              <a:buFont typeface="Wingdings 3" charset="2"/>
              <a:buChar char=""/>
              <a:defRPr/>
            </a:pPr>
            <a:r>
              <a:rPr lang="en-US" b="1" dirty="0" smtClean="0">
                <a:solidFill>
                  <a:schemeClr val="tx1">
                    <a:lumMod val="75000"/>
                    <a:lumOff val="25000"/>
                  </a:schemeClr>
                </a:solidFill>
                <a:effectLst>
                  <a:outerShdw blurRad="38100" dist="38100" dir="2700000" algn="tl">
                    <a:srgbClr val="000000">
                      <a:alpha val="43137"/>
                    </a:srgbClr>
                  </a:outerShdw>
                </a:effectLst>
              </a:rPr>
              <a:t>“step-up” </a:t>
            </a:r>
            <a:r>
              <a:rPr lang="en-US" dirty="0" smtClean="0">
                <a:solidFill>
                  <a:schemeClr val="tx1">
                    <a:lumMod val="75000"/>
                    <a:lumOff val="25000"/>
                  </a:schemeClr>
                </a:solidFill>
              </a:rPr>
              <a:t>protocol represents the natural progression of </a:t>
            </a:r>
            <a:r>
              <a:rPr lang="en-US" dirty="0" err="1" smtClean="0">
                <a:solidFill>
                  <a:schemeClr val="tx1">
                    <a:lumMod val="75000"/>
                    <a:lumOff val="25000"/>
                  </a:schemeClr>
                </a:solidFill>
              </a:rPr>
              <a:t>gonadotropin</a:t>
            </a:r>
            <a:r>
              <a:rPr lang="en-US" dirty="0" smtClean="0">
                <a:solidFill>
                  <a:schemeClr val="tx1">
                    <a:lumMod val="75000"/>
                    <a:lumOff val="25000"/>
                  </a:schemeClr>
                </a:solidFill>
              </a:rPr>
              <a:t> release during the menstrual cycle</a:t>
            </a:r>
            <a:r>
              <a:rPr lang="en-US" b="1" dirty="0" smtClean="0">
                <a:solidFill>
                  <a:schemeClr val="tx1">
                    <a:lumMod val="75000"/>
                    <a:lumOff val="25000"/>
                  </a:schemeClr>
                </a:solidFill>
              </a:rPr>
              <a:t>. Initial daily injections of 50 to 75 international units </a:t>
            </a:r>
            <a:r>
              <a:rPr lang="en-US" dirty="0" smtClean="0">
                <a:solidFill>
                  <a:schemeClr val="tx1">
                    <a:lumMod val="75000"/>
                    <a:lumOff val="25000"/>
                  </a:schemeClr>
                </a:solidFill>
              </a:rPr>
              <a:t>are increased in increments of </a:t>
            </a:r>
            <a:r>
              <a:rPr lang="en-US" b="1" dirty="0" smtClean="0">
                <a:solidFill>
                  <a:schemeClr val="tx1">
                    <a:lumMod val="75000"/>
                    <a:lumOff val="25000"/>
                  </a:schemeClr>
                </a:solidFill>
              </a:rPr>
              <a:t>37.5 international units </a:t>
            </a:r>
            <a:r>
              <a:rPr lang="en-US" dirty="0" smtClean="0">
                <a:solidFill>
                  <a:schemeClr val="tx1">
                    <a:lumMod val="75000"/>
                    <a:lumOff val="25000"/>
                  </a:schemeClr>
                </a:solidFill>
              </a:rPr>
              <a:t>as necessary for a follicular response</a:t>
            </a:r>
          </a:p>
          <a:p>
            <a:pPr lvl="1" fontAlgn="auto">
              <a:spcAft>
                <a:spcPts val="0"/>
              </a:spcAft>
              <a:buFont typeface="Wingdings 3" charset="2"/>
              <a:buChar char=""/>
              <a:defRPr/>
            </a:pPr>
            <a:r>
              <a:rPr lang="en-US" b="1" dirty="0" smtClean="0">
                <a:solidFill>
                  <a:schemeClr val="tx1">
                    <a:lumMod val="75000"/>
                    <a:lumOff val="25000"/>
                  </a:schemeClr>
                </a:solidFill>
                <a:effectLst>
                  <a:outerShdw blurRad="38100" dist="38100" dir="2700000" algn="tl">
                    <a:srgbClr val="000000">
                      <a:alpha val="43137"/>
                    </a:srgbClr>
                  </a:outerShdw>
                </a:effectLst>
              </a:rPr>
              <a:t>“step-down” </a:t>
            </a:r>
            <a:r>
              <a:rPr lang="en-US" dirty="0" smtClean="0">
                <a:solidFill>
                  <a:schemeClr val="tx1">
                    <a:lumMod val="75000"/>
                    <a:lumOff val="25000"/>
                  </a:schemeClr>
                </a:solidFill>
              </a:rPr>
              <a:t>protocol uses higher </a:t>
            </a:r>
            <a:r>
              <a:rPr lang="en-US" b="1" dirty="0" smtClean="0">
                <a:solidFill>
                  <a:schemeClr val="tx1">
                    <a:lumMod val="75000"/>
                    <a:lumOff val="25000"/>
                  </a:schemeClr>
                </a:solidFill>
              </a:rPr>
              <a:t>initial daily doses of 150 international units </a:t>
            </a:r>
            <a:r>
              <a:rPr lang="en-US" dirty="0" smtClean="0">
                <a:solidFill>
                  <a:schemeClr val="tx1">
                    <a:lumMod val="75000"/>
                    <a:lumOff val="25000"/>
                  </a:schemeClr>
                </a:solidFill>
              </a:rPr>
              <a:t>until a dominant follicle is apparent on ultrasound. The daily dose is then decreased incrementally until ovulation is triggered.</a:t>
            </a:r>
          </a:p>
          <a:p>
            <a:pPr fontAlgn="auto">
              <a:spcAft>
                <a:spcPts val="0"/>
              </a:spcAft>
              <a:defRPr/>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smtClean="0"/>
              <a:t>Standard Protocol</a:t>
            </a:r>
          </a:p>
        </p:txBody>
      </p:sp>
      <p:sp>
        <p:nvSpPr>
          <p:cNvPr id="5" name="TextBox 4"/>
          <p:cNvSpPr txBox="1"/>
          <p:nvPr/>
        </p:nvSpPr>
        <p:spPr>
          <a:xfrm>
            <a:off x="7639050" y="5643563"/>
            <a:ext cx="2211388" cy="369887"/>
          </a:xfrm>
          <a:prstGeom prst="rect">
            <a:avLst/>
          </a:prstGeom>
          <a:noFill/>
        </p:spPr>
        <p:txBody>
          <a:bodyPr wrap="none">
            <a:spAutoFit/>
          </a:bodyPr>
          <a:lstStyle/>
          <a:p>
            <a:pPr eaLnBrk="1" fontAlgn="auto" hangingPunct="1">
              <a:spcBef>
                <a:spcPts val="0"/>
              </a:spcBef>
              <a:spcAft>
                <a:spcPts val="0"/>
              </a:spcAft>
              <a:defRPr/>
            </a:pPr>
            <a:r>
              <a:rPr lang="en-US" dirty="0">
                <a:solidFill>
                  <a:schemeClr val="bg2">
                    <a:lumMod val="75000"/>
                  </a:schemeClr>
                </a:solidFill>
                <a:latin typeface="+mn-lt"/>
              </a:rPr>
              <a:t>May fit PCOS patients</a:t>
            </a:r>
          </a:p>
        </p:txBody>
      </p:sp>
      <p:pic>
        <p:nvPicPr>
          <p:cNvPr id="389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8463" y="1752600"/>
            <a:ext cx="88773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3048000" y="190500"/>
            <a:ext cx="7010400" cy="1527175"/>
          </a:xfrm>
        </p:spPr>
        <p:txBody>
          <a:bodyPr/>
          <a:lstStyle/>
          <a:p>
            <a:r>
              <a:rPr lang="en-US" altLang="en-US" smtClean="0"/>
              <a:t>Step-Down Protocol</a:t>
            </a:r>
          </a:p>
        </p:txBody>
      </p:sp>
      <p:pic>
        <p:nvPicPr>
          <p:cNvPr id="399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1752600"/>
            <a:ext cx="88773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3048000" y="190500"/>
            <a:ext cx="7010400" cy="1527175"/>
          </a:xfrm>
        </p:spPr>
        <p:txBody>
          <a:bodyPr/>
          <a:lstStyle/>
          <a:p>
            <a:r>
              <a:rPr lang="en-US" altLang="en-US" smtClean="0"/>
              <a:t>Step-Up Protocol</a:t>
            </a:r>
          </a:p>
        </p:txBody>
      </p:sp>
      <p:pic>
        <p:nvPicPr>
          <p:cNvPr id="409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1743075"/>
            <a:ext cx="8896350"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1938"/>
            <a:ext cx="10515600" cy="839787"/>
          </a:xfrm>
        </p:spPr>
        <p:txBody>
          <a:bodyPr rtlCol="0">
            <a:normAutofit fontScale="90000"/>
          </a:bodyPr>
          <a:lstStyle/>
          <a:p>
            <a:pPr fontAlgn="auto">
              <a:spcAft>
                <a:spcPts val="0"/>
              </a:spcAft>
              <a:defRPr/>
            </a:pPr>
            <a:r>
              <a:rPr lang="en-US" dirty="0" smtClean="0">
                <a:solidFill>
                  <a:schemeClr val="accent1">
                    <a:lumMod val="75000"/>
                  </a:schemeClr>
                </a:solidFill>
              </a:rPr>
              <a:t>Recombinant </a:t>
            </a:r>
            <a:r>
              <a:rPr lang="en-US" dirty="0" err="1" smtClean="0">
                <a:solidFill>
                  <a:schemeClr val="accent1">
                    <a:lumMod val="75000"/>
                  </a:schemeClr>
                </a:solidFill>
              </a:rPr>
              <a:t>GnRh</a:t>
            </a:r>
            <a:r>
              <a:rPr lang="en-US" dirty="0" smtClean="0">
                <a:solidFill>
                  <a:schemeClr val="accent1">
                    <a:lumMod val="75000"/>
                  </a:schemeClr>
                </a:solidFill>
              </a:rPr>
              <a:t> analogues: </a:t>
            </a:r>
            <a:r>
              <a:rPr lang="en-US" dirty="0" smtClean="0"/>
              <a:t>* Agonists </a:t>
            </a:r>
            <a:br>
              <a:rPr lang="en-US" dirty="0" smtClean="0"/>
            </a:br>
            <a:endParaRPr lang="en-US" dirty="0"/>
          </a:p>
        </p:txBody>
      </p:sp>
      <p:pic>
        <p:nvPicPr>
          <p:cNvPr id="4198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49313"/>
            <a:ext cx="10923588" cy="569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endParaRPr lang="en-US" altLang="en-US" smtClean="0"/>
          </a:p>
        </p:txBody>
      </p:sp>
      <p:sp>
        <p:nvSpPr>
          <p:cNvPr id="6147" name="Picture 4" descr="20_33"/>
          <p:cNvSpPr>
            <a:spLocks noGrp="1" noChangeAspect="1" noChangeArrowheads="1"/>
          </p:cNvSpPr>
          <p:nvPr/>
        </p:nvSpPr>
        <p:spPr bwMode="auto">
          <a:xfrm>
            <a:off x="6510338" y="1189038"/>
            <a:ext cx="54356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6148" name="Content Placeholder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4050" y="246063"/>
            <a:ext cx="6251575" cy="645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Content Placeholder 6" descr="20_3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3334"/>
          <a:stretch>
            <a:fillRect/>
          </a:stretch>
        </p:blipFill>
        <p:spPr>
          <a:xfrm>
            <a:off x="6510338" y="674688"/>
            <a:ext cx="5681662" cy="4206875"/>
          </a:xfr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907838" cy="873125"/>
          </a:xfrm>
        </p:spPr>
        <p:txBody>
          <a:bodyPr rtlCol="0">
            <a:normAutofit/>
          </a:bodyPr>
          <a:lstStyle/>
          <a:p>
            <a:pPr algn="ctr" fontAlgn="auto">
              <a:spcAft>
                <a:spcPts val="0"/>
              </a:spcAft>
              <a:defRPr/>
            </a:pPr>
            <a:r>
              <a:rPr lang="en-US" dirty="0" smtClean="0">
                <a:solidFill>
                  <a:schemeClr val="accent1">
                    <a:lumMod val="75000"/>
                  </a:schemeClr>
                </a:solidFill>
              </a:rPr>
              <a:t>Recombinant </a:t>
            </a:r>
            <a:r>
              <a:rPr lang="en-US" dirty="0" err="1" smtClean="0">
                <a:solidFill>
                  <a:schemeClr val="accent1">
                    <a:lumMod val="75000"/>
                  </a:schemeClr>
                </a:solidFill>
              </a:rPr>
              <a:t>GnRh</a:t>
            </a:r>
            <a:r>
              <a:rPr lang="en-US" dirty="0" smtClean="0">
                <a:solidFill>
                  <a:schemeClr val="accent1">
                    <a:lumMod val="75000"/>
                  </a:schemeClr>
                </a:solidFill>
              </a:rPr>
              <a:t> analogues: </a:t>
            </a:r>
            <a:r>
              <a:rPr lang="en-US" dirty="0" smtClean="0"/>
              <a:t>* Antagonists</a:t>
            </a:r>
            <a:endParaRPr lang="en-US" dirty="0"/>
          </a:p>
        </p:txBody>
      </p:sp>
      <p:sp>
        <p:nvSpPr>
          <p:cNvPr id="43011" name="Content Placeholder 2"/>
          <p:cNvSpPr>
            <a:spLocks noGrp="1"/>
          </p:cNvSpPr>
          <p:nvPr>
            <p:ph sz="half" idx="2"/>
          </p:nvPr>
        </p:nvSpPr>
        <p:spPr/>
        <p:txBody>
          <a:bodyPr/>
          <a:lstStyle/>
          <a:p>
            <a:endParaRPr lang="en-US" altLang="en-US" smtClean="0"/>
          </a:p>
        </p:txBody>
      </p:sp>
      <p:pic>
        <p:nvPicPr>
          <p:cNvPr id="43012"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211263" y="714375"/>
            <a:ext cx="9245600" cy="5991225"/>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lgn="ctr"/>
            <a:r>
              <a:rPr lang="en-US" altLang="en-US" smtClean="0"/>
              <a:t>Prolactin Reducing Medications</a:t>
            </a:r>
          </a:p>
        </p:txBody>
      </p:sp>
      <p:sp>
        <p:nvSpPr>
          <p:cNvPr id="73731" name="Rectangle 3"/>
          <p:cNvSpPr>
            <a:spLocks noGrp="1" noChangeArrowheads="1"/>
          </p:cNvSpPr>
          <p:nvPr>
            <p:ph type="body" idx="1"/>
          </p:nvPr>
        </p:nvSpPr>
        <p:spPr>
          <a:xfrm>
            <a:off x="3048000" y="1905000"/>
            <a:ext cx="7010400" cy="4495800"/>
          </a:xfrm>
        </p:spPr>
        <p:txBody>
          <a:bodyPr rtlCol="0">
            <a:normAutofit/>
          </a:bodyPr>
          <a:lstStyle/>
          <a:p>
            <a:pPr marL="0" indent="0" fontAlgn="auto">
              <a:spcBef>
                <a:spcPct val="0"/>
              </a:spcBef>
              <a:spcAft>
                <a:spcPts val="0"/>
              </a:spcAft>
              <a:buFont typeface="Arial" panose="020B0604020202020204" pitchFamily="34" charset="0"/>
              <a:buNone/>
              <a:defRPr/>
            </a:pPr>
            <a:r>
              <a:rPr lang="en-US" sz="2400" dirty="0"/>
              <a:t>- For </a:t>
            </a:r>
            <a:r>
              <a:rPr lang="en-US" sz="2400" dirty="0" err="1"/>
              <a:t>Hyperprolactinaemia</a:t>
            </a:r>
            <a:r>
              <a:rPr lang="en-US" sz="2400" dirty="0"/>
              <a:t> associated infertility.</a:t>
            </a:r>
          </a:p>
          <a:p>
            <a:pPr fontAlgn="auto">
              <a:spcBef>
                <a:spcPct val="0"/>
              </a:spcBef>
              <a:spcAft>
                <a:spcPts val="0"/>
              </a:spcAft>
              <a:defRPr/>
            </a:pPr>
            <a:endParaRPr lang="en-US" sz="2400" u="sng" dirty="0"/>
          </a:p>
          <a:p>
            <a:pPr marL="0" indent="0" fontAlgn="auto">
              <a:spcBef>
                <a:spcPct val="0"/>
              </a:spcBef>
              <a:spcAft>
                <a:spcPts val="0"/>
              </a:spcAft>
              <a:buFont typeface="Arial" panose="020B0604020202020204" pitchFamily="34" charset="0"/>
              <a:buNone/>
              <a:defRPr/>
            </a:pPr>
            <a:r>
              <a:rPr lang="en-US" sz="2400" u="sng" dirty="0"/>
              <a:t>Causes:</a:t>
            </a:r>
          </a:p>
          <a:p>
            <a:pPr fontAlgn="auto">
              <a:spcAft>
                <a:spcPts val="0"/>
              </a:spcAft>
              <a:defRPr/>
            </a:pPr>
            <a:r>
              <a:rPr lang="en-US" sz="2000" dirty="0"/>
              <a:t>Pituitary adenoma (</a:t>
            </a:r>
            <a:r>
              <a:rPr lang="en-US" sz="2000" dirty="0" err="1"/>
              <a:t>prolactinoma</a:t>
            </a:r>
            <a:r>
              <a:rPr lang="en-US" sz="2000" dirty="0"/>
              <a:t>).</a:t>
            </a:r>
          </a:p>
          <a:p>
            <a:pPr fontAlgn="auto">
              <a:spcAft>
                <a:spcPts val="0"/>
              </a:spcAft>
              <a:defRPr/>
            </a:pPr>
            <a:r>
              <a:rPr lang="en-US" sz="2000" dirty="0"/>
              <a:t>Hyperactive </a:t>
            </a:r>
            <a:r>
              <a:rPr lang="en-US" sz="2000" dirty="0" err="1"/>
              <a:t>lactotrophs</a:t>
            </a:r>
            <a:r>
              <a:rPr lang="en-US" sz="2000" dirty="0"/>
              <a:t>.</a:t>
            </a:r>
          </a:p>
          <a:p>
            <a:pPr fontAlgn="auto">
              <a:spcAft>
                <a:spcPts val="0"/>
              </a:spcAft>
              <a:defRPr/>
            </a:pPr>
            <a:r>
              <a:rPr lang="en-US" sz="2000" dirty="0"/>
              <a:t>Medications: </a:t>
            </a:r>
            <a:r>
              <a:rPr lang="en-US" sz="1800" dirty="0"/>
              <a:t>tranquilizers, hallucinogens, painkillers, alcohol,..</a:t>
            </a:r>
          </a:p>
          <a:p>
            <a:pPr fontAlgn="auto">
              <a:spcAft>
                <a:spcPts val="0"/>
              </a:spcAft>
              <a:defRPr/>
            </a:pPr>
            <a:r>
              <a:rPr lang="en-US" sz="2000" dirty="0"/>
              <a:t>Diseases of the kidney or thyroid gland.</a:t>
            </a:r>
          </a:p>
          <a:p>
            <a:pPr fontAlgn="auto">
              <a:spcAft>
                <a:spcPts val="0"/>
              </a:spcAft>
              <a:defRPr/>
            </a:pPr>
            <a:endParaRPr lang="en-US" sz="2400" dirty="0"/>
          </a:p>
          <a:p>
            <a:pPr marL="0" indent="0" fontAlgn="auto">
              <a:spcAft>
                <a:spcPts val="0"/>
              </a:spcAft>
              <a:buFont typeface="Arial" panose="020B0604020202020204" pitchFamily="34" charset="0"/>
              <a:buNone/>
              <a:defRPr/>
            </a:pPr>
            <a:r>
              <a:rPr lang="en-US" sz="2400" u="sng" dirty="0"/>
              <a:t>Dopamine agonist: </a:t>
            </a:r>
            <a:r>
              <a:rPr lang="en-US" sz="2400" dirty="0"/>
              <a:t>		- </a:t>
            </a:r>
            <a:r>
              <a:rPr lang="en-US" sz="2400" dirty="0" err="1"/>
              <a:t>Bromocriptine</a:t>
            </a:r>
            <a:r>
              <a:rPr lang="en-US" sz="2400" dirty="0"/>
              <a:t>.</a:t>
            </a:r>
            <a:endParaRPr lang="en-US" sz="2200" dirty="0"/>
          </a:p>
          <a:p>
            <a:pPr marL="457200" lvl="1" indent="0" fontAlgn="auto">
              <a:spcAft>
                <a:spcPts val="0"/>
              </a:spcAft>
              <a:buFont typeface="Arial" panose="020B0604020202020204" pitchFamily="34" charset="0"/>
              <a:buNone/>
              <a:defRPr/>
            </a:pPr>
            <a:r>
              <a:rPr lang="en-US" sz="2200" dirty="0"/>
              <a:t>				- Quinagolide.	</a:t>
            </a:r>
          </a:p>
          <a:p>
            <a:pPr marL="457200" lvl="1" indent="0" fontAlgn="auto">
              <a:spcAft>
                <a:spcPts val="0"/>
              </a:spcAft>
              <a:buFont typeface="Arial" panose="020B0604020202020204" pitchFamily="34" charset="0"/>
              <a:buNone/>
              <a:defRPr/>
            </a:pPr>
            <a:r>
              <a:rPr lang="en-US" sz="2200" dirty="0"/>
              <a:t>				- </a:t>
            </a:r>
            <a:r>
              <a:rPr lang="en-US" sz="2200" dirty="0" err="1"/>
              <a:t>Cabergoline</a:t>
            </a:r>
            <a:endParaRPr lang="en-US" sz="22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algn="ctr"/>
            <a:r>
              <a:rPr lang="en-US" altLang="en-US" smtClean="0"/>
              <a:t>Cupping Therapy</a:t>
            </a:r>
          </a:p>
        </p:txBody>
      </p:sp>
      <p:pic>
        <p:nvPicPr>
          <p:cNvPr id="45059"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198813" y="1825625"/>
            <a:ext cx="5794375" cy="4351338"/>
          </a:xfr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algn="ctr"/>
            <a:r>
              <a:rPr lang="en-US" altLang="en-US" smtClean="0"/>
              <a:t>Ovarian Drilling</a:t>
            </a:r>
          </a:p>
        </p:txBody>
      </p:sp>
      <p:sp>
        <p:nvSpPr>
          <p:cNvPr id="46083" name="Content Placeholder 2"/>
          <p:cNvSpPr>
            <a:spLocks noGrp="1"/>
          </p:cNvSpPr>
          <p:nvPr>
            <p:ph idx="1"/>
          </p:nvPr>
        </p:nvSpPr>
        <p:spPr>
          <a:xfrm>
            <a:off x="838200" y="1600200"/>
            <a:ext cx="10515600" cy="4576763"/>
          </a:xfrm>
        </p:spPr>
        <p:txBody>
          <a:bodyPr/>
          <a:lstStyle/>
          <a:p>
            <a:r>
              <a:rPr lang="en-US" altLang="en-US" smtClean="0"/>
              <a:t>Unilateral laparoscopic ovarian drilling (ULOD)</a:t>
            </a:r>
          </a:p>
          <a:p>
            <a:r>
              <a:rPr lang="en-US" altLang="en-US" smtClean="0"/>
              <a:t>Bilateral laparoscopic ovarian drilling (BLOD)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755650" y="174625"/>
            <a:ext cx="5891213" cy="1325563"/>
          </a:xfrm>
        </p:spPr>
        <p:txBody>
          <a:bodyPr/>
          <a:lstStyle/>
          <a:p>
            <a:pPr algn="ctr"/>
            <a:r>
              <a:rPr lang="en-US" altLang="en-US" smtClean="0"/>
              <a:t>PCOS</a:t>
            </a:r>
          </a:p>
        </p:txBody>
      </p:sp>
      <p:sp>
        <p:nvSpPr>
          <p:cNvPr id="47107" name="Content Placeholder 2"/>
          <p:cNvSpPr>
            <a:spLocks noGrp="1"/>
          </p:cNvSpPr>
          <p:nvPr>
            <p:ph idx="1"/>
          </p:nvPr>
        </p:nvSpPr>
        <p:spPr>
          <a:xfrm>
            <a:off x="0" y="1401763"/>
            <a:ext cx="10515600" cy="4351337"/>
          </a:xfrm>
        </p:spPr>
        <p:txBody>
          <a:bodyPr/>
          <a:lstStyle/>
          <a:p>
            <a:pPr marL="0" indent="0">
              <a:buFont typeface="Arial" panose="020B0604020202020204" pitchFamily="34" charset="0"/>
              <a:buNone/>
            </a:pPr>
            <a:r>
              <a:rPr lang="en-US" altLang="en-US" smtClean="0"/>
              <a:t>First-line treatment for ovulation induction</a:t>
            </a:r>
          </a:p>
          <a:p>
            <a:pPr marL="0" indent="0">
              <a:buFont typeface="Arial" panose="020B0604020202020204" pitchFamily="34" charset="0"/>
              <a:buNone/>
            </a:pPr>
            <a:r>
              <a:rPr lang="en-US" altLang="en-US" smtClean="0"/>
              <a:t> when fertility is desired is clomiphene citrate.</a:t>
            </a:r>
            <a:r>
              <a:rPr lang="en-US" altLang="en-US" baseline="30000" smtClean="0"/>
              <a:t> </a:t>
            </a:r>
          </a:p>
          <a:p>
            <a:pPr marL="0" indent="0">
              <a:buFont typeface="Arial" panose="020B0604020202020204" pitchFamily="34" charset="0"/>
              <a:buNone/>
            </a:pPr>
            <a:r>
              <a:rPr lang="en-US" altLang="en-US" smtClean="0"/>
              <a:t>Second-line strategies may be equally </a:t>
            </a:r>
          </a:p>
          <a:p>
            <a:pPr marL="0" indent="0">
              <a:buFont typeface="Arial" panose="020B0604020202020204" pitchFamily="34" charset="0"/>
              <a:buNone/>
            </a:pPr>
            <a:r>
              <a:rPr lang="en-US" altLang="en-US" smtClean="0"/>
              <a:t>effective in infertile women with clomiphene </a:t>
            </a:r>
          </a:p>
          <a:p>
            <a:pPr marL="0" indent="0">
              <a:buFont typeface="Arial" panose="020B0604020202020204" pitchFamily="34" charset="0"/>
              <a:buNone/>
            </a:pPr>
            <a:r>
              <a:rPr lang="en-US" altLang="en-US" smtClean="0"/>
              <a:t>citrate–resistant PCOS are</a:t>
            </a:r>
          </a:p>
          <a:p>
            <a:pPr marL="0" indent="0">
              <a:buFont typeface="Arial" panose="020B0604020202020204" pitchFamily="34" charset="0"/>
              <a:buNone/>
            </a:pPr>
            <a:r>
              <a:rPr lang="en-US" altLang="en-US" smtClean="0"/>
              <a:t>combined metformin/letrozole and bilateral</a:t>
            </a:r>
          </a:p>
          <a:p>
            <a:pPr marL="0" indent="0">
              <a:buFont typeface="Arial" panose="020B0604020202020204" pitchFamily="34" charset="0"/>
              <a:buNone/>
            </a:pPr>
            <a:r>
              <a:rPr lang="en-US" altLang="en-US" smtClean="0"/>
              <a:t> ovarian drilling are similarly effective</a:t>
            </a:r>
          </a:p>
        </p:txBody>
      </p:sp>
      <p:pic>
        <p:nvPicPr>
          <p:cNvPr id="47108" name="Content Placeholder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75463" y="979488"/>
            <a:ext cx="5316537"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algn="ctr"/>
            <a:r>
              <a:rPr lang="en-US" altLang="en-US" sz="3200" b="1" smtClean="0"/>
              <a:t/>
            </a:r>
            <a:br>
              <a:rPr lang="en-US" altLang="en-US" sz="3200" b="1" smtClean="0"/>
            </a:br>
            <a:r>
              <a:rPr lang="en-US" altLang="en-US" sz="3200" b="1" smtClean="0"/>
              <a:t>Comparative effectiveness of 9 ovulation-induction therapies in patients with clomiphene citrate-resistant polycystic ovary syndrome 2017</a:t>
            </a:r>
            <a:br>
              <a:rPr lang="en-US" altLang="en-US" sz="3200" b="1" smtClean="0"/>
            </a:br>
            <a:endParaRPr lang="en-US" altLang="en-US" sz="3200" smtClean="0"/>
          </a:p>
        </p:txBody>
      </p:sp>
      <p:sp>
        <p:nvSpPr>
          <p:cNvPr id="3" name="Content Placeholder 2"/>
          <p:cNvSpPr>
            <a:spLocks noGrp="1"/>
          </p:cNvSpPr>
          <p:nvPr>
            <p:ph idx="1"/>
          </p:nvPr>
        </p:nvSpPr>
        <p:spPr/>
        <p:txBody>
          <a:bodyPr rtlCol="0">
            <a:normAutofit fontScale="70000" lnSpcReduction="20000"/>
          </a:bodyPr>
          <a:lstStyle/>
          <a:p>
            <a:pPr fontAlgn="auto">
              <a:spcAft>
                <a:spcPts val="0"/>
              </a:spcAft>
              <a:defRPr/>
            </a:pPr>
            <a:r>
              <a:rPr lang="en-US" dirty="0"/>
              <a:t>26 randomized clinical trials with 2722 participants and 9 types of therapies</a:t>
            </a:r>
            <a:r>
              <a:rPr lang="en-US" dirty="0" smtClean="0"/>
              <a:t>:</a:t>
            </a:r>
          </a:p>
          <a:p>
            <a:pPr fontAlgn="auto">
              <a:spcAft>
                <a:spcPts val="0"/>
              </a:spcAft>
              <a:defRPr/>
            </a:pPr>
            <a:r>
              <a:rPr lang="en-US" dirty="0" smtClean="0"/>
              <a:t> </a:t>
            </a:r>
            <a:r>
              <a:rPr lang="en-US" dirty="0"/>
              <a:t>clomiphene citrate (CC), metformin, </a:t>
            </a:r>
            <a:r>
              <a:rPr lang="en-US" dirty="0" err="1"/>
              <a:t>letrozole</a:t>
            </a:r>
            <a:r>
              <a:rPr lang="en-US" dirty="0"/>
              <a:t>, follicle stimulating hormone (FSH), human menopausal gonadotropin (</a:t>
            </a:r>
            <a:r>
              <a:rPr lang="en-US" dirty="0" err="1"/>
              <a:t>hMG</a:t>
            </a:r>
            <a:r>
              <a:rPr lang="en-US" dirty="0"/>
              <a:t>), unilateral laparoscopic ovarian drilling (ULOD), bilateral laparoscopic ovarian drilling (BLOD), the combination of metformin with </a:t>
            </a:r>
            <a:r>
              <a:rPr lang="en-US" dirty="0" err="1"/>
              <a:t>letrozole</a:t>
            </a:r>
            <a:r>
              <a:rPr lang="en-US" dirty="0"/>
              <a:t> (</a:t>
            </a:r>
            <a:r>
              <a:rPr lang="en-US" dirty="0" err="1"/>
              <a:t>metformin+letrozole</a:t>
            </a:r>
            <a:r>
              <a:rPr lang="en-US" dirty="0"/>
              <a:t>), and the combination of metformin with CC (</a:t>
            </a:r>
            <a:r>
              <a:rPr lang="en-US" dirty="0" err="1"/>
              <a:t>metformin+CC</a:t>
            </a:r>
            <a:r>
              <a:rPr lang="en-US" dirty="0"/>
              <a:t>). </a:t>
            </a:r>
            <a:endParaRPr lang="en-US" dirty="0" smtClean="0"/>
          </a:p>
          <a:p>
            <a:pPr fontAlgn="auto">
              <a:spcAft>
                <a:spcPts val="0"/>
              </a:spcAft>
              <a:defRPr/>
            </a:pPr>
            <a:r>
              <a:rPr lang="en-US" dirty="0" smtClean="0"/>
              <a:t>The </a:t>
            </a:r>
            <a:r>
              <a:rPr lang="en-US" dirty="0"/>
              <a:t>network meta-analysis demonstrates that </a:t>
            </a:r>
            <a:r>
              <a:rPr lang="en-US" dirty="0" err="1"/>
              <a:t>hMG</a:t>
            </a:r>
            <a:r>
              <a:rPr lang="en-US" dirty="0"/>
              <a:t> therapy result in higher pregnancy rates than BLOD, ULOD and CC therapies. </a:t>
            </a:r>
            <a:endParaRPr lang="en-US" dirty="0" smtClean="0"/>
          </a:p>
          <a:p>
            <a:pPr fontAlgn="auto">
              <a:spcAft>
                <a:spcPts val="0"/>
              </a:spcAft>
              <a:defRPr/>
            </a:pPr>
            <a:r>
              <a:rPr lang="en-US" dirty="0" smtClean="0"/>
              <a:t>Pregnancy</a:t>
            </a:r>
            <a:r>
              <a:rPr lang="en-US" dirty="0"/>
              <a:t>, live birth and </a:t>
            </a:r>
            <a:r>
              <a:rPr lang="en-US" dirty="0" smtClean="0"/>
              <a:t>ovulation </a:t>
            </a:r>
            <a:r>
              <a:rPr lang="en-US" dirty="0"/>
              <a:t>rates are significantly higher in </a:t>
            </a:r>
            <a:r>
              <a:rPr lang="en-US" dirty="0" err="1"/>
              <a:t>metformin+letrozole</a:t>
            </a:r>
            <a:r>
              <a:rPr lang="en-US" dirty="0"/>
              <a:t> and FSH groups than CC group. </a:t>
            </a:r>
            <a:endParaRPr lang="en-US" dirty="0" smtClean="0"/>
          </a:p>
          <a:p>
            <a:pPr fontAlgn="auto">
              <a:spcAft>
                <a:spcPts val="0"/>
              </a:spcAft>
              <a:defRPr/>
            </a:pPr>
            <a:r>
              <a:rPr lang="en-US" dirty="0" smtClean="0"/>
              <a:t>The </a:t>
            </a:r>
            <a:r>
              <a:rPr lang="en-US" dirty="0"/>
              <a:t>abortion rate in the </a:t>
            </a:r>
            <a:r>
              <a:rPr lang="en-US" dirty="0" err="1"/>
              <a:t>metformin+letrozole</a:t>
            </a:r>
            <a:r>
              <a:rPr lang="en-US" dirty="0"/>
              <a:t> group is significantly lower than that in the </a:t>
            </a:r>
            <a:r>
              <a:rPr lang="en-US" dirty="0" err="1"/>
              <a:t>metformin+CC</a:t>
            </a:r>
            <a:r>
              <a:rPr lang="en-US" dirty="0"/>
              <a:t> group. </a:t>
            </a:r>
            <a:endParaRPr lang="en-US" dirty="0" smtClean="0"/>
          </a:p>
          <a:p>
            <a:pPr fontAlgn="auto">
              <a:spcAft>
                <a:spcPts val="0"/>
              </a:spcAft>
              <a:defRPr/>
            </a:pPr>
            <a:r>
              <a:rPr lang="en-US" dirty="0" smtClean="0"/>
              <a:t>Ranking </a:t>
            </a:r>
            <a:r>
              <a:rPr lang="en-US" dirty="0"/>
              <a:t>probabilities show that, apart from gonadotropin (FSH and </a:t>
            </a:r>
            <a:r>
              <a:rPr lang="en-US" dirty="0" err="1"/>
              <a:t>hMG</a:t>
            </a:r>
            <a:r>
              <a:rPr lang="en-US" dirty="0"/>
              <a:t>), </a:t>
            </a:r>
            <a:r>
              <a:rPr lang="en-US" dirty="0" err="1"/>
              <a:t>metformin+letrozole</a:t>
            </a:r>
            <a:r>
              <a:rPr lang="en-US" dirty="0"/>
              <a:t> is also potentially more effective in improving reproductive outcomes than other therapies</a:t>
            </a:r>
            <a:r>
              <a:rPr lang="en-US" dirty="0" smtClean="0"/>
              <a:t>.</a:t>
            </a:r>
          </a:p>
          <a:p>
            <a:pPr fontAlgn="auto">
              <a:spcAft>
                <a:spcPts val="0"/>
              </a:spcAft>
              <a:defRPr/>
            </a:pPr>
            <a:r>
              <a:rPr lang="en-US" dirty="0" smtClean="0"/>
              <a:t> </a:t>
            </a:r>
            <a:r>
              <a:rPr lang="en-US" dirty="0"/>
              <a:t>In conclusion, owing to the low quality of evidence and the wide confidence </a:t>
            </a:r>
            <a:r>
              <a:rPr lang="en-US" dirty="0" smtClean="0"/>
              <a:t>intervals, no </a:t>
            </a:r>
            <a:r>
              <a:rPr lang="en-US" dirty="0"/>
              <a:t>recommendation could be made for the treatment of ovulation-induction in patients with CCR PCOS.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nl-NL" altLang="en-US" smtClean="0">
                <a:cs typeface="Times New Roman" panose="02020603050405020304" pitchFamily="18" charset="0"/>
              </a:rPr>
              <a:t>Basic fertility work up</a:t>
            </a:r>
            <a:r>
              <a:rPr lang="en-US" altLang="en-US" b="1" smtClean="0">
                <a:solidFill>
                  <a:schemeClr val="accent2"/>
                </a:solidFill>
                <a:cs typeface="Times New Roman" panose="02020603050405020304" pitchFamily="18" charset="0"/>
              </a:rPr>
              <a:t> </a:t>
            </a:r>
            <a:endParaRPr lang="en-US" altLang="en-US" smtClean="0"/>
          </a:p>
        </p:txBody>
      </p:sp>
      <p:sp>
        <p:nvSpPr>
          <p:cNvPr id="7172" name="Line 4"/>
          <p:cNvSpPr>
            <a:spLocks noChangeShapeType="1"/>
          </p:cNvSpPr>
          <p:nvPr/>
        </p:nvSpPr>
        <p:spPr bwMode="auto">
          <a:xfrm>
            <a:off x="2847975" y="3779838"/>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3" name="Rectangle 5"/>
          <p:cNvSpPr>
            <a:spLocks noChangeArrowheads="1"/>
          </p:cNvSpPr>
          <p:nvPr/>
        </p:nvSpPr>
        <p:spPr bwMode="auto">
          <a:xfrm>
            <a:off x="4379913" y="2068513"/>
            <a:ext cx="2819400" cy="914400"/>
          </a:xfrm>
          <a:prstGeom prst="rect">
            <a:avLst/>
          </a:prstGeom>
          <a:solidFill>
            <a:schemeClr val="bg1"/>
          </a:solidFill>
          <a:ln w="9525">
            <a:solidFill>
              <a:schemeClr val="tx2"/>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990000"/>
                </a:solidFill>
                <a:latin typeface="Arial" panose="020B0604020202020204" pitchFamily="34" charset="0"/>
                <a:cs typeface="Arial" panose="020B0604020202020204" pitchFamily="34" charset="0"/>
              </a:rPr>
              <a:t>History</a:t>
            </a:r>
          </a:p>
          <a:p>
            <a:pPr algn="ctr" eaLnBrk="1" hangingPunct="1"/>
            <a:r>
              <a:rPr lang="en-US" altLang="en-US" sz="2000" b="1">
                <a:solidFill>
                  <a:srgbClr val="990000"/>
                </a:solidFill>
                <a:latin typeface="Arial" panose="020B0604020202020204" pitchFamily="34" charset="0"/>
                <a:cs typeface="Arial" panose="020B0604020202020204" pitchFamily="34" charset="0"/>
              </a:rPr>
              <a:t>Physical examination</a:t>
            </a:r>
            <a:endParaRPr lang="nl-NL" altLang="en-US" sz="2000" b="1">
              <a:solidFill>
                <a:srgbClr val="990000"/>
              </a:solidFill>
              <a:latin typeface="Arial" panose="020B0604020202020204" pitchFamily="34" charset="0"/>
              <a:cs typeface="Arial" panose="020B0604020202020204" pitchFamily="34" charset="0"/>
            </a:endParaRPr>
          </a:p>
        </p:txBody>
      </p:sp>
      <p:sp>
        <p:nvSpPr>
          <p:cNvPr id="7174" name="Rectangle 7"/>
          <p:cNvSpPr>
            <a:spLocks noChangeArrowheads="1"/>
          </p:cNvSpPr>
          <p:nvPr/>
        </p:nvSpPr>
        <p:spPr bwMode="auto">
          <a:xfrm>
            <a:off x="1431925" y="4275138"/>
            <a:ext cx="2565400" cy="1295400"/>
          </a:xfrm>
          <a:prstGeom prst="rect">
            <a:avLst/>
          </a:prstGeom>
          <a:solidFill>
            <a:schemeClr val="bg1"/>
          </a:solidFill>
          <a:ln w="9525">
            <a:solidFill>
              <a:schemeClr val="tx2"/>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990000"/>
                </a:solidFill>
                <a:latin typeface="Arial" panose="020B0604020202020204" pitchFamily="34" charset="0"/>
                <a:cs typeface="Arial" panose="020B0604020202020204" pitchFamily="34" charset="0"/>
              </a:rPr>
              <a:t>Ovulation evaluation</a:t>
            </a:r>
            <a:endParaRPr lang="nl-NL" altLang="en-US" sz="2000">
              <a:solidFill>
                <a:srgbClr val="990000"/>
              </a:solidFill>
              <a:latin typeface="Arial" panose="020B0604020202020204" pitchFamily="34" charset="0"/>
              <a:cs typeface="Arial" panose="020B0604020202020204" pitchFamily="34" charset="0"/>
            </a:endParaRPr>
          </a:p>
        </p:txBody>
      </p:sp>
      <p:sp>
        <p:nvSpPr>
          <p:cNvPr id="7175" name="Line 12"/>
          <p:cNvSpPr>
            <a:spLocks noChangeShapeType="1"/>
          </p:cNvSpPr>
          <p:nvPr/>
        </p:nvSpPr>
        <p:spPr bwMode="auto">
          <a:xfrm>
            <a:off x="5789613" y="3741738"/>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6" name="Rectangle 9"/>
          <p:cNvSpPr>
            <a:spLocks noChangeArrowheads="1"/>
          </p:cNvSpPr>
          <p:nvPr/>
        </p:nvSpPr>
        <p:spPr bwMode="auto">
          <a:xfrm>
            <a:off x="5126038" y="4292600"/>
            <a:ext cx="2179637" cy="533400"/>
          </a:xfrm>
          <a:prstGeom prst="rect">
            <a:avLst/>
          </a:prstGeom>
          <a:solidFill>
            <a:schemeClr val="bg1"/>
          </a:solidFill>
          <a:ln w="9525">
            <a:solidFill>
              <a:schemeClr val="tx2"/>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nl-NL" altLang="en-US" sz="2000" b="1">
                <a:solidFill>
                  <a:srgbClr val="990000"/>
                </a:solidFill>
                <a:latin typeface="Arial" panose="020B0604020202020204" pitchFamily="34" charset="0"/>
                <a:cs typeface="Arial" panose="020B0604020202020204" pitchFamily="34" charset="0"/>
              </a:rPr>
              <a:t>Semen analysis</a:t>
            </a:r>
          </a:p>
        </p:txBody>
      </p:sp>
      <p:sp>
        <p:nvSpPr>
          <p:cNvPr id="7177" name="Rectangle 11"/>
          <p:cNvSpPr>
            <a:spLocks noChangeArrowheads="1"/>
          </p:cNvSpPr>
          <p:nvPr/>
        </p:nvSpPr>
        <p:spPr bwMode="auto">
          <a:xfrm>
            <a:off x="9548813" y="4292600"/>
            <a:ext cx="2151062" cy="1600200"/>
          </a:xfrm>
          <a:prstGeom prst="rect">
            <a:avLst/>
          </a:prstGeom>
          <a:solidFill>
            <a:schemeClr val="bg1"/>
          </a:solidFill>
          <a:ln w="9525">
            <a:solidFill>
              <a:schemeClr val="tx2"/>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nl-NL" altLang="en-US" sz="2000" b="1">
                <a:solidFill>
                  <a:srgbClr val="990000"/>
                </a:solidFill>
                <a:latin typeface="Arial" panose="020B0604020202020204" pitchFamily="34" charset="0"/>
                <a:cs typeface="Arial" panose="020B0604020202020204" pitchFamily="34" charset="0"/>
              </a:rPr>
              <a:t>Tubal </a:t>
            </a:r>
            <a:r>
              <a:rPr lang="en-US" altLang="en-US" sz="2000" b="1">
                <a:solidFill>
                  <a:srgbClr val="990000"/>
                </a:solidFill>
                <a:latin typeface="Arial" panose="020B0604020202020204" pitchFamily="34" charset="0"/>
                <a:cs typeface="Arial" panose="020B0604020202020204" pitchFamily="34" charset="0"/>
              </a:rPr>
              <a:t>p</a:t>
            </a:r>
            <a:r>
              <a:rPr lang="nl-NL" altLang="en-US" sz="2000" b="1">
                <a:solidFill>
                  <a:srgbClr val="990000"/>
                </a:solidFill>
                <a:latin typeface="Arial" panose="020B0604020202020204" pitchFamily="34" charset="0"/>
                <a:cs typeface="Arial" panose="020B0604020202020204" pitchFamily="34" charset="0"/>
              </a:rPr>
              <a:t>atency</a:t>
            </a:r>
            <a:r>
              <a:rPr lang="en-US" altLang="en-US" sz="2000" b="1">
                <a:solidFill>
                  <a:srgbClr val="990000"/>
                </a:solidFill>
                <a:latin typeface="Arial" panose="020B0604020202020204" pitchFamily="34" charset="0"/>
                <a:cs typeface="Arial" panose="020B0604020202020204" pitchFamily="34" charset="0"/>
              </a:rPr>
              <a:t>:</a:t>
            </a:r>
            <a:endParaRPr lang="nl-NL" altLang="en-US" sz="2000" b="1">
              <a:solidFill>
                <a:srgbClr val="990000"/>
              </a:solidFill>
              <a:latin typeface="Arial" panose="020B0604020202020204" pitchFamily="34" charset="0"/>
              <a:cs typeface="Arial" panose="020B0604020202020204" pitchFamily="34" charset="0"/>
            </a:endParaRPr>
          </a:p>
          <a:p>
            <a:pPr algn="ctr" eaLnBrk="1" hangingPunct="1"/>
            <a:r>
              <a:rPr lang="nl-NL" altLang="en-US" sz="2000" b="1">
                <a:solidFill>
                  <a:srgbClr val="990000"/>
                </a:solidFill>
                <a:latin typeface="Arial" panose="020B0604020202020204" pitchFamily="34" charset="0"/>
                <a:cs typeface="Arial" panose="020B0604020202020204" pitchFamily="34" charset="0"/>
              </a:rPr>
              <a:t>HSG</a:t>
            </a:r>
          </a:p>
          <a:p>
            <a:pPr algn="ctr" eaLnBrk="1" hangingPunct="1"/>
            <a:r>
              <a:rPr lang="nl-NL" altLang="en-US" sz="2000" b="1">
                <a:solidFill>
                  <a:srgbClr val="990000"/>
                </a:solidFill>
                <a:latin typeface="Arial" panose="020B0604020202020204" pitchFamily="34" charset="0"/>
                <a:cs typeface="Arial" panose="020B0604020202020204" pitchFamily="34" charset="0"/>
              </a:rPr>
              <a:t>LS</a:t>
            </a:r>
            <a:endParaRPr lang="nl-NL" altLang="en-US" sz="2400" b="1">
              <a:solidFill>
                <a:srgbClr val="990000"/>
              </a:solidFill>
              <a:latin typeface="Arial" panose="020B0604020202020204" pitchFamily="34" charset="0"/>
              <a:cs typeface="Arial" panose="020B0604020202020204" pitchFamily="34" charset="0"/>
            </a:endParaRPr>
          </a:p>
        </p:txBody>
      </p:sp>
      <p:cxnSp>
        <p:nvCxnSpPr>
          <p:cNvPr id="14" name="Straight Connector 13"/>
          <p:cNvCxnSpPr/>
          <p:nvPr/>
        </p:nvCxnSpPr>
        <p:spPr>
          <a:xfrm flipH="1">
            <a:off x="2847976" y="3741738"/>
            <a:ext cx="8030770" cy="0"/>
          </a:xfrm>
          <a:prstGeom prst="line">
            <a:avLst/>
          </a:prstGeom>
        </p:spPr>
        <p:style>
          <a:lnRef idx="1">
            <a:schemeClr val="accent1"/>
          </a:lnRef>
          <a:fillRef idx="0">
            <a:schemeClr val="accent1"/>
          </a:fillRef>
          <a:effectRef idx="0">
            <a:schemeClr val="accent1"/>
          </a:effectRef>
          <a:fontRef idx="minor">
            <a:schemeClr val="tx1"/>
          </a:fontRef>
        </p:style>
      </p:cxnSp>
      <p:sp>
        <p:nvSpPr>
          <p:cNvPr id="7179" name="Picture 14"/>
          <p:cNvSpPr>
            <a:spLocks noChangeAspect="1"/>
          </p:cNvSpPr>
          <p:nvPr/>
        </p:nvSpPr>
        <p:spPr bwMode="auto">
          <a:xfrm>
            <a:off x="5710238" y="3165475"/>
            <a:ext cx="1587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838200" y="365125"/>
            <a:ext cx="10515600" cy="904875"/>
          </a:xfrm>
        </p:spPr>
        <p:txBody>
          <a:bodyPr/>
          <a:lstStyle/>
          <a:p>
            <a:r>
              <a:rPr lang="en-US" altLang="en-US" smtClean="0"/>
              <a:t>Diagnostic studies to confirm Ovulation</a:t>
            </a:r>
          </a:p>
        </p:txBody>
      </p:sp>
      <p:sp>
        <p:nvSpPr>
          <p:cNvPr id="8195" name="Content Placeholder 2"/>
          <p:cNvSpPr>
            <a:spLocks noGrp="1"/>
          </p:cNvSpPr>
          <p:nvPr>
            <p:ph sz="half" idx="1"/>
          </p:nvPr>
        </p:nvSpPr>
        <p:spPr>
          <a:xfrm>
            <a:off x="592138" y="1836738"/>
            <a:ext cx="5181600" cy="4351337"/>
          </a:xfrm>
        </p:spPr>
        <p:txBody>
          <a:bodyPr/>
          <a:lstStyle/>
          <a:p>
            <a:r>
              <a:rPr lang="en-US" altLang="en-US" smtClean="0"/>
              <a:t>Basal body temperature</a:t>
            </a:r>
          </a:p>
          <a:p>
            <a:pPr lvl="1"/>
            <a:r>
              <a:rPr lang="en-US" altLang="en-US" smtClean="0"/>
              <a:t>Inexpensive </a:t>
            </a:r>
          </a:p>
          <a:p>
            <a:pPr lvl="1"/>
            <a:r>
              <a:rPr lang="en-US" altLang="en-US" smtClean="0"/>
              <a:t>Accurate</a:t>
            </a:r>
          </a:p>
          <a:p>
            <a:r>
              <a:rPr lang="en-US" altLang="en-US" smtClean="0"/>
              <a:t>Endometrial biopsy</a:t>
            </a:r>
          </a:p>
          <a:p>
            <a:pPr lvl="1"/>
            <a:r>
              <a:rPr lang="en-US" altLang="en-US" smtClean="0"/>
              <a:t>Expensive</a:t>
            </a:r>
          </a:p>
          <a:p>
            <a:pPr lvl="1"/>
            <a:r>
              <a:rPr lang="en-US" altLang="en-US" smtClean="0"/>
              <a:t>Static information</a:t>
            </a:r>
          </a:p>
          <a:p>
            <a:endParaRPr lang="en-US" altLang="en-US" smtClean="0"/>
          </a:p>
          <a:p>
            <a:endParaRPr lang="en-US" altLang="en-US" smtClean="0"/>
          </a:p>
        </p:txBody>
      </p:sp>
      <p:sp>
        <p:nvSpPr>
          <p:cNvPr id="8196" name="Content Placeholder 3"/>
          <p:cNvSpPr>
            <a:spLocks noGrp="1"/>
          </p:cNvSpPr>
          <p:nvPr>
            <p:ph sz="half" idx="2"/>
          </p:nvPr>
        </p:nvSpPr>
        <p:spPr>
          <a:xfrm>
            <a:off x="6623050" y="1836738"/>
            <a:ext cx="5181600" cy="4351337"/>
          </a:xfrm>
        </p:spPr>
        <p:txBody>
          <a:bodyPr/>
          <a:lstStyle/>
          <a:p>
            <a:r>
              <a:rPr lang="en-US" altLang="en-US" smtClean="0"/>
              <a:t>Serum progesterone</a:t>
            </a:r>
          </a:p>
          <a:p>
            <a:pPr lvl="1"/>
            <a:r>
              <a:rPr lang="en-US" altLang="en-US" smtClean="0"/>
              <a:t>After ovulation rises</a:t>
            </a:r>
          </a:p>
          <a:p>
            <a:pPr lvl="1"/>
            <a:r>
              <a:rPr lang="en-US" altLang="en-US" smtClean="0"/>
              <a:t>Can be measured</a:t>
            </a:r>
          </a:p>
          <a:p>
            <a:r>
              <a:rPr lang="en-US" altLang="en-US" smtClean="0"/>
              <a:t>Urinary ovulation-detection kits</a:t>
            </a:r>
          </a:p>
          <a:p>
            <a:pPr lvl="1"/>
            <a:r>
              <a:rPr lang="en-US" altLang="en-US" smtClean="0"/>
              <a:t>Measures changes in urinary LH</a:t>
            </a:r>
          </a:p>
          <a:p>
            <a:pPr lvl="1"/>
            <a:r>
              <a:rPr lang="en-US" altLang="en-US" smtClean="0"/>
              <a:t>Predicts ovulation but does not confirm it</a:t>
            </a:r>
          </a:p>
          <a:p>
            <a:endParaRPr lang="en-US"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GB" altLang="en-US" smtClean="0"/>
              <a:t>OVULATION DISORDERS</a:t>
            </a:r>
            <a:br>
              <a:rPr lang="en-GB" altLang="en-US" smtClean="0"/>
            </a:br>
            <a:r>
              <a:rPr lang="en-GB" altLang="en-US" smtClean="0"/>
              <a:t> WHO Classification</a:t>
            </a:r>
            <a:endParaRPr lang="en-US" altLang="en-US" smtClean="0"/>
          </a:p>
        </p:txBody>
      </p:sp>
      <p:sp>
        <p:nvSpPr>
          <p:cNvPr id="3" name="Content Placeholder 2"/>
          <p:cNvSpPr>
            <a:spLocks noGrp="1"/>
          </p:cNvSpPr>
          <p:nvPr>
            <p:ph sz="half" idx="1"/>
          </p:nvPr>
        </p:nvSpPr>
        <p:spPr>
          <a:xfrm>
            <a:off x="150813" y="1825625"/>
            <a:ext cx="6769100" cy="4351338"/>
          </a:xfrm>
        </p:spPr>
        <p:txBody>
          <a:bodyPr rtlCol="0">
            <a:normAutofit fontScale="92500" lnSpcReduction="10000"/>
          </a:bodyPr>
          <a:lstStyle/>
          <a:p>
            <a:pPr fontAlgn="auto">
              <a:lnSpc>
                <a:spcPct val="80000"/>
              </a:lnSpc>
              <a:spcAft>
                <a:spcPts val="0"/>
              </a:spcAft>
              <a:defRPr/>
            </a:pPr>
            <a:r>
              <a:rPr lang="en-GB" dirty="0">
                <a:solidFill>
                  <a:schemeClr val="accent6"/>
                </a:solidFill>
              </a:rPr>
              <a:t>Group 1 </a:t>
            </a:r>
            <a:r>
              <a:rPr lang="en-GB" dirty="0"/>
              <a:t>(10%)   Hypothalamic pituitary failure</a:t>
            </a:r>
          </a:p>
          <a:p>
            <a:pPr fontAlgn="auto">
              <a:lnSpc>
                <a:spcPct val="80000"/>
              </a:lnSpc>
              <a:spcAft>
                <a:spcPts val="0"/>
              </a:spcAft>
              <a:buFont typeface="Arial" panose="020B0604020202020204" pitchFamily="34" charset="0"/>
              <a:buNone/>
              <a:defRPr/>
            </a:pPr>
            <a:r>
              <a:rPr lang="en-GB" dirty="0"/>
              <a:t>    low </a:t>
            </a:r>
            <a:r>
              <a:rPr lang="en-GB" dirty="0" err="1"/>
              <a:t>gonadotrophins</a:t>
            </a:r>
            <a:r>
              <a:rPr lang="en-GB" dirty="0"/>
              <a:t> - low </a:t>
            </a:r>
            <a:r>
              <a:rPr lang="en-GB" dirty="0" smtClean="0"/>
              <a:t>oestrogen</a:t>
            </a:r>
            <a:endParaRPr lang="en-GB" dirty="0"/>
          </a:p>
          <a:p>
            <a:pPr fontAlgn="auto">
              <a:lnSpc>
                <a:spcPct val="80000"/>
              </a:lnSpc>
              <a:spcAft>
                <a:spcPts val="0"/>
              </a:spcAft>
              <a:defRPr/>
            </a:pPr>
            <a:r>
              <a:rPr lang="en-GB" dirty="0">
                <a:solidFill>
                  <a:schemeClr val="accent6"/>
                </a:solidFill>
              </a:rPr>
              <a:t>Group 2 </a:t>
            </a:r>
            <a:r>
              <a:rPr lang="en-GB" dirty="0"/>
              <a:t>(85%) polycystic ovaries </a:t>
            </a:r>
          </a:p>
          <a:p>
            <a:pPr fontAlgn="auto">
              <a:lnSpc>
                <a:spcPct val="80000"/>
              </a:lnSpc>
              <a:spcAft>
                <a:spcPts val="0"/>
              </a:spcAft>
              <a:buFont typeface="Arial" panose="020B0604020202020204" pitchFamily="34" charset="0"/>
              <a:buNone/>
              <a:defRPr/>
            </a:pPr>
            <a:r>
              <a:rPr lang="en-GB" dirty="0"/>
              <a:t>two of the following three criteria</a:t>
            </a:r>
          </a:p>
          <a:p>
            <a:pPr fontAlgn="auto">
              <a:lnSpc>
                <a:spcPct val="80000"/>
              </a:lnSpc>
              <a:spcAft>
                <a:spcPts val="0"/>
              </a:spcAft>
              <a:buFont typeface="Arial" panose="020B0604020202020204" pitchFamily="34" charset="0"/>
              <a:buNone/>
              <a:defRPr/>
            </a:pPr>
            <a:r>
              <a:rPr lang="en-GB" dirty="0"/>
              <a:t>-presence of at least 10 follicles </a:t>
            </a:r>
            <a:r>
              <a:rPr lang="en-GB" dirty="0" smtClean="0"/>
              <a:t>measuring</a:t>
            </a:r>
          </a:p>
          <a:p>
            <a:pPr fontAlgn="auto">
              <a:lnSpc>
                <a:spcPct val="80000"/>
              </a:lnSpc>
              <a:spcAft>
                <a:spcPts val="0"/>
              </a:spcAft>
              <a:buFont typeface="Arial" panose="020B0604020202020204" pitchFamily="34" charset="0"/>
              <a:buNone/>
              <a:defRPr/>
            </a:pPr>
            <a:r>
              <a:rPr lang="en-GB" dirty="0" smtClean="0"/>
              <a:t> </a:t>
            </a:r>
            <a:r>
              <a:rPr lang="en-GB" dirty="0"/>
              <a:t>2–9 mm in diameter and/or</a:t>
            </a:r>
          </a:p>
          <a:p>
            <a:pPr fontAlgn="auto">
              <a:lnSpc>
                <a:spcPct val="80000"/>
              </a:lnSpc>
              <a:spcAft>
                <a:spcPts val="0"/>
              </a:spcAft>
              <a:buFont typeface="Arial" panose="020B0604020202020204" pitchFamily="34" charset="0"/>
              <a:buNone/>
              <a:defRPr/>
            </a:pPr>
            <a:r>
              <a:rPr lang="en-GB" dirty="0"/>
              <a:t>-clinical and/or biochemical </a:t>
            </a:r>
            <a:r>
              <a:rPr lang="en-GB" dirty="0" err="1"/>
              <a:t>hyperandrogenism</a:t>
            </a:r>
            <a:endParaRPr lang="en-GB" dirty="0"/>
          </a:p>
          <a:p>
            <a:pPr fontAlgn="auto">
              <a:lnSpc>
                <a:spcPct val="80000"/>
              </a:lnSpc>
              <a:spcAft>
                <a:spcPts val="0"/>
              </a:spcAft>
              <a:buFont typeface="Arial" panose="020B0604020202020204" pitchFamily="34" charset="0"/>
              <a:buNone/>
              <a:defRPr/>
            </a:pPr>
            <a:r>
              <a:rPr lang="en-GB" dirty="0"/>
              <a:t>-</a:t>
            </a:r>
            <a:r>
              <a:rPr lang="en-GB" dirty="0" err="1"/>
              <a:t>oligo</a:t>
            </a:r>
            <a:r>
              <a:rPr lang="en-GB" dirty="0"/>
              <a:t>- and/or </a:t>
            </a:r>
            <a:r>
              <a:rPr lang="en-GB" dirty="0" smtClean="0"/>
              <a:t>anovulation</a:t>
            </a:r>
            <a:endParaRPr lang="en-GB" dirty="0"/>
          </a:p>
          <a:p>
            <a:pPr fontAlgn="auto">
              <a:lnSpc>
                <a:spcPct val="80000"/>
              </a:lnSpc>
              <a:spcAft>
                <a:spcPts val="0"/>
              </a:spcAft>
              <a:defRPr/>
            </a:pPr>
            <a:r>
              <a:rPr lang="en-GB" dirty="0"/>
              <a:t> </a:t>
            </a:r>
            <a:r>
              <a:rPr lang="en-GB" dirty="0">
                <a:solidFill>
                  <a:schemeClr val="accent6"/>
                </a:solidFill>
              </a:rPr>
              <a:t>Group 3 </a:t>
            </a:r>
            <a:r>
              <a:rPr lang="en-GB" dirty="0"/>
              <a:t>(5%)   Ovarian failure </a:t>
            </a:r>
          </a:p>
          <a:p>
            <a:pPr fontAlgn="auto">
              <a:lnSpc>
                <a:spcPct val="80000"/>
              </a:lnSpc>
              <a:spcAft>
                <a:spcPts val="0"/>
              </a:spcAft>
              <a:buFont typeface="Arial" panose="020B0604020202020204" pitchFamily="34" charset="0"/>
              <a:buNone/>
              <a:defRPr/>
            </a:pPr>
            <a:r>
              <a:rPr lang="en-GB" dirty="0"/>
              <a:t>     high </a:t>
            </a:r>
            <a:r>
              <a:rPr lang="en-GB" dirty="0" err="1"/>
              <a:t>gonadotrophins</a:t>
            </a:r>
            <a:r>
              <a:rPr lang="en-GB" dirty="0"/>
              <a:t> - low oestrogen</a:t>
            </a:r>
          </a:p>
          <a:p>
            <a:pPr fontAlgn="auto">
              <a:spcAft>
                <a:spcPts val="0"/>
              </a:spcAft>
              <a:defRPr/>
            </a:pPr>
            <a:endParaRPr lang="en-US" dirty="0"/>
          </a:p>
        </p:txBody>
      </p:sp>
      <p:pic>
        <p:nvPicPr>
          <p:cNvPr id="9220"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13538" y="-22225"/>
            <a:ext cx="5478462"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05738" y="3648075"/>
            <a:ext cx="4386262"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5" descr="pcos1">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59450" y="4845050"/>
            <a:ext cx="1716088"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endParaRPr lang="en-US" altLang="en-US" smtClean="0"/>
          </a:p>
        </p:txBody>
      </p:sp>
      <p:pic>
        <p:nvPicPr>
          <p:cNvPr id="10243"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601788" y="365125"/>
            <a:ext cx="8551862" cy="6053138"/>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636713" y="269875"/>
            <a:ext cx="8912225" cy="1281113"/>
          </a:xfrm>
        </p:spPr>
        <p:txBody>
          <a:bodyPr/>
          <a:lstStyle/>
          <a:p>
            <a:r>
              <a:rPr lang="en-US" altLang="en-US" smtClean="0"/>
              <a:t>Assessment of ovarian reserve</a:t>
            </a:r>
          </a:p>
        </p:txBody>
      </p:sp>
      <p:sp>
        <p:nvSpPr>
          <p:cNvPr id="3" name="Content Placeholder 2"/>
          <p:cNvSpPr>
            <a:spLocks noGrp="1"/>
          </p:cNvSpPr>
          <p:nvPr>
            <p:ph idx="1"/>
          </p:nvPr>
        </p:nvSpPr>
        <p:spPr>
          <a:xfrm>
            <a:off x="1320800" y="1489075"/>
            <a:ext cx="9402763" cy="4745038"/>
          </a:xfrm>
        </p:spPr>
        <p:txBody>
          <a:bodyPr rtlCol="0">
            <a:normAutofit/>
          </a:bodyPr>
          <a:lstStyle/>
          <a:p>
            <a:pPr fontAlgn="auto">
              <a:spcAft>
                <a:spcPts val="0"/>
              </a:spcAft>
              <a:buFont typeface="Wingdings 3" charset="2"/>
              <a:buChar char=""/>
              <a:defRPr/>
            </a:pPr>
            <a:r>
              <a:rPr lang="en-US" dirty="0">
                <a:solidFill>
                  <a:schemeClr val="tx1">
                    <a:lumMod val="75000"/>
                    <a:lumOff val="25000"/>
                  </a:schemeClr>
                </a:solidFill>
              </a:rPr>
              <a:t>recommended </a:t>
            </a:r>
            <a:r>
              <a:rPr lang="en-US" dirty="0" smtClean="0">
                <a:solidFill>
                  <a:schemeClr val="tx1">
                    <a:lumMod val="75000"/>
                    <a:lumOff val="25000"/>
                  </a:schemeClr>
                </a:solidFill>
              </a:rPr>
              <a:t>for women </a:t>
            </a:r>
            <a:r>
              <a:rPr lang="en-US" dirty="0">
                <a:solidFill>
                  <a:schemeClr val="tx1">
                    <a:lumMod val="75000"/>
                    <a:lumOff val="25000"/>
                  </a:schemeClr>
                </a:solidFill>
              </a:rPr>
              <a:t>older than age </a:t>
            </a:r>
            <a:r>
              <a:rPr lang="en-US" dirty="0" smtClean="0">
                <a:solidFill>
                  <a:schemeClr val="tx1">
                    <a:lumMod val="75000"/>
                    <a:lumOff val="25000"/>
                  </a:schemeClr>
                </a:solidFill>
              </a:rPr>
              <a:t>35</a:t>
            </a:r>
          </a:p>
          <a:p>
            <a:pPr fontAlgn="auto">
              <a:spcAft>
                <a:spcPts val="0"/>
              </a:spcAft>
              <a:buFont typeface="Wingdings 3" charset="2"/>
              <a:buChar char=""/>
              <a:defRPr/>
            </a:pPr>
            <a:r>
              <a:rPr lang="en-US" dirty="0">
                <a:solidFill>
                  <a:schemeClr val="tx1">
                    <a:lumMod val="75000"/>
                    <a:lumOff val="25000"/>
                  </a:schemeClr>
                </a:solidFill>
              </a:rPr>
              <a:t>measurement of basal levels of serum FSH </a:t>
            </a:r>
            <a:r>
              <a:rPr lang="en-US" dirty="0" smtClean="0">
                <a:solidFill>
                  <a:schemeClr val="tx1">
                    <a:lumMod val="75000"/>
                    <a:lumOff val="25000"/>
                  </a:schemeClr>
                </a:solidFill>
              </a:rPr>
              <a:t>and/or estradiol </a:t>
            </a:r>
            <a:r>
              <a:rPr lang="en-US" dirty="0">
                <a:solidFill>
                  <a:schemeClr val="tx1">
                    <a:lumMod val="75000"/>
                    <a:lumOff val="25000"/>
                  </a:schemeClr>
                </a:solidFill>
              </a:rPr>
              <a:t>on day </a:t>
            </a:r>
            <a:r>
              <a:rPr lang="en-US" dirty="0" smtClean="0">
                <a:solidFill>
                  <a:schemeClr val="tx1">
                    <a:lumMod val="75000"/>
                    <a:lumOff val="25000"/>
                  </a:schemeClr>
                </a:solidFill>
              </a:rPr>
              <a:t>3 </a:t>
            </a:r>
            <a:r>
              <a:rPr lang="en-US" dirty="0">
                <a:solidFill>
                  <a:schemeClr val="tx1">
                    <a:lumMod val="75000"/>
                    <a:lumOff val="25000"/>
                  </a:schemeClr>
                </a:solidFill>
              </a:rPr>
              <a:t>of the menstrual </a:t>
            </a:r>
            <a:r>
              <a:rPr lang="en-US" dirty="0" smtClean="0">
                <a:solidFill>
                  <a:schemeClr val="tx1">
                    <a:lumMod val="75000"/>
                    <a:lumOff val="25000"/>
                  </a:schemeClr>
                </a:solidFill>
              </a:rPr>
              <a:t>cycle</a:t>
            </a:r>
          </a:p>
          <a:p>
            <a:pPr fontAlgn="auto">
              <a:spcAft>
                <a:spcPts val="0"/>
              </a:spcAft>
              <a:buFont typeface="Wingdings 3" charset="2"/>
              <a:buChar char=""/>
              <a:defRPr/>
            </a:pPr>
            <a:r>
              <a:rPr lang="en-US" dirty="0" smtClean="0">
                <a:solidFill>
                  <a:schemeClr val="tx1">
                    <a:lumMod val="75000"/>
                    <a:lumOff val="25000"/>
                  </a:schemeClr>
                </a:solidFill>
              </a:rPr>
              <a:t>measurement of AMH</a:t>
            </a:r>
          </a:p>
          <a:p>
            <a:pPr marL="0" indent="0" fontAlgn="auto">
              <a:spcAft>
                <a:spcPts val="0"/>
              </a:spcAft>
              <a:buFont typeface="Wingdings 3" charset="2"/>
              <a:buNone/>
              <a:defRPr/>
            </a:pPr>
            <a:endParaRPr lang="en-US" dirty="0" smtClean="0">
              <a:solidFill>
                <a:schemeClr val="tx1">
                  <a:lumMod val="75000"/>
                  <a:lumOff val="25000"/>
                </a:schemeClr>
              </a:solidFill>
            </a:endParaRPr>
          </a:p>
          <a:p>
            <a:pPr fontAlgn="auto">
              <a:spcAft>
                <a:spcPts val="0"/>
              </a:spcAft>
              <a:buFont typeface="Wingdings 3" charset="2"/>
              <a:buChar char=""/>
              <a:defRPr/>
            </a:pPr>
            <a:endParaRPr lang="en-US" dirty="0">
              <a:solidFill>
                <a:schemeClr val="tx1">
                  <a:lumMod val="75000"/>
                  <a:lumOff val="25000"/>
                </a:schemeClr>
              </a:solidFill>
            </a:endParaRPr>
          </a:p>
        </p:txBody>
      </p:sp>
      <p:graphicFrame>
        <p:nvGraphicFramePr>
          <p:cNvPr id="4" name="Diagram 3"/>
          <p:cNvGraphicFramePr/>
          <p:nvPr/>
        </p:nvGraphicFramePr>
        <p:xfrm>
          <a:off x="2589212" y="3411940"/>
          <a:ext cx="7949063" cy="27263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duction Of Ovulationfga" id="{8B92EEF0-6D67-4A5B-8E3E-1E3A6A586028}" vid="{5DD236E6-21FF-4485-BA05-2576A496F4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Induction Of Ovulation</Template>
  <TotalTime>19</TotalTime>
  <Words>2401</Words>
  <Application>Microsoft Office PowerPoint</Application>
  <PresentationFormat>Widescreen</PresentationFormat>
  <Paragraphs>284</Paragraphs>
  <Slides>45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Times New Roman</vt:lpstr>
      <vt:lpstr>Wingdings 3</vt:lpstr>
      <vt:lpstr>Office Theme</vt:lpstr>
      <vt:lpstr>Induction Of Ovulation</vt:lpstr>
      <vt:lpstr>PowerPoint Presentation</vt:lpstr>
      <vt:lpstr>PowerPoint Presentation</vt:lpstr>
      <vt:lpstr>PowerPoint Presentation</vt:lpstr>
      <vt:lpstr>Basic fertility work up </vt:lpstr>
      <vt:lpstr>Diagnostic studies to confirm Ovulation</vt:lpstr>
      <vt:lpstr>OVULATION DISORDERS  WHO Classification</vt:lpstr>
      <vt:lpstr>PowerPoint Presentation</vt:lpstr>
      <vt:lpstr>Assessment of ovarian reserve</vt:lpstr>
      <vt:lpstr>Ovulation Induction/Controlled Ovarian Stimulation</vt:lpstr>
      <vt:lpstr>PowerPoint Presentation</vt:lpstr>
      <vt:lpstr>PowerPoint Presentation</vt:lpstr>
      <vt:lpstr>The method of ovulation induction  selected by the clinician should be based upon  the underlying cause of anovulation and  the efficacy,  costs,  risks, and  potential complications associated with each method as they apply to the individual woman.    One size fits all Does not apply to infertility</vt:lpstr>
      <vt:lpstr>OVULATION INDUCTION</vt:lpstr>
      <vt:lpstr>OVULATION INDUCTION</vt:lpstr>
      <vt:lpstr>OVULATION INDUCTION</vt:lpstr>
      <vt:lpstr>Gonadotropins for Ovulation Induction/Controlled Ovarian Hyperstimulation</vt:lpstr>
      <vt:lpstr>CONTROLLED OVARIAN STIMULATION</vt:lpstr>
      <vt:lpstr>CLOMIPHENE CITRATE</vt:lpstr>
      <vt:lpstr>CLOMIPHENE CITRATE</vt:lpstr>
      <vt:lpstr>CLOMIPHENE CITRATE</vt:lpstr>
      <vt:lpstr>Adverse effects of clomiphene</vt:lpstr>
      <vt:lpstr>PowerPoint Presentation</vt:lpstr>
      <vt:lpstr>Metformin</vt:lpstr>
      <vt:lpstr>N-acetyl cysteine (NAC)</vt:lpstr>
      <vt:lpstr>Dexamethasone  </vt:lpstr>
      <vt:lpstr>L-carnitine</vt:lpstr>
      <vt:lpstr>Pregnitude</vt:lpstr>
      <vt:lpstr>Cimicifuga racimosa extract- black cohosh (Klimadynon)</vt:lpstr>
      <vt:lpstr>Tamoxifen Citrate </vt:lpstr>
      <vt:lpstr>AROMATASE INHIBITORS</vt:lpstr>
      <vt:lpstr>AROMATASE INHIBITORS</vt:lpstr>
      <vt:lpstr>AROMATASE INHIBITORS</vt:lpstr>
      <vt:lpstr> Aromatase inhibitors are a class of drugs that block the conversion of testosterone and androstenedione to estradiol and estrone, respectively  (unlike clomiphene which blocks estrogen action),  thereby reducing negative estrogenic feedback at the pituitary.  In contrast to CC, they appear to be free of the adverse effects on endometrial and cervical mucus attributed to clomiphene citrate </vt:lpstr>
      <vt:lpstr>injectable gonadotropins</vt:lpstr>
      <vt:lpstr>Standard Protocol</vt:lpstr>
      <vt:lpstr>Step-Down Protocol</vt:lpstr>
      <vt:lpstr>Step-Up Protocol</vt:lpstr>
      <vt:lpstr>Recombinant GnRh analogues: * Agonists  </vt:lpstr>
      <vt:lpstr>Recombinant GnRh analogues: * Antagonists</vt:lpstr>
      <vt:lpstr>Prolactin Reducing Medications</vt:lpstr>
      <vt:lpstr>Cupping Therapy</vt:lpstr>
      <vt:lpstr>Ovarian Drilling</vt:lpstr>
      <vt:lpstr>PCOS</vt:lpstr>
      <vt:lpstr> Comparative effectiveness of 9 ovulation-induction therapies in patients with clomiphene citrate-resistant polycystic ovary syndrome 2017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Of Ovulation</dc:title>
  <dc:creator>MHennawy</dc:creator>
  <cp:lastModifiedBy>MHennawy</cp:lastModifiedBy>
  <cp:revision>3</cp:revision>
  <dcterms:created xsi:type="dcterms:W3CDTF">2017-09-26T22:56:36Z</dcterms:created>
  <dcterms:modified xsi:type="dcterms:W3CDTF">2017-09-26T23:17:52Z</dcterms:modified>
</cp:coreProperties>
</file>