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8" r:id="rId2"/>
    <p:sldId id="305" r:id="rId3"/>
    <p:sldId id="319" r:id="rId4"/>
    <p:sldId id="320" r:id="rId5"/>
    <p:sldId id="321" r:id="rId6"/>
    <p:sldId id="322" r:id="rId7"/>
    <p:sldId id="308" r:id="rId8"/>
    <p:sldId id="306" r:id="rId9"/>
    <p:sldId id="266" r:id="rId10"/>
    <p:sldId id="323" r:id="rId11"/>
    <p:sldId id="267" r:id="rId12"/>
    <p:sldId id="303" r:id="rId13"/>
    <p:sldId id="302" r:id="rId14"/>
    <p:sldId id="309" r:id="rId15"/>
    <p:sldId id="265" r:id="rId16"/>
    <p:sldId id="310" r:id="rId17"/>
    <p:sldId id="311" r:id="rId18"/>
    <p:sldId id="312" r:id="rId19"/>
    <p:sldId id="325" r:id="rId20"/>
    <p:sldId id="270" r:id="rId21"/>
    <p:sldId id="278" r:id="rId22"/>
    <p:sldId id="328" r:id="rId23"/>
    <p:sldId id="330" r:id="rId24"/>
    <p:sldId id="329" r:id="rId25"/>
    <p:sldId id="280" r:id="rId26"/>
    <p:sldId id="273" r:id="rId27"/>
    <p:sldId id="274" r:id="rId28"/>
    <p:sldId id="276" r:id="rId29"/>
    <p:sldId id="257" r:id="rId30"/>
    <p:sldId id="283" r:id="rId31"/>
    <p:sldId id="288" r:id="rId32"/>
    <p:sldId id="289" r:id="rId33"/>
    <p:sldId id="286" r:id="rId34"/>
    <p:sldId id="285" r:id="rId35"/>
    <p:sldId id="331"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sorterViewPr>
    <p:cViewPr>
      <p:scale>
        <a:sx n="66" d="100"/>
        <a:sy n="66" d="100"/>
      </p:scale>
      <p:origin x="0" y="372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5B6F3-BD39-42E4-9F77-D4AD8593F828}" type="datetimeFigureOut">
              <a:rPr lang="en-US" smtClean="0"/>
              <a:pPr/>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ECAC4-57F2-46AF-8623-57829AEDEF91}" type="slidenum">
              <a:rPr lang="en-US" smtClean="0"/>
              <a:pPr/>
              <a:t>‹#›</a:t>
            </a:fld>
            <a:endParaRPr lang="en-US"/>
          </a:p>
        </p:txBody>
      </p:sp>
    </p:spTree>
    <p:extLst>
      <p:ext uri="{BB962C8B-B14F-4D97-AF65-F5344CB8AC3E}">
        <p14:creationId xmlns:p14="http://schemas.microsoft.com/office/powerpoint/2010/main" xmlns="" val="43814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CECAC4-57F2-46AF-8623-57829AEDEF91}" type="slidenum">
              <a:rPr lang="en-US" smtClean="0"/>
              <a:pPr/>
              <a:t>33</a:t>
            </a:fld>
            <a:endParaRPr lang="en-US"/>
          </a:p>
        </p:txBody>
      </p:sp>
    </p:spTree>
    <p:extLst>
      <p:ext uri="{BB962C8B-B14F-4D97-AF65-F5344CB8AC3E}">
        <p14:creationId xmlns:p14="http://schemas.microsoft.com/office/powerpoint/2010/main" xmlns="" val="409143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325173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5512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248948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82188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585EFC-A3E7-45A9-99C3-A585F9E13F00}"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71294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585EFC-A3E7-45A9-99C3-A585F9E13F00}"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11446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585EFC-A3E7-45A9-99C3-A585F9E13F00}"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9945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585EFC-A3E7-45A9-99C3-A585F9E13F00}"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57397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85EFC-A3E7-45A9-99C3-A585F9E13F00}"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45438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85EFC-A3E7-45A9-99C3-A585F9E13F00}"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0641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85EFC-A3E7-45A9-99C3-A585F9E13F00}"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158307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85EFC-A3E7-45A9-99C3-A585F9E13F00}" type="datetimeFigureOut">
              <a:rPr lang="en-US" smtClean="0"/>
              <a:pPr/>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1D825-68CA-42CE-8599-1221870023D1}" type="slidenum">
              <a:rPr lang="en-US" smtClean="0"/>
              <a:pPr/>
              <a:t>‹#›</a:t>
            </a:fld>
            <a:endParaRPr lang="en-US"/>
          </a:p>
        </p:txBody>
      </p:sp>
    </p:spTree>
    <p:extLst>
      <p:ext uri="{BB962C8B-B14F-4D97-AF65-F5344CB8AC3E}">
        <p14:creationId xmlns:p14="http://schemas.microsoft.com/office/powerpoint/2010/main" xmlns="" val="330941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www.mirena-us.com/images/ill-uterus1.gif"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0560" y="259080"/>
            <a:ext cx="7711440" cy="4800600"/>
          </a:xfrm>
        </p:spPr>
        <p:txBody>
          <a:bodyPr>
            <a:noAutofit/>
          </a:bodyPr>
          <a:lstStyle/>
          <a:p>
            <a:r>
              <a:rPr lang="en-US" sz="6600" b="1" dirty="0" smtClean="0">
                <a:solidFill>
                  <a:srgbClr val="FF0000"/>
                </a:solidFill>
              </a:rPr>
              <a:t>Loop </a:t>
            </a:r>
            <a:br>
              <a:rPr lang="en-US" sz="6600" b="1" dirty="0" smtClean="0">
                <a:solidFill>
                  <a:srgbClr val="FF0000"/>
                </a:solidFill>
              </a:rPr>
            </a:br>
            <a:r>
              <a:rPr lang="en-US" sz="6600" b="1" dirty="0" smtClean="0">
                <a:solidFill>
                  <a:srgbClr val="FF0000"/>
                </a:solidFill>
              </a:rPr>
              <a:t>(Device Or System)  </a:t>
            </a:r>
            <a:br>
              <a:rPr lang="en-US" sz="6600" b="1" dirty="0" smtClean="0">
                <a:solidFill>
                  <a:srgbClr val="FF0000"/>
                </a:solidFill>
              </a:rPr>
            </a:br>
            <a:r>
              <a:rPr lang="en-US" sz="6600" b="1" dirty="0" smtClean="0">
                <a:solidFill>
                  <a:srgbClr val="FF0000"/>
                </a:solidFill>
              </a:rPr>
              <a:t> Insertion</a:t>
            </a:r>
            <a:br>
              <a:rPr lang="en-US" sz="6600" b="1" dirty="0" smtClean="0">
                <a:solidFill>
                  <a:srgbClr val="FF0000"/>
                </a:solidFill>
              </a:rPr>
            </a:br>
            <a:r>
              <a:rPr lang="en-US" sz="6600" b="1" dirty="0" smtClean="0">
                <a:solidFill>
                  <a:srgbClr val="FF0000"/>
                </a:solidFill>
              </a:rPr>
              <a:t> During </a:t>
            </a:r>
            <a:br>
              <a:rPr lang="en-US" sz="6600" b="1" dirty="0" smtClean="0">
                <a:solidFill>
                  <a:srgbClr val="FF0000"/>
                </a:solidFill>
              </a:rPr>
            </a:br>
            <a:r>
              <a:rPr lang="en-US" sz="6600" b="1" dirty="0" smtClean="0">
                <a:solidFill>
                  <a:srgbClr val="FF0000"/>
                </a:solidFill>
              </a:rPr>
              <a:t>Cesarean Section</a:t>
            </a:r>
            <a:endParaRPr lang="en-US" sz="6600" b="1" dirty="0">
              <a:solidFill>
                <a:srgbClr val="FF0000"/>
              </a:solidFill>
            </a:endParaRPr>
          </a:p>
        </p:txBody>
      </p:sp>
      <p:sp>
        <p:nvSpPr>
          <p:cNvPr id="3" name="Subtitle 2"/>
          <p:cNvSpPr>
            <a:spLocks noGrp="1"/>
          </p:cNvSpPr>
          <p:nvPr>
            <p:ph type="subTitle" idx="1"/>
          </p:nvPr>
        </p:nvSpPr>
        <p:spPr>
          <a:xfrm>
            <a:off x="0" y="2461846"/>
            <a:ext cx="4069080" cy="3100754"/>
          </a:xfrm>
        </p:spPr>
        <p:txBody>
          <a:bodyPr>
            <a:normAutofit fontScale="70000" lnSpcReduction="20000"/>
          </a:bodyPr>
          <a:lstStyle/>
          <a:p>
            <a:r>
              <a:rPr lang="en-US" altLang="en-US" sz="3400" b="1" dirty="0"/>
              <a:t>Dr Muhammad M Al </a:t>
            </a:r>
            <a:r>
              <a:rPr lang="en-US" altLang="en-US" sz="3400" b="1" dirty="0" err="1" smtClean="0"/>
              <a:t>Hennawy</a:t>
            </a:r>
            <a:endParaRPr lang="en-US" altLang="en-US" sz="3400" b="1" dirty="0" smtClean="0"/>
          </a:p>
          <a:p>
            <a:r>
              <a:rPr lang="en-US" altLang="en-US" b="1" dirty="0"/>
              <a:t/>
            </a:r>
            <a:br>
              <a:rPr lang="en-US" altLang="en-US" b="1" dirty="0"/>
            </a:br>
            <a:r>
              <a:rPr lang="en-US" altLang="en-US" sz="2800" b="1" dirty="0" smtClean="0"/>
              <a:t>Ob/</a:t>
            </a:r>
            <a:r>
              <a:rPr lang="en-US" altLang="en-US" sz="2800" b="1" dirty="0" err="1" smtClean="0"/>
              <a:t>gyn</a:t>
            </a:r>
            <a:r>
              <a:rPr lang="en-US" altLang="en-US" sz="2800" b="1" dirty="0" smtClean="0"/>
              <a:t>   </a:t>
            </a:r>
            <a:r>
              <a:rPr lang="en-US" altLang="en-US" sz="2900" b="1" dirty="0" smtClean="0"/>
              <a:t>consultant       Egypt</a:t>
            </a:r>
          </a:p>
          <a:p>
            <a:r>
              <a:rPr lang="en-US" altLang="en-US" b="1" dirty="0"/>
              <a:t/>
            </a:r>
            <a:br>
              <a:rPr lang="en-US" altLang="en-US" b="1" dirty="0"/>
            </a:br>
            <a:r>
              <a:rPr lang="en-US" altLang="en-US" sz="2900" b="1" dirty="0" smtClean="0">
                <a:solidFill>
                  <a:srgbClr val="00B050"/>
                </a:solidFill>
              </a:rPr>
              <a:t>mmhennawy.site44.com</a:t>
            </a:r>
          </a:p>
          <a:p>
            <a:r>
              <a:rPr lang="en-US" altLang="en-US" sz="2900" b="1" dirty="0" smtClean="0">
                <a:solidFill>
                  <a:srgbClr val="00B050"/>
                </a:solidFill>
              </a:rPr>
              <a:t>ekotob.site44.com</a:t>
            </a:r>
          </a:p>
          <a:p>
            <a:r>
              <a:rPr lang="en-US" altLang="en-US" sz="2900" b="1" dirty="0" smtClean="0">
                <a:solidFill>
                  <a:srgbClr val="00B050"/>
                </a:solidFill>
              </a:rPr>
              <a:t>rebch.site44.com</a:t>
            </a:r>
          </a:p>
          <a:p>
            <a:r>
              <a:rPr lang="en-US" altLang="en-US" sz="2800" b="1" dirty="0" smtClean="0">
                <a:solidFill>
                  <a:srgbClr val="00B050"/>
                </a:solidFill>
              </a:rPr>
              <a:t>www.drhennawy.8m.net</a:t>
            </a:r>
          </a:p>
          <a:p>
            <a:r>
              <a:rPr lang="en-US" altLang="en-US" sz="2800" b="1" dirty="0" smtClean="0">
                <a:solidFill>
                  <a:srgbClr val="00B050"/>
                </a:solidFill>
              </a:rPr>
              <a:t>www.mmhennawy.20fr.com</a:t>
            </a:r>
          </a:p>
          <a:p>
            <a:r>
              <a:rPr lang="en-US" altLang="en-US" sz="2800" b="1" dirty="0" smtClean="0">
                <a:solidFill>
                  <a:srgbClr val="00B050"/>
                </a:solidFill>
              </a:rPr>
              <a:t>www.ayolab.20m.com</a:t>
            </a:r>
          </a:p>
          <a:p>
            <a:endParaRPr lang="en-US" altLang="en-US" sz="2800" b="1" dirty="0" smtClean="0"/>
          </a:p>
          <a:p>
            <a:endParaRPr lang="en-US" altLang="en-US" sz="2800" b="1" dirty="0"/>
          </a:p>
          <a:p>
            <a:endParaRPr lang="en-US" dirty="0"/>
          </a:p>
        </p:txBody>
      </p:sp>
      <p:pic>
        <p:nvPicPr>
          <p:cNvPr id="2050" name="Picture 2" descr="D:\صورى\m.gif"/>
          <p:cNvPicPr>
            <a:picLocks noChangeAspect="1" noChangeArrowheads="1" noCrop="1"/>
          </p:cNvPicPr>
          <p:nvPr/>
        </p:nvPicPr>
        <p:blipFill>
          <a:blip r:embed="rId2"/>
          <a:srcRect/>
          <a:stretch>
            <a:fillRect/>
          </a:stretch>
        </p:blipFill>
        <p:spPr bwMode="auto">
          <a:xfrm>
            <a:off x="0" y="-1"/>
            <a:ext cx="3573194" cy="2410573"/>
          </a:xfrm>
          <a:prstGeom prst="rect">
            <a:avLst/>
          </a:prstGeom>
          <a:noFill/>
        </p:spPr>
      </p:pic>
      <p:pic>
        <p:nvPicPr>
          <p:cNvPr id="6" name="Picture 2" descr="D:\صورى\m.gif"/>
          <p:cNvPicPr>
            <a:picLocks noChangeAspect="1" noChangeArrowheads="1" noCrop="1"/>
          </p:cNvPicPr>
          <p:nvPr/>
        </p:nvPicPr>
        <p:blipFill>
          <a:blip r:embed="rId2"/>
          <a:srcRect/>
          <a:stretch>
            <a:fillRect/>
          </a:stretch>
        </p:blipFill>
        <p:spPr bwMode="auto">
          <a:xfrm>
            <a:off x="0" y="0"/>
            <a:ext cx="3573194" cy="2410573"/>
          </a:xfrm>
          <a:prstGeom prst="rect">
            <a:avLst/>
          </a:prstGeom>
          <a:noFill/>
        </p:spPr>
      </p:pic>
    </p:spTree>
    <p:extLst>
      <p:ext uri="{BB962C8B-B14F-4D97-AF65-F5344CB8AC3E}">
        <p14:creationId xmlns:p14="http://schemas.microsoft.com/office/powerpoint/2010/main" xmlns="" val="2573192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pPr algn="ctr"/>
            <a:r>
              <a:rPr lang="en-US" dirty="0" smtClean="0"/>
              <a:t>Complications Of IUCD</a:t>
            </a:r>
            <a:endParaRPr lang="en-US" dirty="0"/>
          </a:p>
        </p:txBody>
      </p:sp>
      <p:sp>
        <p:nvSpPr>
          <p:cNvPr id="3" name="Content Placeholder 2"/>
          <p:cNvSpPr>
            <a:spLocks noGrp="1"/>
          </p:cNvSpPr>
          <p:nvPr>
            <p:ph idx="1"/>
          </p:nvPr>
        </p:nvSpPr>
        <p:spPr>
          <a:xfrm>
            <a:off x="893618" y="1417639"/>
            <a:ext cx="9012382" cy="5045506"/>
          </a:xfrm>
        </p:spPr>
        <p:txBody>
          <a:bodyPr>
            <a:normAutofit fontScale="77500" lnSpcReduction="20000"/>
          </a:bodyPr>
          <a:lstStyle/>
          <a:p>
            <a:r>
              <a:rPr lang="en-US" dirty="0" smtClean="0"/>
              <a:t>Bleeding</a:t>
            </a:r>
          </a:p>
          <a:p>
            <a:r>
              <a:rPr lang="en-US" dirty="0" smtClean="0"/>
              <a:t>Pain</a:t>
            </a:r>
          </a:p>
          <a:p>
            <a:r>
              <a:rPr lang="en-US" sz="3100" dirty="0"/>
              <a:t>Embedment</a:t>
            </a:r>
            <a:r>
              <a:rPr lang="en-US" b="1" dirty="0" smtClean="0"/>
              <a:t> </a:t>
            </a:r>
            <a:r>
              <a:rPr lang="en-US" sz="1700" dirty="0"/>
              <a:t>Partial penetration or embedment of </a:t>
            </a:r>
            <a:r>
              <a:rPr lang="en-US" sz="1700" dirty="0" err="1"/>
              <a:t>ParaGard</a:t>
            </a:r>
            <a:r>
              <a:rPr lang="en-US" sz="1700" dirty="0"/>
              <a:t>® in the myometrium can make removal difficult. In some cases, surgical removal may be necessary.</a:t>
            </a:r>
            <a:endParaRPr lang="en-US" dirty="0"/>
          </a:p>
          <a:p>
            <a:r>
              <a:rPr lang="en-US" dirty="0" smtClean="0"/>
              <a:t>Perforation</a:t>
            </a:r>
          </a:p>
          <a:p>
            <a:r>
              <a:rPr lang="en-US" dirty="0" err="1" smtClean="0"/>
              <a:t>Migeration</a:t>
            </a:r>
            <a:r>
              <a:rPr lang="en-US" dirty="0" smtClean="0"/>
              <a:t> </a:t>
            </a:r>
            <a:r>
              <a:rPr lang="en-US" sz="1300" dirty="0"/>
              <a:t>IUD might become embedded in the wall of the uterus or slowly migrate completely through the uterine wall. If this happens, the device could possibly damage nearby internal organs.</a:t>
            </a:r>
            <a:endParaRPr lang="en-US" dirty="0" smtClean="0"/>
          </a:p>
          <a:p>
            <a:r>
              <a:rPr lang="en-US" dirty="0" smtClean="0"/>
              <a:t>Expulsion (partial , complete )</a:t>
            </a:r>
          </a:p>
          <a:p>
            <a:r>
              <a:rPr lang="en-US" dirty="0" smtClean="0"/>
              <a:t>Pregnancy (</a:t>
            </a:r>
            <a:r>
              <a:rPr lang="en-US" dirty="0" err="1" smtClean="0"/>
              <a:t>intrauterine,extrauterine</a:t>
            </a:r>
            <a:r>
              <a:rPr lang="en-US" dirty="0" smtClean="0"/>
              <a:t>)</a:t>
            </a:r>
          </a:p>
          <a:p>
            <a:r>
              <a:rPr lang="en-US" dirty="0" smtClean="0"/>
              <a:t>Infection (upper GTI, lower GTI )</a:t>
            </a:r>
          </a:p>
          <a:p>
            <a:r>
              <a:rPr lang="en-US" dirty="0" smtClean="0"/>
              <a:t>Missed threads </a:t>
            </a:r>
            <a:r>
              <a:rPr lang="en-US" sz="1600" dirty="0"/>
              <a:t>( threads torn, threads retracted in cervical canal or in the uterus ,  embedded , perforation ,</a:t>
            </a:r>
            <a:r>
              <a:rPr lang="en-US" sz="1600" dirty="0" err="1"/>
              <a:t>migeration</a:t>
            </a:r>
            <a:r>
              <a:rPr lang="en-US" sz="1600" dirty="0"/>
              <a:t> ,  expulsion )</a:t>
            </a:r>
          </a:p>
          <a:p>
            <a:r>
              <a:rPr lang="en-US" dirty="0"/>
              <a:t>Malposition and displacement of </a:t>
            </a:r>
            <a:r>
              <a:rPr lang="en-US" dirty="0" smtClean="0"/>
              <a:t>IUCD</a:t>
            </a:r>
          </a:p>
          <a:p>
            <a:r>
              <a:rPr lang="en-US" dirty="0" smtClean="0"/>
              <a:t>Infertility</a:t>
            </a:r>
          </a:p>
          <a:p>
            <a:r>
              <a:rPr lang="en-US" sz="3100" dirty="0"/>
              <a:t>Wilson’s Disease </a:t>
            </a:r>
            <a:r>
              <a:rPr lang="en-US" sz="1900" dirty="0"/>
              <a:t>Theoretically, </a:t>
            </a:r>
            <a:r>
              <a:rPr lang="en-US" sz="1900" dirty="0" err="1"/>
              <a:t>ParaGard</a:t>
            </a:r>
            <a:r>
              <a:rPr lang="en-US" sz="1900" dirty="0"/>
              <a:t>® can exacerbate Wilson’s disease, a rare genetic disease affecting copper excretion.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71466" y="1162936"/>
            <a:ext cx="1676400"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912462" y="2827182"/>
            <a:ext cx="1676400" cy="914400"/>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815325" y="4532128"/>
            <a:ext cx="1676400" cy="914400"/>
          </a:xfrm>
          <a:prstGeom prst="rect">
            <a:avLst/>
          </a:prstGeom>
        </p:spPr>
      </p:pic>
    </p:spTree>
    <p:extLst>
      <p:ext uri="{BB962C8B-B14F-4D97-AF65-F5344CB8AC3E}">
        <p14:creationId xmlns:p14="http://schemas.microsoft.com/office/powerpoint/2010/main" xmlns="" val="4012801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pPr algn="ctr"/>
            <a:r>
              <a:rPr lang="en-US" dirty="0" smtClean="0"/>
              <a:t>   </a:t>
            </a:r>
            <a:br>
              <a:rPr lang="en-US" dirty="0" smtClean="0"/>
            </a:br>
            <a:r>
              <a:rPr lang="en-US" dirty="0" smtClean="0"/>
              <a:t>Two Early Problems With PPIUDCS</a:t>
            </a:r>
            <a:br>
              <a:rPr lang="en-US" dirty="0" smtClean="0"/>
            </a:br>
            <a:endParaRPr lang="en-US" dirty="0"/>
          </a:p>
        </p:txBody>
      </p:sp>
      <p:sp>
        <p:nvSpPr>
          <p:cNvPr id="3" name="Content Placeholder 2"/>
          <p:cNvSpPr>
            <a:spLocks noGrp="1"/>
          </p:cNvSpPr>
          <p:nvPr>
            <p:ph idx="1"/>
          </p:nvPr>
        </p:nvSpPr>
        <p:spPr>
          <a:xfrm>
            <a:off x="838200" y="1214651"/>
            <a:ext cx="10515600" cy="4962312"/>
          </a:xfrm>
        </p:spPr>
        <p:txBody>
          <a:bodyPr>
            <a:normAutofit/>
          </a:bodyPr>
          <a:lstStyle/>
          <a:p>
            <a:r>
              <a:rPr lang="en-US" dirty="0" smtClean="0">
                <a:solidFill>
                  <a:srgbClr val="FF0000"/>
                </a:solidFill>
              </a:rPr>
              <a:t>The first problem </a:t>
            </a:r>
            <a:r>
              <a:rPr lang="en-US" dirty="0" smtClean="0"/>
              <a:t>is </a:t>
            </a:r>
            <a:r>
              <a:rPr lang="en-US" dirty="0" smtClean="0">
                <a:solidFill>
                  <a:schemeClr val="tx2">
                    <a:lumMod val="60000"/>
                    <a:lumOff val="40000"/>
                  </a:schemeClr>
                </a:solidFill>
              </a:rPr>
              <a:t>Initial </a:t>
            </a:r>
            <a:r>
              <a:rPr lang="en-US" dirty="0">
                <a:solidFill>
                  <a:schemeClr val="tx2">
                    <a:lumMod val="60000"/>
                    <a:lumOff val="40000"/>
                  </a:schemeClr>
                </a:solidFill>
              </a:rPr>
              <a:t>expulsion </a:t>
            </a:r>
            <a:r>
              <a:rPr lang="en-US" dirty="0"/>
              <a:t>rates, </a:t>
            </a:r>
            <a:endParaRPr lang="en-US" dirty="0" smtClean="0"/>
          </a:p>
          <a:p>
            <a:r>
              <a:rPr lang="en-US" dirty="0" smtClean="0"/>
              <a:t>although </a:t>
            </a:r>
            <a:r>
              <a:rPr lang="en-US" dirty="0"/>
              <a:t>not as high as those after vaginal birth post-partum insertion, are still unacceptably high (5%–10%). This is the only time an IUD is inserted into the uterine cavity under direct vision, and the use of the correct anchor </a:t>
            </a:r>
            <a:r>
              <a:rPr lang="en-US" dirty="0" smtClean="0"/>
              <a:t>with suturing into the uterine muscle techniques, and additional training for those inserting the </a:t>
            </a:r>
            <a:r>
              <a:rPr lang="en-US" dirty="0" err="1" smtClean="0"/>
              <a:t>devices.has</a:t>
            </a:r>
            <a:r>
              <a:rPr lang="en-US" dirty="0" smtClean="0"/>
              <a:t> </a:t>
            </a:r>
            <a:r>
              <a:rPr lang="en-US" dirty="0"/>
              <a:t>the ability to make the expulsion rate close to zero</a:t>
            </a:r>
            <a:r>
              <a:rPr lang="en-US" dirty="0" smtClean="0"/>
              <a:t>.</a:t>
            </a:r>
          </a:p>
          <a:p>
            <a:r>
              <a:rPr lang="en-US" dirty="0" smtClean="0">
                <a:solidFill>
                  <a:srgbClr val="FF0000"/>
                </a:solidFill>
              </a:rPr>
              <a:t>The second problem </a:t>
            </a:r>
            <a:r>
              <a:rPr lang="en-US" dirty="0" smtClean="0"/>
              <a:t>of importance is </a:t>
            </a:r>
            <a:r>
              <a:rPr lang="en-US" dirty="0" smtClean="0">
                <a:solidFill>
                  <a:schemeClr val="tx2">
                    <a:lumMod val="60000"/>
                    <a:lumOff val="40000"/>
                  </a:schemeClr>
                </a:solidFill>
              </a:rPr>
              <a:t>missing threads</a:t>
            </a:r>
            <a:r>
              <a:rPr lang="en-US" dirty="0" smtClean="0"/>
              <a:t>. </a:t>
            </a:r>
          </a:p>
          <a:p>
            <a:r>
              <a:rPr lang="en-US" dirty="0" smtClean="0"/>
              <a:t>In many GS situations ultrasound is often not available</a:t>
            </a:r>
          </a:p>
          <a:p>
            <a:r>
              <a:rPr lang="en-US" dirty="0" smtClean="0"/>
              <a:t>their presence in the vagina exist, but often necessitate trimming and so may require an extra post-partum follow-up. </a:t>
            </a:r>
          </a:p>
        </p:txBody>
      </p:sp>
    </p:spTree>
    <p:extLst>
      <p:ext uri="{BB962C8B-B14F-4D97-AF65-F5344CB8AC3E}">
        <p14:creationId xmlns:p14="http://schemas.microsoft.com/office/powerpoint/2010/main" xmlns="" val="2565763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Decrease Expulsion Rate</a:t>
            </a:r>
            <a:endParaRPr lang="en-US" dirty="0"/>
          </a:p>
        </p:txBody>
      </p:sp>
      <p:sp>
        <p:nvSpPr>
          <p:cNvPr id="3" name="Content Placeholder 2"/>
          <p:cNvSpPr>
            <a:spLocks noGrp="1"/>
          </p:cNvSpPr>
          <p:nvPr>
            <p:ph idx="1"/>
          </p:nvPr>
        </p:nvSpPr>
        <p:spPr>
          <a:xfrm>
            <a:off x="838200" y="1690688"/>
            <a:ext cx="10515600" cy="4634766"/>
          </a:xfrm>
        </p:spPr>
        <p:txBody>
          <a:bodyPr>
            <a:normAutofit fontScale="92500" lnSpcReduction="20000"/>
          </a:bodyPr>
          <a:lstStyle/>
          <a:p>
            <a:r>
              <a:rPr lang="en-US" dirty="0" smtClean="0"/>
              <a:t>With the appropriate technique, </a:t>
            </a:r>
          </a:p>
          <a:p>
            <a:r>
              <a:rPr lang="en-US" dirty="0" smtClean="0"/>
              <a:t>IUDs inserted </a:t>
            </a:r>
            <a:r>
              <a:rPr lang="en-US" dirty="0" smtClean="0">
                <a:solidFill>
                  <a:srgbClr val="FF0000"/>
                </a:solidFill>
              </a:rPr>
              <a:t>immediately </a:t>
            </a:r>
            <a:r>
              <a:rPr lang="en-US" dirty="0" smtClean="0"/>
              <a:t>after placental delivery or Cesarean section can be safe and effective. </a:t>
            </a:r>
          </a:p>
          <a:p>
            <a:r>
              <a:rPr lang="en-US" dirty="0" smtClean="0"/>
              <a:t>Expulsion rates for postpartum insertion vary greatly depending on both </a:t>
            </a:r>
            <a:r>
              <a:rPr lang="en-US" dirty="0" smtClean="0">
                <a:solidFill>
                  <a:srgbClr val="FF0000"/>
                </a:solidFill>
              </a:rPr>
              <a:t>the IUD type </a:t>
            </a:r>
            <a:r>
              <a:rPr lang="en-US" dirty="0" smtClean="0"/>
              <a:t>and </a:t>
            </a:r>
            <a:r>
              <a:rPr lang="en-US" dirty="0" smtClean="0">
                <a:solidFill>
                  <a:srgbClr val="FF0000"/>
                </a:solidFill>
              </a:rPr>
              <a:t>provider’s technique</a:t>
            </a:r>
            <a:r>
              <a:rPr lang="en-US" dirty="0" smtClean="0"/>
              <a:t>. </a:t>
            </a:r>
          </a:p>
          <a:p>
            <a:r>
              <a:rPr lang="en-US" dirty="0" smtClean="0"/>
              <a:t>Current information indicates that the expulsion rates may be higher from 10 minutes to 48 hours after delivery than in the first 10 minute period.</a:t>
            </a:r>
          </a:p>
          <a:p>
            <a:r>
              <a:rPr lang="en-US" dirty="0" smtClean="0"/>
              <a:t> To minimize risk of expulsion, only properly trained providers (according to relevant national or institutional standards) should insert IUDs postpartum.</a:t>
            </a:r>
          </a:p>
          <a:p>
            <a:r>
              <a:rPr lang="en-US" dirty="0" smtClean="0"/>
              <a:t> Use of an </a:t>
            </a:r>
            <a:r>
              <a:rPr lang="en-US" dirty="0" smtClean="0">
                <a:solidFill>
                  <a:srgbClr val="FF0000"/>
                </a:solidFill>
              </a:rPr>
              <a:t>inserter for IUD </a:t>
            </a:r>
            <a:r>
              <a:rPr lang="en-US" dirty="0" smtClean="0"/>
              <a:t>placement tends to reduce expulsion risk.</a:t>
            </a:r>
          </a:p>
          <a:p>
            <a:r>
              <a:rPr lang="en-US" dirty="0" smtClean="0"/>
              <a:t> Clients should be counseled that expulsion rates are higher postpartum than for interval insertion and should be carefully trained to detect expulsions.</a:t>
            </a:r>
            <a:endParaRPr lang="en-US" dirty="0"/>
          </a:p>
        </p:txBody>
      </p:sp>
    </p:spTree>
    <p:extLst>
      <p:ext uri="{BB962C8B-B14F-4D97-AF65-F5344CB8AC3E}">
        <p14:creationId xmlns:p14="http://schemas.microsoft.com/office/powerpoint/2010/main" xmlns="" val="412382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65873" cy="944130"/>
          </a:xfrm>
        </p:spPr>
        <p:txBody>
          <a:bodyPr/>
          <a:lstStyle/>
          <a:p>
            <a:pPr algn="ctr"/>
            <a:r>
              <a:rPr lang="en-US" dirty="0" smtClean="0"/>
              <a:t>When can an IUD be inserted postpartum?</a:t>
            </a:r>
            <a:endParaRPr lang="en-US" dirty="0"/>
          </a:p>
        </p:txBody>
      </p:sp>
      <p:sp>
        <p:nvSpPr>
          <p:cNvPr id="3" name="Content Placeholder 2"/>
          <p:cNvSpPr>
            <a:spLocks noGrp="1"/>
          </p:cNvSpPr>
          <p:nvPr>
            <p:ph idx="1"/>
          </p:nvPr>
        </p:nvSpPr>
        <p:spPr>
          <a:xfrm>
            <a:off x="838200" y="1473958"/>
            <a:ext cx="10515600" cy="4703005"/>
          </a:xfrm>
        </p:spPr>
        <p:txBody>
          <a:bodyPr>
            <a:normAutofit fontScale="62500" lnSpcReduction="20000"/>
          </a:bodyPr>
          <a:lstStyle/>
          <a:p>
            <a:r>
              <a:rPr lang="en-US" dirty="0" smtClean="0"/>
              <a:t>An IUD may be inserted:</a:t>
            </a:r>
          </a:p>
          <a:p>
            <a:pPr marL="0" indent="0">
              <a:buNone/>
            </a:pPr>
            <a:r>
              <a:rPr lang="en-US" dirty="0" smtClean="0"/>
              <a:t> </a:t>
            </a:r>
            <a:r>
              <a:rPr lang="en-US" b="1" dirty="0" smtClean="0"/>
              <a:t>Immediate Postpartum</a:t>
            </a:r>
            <a:r>
              <a:rPr lang="en-US" dirty="0" smtClean="0"/>
              <a:t>:</a:t>
            </a:r>
          </a:p>
          <a:p>
            <a:pPr marL="0" indent="0">
              <a:buNone/>
            </a:pPr>
            <a:r>
              <a:rPr lang="en-US" dirty="0" smtClean="0"/>
              <a:t>o </a:t>
            </a:r>
            <a:r>
              <a:rPr lang="en-US" b="1" dirty="0" err="1" smtClean="0"/>
              <a:t>Postplacental</a:t>
            </a:r>
            <a:r>
              <a:rPr lang="en-US" b="1" dirty="0" smtClean="0"/>
              <a:t>: </a:t>
            </a:r>
            <a:r>
              <a:rPr lang="en-US" dirty="0" smtClean="0"/>
              <a:t>Insertion within 10 minutes after expulsion of the placenta following a vaginal delivery on the same delivery table.</a:t>
            </a:r>
          </a:p>
          <a:p>
            <a:pPr marL="0" indent="0">
              <a:buNone/>
            </a:pPr>
            <a:r>
              <a:rPr lang="en-US" dirty="0" smtClean="0"/>
              <a:t>o </a:t>
            </a:r>
            <a:r>
              <a:rPr lang="en-US" b="1" dirty="0" err="1" smtClean="0"/>
              <a:t>Intracesarean</a:t>
            </a:r>
            <a:r>
              <a:rPr lang="en-US" b="1" dirty="0" smtClean="0"/>
              <a:t>: </a:t>
            </a:r>
            <a:r>
              <a:rPr lang="en-US" dirty="0" smtClean="0"/>
              <a:t>Insertion that takes place during a cesarean delivery, </a:t>
            </a:r>
          </a:p>
          <a:p>
            <a:pPr marL="0" indent="0">
              <a:buNone/>
            </a:pPr>
            <a:r>
              <a:rPr lang="en-US" dirty="0"/>
              <a:t> </a:t>
            </a:r>
            <a:r>
              <a:rPr lang="en-US" dirty="0" smtClean="0"/>
              <a:t>        after removal of the placenta and before closure of the uterine incision. Or</a:t>
            </a:r>
          </a:p>
          <a:p>
            <a:pPr marL="0" indent="0">
              <a:buNone/>
            </a:pPr>
            <a:r>
              <a:rPr lang="en-US" dirty="0"/>
              <a:t> </a:t>
            </a:r>
            <a:r>
              <a:rPr lang="en-US" dirty="0" smtClean="0"/>
              <a:t>        </a:t>
            </a:r>
            <a:r>
              <a:rPr lang="en-US" dirty="0" smtClean="0">
                <a:solidFill>
                  <a:srgbClr val="FF0000"/>
                </a:solidFill>
              </a:rPr>
              <a:t>immediately after </a:t>
            </a:r>
            <a:r>
              <a:rPr lang="en-US" dirty="0" smtClean="0"/>
              <a:t>a Cesarean section (special training required)  </a:t>
            </a:r>
          </a:p>
          <a:p>
            <a:pPr marL="0" indent="0">
              <a:buNone/>
            </a:pPr>
            <a:r>
              <a:rPr lang="en-US" dirty="0" smtClean="0"/>
              <a:t> </a:t>
            </a:r>
            <a:r>
              <a:rPr lang="en-US" b="1" dirty="0" smtClean="0"/>
              <a:t>Within 48 hours after delivery: </a:t>
            </a:r>
            <a:r>
              <a:rPr lang="en-US" dirty="0" smtClean="0"/>
              <a:t>Insertion within 48 hours of delivery and prior to discharge from the postpartum ward.</a:t>
            </a:r>
          </a:p>
          <a:p>
            <a:pPr marL="0" indent="0">
              <a:buNone/>
            </a:pPr>
            <a:r>
              <a:rPr lang="en-US" dirty="0" smtClean="0"/>
              <a:t> </a:t>
            </a:r>
            <a:r>
              <a:rPr lang="en-US" b="1" dirty="0" err="1" smtClean="0"/>
              <a:t>Postabortion</a:t>
            </a:r>
            <a:r>
              <a:rPr lang="en-US" b="1" dirty="0" smtClean="0"/>
              <a:t>: </a:t>
            </a:r>
            <a:r>
              <a:rPr lang="en-US" dirty="0" smtClean="0"/>
              <a:t>Insertion following an abortion, if there is no infection, bleeding or any other contraindications.</a:t>
            </a:r>
          </a:p>
          <a:p>
            <a:pPr marL="0" indent="0">
              <a:buNone/>
            </a:pPr>
            <a:r>
              <a:rPr lang="en-US" dirty="0" smtClean="0"/>
              <a:t> </a:t>
            </a:r>
            <a:r>
              <a:rPr lang="en-US" b="1" dirty="0" smtClean="0"/>
              <a:t>Extended Postpartum/Interval: </a:t>
            </a:r>
            <a:r>
              <a:rPr lang="en-US" dirty="0" smtClean="0"/>
              <a:t>) </a:t>
            </a:r>
          </a:p>
          <a:p>
            <a:pPr marL="0" indent="0">
              <a:buNone/>
            </a:pPr>
            <a:r>
              <a:rPr lang="en-US" dirty="0" smtClean="0"/>
              <a:t>o As early as </a:t>
            </a:r>
            <a:r>
              <a:rPr lang="en-US" dirty="0" smtClean="0">
                <a:solidFill>
                  <a:srgbClr val="FF0000"/>
                </a:solidFill>
              </a:rPr>
              <a:t>four- to six-weeks </a:t>
            </a:r>
            <a:r>
              <a:rPr lang="en-US" dirty="0" smtClean="0"/>
              <a:t>postpartum, to accommodate women who come to the clinic for routine postpartum care and who request an IUD. Copper T IUDs may be safely inserted at this time. </a:t>
            </a:r>
          </a:p>
          <a:p>
            <a:pPr marL="0" indent="0">
              <a:buNone/>
            </a:pPr>
            <a:r>
              <a:rPr lang="en-US" dirty="0" smtClean="0"/>
              <a:t>o For other types of IUDs, it may be prudent to wait </a:t>
            </a:r>
            <a:r>
              <a:rPr lang="en-US" dirty="0" smtClean="0">
                <a:solidFill>
                  <a:srgbClr val="FF0000"/>
                </a:solidFill>
              </a:rPr>
              <a:t>until six-weeks </a:t>
            </a:r>
            <a:r>
              <a:rPr lang="en-US" dirty="0" smtClean="0"/>
              <a:t>postpartum.</a:t>
            </a:r>
          </a:p>
          <a:p>
            <a:pPr marL="0" indent="0">
              <a:buNone/>
            </a:pPr>
            <a:r>
              <a:rPr lang="en-US" dirty="0" smtClean="0"/>
              <a:t>o While women continue to </a:t>
            </a:r>
            <a:r>
              <a:rPr lang="en-US" dirty="0" smtClean="0">
                <a:solidFill>
                  <a:srgbClr val="FF0000"/>
                </a:solidFill>
              </a:rPr>
              <a:t>breastfeed.</a:t>
            </a:r>
            <a:endParaRPr lang="en-US" dirty="0">
              <a:solidFill>
                <a:srgbClr val="FF0000"/>
              </a:solidFill>
            </a:endParaRPr>
          </a:p>
        </p:txBody>
      </p:sp>
    </p:spTree>
    <p:extLst>
      <p:ext uri="{BB962C8B-B14F-4D97-AF65-F5344CB8AC3E}">
        <p14:creationId xmlns:p14="http://schemas.microsoft.com/office/powerpoint/2010/main" xmlns="" val="4239762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Duration Of Action</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All </a:t>
            </a:r>
            <a:r>
              <a:rPr lang="en-US" dirty="0"/>
              <a:t>copper IUCDs are licensed for at least 5 years of use and some are recommended for longer use.</a:t>
            </a:r>
          </a:p>
          <a:p>
            <a:r>
              <a:rPr lang="en-US" dirty="0"/>
              <a:t>The TCu380A is effective for up to 12 years of use and licensed for 10 years.</a:t>
            </a:r>
          </a:p>
          <a:p>
            <a:r>
              <a:rPr lang="en-US" dirty="0" smtClean="0">
                <a:solidFill>
                  <a:srgbClr val="FF0000"/>
                </a:solidFill>
              </a:rPr>
              <a:t>In </a:t>
            </a:r>
            <a:r>
              <a:rPr lang="en-US" dirty="0">
                <a:solidFill>
                  <a:srgbClr val="FF0000"/>
                </a:solidFill>
              </a:rPr>
              <a:t>the UK it is widely accepted that if a copper-containing IUCD is inserted when a woman is 40 years or over it can be retained and will remain effective until the menopause is confirmed.</a:t>
            </a:r>
            <a:r>
              <a:rPr lang="en-US" baseline="30000" dirty="0">
                <a:solidFill>
                  <a:srgbClr val="FF0000"/>
                </a:solidFill>
              </a:rPr>
              <a:t>[</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xmlns="" val="3870460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5" y="365126"/>
            <a:ext cx="11346873" cy="972356"/>
          </a:xfrm>
        </p:spPr>
        <p:txBody>
          <a:bodyPr>
            <a:normAutofit/>
          </a:bodyPr>
          <a:lstStyle/>
          <a:p>
            <a:pPr algn="ctr"/>
            <a:r>
              <a:rPr lang="en-US" sz="2800" b="1" dirty="0" smtClean="0"/>
              <a:t>The first study on the use of PPIUDCS was by </a:t>
            </a:r>
            <a:r>
              <a:rPr lang="en-US" sz="2800" b="1" dirty="0" err="1" smtClean="0">
                <a:solidFill>
                  <a:srgbClr val="FF0000"/>
                </a:solidFill>
              </a:rPr>
              <a:t>Zerzavy</a:t>
            </a:r>
            <a:r>
              <a:rPr lang="en-US" sz="2800" b="1" dirty="0" smtClean="0">
                <a:solidFill>
                  <a:srgbClr val="FF0000"/>
                </a:solidFill>
              </a:rPr>
              <a:t> </a:t>
            </a:r>
            <a:r>
              <a:rPr lang="en-US" sz="2800" b="1" dirty="0" smtClean="0"/>
              <a:t>in 1967</a:t>
            </a:r>
            <a:endParaRPr lang="en-US" sz="2800" b="1" dirty="0"/>
          </a:p>
        </p:txBody>
      </p:sp>
      <p:sp>
        <p:nvSpPr>
          <p:cNvPr id="3" name="Content Placeholder 2"/>
          <p:cNvSpPr>
            <a:spLocks noGrp="1"/>
          </p:cNvSpPr>
          <p:nvPr>
            <p:ph idx="1"/>
          </p:nvPr>
        </p:nvSpPr>
        <p:spPr>
          <a:xfrm>
            <a:off x="719919" y="1337482"/>
            <a:ext cx="8611117" cy="5049670"/>
          </a:xfrm>
        </p:spPr>
        <p:txBody>
          <a:bodyPr>
            <a:normAutofit lnSpcReduction="10000"/>
          </a:bodyPr>
          <a:lstStyle/>
          <a:p>
            <a:r>
              <a:rPr lang="en-US" sz="3200" dirty="0" smtClean="0"/>
              <a:t>He </a:t>
            </a:r>
            <a:r>
              <a:rPr lang="en-US" sz="3200" dirty="0"/>
              <a:t>inserted a Birnberg Bow </a:t>
            </a:r>
            <a:endParaRPr lang="en-US" sz="3200" dirty="0" smtClean="0"/>
          </a:p>
          <a:p>
            <a:r>
              <a:rPr lang="en-US" sz="3200" dirty="0" smtClean="0"/>
              <a:t>size </a:t>
            </a:r>
            <a:r>
              <a:rPr lang="en-US" sz="3200" dirty="0"/>
              <a:t>5 or 7 and </a:t>
            </a:r>
            <a:endParaRPr lang="en-US" sz="3200" dirty="0" smtClean="0"/>
          </a:p>
          <a:p>
            <a:r>
              <a:rPr lang="en-US" sz="3200" dirty="0" smtClean="0"/>
              <a:t>sutured </a:t>
            </a:r>
            <a:r>
              <a:rPr lang="en-US" sz="3200" dirty="0"/>
              <a:t>it in place at CS. </a:t>
            </a:r>
            <a:endParaRPr lang="en-US" sz="3200" dirty="0" smtClean="0"/>
          </a:p>
          <a:p>
            <a:r>
              <a:rPr lang="en-US" sz="3200" dirty="0" smtClean="0"/>
              <a:t>After </a:t>
            </a:r>
            <a:r>
              <a:rPr lang="en-US" sz="3200" dirty="0"/>
              <a:t>that there were relatively few studies over many years. </a:t>
            </a:r>
            <a:endParaRPr lang="en-US" sz="3200" dirty="0" smtClean="0"/>
          </a:p>
          <a:p>
            <a:r>
              <a:rPr lang="en-US" sz="3200" dirty="0"/>
              <a:t>Sporadic attempts to revive the procedure were made in the 1970s and 1980s</a:t>
            </a:r>
            <a:r>
              <a:rPr lang="en-US" sz="3200" dirty="0" smtClean="0"/>
              <a:t>.</a:t>
            </a:r>
          </a:p>
          <a:p>
            <a:r>
              <a:rPr lang="en-US" sz="3200" dirty="0"/>
              <a:t>This anxiety regarding PPIUDCS began to dissipate in the 1990s due to the realization that the IUD is not primarily responsible for causing infection</a:t>
            </a:r>
          </a:p>
        </p:txBody>
      </p:sp>
      <p:pic>
        <p:nvPicPr>
          <p:cNvPr id="4" name="Picture 2"/>
          <p:cNvPicPr>
            <a:picLocks noChangeAspect="1" noChangeArrowheads="1"/>
          </p:cNvPicPr>
          <p:nvPr/>
        </p:nvPicPr>
        <p:blipFill>
          <a:blip r:embed="rId2"/>
          <a:srcRect/>
          <a:stretch>
            <a:fillRect/>
          </a:stretch>
        </p:blipFill>
        <p:spPr bwMode="auto">
          <a:xfrm>
            <a:off x="9580418" y="1928168"/>
            <a:ext cx="2611582" cy="1646303"/>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9624580" y="3748371"/>
            <a:ext cx="2567420" cy="1640616"/>
          </a:xfrm>
          <a:prstGeom prst="rect">
            <a:avLst/>
          </a:prstGeom>
          <a:noFill/>
          <a:ln w="9525">
            <a:noFill/>
            <a:miter lim="800000"/>
            <a:headEnd/>
            <a:tailEnd/>
          </a:ln>
          <a:effectLst/>
        </p:spPr>
      </p:pic>
    </p:spTree>
    <p:extLst>
      <p:ext uri="{BB962C8B-B14F-4D97-AF65-F5344CB8AC3E}">
        <p14:creationId xmlns:p14="http://schemas.microsoft.com/office/powerpoint/2010/main" xmlns="" val="42114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Inclusion criteria</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any age; adolescents may receive post-placental IUD insertion </a:t>
            </a:r>
          </a:p>
          <a:p>
            <a:r>
              <a:rPr lang="en-US" dirty="0"/>
              <a:t>2. desiring Paragard or </a:t>
            </a:r>
            <a:r>
              <a:rPr lang="en-US" dirty="0" err="1"/>
              <a:t>Mirena</a:t>
            </a:r>
            <a:r>
              <a:rPr lang="en-US" dirty="0"/>
              <a:t> IUD </a:t>
            </a:r>
          </a:p>
          <a:p>
            <a:r>
              <a:rPr lang="en-US" dirty="0"/>
              <a:t>3. anticipated vaginal (including vaginal birth after cesarean) or cesarean delivery </a:t>
            </a:r>
          </a:p>
          <a:p>
            <a:r>
              <a:rPr lang="en-US" dirty="0"/>
              <a:t>4. any language for which adequate translation can be obtained </a:t>
            </a:r>
          </a:p>
          <a:p>
            <a:endParaRPr lang="en-US" dirty="0"/>
          </a:p>
        </p:txBody>
      </p:sp>
    </p:spTree>
    <p:extLst>
      <p:ext uri="{BB962C8B-B14F-4D97-AF65-F5344CB8AC3E}">
        <p14:creationId xmlns:p14="http://schemas.microsoft.com/office/powerpoint/2010/main" xmlns="" val="2824114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Exclusion criteria</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history of sexually transmitted infection during the index pregnancy </a:t>
            </a:r>
          </a:p>
          <a:p>
            <a:r>
              <a:rPr lang="en-US" dirty="0"/>
              <a:t>2. recent (within the last 3 months) or active intrauterine infection </a:t>
            </a:r>
          </a:p>
          <a:p>
            <a:r>
              <a:rPr lang="en-US" dirty="0"/>
              <a:t>3. known abnormal uterine cavity </a:t>
            </a:r>
          </a:p>
          <a:p>
            <a:r>
              <a:rPr lang="en-US" dirty="0"/>
              <a:t>4. standard absolute contraindications (</a:t>
            </a:r>
            <a:r>
              <a:rPr lang="en-US" dirty="0" err="1"/>
              <a:t>eg</a:t>
            </a:r>
            <a:r>
              <a:rPr lang="en-US" dirty="0"/>
              <a:t>: Wilson’s disease, no Paragard) </a:t>
            </a:r>
          </a:p>
          <a:p>
            <a:endParaRPr lang="en-US" dirty="0"/>
          </a:p>
          <a:p>
            <a:endParaRPr lang="en-US" dirty="0"/>
          </a:p>
          <a:p>
            <a:endParaRPr lang="en-US" dirty="0"/>
          </a:p>
        </p:txBody>
      </p:sp>
    </p:spTree>
    <p:extLst>
      <p:ext uri="{BB962C8B-B14F-4D97-AF65-F5344CB8AC3E}">
        <p14:creationId xmlns:p14="http://schemas.microsoft.com/office/powerpoint/2010/main" xmlns="" val="342265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After enrollment</a:t>
            </a:r>
            <a:endParaRPr lang="en-US" dirty="0"/>
          </a:p>
        </p:txBody>
      </p:sp>
      <p:sp>
        <p:nvSpPr>
          <p:cNvPr id="3" name="Content Placeholder 2"/>
          <p:cNvSpPr>
            <a:spLocks noGrp="1"/>
          </p:cNvSpPr>
          <p:nvPr>
            <p:ph idx="1"/>
          </p:nvPr>
        </p:nvSpPr>
        <p:spPr/>
        <p:txBody>
          <a:bodyPr/>
          <a:lstStyle/>
          <a:p>
            <a:r>
              <a:rPr lang="en-US" dirty="0" smtClean="0"/>
              <a:t> </a:t>
            </a:r>
            <a:r>
              <a:rPr lang="en-US" dirty="0"/>
              <a:t>subjects should be excluded if: </a:t>
            </a:r>
          </a:p>
          <a:p>
            <a:r>
              <a:rPr lang="en-US" dirty="0"/>
              <a:t>1. </a:t>
            </a:r>
            <a:r>
              <a:rPr lang="en-US" dirty="0" err="1" smtClean="0"/>
              <a:t>Intrapartum</a:t>
            </a:r>
            <a:r>
              <a:rPr lang="en-US" dirty="0" smtClean="0"/>
              <a:t> </a:t>
            </a:r>
            <a:r>
              <a:rPr lang="en-US" dirty="0"/>
              <a:t>fever greater than 38.0 degrees </a:t>
            </a:r>
          </a:p>
          <a:p>
            <a:r>
              <a:rPr lang="en-US" dirty="0"/>
              <a:t>2. </a:t>
            </a:r>
            <a:r>
              <a:rPr lang="en-US" dirty="0" smtClean="0"/>
              <a:t>Postpartum </a:t>
            </a:r>
            <a:r>
              <a:rPr lang="en-US" dirty="0"/>
              <a:t>hemorrhage (greater than 500 ml blood loss for vaginal deliveries; 1,200cc for cesarean deliveries) </a:t>
            </a:r>
          </a:p>
          <a:p>
            <a:r>
              <a:rPr lang="en-US" dirty="0"/>
              <a:t>3. </a:t>
            </a:r>
            <a:r>
              <a:rPr lang="en-US" dirty="0" smtClean="0"/>
              <a:t>Rupture </a:t>
            </a:r>
            <a:r>
              <a:rPr lang="en-US" dirty="0"/>
              <a:t>of membranes for greater than 24 hours prior to delivery </a:t>
            </a:r>
          </a:p>
          <a:p>
            <a:r>
              <a:rPr lang="en-US" dirty="0"/>
              <a:t>4. </a:t>
            </a:r>
            <a:r>
              <a:rPr lang="en-US" dirty="0" smtClean="0"/>
              <a:t>Retained </a:t>
            </a:r>
            <a:r>
              <a:rPr lang="en-US" dirty="0"/>
              <a:t>placenta requiring manual removal or D&amp;C </a:t>
            </a:r>
          </a:p>
          <a:p>
            <a:endParaRPr lang="en-US" dirty="0"/>
          </a:p>
        </p:txBody>
      </p:sp>
    </p:spTree>
    <p:extLst>
      <p:ext uri="{BB962C8B-B14F-4D97-AF65-F5344CB8AC3E}">
        <p14:creationId xmlns:p14="http://schemas.microsoft.com/office/powerpoint/2010/main" xmlns="" val="3865383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Relation To Uterine Closure</a:t>
            </a:r>
            <a:endParaRPr lang="en-US" dirty="0"/>
          </a:p>
        </p:txBody>
      </p:sp>
      <p:sp>
        <p:nvSpPr>
          <p:cNvPr id="3" name="Content Placeholder 2"/>
          <p:cNvSpPr>
            <a:spLocks noGrp="1"/>
          </p:cNvSpPr>
          <p:nvPr>
            <p:ph idx="1"/>
          </p:nvPr>
        </p:nvSpPr>
        <p:spPr/>
        <p:txBody>
          <a:bodyPr/>
          <a:lstStyle/>
          <a:p>
            <a:pPr marL="0" indent="0">
              <a:buNone/>
            </a:pPr>
            <a:r>
              <a:rPr lang="en-US" dirty="0"/>
              <a:t>After removal of the placenta </a:t>
            </a:r>
            <a:endParaRPr lang="en-US" dirty="0" smtClean="0"/>
          </a:p>
          <a:p>
            <a:pPr marL="0" indent="0">
              <a:buNone/>
            </a:pPr>
            <a:r>
              <a:rPr lang="en-US" dirty="0" smtClean="0"/>
              <a:t>= </a:t>
            </a:r>
            <a:r>
              <a:rPr lang="en-US" dirty="0" smtClean="0">
                <a:solidFill>
                  <a:srgbClr val="FF0000"/>
                </a:solidFill>
              </a:rPr>
              <a:t>before </a:t>
            </a:r>
            <a:r>
              <a:rPr lang="en-US" dirty="0" smtClean="0"/>
              <a:t>closure of the uterine wound</a:t>
            </a:r>
          </a:p>
          <a:p>
            <a:pPr marL="0" indent="0">
              <a:buNone/>
            </a:pPr>
            <a:r>
              <a:rPr lang="en-US" dirty="0" smtClean="0"/>
              <a:t> or</a:t>
            </a:r>
          </a:p>
          <a:p>
            <a:pPr marL="0" indent="0">
              <a:buNone/>
            </a:pPr>
            <a:r>
              <a:rPr lang="en-US" dirty="0" smtClean="0"/>
              <a:t> </a:t>
            </a:r>
            <a:r>
              <a:rPr lang="en-US" dirty="0" smtClean="0">
                <a:solidFill>
                  <a:srgbClr val="FF0000"/>
                </a:solidFill>
              </a:rPr>
              <a:t>= during </a:t>
            </a:r>
            <a:r>
              <a:rPr lang="en-US" dirty="0" smtClean="0"/>
              <a:t>closure </a:t>
            </a:r>
            <a:r>
              <a:rPr lang="en-US" dirty="0"/>
              <a:t>of the uterine </a:t>
            </a:r>
            <a:r>
              <a:rPr lang="en-US" dirty="0" smtClean="0"/>
              <a:t>wound </a:t>
            </a:r>
          </a:p>
          <a:p>
            <a:pPr marL="0" indent="0">
              <a:buNone/>
            </a:pPr>
            <a:r>
              <a:rPr lang="en-US" dirty="0" smtClean="0"/>
              <a:t>     (half closure or </a:t>
            </a:r>
          </a:p>
          <a:p>
            <a:pPr marL="0" indent="0">
              <a:buNone/>
            </a:pPr>
            <a:r>
              <a:rPr lang="en-US" dirty="0" smtClean="0"/>
              <a:t>      two third closure), </a:t>
            </a:r>
          </a:p>
          <a:p>
            <a:pPr marL="0" indent="0">
              <a:buNone/>
            </a:pPr>
            <a:r>
              <a:rPr lang="en-US" dirty="0" smtClean="0"/>
              <a:t>the </a:t>
            </a:r>
            <a:r>
              <a:rPr lang="en-US" dirty="0"/>
              <a:t>device was inserted</a:t>
            </a:r>
          </a:p>
        </p:txBody>
      </p:sp>
    </p:spTree>
    <p:extLst>
      <p:ext uri="{BB962C8B-B14F-4D97-AF65-F5344CB8AC3E}">
        <p14:creationId xmlns:p14="http://schemas.microsoft.com/office/powerpoint/2010/main" xmlns="" val="52267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065775" y="337829"/>
            <a:ext cx="7107382" cy="1325563"/>
          </a:xfrm>
        </p:spPr>
        <p:txBody>
          <a:bodyPr/>
          <a:lstStyle/>
          <a:p>
            <a:pPr algn="ctr"/>
            <a:r>
              <a:rPr lang="en-US" b="1" dirty="0">
                <a:solidFill>
                  <a:srgbClr val="000000"/>
                </a:solidFill>
                <a:effectLst/>
              </a:rPr>
              <a:t>What is an ( </a:t>
            </a:r>
            <a:r>
              <a:rPr lang="en-US" b="1" dirty="0" smtClean="0">
                <a:solidFill>
                  <a:srgbClr val="000000"/>
                </a:solidFill>
                <a:effectLst/>
              </a:rPr>
              <a:t>IUCD or IUCS </a:t>
            </a:r>
            <a:r>
              <a:rPr lang="en-US" b="1" dirty="0">
                <a:solidFill>
                  <a:srgbClr val="000000"/>
                </a:solidFill>
                <a:effectLst/>
              </a:rPr>
              <a:t>) ?</a:t>
            </a:r>
          </a:p>
        </p:txBody>
      </p:sp>
      <p:sp>
        <p:nvSpPr>
          <p:cNvPr id="92163" name="Rectangle 3"/>
          <p:cNvSpPr>
            <a:spLocks noGrp="1" noChangeArrowheads="1"/>
          </p:cNvSpPr>
          <p:nvPr>
            <p:ph type="body" idx="1"/>
          </p:nvPr>
        </p:nvSpPr>
        <p:spPr>
          <a:xfrm>
            <a:off x="732429" y="1663392"/>
            <a:ext cx="10294961" cy="4600930"/>
          </a:xfrm>
        </p:spPr>
        <p:txBody>
          <a:bodyPr/>
          <a:lstStyle/>
          <a:p>
            <a:endParaRPr lang="en-US" dirty="0">
              <a:effectLst/>
            </a:endParaRPr>
          </a:p>
          <a:p>
            <a:r>
              <a:rPr lang="en-US" b="1" dirty="0">
                <a:effectLst/>
              </a:rPr>
              <a:t>It is a small, flexible, plastic device that contains </a:t>
            </a:r>
            <a:endParaRPr lang="en-US" b="1" dirty="0" smtClean="0">
              <a:effectLst/>
            </a:endParaRPr>
          </a:p>
          <a:p>
            <a:r>
              <a:rPr lang="en-US" b="1" dirty="0" smtClean="0">
                <a:effectLst/>
              </a:rPr>
              <a:t>Either </a:t>
            </a:r>
            <a:r>
              <a:rPr lang="en-US" b="1" dirty="0">
                <a:effectLst/>
              </a:rPr>
              <a:t>metal e.g. copper </a:t>
            </a:r>
            <a:r>
              <a:rPr lang="en-US" sz="2000" b="1" dirty="0" smtClean="0">
                <a:effectLst/>
              </a:rPr>
              <a:t>(IUCD = intrauterine contraceptive device)</a:t>
            </a:r>
          </a:p>
          <a:p>
            <a:pPr marL="0" indent="0">
              <a:buNone/>
            </a:pPr>
            <a:r>
              <a:rPr lang="en-US" sz="3600" b="1" dirty="0" smtClean="0">
                <a:effectLst/>
              </a:rPr>
              <a:t>   or </a:t>
            </a:r>
          </a:p>
          <a:p>
            <a:r>
              <a:rPr lang="en-US" b="1" dirty="0" smtClean="0">
                <a:effectLst/>
              </a:rPr>
              <a:t>Hormones </a:t>
            </a:r>
            <a:r>
              <a:rPr lang="en-US" b="1" dirty="0">
                <a:effectLst/>
              </a:rPr>
              <a:t>e.g. </a:t>
            </a:r>
            <a:r>
              <a:rPr lang="en-US" b="1" dirty="0" smtClean="0">
                <a:effectLst/>
              </a:rPr>
              <a:t>progesterone </a:t>
            </a:r>
            <a:r>
              <a:rPr lang="en-US" sz="2000" b="1" dirty="0"/>
              <a:t>(IUCS= intrauterine contraceptive system) </a:t>
            </a:r>
            <a:endParaRPr lang="en-US" sz="2000" b="1" dirty="0" smtClean="0"/>
          </a:p>
          <a:p>
            <a:pPr marL="0" indent="0">
              <a:buNone/>
            </a:pPr>
            <a:r>
              <a:rPr lang="en-US" sz="2000" b="1" dirty="0">
                <a:effectLst/>
              </a:rPr>
              <a:t> </a:t>
            </a:r>
            <a:r>
              <a:rPr lang="en-US" sz="2000" b="1" dirty="0" smtClean="0">
                <a:effectLst/>
              </a:rPr>
              <a:t>  </a:t>
            </a:r>
            <a:r>
              <a:rPr lang="en-US" b="1" dirty="0" smtClean="0">
                <a:effectLst/>
              </a:rPr>
              <a:t>and</a:t>
            </a:r>
          </a:p>
          <a:p>
            <a:r>
              <a:rPr lang="en-US" b="1" dirty="0" smtClean="0">
                <a:effectLst/>
              </a:rPr>
              <a:t>Is </a:t>
            </a:r>
            <a:r>
              <a:rPr lang="en-US" b="1" dirty="0">
                <a:effectLst/>
              </a:rPr>
              <a:t>inserted into the </a:t>
            </a:r>
            <a:r>
              <a:rPr lang="en-US" b="1" dirty="0" smtClean="0">
                <a:effectLst/>
              </a:rPr>
              <a:t>uterus</a:t>
            </a:r>
          </a:p>
          <a:p>
            <a:r>
              <a:rPr lang="en-US" b="1" dirty="0" smtClean="0">
                <a:effectLst/>
              </a:rPr>
              <a:t>To </a:t>
            </a:r>
            <a:r>
              <a:rPr lang="en-US" b="1" dirty="0">
                <a:effectLst/>
              </a:rPr>
              <a:t>prevent pregnancy.</a:t>
            </a:r>
          </a:p>
          <a:p>
            <a:endParaRPr lang="en-US" dirty="0"/>
          </a:p>
        </p:txBody>
      </p:sp>
    </p:spTree>
    <p:extLst>
      <p:ext uri="{BB962C8B-B14F-4D97-AF65-F5344CB8AC3E}">
        <p14:creationId xmlns:p14="http://schemas.microsoft.com/office/powerpoint/2010/main" xmlns="" val="388914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lstStyle/>
          <a:p>
            <a:pPr algn="ctr"/>
            <a:r>
              <a:rPr lang="en-US" dirty="0" smtClean="0"/>
              <a:t>Methods Of Insertions</a:t>
            </a:r>
            <a:endParaRPr lang="en-US" dirty="0"/>
          </a:p>
        </p:txBody>
      </p:sp>
      <p:sp>
        <p:nvSpPr>
          <p:cNvPr id="3" name="Content Placeholder 2"/>
          <p:cNvSpPr>
            <a:spLocks noGrp="1"/>
          </p:cNvSpPr>
          <p:nvPr>
            <p:ph idx="1"/>
          </p:nvPr>
        </p:nvSpPr>
        <p:spPr>
          <a:xfrm>
            <a:off x="838200" y="1405719"/>
            <a:ext cx="10515600" cy="5240741"/>
          </a:xfrm>
        </p:spPr>
        <p:txBody>
          <a:bodyPr>
            <a:normAutofit fontScale="85000" lnSpcReduction="20000"/>
          </a:bodyPr>
          <a:lstStyle/>
          <a:p>
            <a:r>
              <a:rPr lang="en-US" dirty="0" smtClean="0">
                <a:solidFill>
                  <a:srgbClr val="FF0000"/>
                </a:solidFill>
              </a:rPr>
              <a:t>With threads </a:t>
            </a:r>
            <a:r>
              <a:rPr lang="en-US" dirty="0" smtClean="0"/>
              <a:t>(</a:t>
            </a:r>
            <a:r>
              <a:rPr lang="en-US" dirty="0"/>
              <a:t>Hang up </a:t>
            </a:r>
            <a:r>
              <a:rPr lang="en-US" dirty="0" smtClean="0"/>
              <a:t>technique)</a:t>
            </a:r>
          </a:p>
          <a:p>
            <a:pPr marL="0" indent="0">
              <a:buNone/>
            </a:pPr>
            <a:r>
              <a:rPr lang="en-US" dirty="0" smtClean="0"/>
              <a:t>               - From </a:t>
            </a:r>
            <a:r>
              <a:rPr lang="en-US" dirty="0" err="1" smtClean="0"/>
              <a:t>ouside</a:t>
            </a:r>
            <a:endParaRPr lang="en-US" dirty="0" smtClean="0"/>
          </a:p>
          <a:p>
            <a:pPr marL="0" indent="0">
              <a:buNone/>
            </a:pPr>
            <a:r>
              <a:rPr lang="en-US" dirty="0"/>
              <a:t> </a:t>
            </a:r>
            <a:r>
              <a:rPr lang="en-US" dirty="0" smtClean="0"/>
              <a:t>              - From inside</a:t>
            </a:r>
          </a:p>
          <a:p>
            <a:pPr marL="0" indent="0">
              <a:buNone/>
            </a:pPr>
            <a:r>
              <a:rPr lang="en-US" dirty="0"/>
              <a:t> </a:t>
            </a:r>
            <a:r>
              <a:rPr lang="en-US" dirty="0" smtClean="0"/>
              <a:t>              - from inside frameless loop</a:t>
            </a:r>
          </a:p>
          <a:p>
            <a:pPr marL="0" indent="0">
              <a:buNone/>
            </a:pPr>
            <a:r>
              <a:rPr lang="en-US" dirty="0" smtClean="0"/>
              <a:t> . </a:t>
            </a:r>
            <a:r>
              <a:rPr lang="en-US" dirty="0" smtClean="0">
                <a:solidFill>
                  <a:srgbClr val="FF0000"/>
                </a:solidFill>
              </a:rPr>
              <a:t>With knotted </a:t>
            </a:r>
            <a:r>
              <a:rPr lang="en-US" dirty="0">
                <a:solidFill>
                  <a:srgbClr val="FF0000"/>
                </a:solidFill>
              </a:rPr>
              <a:t>loop </a:t>
            </a:r>
            <a:r>
              <a:rPr lang="en-US" dirty="0"/>
              <a:t>of 2-0 chromic catgut suture</a:t>
            </a:r>
            <a:endParaRPr lang="en-US" dirty="0" smtClean="0"/>
          </a:p>
          <a:p>
            <a:r>
              <a:rPr lang="en-US" dirty="0" smtClean="0">
                <a:solidFill>
                  <a:srgbClr val="FF0000"/>
                </a:solidFill>
              </a:rPr>
              <a:t>Without threads </a:t>
            </a:r>
          </a:p>
          <a:p>
            <a:pPr marL="0" indent="0">
              <a:buNone/>
            </a:pPr>
            <a:r>
              <a:rPr lang="en-US" dirty="0">
                <a:solidFill>
                  <a:srgbClr val="FF0000"/>
                </a:solidFill>
              </a:rPr>
              <a:t> </a:t>
            </a:r>
            <a:r>
              <a:rPr lang="en-US" dirty="0" smtClean="0">
                <a:solidFill>
                  <a:srgbClr val="FF0000"/>
                </a:solidFill>
              </a:rPr>
              <a:t>             </a:t>
            </a:r>
            <a:r>
              <a:rPr lang="en-US" dirty="0" smtClean="0">
                <a:solidFill>
                  <a:schemeClr val="accent5">
                    <a:lumMod val="75000"/>
                  </a:schemeClr>
                </a:solidFill>
              </a:rPr>
              <a:t>frameless loop</a:t>
            </a:r>
          </a:p>
          <a:p>
            <a:pPr marL="0" indent="0">
              <a:buNone/>
            </a:pPr>
            <a:r>
              <a:rPr lang="en-US" dirty="0"/>
              <a:t> </a:t>
            </a:r>
            <a:r>
              <a:rPr lang="en-US" dirty="0" smtClean="0"/>
              <a:t>              - Anchor method</a:t>
            </a:r>
          </a:p>
          <a:p>
            <a:pPr marL="0" indent="0">
              <a:buNone/>
            </a:pPr>
            <a:r>
              <a:rPr lang="en-US" dirty="0"/>
              <a:t> </a:t>
            </a:r>
            <a:r>
              <a:rPr lang="en-US" dirty="0" smtClean="0"/>
              <a:t>             </a:t>
            </a:r>
            <a:r>
              <a:rPr lang="en-US" dirty="0" smtClean="0">
                <a:solidFill>
                  <a:schemeClr val="accent5">
                    <a:lumMod val="75000"/>
                  </a:schemeClr>
                </a:solidFill>
              </a:rPr>
              <a:t>copper T 380 , </a:t>
            </a:r>
            <a:r>
              <a:rPr lang="en-US" dirty="0" err="1" smtClean="0">
                <a:solidFill>
                  <a:schemeClr val="accent5">
                    <a:lumMod val="75000"/>
                  </a:schemeClr>
                </a:solidFill>
              </a:rPr>
              <a:t>Multiload</a:t>
            </a:r>
            <a:r>
              <a:rPr lang="en-US" dirty="0" smtClean="0">
                <a:solidFill>
                  <a:schemeClr val="accent5">
                    <a:lumMod val="75000"/>
                  </a:schemeClr>
                </a:solidFill>
              </a:rPr>
              <a:t>  or </a:t>
            </a:r>
            <a:r>
              <a:rPr lang="en-US" dirty="0" err="1" smtClean="0">
                <a:solidFill>
                  <a:schemeClr val="accent5">
                    <a:lumMod val="75000"/>
                  </a:schemeClr>
                </a:solidFill>
              </a:rPr>
              <a:t>Mirena</a:t>
            </a:r>
            <a:endParaRPr lang="en-US" dirty="0" smtClean="0">
              <a:solidFill>
                <a:schemeClr val="accent5">
                  <a:lumMod val="75000"/>
                </a:schemeClr>
              </a:solidFill>
            </a:endParaRPr>
          </a:p>
          <a:p>
            <a:pPr marL="0" indent="0">
              <a:buNone/>
            </a:pPr>
            <a:r>
              <a:rPr lang="en-US" dirty="0" smtClean="0"/>
              <a:t>             -Manually</a:t>
            </a:r>
          </a:p>
          <a:p>
            <a:pPr marL="0" indent="0">
              <a:buNone/>
            </a:pPr>
            <a:r>
              <a:rPr lang="en-US" dirty="0" smtClean="0"/>
              <a:t>             - Assisted by ring forceps</a:t>
            </a:r>
          </a:p>
          <a:p>
            <a:pPr marL="0" indent="0">
              <a:buNone/>
            </a:pPr>
            <a:r>
              <a:rPr lang="en-US" dirty="0" smtClean="0"/>
              <a:t>             - IUCD applicator</a:t>
            </a:r>
          </a:p>
          <a:p>
            <a:pPr marL="0" indent="0">
              <a:buNone/>
            </a:pPr>
            <a:r>
              <a:rPr lang="en-US" dirty="0" smtClean="0">
                <a:solidFill>
                  <a:srgbClr val="FF0000"/>
                </a:solidFill>
              </a:rPr>
              <a:t>+ or </a:t>
            </a:r>
            <a:r>
              <a:rPr lang="en-US" dirty="0">
                <a:solidFill>
                  <a:srgbClr val="FF0000"/>
                </a:solidFill>
              </a:rPr>
              <a:t>- </a:t>
            </a:r>
            <a:r>
              <a:rPr lang="en-US" dirty="0"/>
              <a:t>Immediate Post-placental Anchoring of </a:t>
            </a:r>
            <a:r>
              <a:rPr lang="en-US" dirty="0" smtClean="0"/>
              <a:t>TCu380 by </a:t>
            </a:r>
            <a:r>
              <a:rPr lang="en-US" dirty="0"/>
              <a:t>Two strands of </a:t>
            </a:r>
            <a:r>
              <a:rPr lang="en-US" dirty="0" smtClean="0"/>
              <a:t>    catgut </a:t>
            </a:r>
            <a:r>
              <a:rPr lang="en-US" dirty="0"/>
              <a:t>were knotted on both transverse arms of the T</a:t>
            </a:r>
          </a:p>
          <a:p>
            <a:pPr marL="0" indent="0">
              <a:buNone/>
            </a:pPr>
            <a:endParaRPr lang="en-US" dirty="0"/>
          </a:p>
        </p:txBody>
      </p:sp>
    </p:spTree>
    <p:extLst>
      <p:ext uri="{BB962C8B-B14F-4D97-AF65-F5344CB8AC3E}">
        <p14:creationId xmlns:p14="http://schemas.microsoft.com/office/powerpoint/2010/main" xmlns="" val="1474704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259836"/>
            <a:ext cx="7036558" cy="459123"/>
          </a:xfrm>
        </p:spPr>
        <p:txBody>
          <a:bodyPr>
            <a:normAutofit fontScale="90000"/>
          </a:bodyPr>
          <a:lstStyle/>
          <a:p>
            <a:pPr algn="ctr"/>
            <a:r>
              <a:rPr lang="en-US" dirty="0"/>
              <a:t>Hang up </a:t>
            </a:r>
            <a:r>
              <a:rPr lang="en-US" dirty="0" smtClean="0"/>
              <a:t>technique from outside</a:t>
            </a:r>
            <a:endParaRPr lang="en-US" dirty="0"/>
          </a:p>
        </p:txBody>
      </p:sp>
      <p:sp>
        <p:nvSpPr>
          <p:cNvPr id="3" name="Content Placeholder 2"/>
          <p:cNvSpPr>
            <a:spLocks noGrp="1"/>
          </p:cNvSpPr>
          <p:nvPr>
            <p:ph idx="1"/>
          </p:nvPr>
        </p:nvSpPr>
        <p:spPr>
          <a:xfrm>
            <a:off x="177421" y="815022"/>
            <a:ext cx="8911988" cy="6042978"/>
          </a:xfrm>
        </p:spPr>
        <p:txBody>
          <a:bodyPr>
            <a:normAutofit fontScale="62500" lnSpcReduction="20000"/>
          </a:bodyPr>
          <a:lstStyle/>
          <a:p>
            <a:pPr marL="0" indent="0">
              <a:buNone/>
            </a:pPr>
            <a:r>
              <a:rPr lang="en-US" sz="4000" dirty="0" smtClean="0"/>
              <a:t>Straight </a:t>
            </a:r>
            <a:r>
              <a:rPr lang="en-US" sz="4000" dirty="0"/>
              <a:t>needles and surgical thread (</a:t>
            </a:r>
            <a:r>
              <a:rPr lang="en-US" sz="4000" dirty="0" smtClean="0"/>
              <a:t>chromic catgut </a:t>
            </a:r>
            <a:r>
              <a:rPr lang="en-US" sz="4000" dirty="0"/>
              <a:t>or PGA) are used. </a:t>
            </a:r>
            <a:endParaRPr lang="en-US" sz="4000" dirty="0" smtClean="0"/>
          </a:p>
          <a:p>
            <a:pPr marL="0" indent="0">
              <a:buNone/>
            </a:pPr>
            <a:r>
              <a:rPr lang="en-US" sz="4000" dirty="0" smtClean="0"/>
              <a:t>Needle </a:t>
            </a:r>
            <a:r>
              <a:rPr lang="en-US" sz="4000" dirty="0"/>
              <a:t>is inserted </a:t>
            </a:r>
            <a:r>
              <a:rPr lang="en-US" sz="4000" dirty="0" smtClean="0"/>
              <a:t>perpendicularly </a:t>
            </a:r>
            <a:r>
              <a:rPr lang="en-US" sz="4000" dirty="0"/>
              <a:t>from the outside to penetrate the </a:t>
            </a:r>
            <a:r>
              <a:rPr lang="en-US" sz="4000" dirty="0" smtClean="0"/>
              <a:t>median of </a:t>
            </a:r>
            <a:r>
              <a:rPr lang="en-US" sz="4000" dirty="0"/>
              <a:t>the fundus wall to get into the uterine cavity.</a:t>
            </a:r>
          </a:p>
          <a:p>
            <a:pPr marL="0" indent="0">
              <a:buNone/>
            </a:pPr>
            <a:r>
              <a:rPr lang="en-US" sz="4000" dirty="0"/>
              <a:t>Once the surgical thread entered the uterine </a:t>
            </a:r>
            <a:r>
              <a:rPr lang="en-US" sz="4000" dirty="0" smtClean="0"/>
              <a:t>cavity, the </a:t>
            </a:r>
            <a:r>
              <a:rPr lang="en-US" sz="4000" dirty="0"/>
              <a:t>needle is clamped with rings forceps and </a:t>
            </a:r>
            <a:r>
              <a:rPr lang="en-US" sz="4000" dirty="0" smtClean="0"/>
              <a:t>pulled out </a:t>
            </a:r>
            <a:r>
              <a:rPr lang="en-US" sz="4000" dirty="0"/>
              <a:t>through the lower uterine segment </a:t>
            </a:r>
            <a:r>
              <a:rPr lang="en-US" sz="4000" dirty="0" smtClean="0"/>
              <a:t>incision. </a:t>
            </a:r>
          </a:p>
          <a:p>
            <a:pPr marL="0" indent="0">
              <a:buNone/>
            </a:pPr>
            <a:r>
              <a:rPr lang="en-US" sz="4000" dirty="0" smtClean="0"/>
              <a:t>Subsequently</a:t>
            </a:r>
            <a:r>
              <a:rPr lang="en-US" sz="4000" dirty="0"/>
              <a:t>, an anchor knot is made on the </a:t>
            </a:r>
            <a:r>
              <a:rPr lang="en-US" sz="4000" dirty="0" smtClean="0"/>
              <a:t>cross-</a:t>
            </a:r>
            <a:r>
              <a:rPr lang="en-US" sz="4000" dirty="0" err="1" smtClean="0"/>
              <a:t>ing</a:t>
            </a:r>
            <a:r>
              <a:rPr lang="en-US" sz="4000" dirty="0" smtClean="0"/>
              <a:t> </a:t>
            </a:r>
            <a:r>
              <a:rPr lang="en-US" sz="4000" dirty="0"/>
              <a:t>arm so that the IUD is balanced and </a:t>
            </a:r>
            <a:r>
              <a:rPr lang="en-US" sz="4000" dirty="0" smtClean="0"/>
              <a:t>hanging flexibly </a:t>
            </a:r>
            <a:r>
              <a:rPr lang="en-US" sz="4000" dirty="0"/>
              <a:t>on the wall of the fundus. </a:t>
            </a:r>
            <a:endParaRPr lang="en-US" sz="4000" dirty="0" smtClean="0"/>
          </a:p>
          <a:p>
            <a:pPr marL="0" indent="0">
              <a:buNone/>
            </a:pPr>
            <a:r>
              <a:rPr lang="en-US" sz="4000" dirty="0" smtClean="0"/>
              <a:t>The </a:t>
            </a:r>
            <a:r>
              <a:rPr lang="en-US" sz="4000" dirty="0"/>
              <a:t>IUD </a:t>
            </a:r>
            <a:r>
              <a:rPr lang="en-US" sz="4000" dirty="0" smtClean="0"/>
              <a:t>string is </a:t>
            </a:r>
            <a:r>
              <a:rPr lang="en-US" sz="4000" dirty="0"/>
              <a:t>then cut in the middle of the long thread. </a:t>
            </a:r>
            <a:r>
              <a:rPr lang="en-US" sz="4000" dirty="0" smtClean="0"/>
              <a:t>Using ring </a:t>
            </a:r>
            <a:r>
              <a:rPr lang="en-US" sz="4000" dirty="0"/>
              <a:t>forceps for clamping the IUD, </a:t>
            </a:r>
            <a:endParaRPr lang="en-US" sz="4000" dirty="0" smtClean="0"/>
          </a:p>
          <a:p>
            <a:pPr marL="0" indent="0">
              <a:buNone/>
            </a:pPr>
            <a:r>
              <a:rPr lang="en-US" sz="4000" dirty="0" smtClean="0"/>
              <a:t>it </a:t>
            </a:r>
            <a:r>
              <a:rPr lang="en-US" sz="4000" dirty="0"/>
              <a:t>is inserted </a:t>
            </a:r>
            <a:r>
              <a:rPr lang="en-US" sz="4000" dirty="0" smtClean="0"/>
              <a:t>into the </a:t>
            </a:r>
            <a:r>
              <a:rPr lang="en-US" sz="4000" dirty="0"/>
              <a:t>uterine cavity while simultaneously pulling </a:t>
            </a:r>
            <a:r>
              <a:rPr lang="en-US" sz="4000" dirty="0" smtClean="0"/>
              <a:t>the surgical </a:t>
            </a:r>
            <a:r>
              <a:rPr lang="en-US" sz="4000" dirty="0"/>
              <a:t>thread out of the uterus so that the IUDs</a:t>
            </a:r>
          </a:p>
          <a:p>
            <a:pPr marL="0" indent="0">
              <a:buNone/>
            </a:pPr>
            <a:r>
              <a:rPr lang="en-US" sz="4000" dirty="0"/>
              <a:t>horizontal arm is attached to the middle </a:t>
            </a:r>
            <a:r>
              <a:rPr lang="en-US" sz="4000" dirty="0" smtClean="0"/>
              <a:t>uterine fundus </a:t>
            </a:r>
            <a:r>
              <a:rPr lang="en-US" sz="4000" dirty="0"/>
              <a:t>wall. </a:t>
            </a:r>
            <a:endParaRPr lang="en-US" sz="4000" dirty="0" smtClean="0"/>
          </a:p>
          <a:p>
            <a:pPr marL="0" indent="0">
              <a:buNone/>
            </a:pPr>
            <a:r>
              <a:rPr lang="en-US" sz="4000" dirty="0" smtClean="0"/>
              <a:t>The </a:t>
            </a:r>
            <a:r>
              <a:rPr lang="en-US" sz="4000" dirty="0"/>
              <a:t>position of IUD remains </a:t>
            </a:r>
            <a:r>
              <a:rPr lang="en-US" sz="4000" dirty="0" smtClean="0"/>
              <a:t>suspended </a:t>
            </a:r>
            <a:r>
              <a:rPr lang="en-US" sz="4000" dirty="0"/>
              <a:t>by the thread. </a:t>
            </a:r>
            <a:endParaRPr lang="en-US" sz="4000" dirty="0" smtClean="0"/>
          </a:p>
          <a:p>
            <a:pPr marL="0" indent="0">
              <a:buNone/>
            </a:pPr>
            <a:r>
              <a:rPr lang="en-US" sz="4000" dirty="0" smtClean="0"/>
              <a:t>Then</a:t>
            </a:r>
            <a:r>
              <a:rPr lang="en-US" sz="4000" dirty="0"/>
              <a:t>, a knot is made on </a:t>
            </a:r>
            <a:r>
              <a:rPr lang="en-US" sz="4000" dirty="0" smtClean="0"/>
              <a:t>the outer </a:t>
            </a:r>
            <a:r>
              <a:rPr lang="en-US" sz="4000" dirty="0"/>
              <a:t>surface of the uterus so the IUD will be </a:t>
            </a:r>
            <a:r>
              <a:rPr lang="en-US" sz="4000" dirty="0" smtClean="0"/>
              <a:t>fixed and hangs </a:t>
            </a:r>
            <a:r>
              <a:rPr lang="en-US" sz="4000" dirty="0"/>
              <a:t>from the </a:t>
            </a:r>
            <a:r>
              <a:rPr lang="en-US" sz="4000" dirty="0" smtClean="0"/>
              <a:t>fundus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78898" y="0"/>
            <a:ext cx="3113101" cy="2210937"/>
          </a:xfrm>
          <a:prstGeom prst="rect">
            <a:avLst/>
          </a:prstGeom>
        </p:spPr>
      </p:pic>
    </p:spTree>
    <p:extLst>
      <p:ext uri="{BB962C8B-B14F-4D97-AF65-F5344CB8AC3E}">
        <p14:creationId xmlns:p14="http://schemas.microsoft.com/office/powerpoint/2010/main" xmlns="" val="4267611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33848" cy="494684"/>
          </a:xfrm>
        </p:spPr>
        <p:txBody>
          <a:bodyPr>
            <a:normAutofit fontScale="90000"/>
          </a:bodyPr>
          <a:lstStyle/>
          <a:p>
            <a:pPr algn="ctr"/>
            <a:r>
              <a:rPr lang="en-US" dirty="0"/>
              <a:t>Hang up technique from </a:t>
            </a:r>
            <a:r>
              <a:rPr lang="en-US" dirty="0" smtClean="0"/>
              <a:t>Inside</a:t>
            </a:r>
            <a:endParaRPr lang="en-US" dirty="0"/>
          </a:p>
        </p:txBody>
      </p:sp>
      <p:sp>
        <p:nvSpPr>
          <p:cNvPr id="3" name="Content Placeholder 2"/>
          <p:cNvSpPr>
            <a:spLocks noGrp="1"/>
          </p:cNvSpPr>
          <p:nvPr>
            <p:ph idx="1"/>
          </p:nvPr>
        </p:nvSpPr>
        <p:spPr>
          <a:xfrm>
            <a:off x="213180" y="1047515"/>
            <a:ext cx="9512489" cy="5254388"/>
          </a:xfrm>
        </p:spPr>
        <p:txBody>
          <a:bodyPr>
            <a:normAutofit/>
          </a:bodyPr>
          <a:lstStyle/>
          <a:p>
            <a:pPr marL="0" indent="0">
              <a:buNone/>
            </a:pPr>
            <a:r>
              <a:rPr lang="en-US" dirty="0">
                <a:latin typeface="Arial" panose="020B0604020202020204" pitchFamily="34" charset="0"/>
              </a:rPr>
              <a:t>After </a:t>
            </a:r>
            <a:r>
              <a:rPr lang="en-US" dirty="0" smtClean="0">
                <a:latin typeface="Arial" panose="020B0604020202020204" pitchFamily="34" charset="0"/>
              </a:rPr>
              <a:t> delivering </a:t>
            </a:r>
            <a:r>
              <a:rPr lang="en-US" dirty="0">
                <a:latin typeface="Arial" panose="020B0604020202020204" pitchFamily="34" charset="0"/>
              </a:rPr>
              <a:t> </a:t>
            </a:r>
            <a:r>
              <a:rPr lang="en-US" dirty="0" smtClean="0">
                <a:latin typeface="Arial" panose="020B0604020202020204" pitchFamily="34" charset="0"/>
              </a:rPr>
              <a:t>the  fetus and removing the Placenta the uterus is delivered out from The abdomen through the laparotomy wound</a:t>
            </a:r>
            <a:r>
              <a:rPr lang="en-US" dirty="0">
                <a:latin typeface="Arial" panose="020B0604020202020204" pitchFamily="34" charset="0"/>
              </a:rPr>
              <a:t>. </a:t>
            </a:r>
            <a:endParaRPr lang="en-US" dirty="0" smtClean="0">
              <a:latin typeface="Arial" panose="020B0604020202020204" pitchFamily="34" charset="0"/>
            </a:endParaRPr>
          </a:p>
          <a:p>
            <a:pPr marL="0" indent="0">
              <a:buNone/>
            </a:pPr>
            <a:r>
              <a:rPr lang="en-US" dirty="0"/>
              <a:t>A '0' </a:t>
            </a:r>
            <a:r>
              <a:rPr lang="en-US" dirty="0" smtClean="0"/>
              <a:t> chromic </a:t>
            </a:r>
            <a:r>
              <a:rPr lang="en-US" dirty="0"/>
              <a:t> </a:t>
            </a:r>
            <a:r>
              <a:rPr lang="en-US" dirty="0" smtClean="0"/>
              <a:t>catgut </a:t>
            </a:r>
            <a:r>
              <a:rPr lang="en-US" dirty="0"/>
              <a:t> </a:t>
            </a:r>
            <a:r>
              <a:rPr lang="en-US" dirty="0" smtClean="0"/>
              <a:t>strand is  tied at the junction of </a:t>
            </a:r>
            <a:endParaRPr lang="en-US" dirty="0"/>
          </a:p>
          <a:p>
            <a:pPr marL="0" indent="0">
              <a:buNone/>
            </a:pPr>
            <a:r>
              <a:rPr lang="en-US" dirty="0"/>
              <a:t>the </a:t>
            </a:r>
            <a:r>
              <a:rPr lang="en-US" dirty="0" smtClean="0"/>
              <a:t>vertical and The curved limbs of the </a:t>
            </a:r>
            <a:r>
              <a:rPr lang="en-US" dirty="0" err="1" smtClean="0"/>
              <a:t>Multiload</a:t>
            </a:r>
            <a:r>
              <a:rPr lang="en-US" dirty="0" smtClean="0"/>
              <a:t> Cu 375</a:t>
            </a:r>
            <a:endParaRPr lang="en-US" dirty="0"/>
          </a:p>
          <a:p>
            <a:pPr marL="0" indent="0">
              <a:buNone/>
            </a:pPr>
            <a:r>
              <a:rPr lang="en-US" dirty="0"/>
              <a:t>by </a:t>
            </a:r>
            <a:r>
              <a:rPr lang="en-US" dirty="0" smtClean="0"/>
              <a:t>a </a:t>
            </a:r>
            <a:r>
              <a:rPr lang="en-US" dirty="0"/>
              <a:t>single </a:t>
            </a:r>
            <a:r>
              <a:rPr lang="en-US" dirty="0" smtClean="0"/>
              <a:t>knot</a:t>
            </a:r>
            <a:r>
              <a:rPr lang="en-US" dirty="0"/>
              <a:t>, </a:t>
            </a:r>
            <a:r>
              <a:rPr lang="en-US" dirty="0" smtClean="0"/>
              <a:t>The  straight round body </a:t>
            </a:r>
            <a:r>
              <a:rPr lang="en-US" dirty="0"/>
              <a:t> </a:t>
            </a:r>
            <a:r>
              <a:rPr lang="en-US" dirty="0" smtClean="0"/>
              <a:t>needle is employed  to take one end </a:t>
            </a:r>
            <a:r>
              <a:rPr lang="en-US" dirty="0"/>
              <a:t> </a:t>
            </a:r>
            <a:r>
              <a:rPr lang="en-US" dirty="0" smtClean="0"/>
              <a:t>of </a:t>
            </a:r>
            <a:r>
              <a:rPr lang="en-US" dirty="0"/>
              <a:t> </a:t>
            </a:r>
            <a:r>
              <a:rPr lang="en-US" dirty="0" smtClean="0"/>
              <a:t>this  catgut </a:t>
            </a:r>
            <a:r>
              <a:rPr lang="en-US" dirty="0"/>
              <a:t> </a:t>
            </a:r>
            <a:r>
              <a:rPr lang="en-US" dirty="0" smtClean="0"/>
              <a:t>through the wall of the Uterine fundus At its </a:t>
            </a:r>
            <a:r>
              <a:rPr lang="en-US" dirty="0" err="1" smtClean="0"/>
              <a:t>centre</a:t>
            </a:r>
            <a:r>
              <a:rPr lang="en-US" dirty="0"/>
              <a:t>, </a:t>
            </a:r>
            <a:r>
              <a:rPr lang="en-US" dirty="0" smtClean="0"/>
              <a:t> from inside out </a:t>
            </a:r>
          </a:p>
          <a:p>
            <a:pPr marL="0" indent="0">
              <a:buNone/>
            </a:pPr>
            <a:r>
              <a:rPr lang="en-US" dirty="0"/>
              <a:t>The position of IUD remains suspended by the thread. </a:t>
            </a:r>
          </a:p>
          <a:p>
            <a:pPr marL="0" indent="0">
              <a:buNone/>
            </a:pPr>
            <a:r>
              <a:rPr lang="en-US" dirty="0"/>
              <a:t>Then, a knot is made on the outer surface of the uterus so the IUD will be fixed and hangs from the fundus</a:t>
            </a:r>
          </a:p>
          <a:p>
            <a:pPr marL="0" indent="0">
              <a:buNone/>
            </a:pPr>
            <a:endParaRPr lang="en-US" dirty="0"/>
          </a:p>
          <a:p>
            <a:pPr marL="0" indent="0">
              <a:buNone/>
            </a:pPr>
            <a:endParaRPr lang="en-US" dirty="0"/>
          </a:p>
          <a:p>
            <a:pPr marL="0" indent="0">
              <a:buNone/>
            </a:pPr>
            <a:endParaRPr lang="en-US" dirty="0" smtClean="0">
              <a:latin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25669" y="177421"/>
            <a:ext cx="2244955" cy="2811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34766" y="3275463"/>
            <a:ext cx="2557234" cy="2470243"/>
          </a:xfrm>
          <a:prstGeom prst="rect">
            <a:avLst/>
          </a:prstGeom>
        </p:spPr>
      </p:pic>
    </p:spTree>
    <p:extLst>
      <p:ext uri="{BB962C8B-B14F-4D97-AF65-F5344CB8AC3E}">
        <p14:creationId xmlns:p14="http://schemas.microsoft.com/office/powerpoint/2010/main" xmlns="" val="2819287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pPr algn="ctr"/>
            <a:r>
              <a:rPr lang="en-US" sz="4000" b="1" dirty="0" err="1" smtClean="0"/>
              <a:t>GyneFix</a:t>
            </a:r>
            <a:r>
              <a:rPr lang="en-US" sz="4000" b="1" dirty="0"/>
              <a:t> </a:t>
            </a:r>
            <a:r>
              <a:rPr lang="en-US" sz="4000" b="1" dirty="0" smtClean="0"/>
              <a:t> Postpartum With Cone-Shaped Anchor</a:t>
            </a:r>
            <a:endParaRPr lang="en-US" sz="4000" b="1" dirty="0"/>
          </a:p>
        </p:txBody>
      </p:sp>
      <p:sp>
        <p:nvSpPr>
          <p:cNvPr id="3" name="Content Placeholder 2"/>
          <p:cNvSpPr>
            <a:spLocks noGrp="1"/>
          </p:cNvSpPr>
          <p:nvPr>
            <p:ph idx="1"/>
          </p:nvPr>
        </p:nvSpPr>
        <p:spPr>
          <a:xfrm>
            <a:off x="838200" y="1364776"/>
            <a:ext cx="10515600" cy="4812187"/>
          </a:xfrm>
        </p:spPr>
        <p:txBody>
          <a:bodyPr/>
          <a:lstStyle/>
          <a:p>
            <a:pPr marL="0" indent="0">
              <a:buNone/>
            </a:pPr>
            <a:r>
              <a:rPr lang="en-US" dirty="0" smtClean="0"/>
              <a:t>the </a:t>
            </a:r>
            <a:r>
              <a:rPr lang="en-US" dirty="0"/>
              <a:t>technique consists </a:t>
            </a:r>
            <a:r>
              <a:rPr lang="en-US" dirty="0" smtClean="0"/>
              <a:t>of the </a:t>
            </a:r>
            <a:r>
              <a:rPr lang="en-US" dirty="0"/>
              <a:t>precise placement of the anchoring knot </a:t>
            </a:r>
            <a:r>
              <a:rPr lang="en-US" dirty="0" smtClean="0"/>
              <a:t>immediately below </a:t>
            </a:r>
            <a:r>
              <a:rPr lang="en-US" dirty="0"/>
              <a:t>the serosa of the uterus, followed by </a:t>
            </a:r>
            <a:r>
              <a:rPr lang="en-US" dirty="0" smtClean="0"/>
              <a:t>fixing </a:t>
            </a:r>
            <a:r>
              <a:rPr lang="en-US" dirty="0"/>
              <a:t>the</a:t>
            </a:r>
          </a:p>
          <a:p>
            <a:pPr marL="0" indent="0">
              <a:buNone/>
            </a:pPr>
            <a:r>
              <a:rPr lang="en-US" dirty="0"/>
              <a:t>knot in place with an absorbable suture.</a:t>
            </a:r>
          </a:p>
        </p:txBody>
      </p:sp>
      <p:pic>
        <p:nvPicPr>
          <p:cNvPr id="4" name="Picture 2" descr="C:\Documents and Settings\mmhennawy\Desktop\TJOD-14-64-g1.gif"/>
          <p:cNvPicPr>
            <a:picLocks noChangeAspect="1" noChangeArrowheads="1"/>
          </p:cNvPicPr>
          <p:nvPr/>
        </p:nvPicPr>
        <p:blipFill>
          <a:blip r:embed="rId2"/>
          <a:srcRect/>
          <a:stretch>
            <a:fillRect/>
          </a:stretch>
        </p:blipFill>
        <p:spPr bwMode="auto">
          <a:xfrm>
            <a:off x="7829551" y="4716921"/>
            <a:ext cx="4362450" cy="2141080"/>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0658" y="3430067"/>
            <a:ext cx="5821401" cy="34279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829550" y="2386161"/>
            <a:ext cx="4362450" cy="2457450"/>
          </a:xfrm>
          <a:prstGeom prst="rect">
            <a:avLst/>
          </a:prstGeom>
        </p:spPr>
      </p:pic>
    </p:spTree>
    <p:extLst>
      <p:ext uri="{BB962C8B-B14F-4D97-AF65-F5344CB8AC3E}">
        <p14:creationId xmlns:p14="http://schemas.microsoft.com/office/powerpoint/2010/main" xmlns="" val="3050301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195037"/>
            <a:ext cx="11704320" cy="802493"/>
          </a:xfrm>
        </p:spPr>
        <p:txBody>
          <a:bodyPr>
            <a:noAutofit/>
          </a:bodyPr>
          <a:lstStyle/>
          <a:p>
            <a:pPr algn="ctr"/>
            <a:r>
              <a:rPr lang="en-US" sz="3200" b="1" dirty="0" smtClean="0"/>
              <a:t>Insertion of Copper T with </a:t>
            </a:r>
            <a:r>
              <a:rPr lang="en-US" sz="3200" b="1" dirty="0"/>
              <a:t>knotted loop of 2-0 chromic catgut suture</a:t>
            </a:r>
          </a:p>
        </p:txBody>
      </p:sp>
      <p:sp>
        <p:nvSpPr>
          <p:cNvPr id="3" name="Content Placeholder 2"/>
          <p:cNvSpPr>
            <a:spLocks noGrp="1"/>
          </p:cNvSpPr>
          <p:nvPr>
            <p:ph idx="1"/>
          </p:nvPr>
        </p:nvSpPr>
        <p:spPr>
          <a:xfrm>
            <a:off x="253218" y="1097280"/>
            <a:ext cx="5486400" cy="5528603"/>
          </a:xfrm>
        </p:spPr>
        <p:txBody>
          <a:bodyPr>
            <a:normAutofit fontScale="40000" lnSpcReduction="20000"/>
          </a:bodyPr>
          <a:lstStyle/>
          <a:p>
            <a:pPr marL="0" indent="0">
              <a:buNone/>
            </a:pPr>
            <a:r>
              <a:rPr lang="en-US" sz="4000" dirty="0"/>
              <a:t>knotted loop of 2-0 chromic catgut suture around the top</a:t>
            </a:r>
          </a:p>
          <a:p>
            <a:pPr marL="0" indent="0">
              <a:buNone/>
            </a:pPr>
            <a:r>
              <a:rPr lang="en-US" sz="4000" dirty="0"/>
              <a:t>of the vertical arm, which is inserted approximately 1</a:t>
            </a:r>
          </a:p>
          <a:p>
            <a:pPr marL="0" indent="0">
              <a:buNone/>
            </a:pPr>
            <a:r>
              <a:rPr lang="en-US" sz="4000" dirty="0"/>
              <a:t>cm into the fundal myometrium </a:t>
            </a:r>
            <a:endParaRPr lang="en-US" sz="4000" dirty="0" smtClean="0"/>
          </a:p>
          <a:p>
            <a:pPr marL="0" indent="0">
              <a:buNone/>
            </a:pPr>
            <a:r>
              <a:rPr lang="en-US" sz="4000" dirty="0" smtClean="0"/>
              <a:t>A </a:t>
            </a:r>
            <a:r>
              <a:rPr lang="en-US" sz="4000" dirty="0"/>
              <a:t>special </a:t>
            </a:r>
            <a:r>
              <a:rPr lang="en-US" sz="4000" dirty="0" smtClean="0"/>
              <a:t>inserter had </a:t>
            </a:r>
            <a:r>
              <a:rPr lang="en-US" sz="4000" dirty="0"/>
              <a:t>to be designed for the </a:t>
            </a:r>
            <a:r>
              <a:rPr lang="en-US" sz="4000" dirty="0" smtClean="0"/>
              <a:t>T </a:t>
            </a:r>
            <a:r>
              <a:rPr lang="en-US" sz="4000" dirty="0"/>
              <a:t>380 </a:t>
            </a:r>
            <a:r>
              <a:rPr lang="en-US" sz="4000" dirty="0" smtClean="0"/>
              <a:t>Postpartum</a:t>
            </a:r>
          </a:p>
          <a:p>
            <a:pPr marL="0" indent="0">
              <a:buNone/>
            </a:pPr>
            <a:r>
              <a:rPr lang="en-US" sz="4000" dirty="0" smtClean="0"/>
              <a:t> </a:t>
            </a:r>
            <a:r>
              <a:rPr lang="en-US" sz="4000" dirty="0"/>
              <a:t>IUD.</a:t>
            </a:r>
          </a:p>
          <a:p>
            <a:pPr marL="0" indent="0">
              <a:buNone/>
            </a:pPr>
            <a:r>
              <a:rPr lang="en-US" sz="4000" dirty="0" smtClean="0"/>
              <a:t>The inserter </a:t>
            </a:r>
            <a:r>
              <a:rPr lang="en-US" sz="4000" dirty="0"/>
              <a:t>was equipped with a plastic V-tipped rod</a:t>
            </a:r>
          </a:p>
          <a:p>
            <a:pPr marL="0" indent="0">
              <a:buNone/>
            </a:pPr>
            <a:r>
              <a:rPr lang="en-US" sz="4000" dirty="0"/>
              <a:t>that was controlled manually, permitting the clinician</a:t>
            </a:r>
          </a:p>
          <a:p>
            <a:pPr marL="0" indent="0">
              <a:buNone/>
            </a:pPr>
            <a:r>
              <a:rPr lang="en-US" sz="4000" dirty="0"/>
              <a:t>to determine accurately the depth of the insertion into</a:t>
            </a:r>
          </a:p>
          <a:p>
            <a:pPr marL="0" indent="0">
              <a:buNone/>
            </a:pPr>
            <a:r>
              <a:rPr lang="en-US" sz="4000" dirty="0"/>
              <a:t>the uterine wall. </a:t>
            </a:r>
            <a:endParaRPr lang="en-US" sz="4000" dirty="0" smtClean="0"/>
          </a:p>
          <a:p>
            <a:pPr marL="0" indent="0">
              <a:buNone/>
            </a:pPr>
            <a:r>
              <a:rPr lang="en-US" sz="4000" dirty="0" smtClean="0"/>
              <a:t>The rod </a:t>
            </a:r>
            <a:r>
              <a:rPr lang="en-US" sz="4000" dirty="0"/>
              <a:t>delivered the knotted loop </a:t>
            </a:r>
            <a:r>
              <a:rPr lang="en-US" sz="4000" dirty="0" smtClean="0"/>
              <a:t>of 2-0 </a:t>
            </a:r>
            <a:r>
              <a:rPr lang="en-US" sz="4000" dirty="0"/>
              <a:t>chromic catgut into </a:t>
            </a:r>
            <a:endParaRPr lang="en-US" sz="4000" dirty="0" smtClean="0"/>
          </a:p>
          <a:p>
            <a:pPr marL="0" indent="0">
              <a:buNone/>
            </a:pPr>
            <a:r>
              <a:rPr lang="en-US" sz="4000" dirty="0" smtClean="0"/>
              <a:t>the </a:t>
            </a:r>
            <a:r>
              <a:rPr lang="en-US" sz="4000" dirty="0"/>
              <a:t>uterine wall to a depth of </a:t>
            </a:r>
            <a:r>
              <a:rPr lang="en-US" sz="4000" dirty="0" smtClean="0"/>
              <a:t>no more </a:t>
            </a:r>
            <a:r>
              <a:rPr lang="en-US" sz="4000" dirty="0"/>
              <a:t>than 1 cm </a:t>
            </a:r>
            <a:endParaRPr lang="en-US" sz="4000" dirty="0" smtClean="0"/>
          </a:p>
          <a:p>
            <a:pPr marL="0" indent="0">
              <a:buNone/>
            </a:pPr>
            <a:r>
              <a:rPr lang="en-US" sz="4000" dirty="0" smtClean="0"/>
              <a:t>When </a:t>
            </a:r>
            <a:r>
              <a:rPr lang="en-US" sz="4000" dirty="0"/>
              <a:t>the </a:t>
            </a:r>
            <a:r>
              <a:rPr lang="en-US" sz="4000" dirty="0" smtClean="0"/>
              <a:t>insertion was </a:t>
            </a:r>
            <a:r>
              <a:rPr lang="en-US" sz="4000" dirty="0"/>
              <a:t>completed, the transverse arms of </a:t>
            </a:r>
            <a:r>
              <a:rPr lang="en-US" sz="4000" dirty="0" smtClean="0"/>
              <a:t>the</a:t>
            </a:r>
          </a:p>
          <a:p>
            <a:pPr marL="0" indent="0">
              <a:buNone/>
            </a:pPr>
            <a:r>
              <a:rPr lang="en-US" sz="4000" dirty="0" smtClean="0"/>
              <a:t> </a:t>
            </a:r>
            <a:r>
              <a:rPr lang="en-US" sz="4000" dirty="0"/>
              <a:t>T were </a:t>
            </a:r>
            <a:r>
              <a:rPr lang="en-US" sz="4000" dirty="0" smtClean="0"/>
              <a:t>flush</a:t>
            </a:r>
            <a:r>
              <a:rPr lang="en-US" sz="4000" dirty="0"/>
              <a:t> </a:t>
            </a:r>
            <a:r>
              <a:rPr lang="en-US" sz="4000" dirty="0" smtClean="0"/>
              <a:t>with </a:t>
            </a:r>
            <a:r>
              <a:rPr lang="en-US" sz="4000" dirty="0"/>
              <a:t>the endometrial surface at the top of the </a:t>
            </a:r>
            <a:endParaRPr lang="en-US" sz="4000" dirty="0" smtClean="0"/>
          </a:p>
          <a:p>
            <a:pPr marL="0" indent="0">
              <a:buNone/>
            </a:pPr>
            <a:r>
              <a:rPr lang="en-US" sz="4000" dirty="0" smtClean="0"/>
              <a:t>Fundal cavity</a:t>
            </a:r>
            <a:r>
              <a:rPr lang="en-US" sz="4000" dirty="0"/>
              <a:t>. </a:t>
            </a:r>
            <a:endParaRPr lang="en-US" sz="4000" dirty="0" smtClean="0"/>
          </a:p>
          <a:p>
            <a:pPr marL="0" indent="0">
              <a:buNone/>
            </a:pPr>
            <a:r>
              <a:rPr lang="en-US" sz="4000" dirty="0" smtClean="0"/>
              <a:t>After </a:t>
            </a:r>
            <a:r>
              <a:rPr lang="en-US" sz="4000" dirty="0"/>
              <a:t>insertion, the catgut dissolved over the next</a:t>
            </a:r>
          </a:p>
          <a:p>
            <a:pPr marL="0" indent="0">
              <a:buNone/>
            </a:pPr>
            <a:r>
              <a:rPr lang="en-US" sz="4000" dirty="0"/>
              <a:t>4 to 6 weeks, leaving the IUD free in the </a:t>
            </a:r>
            <a:r>
              <a:rPr lang="en-US" sz="4000" dirty="0" smtClean="0"/>
              <a:t>endometrial cavity</a:t>
            </a:r>
            <a:r>
              <a:rPr lang="en-US" sz="4000" dirty="0"/>
              <a:t>. </a:t>
            </a:r>
            <a:endParaRPr lang="en-US" sz="4000" dirty="0" smtClean="0"/>
          </a:p>
          <a:p>
            <a:pPr marL="0" indent="0">
              <a:buNone/>
            </a:pPr>
            <a:r>
              <a:rPr lang="en-US" sz="4000" dirty="0" smtClean="0"/>
              <a:t>By </a:t>
            </a:r>
            <a:r>
              <a:rPr lang="en-US" sz="4000" dirty="0"/>
              <a:t>this time the uterus had </a:t>
            </a:r>
            <a:r>
              <a:rPr lang="en-US" sz="4000" dirty="0" err="1"/>
              <a:t>involuted</a:t>
            </a:r>
            <a:r>
              <a:rPr lang="en-US" sz="4000" dirty="0"/>
              <a:t> to its </a:t>
            </a:r>
            <a:r>
              <a:rPr lang="en-US" sz="4000" dirty="0" smtClean="0"/>
              <a:t>normal </a:t>
            </a:r>
          </a:p>
          <a:p>
            <a:pPr marL="0" indent="0">
              <a:buNone/>
            </a:pPr>
            <a:r>
              <a:rPr lang="en-US" sz="4000" dirty="0" err="1" smtClean="0"/>
              <a:t>prepregnancy</a:t>
            </a:r>
            <a:r>
              <a:rPr lang="en-US" sz="4000" dirty="0" smtClean="0"/>
              <a:t> </a:t>
            </a:r>
            <a:r>
              <a:rPr lang="en-US" sz="4000" dirty="0"/>
              <a:t>shape and size.</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23464" y="2140841"/>
            <a:ext cx="6568536" cy="3720905"/>
          </a:xfrm>
          <a:prstGeom prst="rect">
            <a:avLst/>
          </a:prstGeom>
        </p:spPr>
      </p:pic>
    </p:spTree>
    <p:extLst>
      <p:ext uri="{BB962C8B-B14F-4D97-AF65-F5344CB8AC3E}">
        <p14:creationId xmlns:p14="http://schemas.microsoft.com/office/powerpoint/2010/main" xmlns="" val="3541895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Immediate Post-placental Anchoring of Frameless IUD </a:t>
            </a:r>
            <a:endParaRPr lang="en-US" dirty="0"/>
          </a:p>
        </p:txBody>
      </p:sp>
      <p:sp>
        <p:nvSpPr>
          <p:cNvPr id="3" name="Content Placeholder 2"/>
          <p:cNvSpPr>
            <a:spLocks noGrp="1"/>
          </p:cNvSpPr>
          <p:nvPr>
            <p:ph idx="1"/>
          </p:nvPr>
        </p:nvSpPr>
        <p:spPr/>
        <p:txBody>
          <a:bodyPr/>
          <a:lstStyle/>
          <a:p>
            <a:pPr marL="0" indent="0">
              <a:buNone/>
            </a:pPr>
            <a:r>
              <a:rPr lang="en-US" dirty="0" smtClean="0"/>
              <a:t>below the polypropylene </a:t>
            </a:r>
            <a:r>
              <a:rPr lang="en-US" dirty="0"/>
              <a:t>anchoring knot, a cone-shaped biodegradable</a:t>
            </a:r>
          </a:p>
          <a:p>
            <a:pPr marL="0" indent="0">
              <a:buNone/>
            </a:pPr>
            <a:r>
              <a:rPr lang="en-US" dirty="0"/>
              <a:t>body (</a:t>
            </a:r>
            <a:r>
              <a:rPr lang="en-US" dirty="0" err="1"/>
              <a:t>polycaprolactone</a:t>
            </a:r>
            <a:r>
              <a:rPr lang="en-US" dirty="0"/>
              <a:t>), 4x4 mm in size, is added </a:t>
            </a:r>
            <a:r>
              <a:rPr lang="en-US" dirty="0" smtClean="0"/>
              <a:t>to retain </a:t>
            </a:r>
            <a:r>
              <a:rPr lang="en-US" dirty="0"/>
              <a:t>the device in the </a:t>
            </a:r>
            <a:r>
              <a:rPr lang="en-US" dirty="0" smtClean="0"/>
              <a:t>muscular </a:t>
            </a:r>
            <a:r>
              <a:rPr lang="en-US" dirty="0"/>
              <a:t>tissue of the </a:t>
            </a:r>
            <a:r>
              <a:rPr lang="en-US" dirty="0" smtClean="0"/>
              <a:t>uterine fundus</a:t>
            </a:r>
          </a:p>
          <a:p>
            <a:pPr marL="0" indent="0">
              <a:buNone/>
            </a:pPr>
            <a:r>
              <a:rPr lang="en-US" dirty="0" smtClean="0"/>
              <a:t>The </a:t>
            </a:r>
            <a:r>
              <a:rPr lang="en-US" dirty="0"/>
              <a:t>technique consists of the precise placement of the anchoring knot immediately below the serosa of the uterine fundus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48215" y="4472861"/>
            <a:ext cx="3443785" cy="2385140"/>
          </a:xfrm>
          <a:prstGeom prst="rect">
            <a:avLst/>
          </a:prstGeom>
        </p:spPr>
      </p:pic>
    </p:spTree>
    <p:extLst>
      <p:ext uri="{BB962C8B-B14F-4D97-AF65-F5344CB8AC3E}">
        <p14:creationId xmlns:p14="http://schemas.microsoft.com/office/powerpoint/2010/main" xmlns="" val="259073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950958" cy="958708"/>
          </a:xfrm>
        </p:spPr>
        <p:txBody>
          <a:bodyPr/>
          <a:lstStyle/>
          <a:p>
            <a:r>
              <a:rPr lang="en-US" dirty="0" smtClean="0"/>
              <a:t>Manual Insertion Of  PPIUCD</a:t>
            </a:r>
            <a:endParaRPr lang="en-US" dirty="0"/>
          </a:p>
        </p:txBody>
      </p:sp>
      <p:sp>
        <p:nvSpPr>
          <p:cNvPr id="3" name="Content Placeholder 2"/>
          <p:cNvSpPr>
            <a:spLocks noGrp="1"/>
          </p:cNvSpPr>
          <p:nvPr>
            <p:ph idx="1"/>
          </p:nvPr>
        </p:nvSpPr>
        <p:spPr>
          <a:xfrm>
            <a:off x="541986" y="1519237"/>
            <a:ext cx="8151254" cy="4351338"/>
          </a:xfrm>
        </p:spPr>
        <p:txBody>
          <a:bodyPr>
            <a:normAutofit lnSpcReduction="10000"/>
          </a:bodyPr>
          <a:lstStyle/>
          <a:p>
            <a:r>
              <a:rPr lang="en-US" dirty="0"/>
              <a:t>Holds the IUCD between the index and middle fingers of the hand, </a:t>
            </a:r>
            <a:endParaRPr lang="en-US" dirty="0" smtClean="0"/>
          </a:p>
          <a:p>
            <a:r>
              <a:rPr lang="en-US" dirty="0" smtClean="0"/>
              <a:t>Passes </a:t>
            </a:r>
            <a:r>
              <a:rPr lang="en-US" dirty="0"/>
              <a:t>it through the uterine incision and places it at the uterine fundus; </a:t>
            </a:r>
          </a:p>
          <a:p>
            <a:r>
              <a:rPr lang="en-US" dirty="0"/>
              <a:t>Slowly withdraws the hand, ensuring that the IUCD remains properly placed; </a:t>
            </a:r>
            <a:r>
              <a:rPr lang="en-US" dirty="0" smtClean="0"/>
              <a:t>and</a:t>
            </a:r>
          </a:p>
          <a:p>
            <a:r>
              <a:rPr lang="en-US" dirty="0" smtClean="0"/>
              <a:t>If the cervix is closed, dilate </a:t>
            </a:r>
            <a:endParaRPr lang="en-US" dirty="0"/>
          </a:p>
          <a:p>
            <a:r>
              <a:rPr lang="en-US" dirty="0"/>
              <a:t>Closes the uterine incision, </a:t>
            </a:r>
            <a:endParaRPr lang="en-US" dirty="0" smtClean="0"/>
          </a:p>
          <a:p>
            <a:r>
              <a:rPr lang="en-US" dirty="0" smtClean="0"/>
              <a:t>Taking </a:t>
            </a:r>
            <a:r>
              <a:rPr lang="en-US" dirty="0"/>
              <a:t>special care not to incorporate the IUCD strings into the suture.</a:t>
            </a:r>
          </a:p>
        </p:txBody>
      </p:sp>
      <p:pic>
        <p:nvPicPr>
          <p:cNvPr id="4" name="Picture 3"/>
          <p:cNvPicPr>
            <a:picLocks noChangeAspect="1"/>
          </p:cNvPicPr>
          <p:nvPr/>
        </p:nvPicPr>
        <p:blipFill>
          <a:blip r:embed="rId2"/>
          <a:stretch>
            <a:fillRect/>
          </a:stretch>
        </p:blipFill>
        <p:spPr>
          <a:xfrm>
            <a:off x="10481480" y="3506542"/>
            <a:ext cx="1710519" cy="3351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900027" y="0"/>
            <a:ext cx="3291973" cy="2327946"/>
          </a:xfrm>
          <a:prstGeom prst="rect">
            <a:avLst/>
          </a:prstGeom>
        </p:spPr>
      </p:pic>
      <p:pic>
        <p:nvPicPr>
          <p:cNvPr id="6" name="Picture 5"/>
          <p:cNvPicPr>
            <a:picLocks noChangeAspect="1"/>
          </p:cNvPicPr>
          <p:nvPr/>
        </p:nvPicPr>
        <p:blipFill>
          <a:blip r:embed="rId4"/>
          <a:stretch>
            <a:fillRect/>
          </a:stretch>
        </p:blipFill>
        <p:spPr>
          <a:xfrm>
            <a:off x="8693240" y="3671248"/>
            <a:ext cx="1786481" cy="3186752"/>
          </a:xfrm>
          <a:prstGeom prst="rect">
            <a:avLst/>
          </a:prstGeom>
        </p:spPr>
      </p:pic>
    </p:spTree>
    <p:extLst>
      <p:ext uri="{BB962C8B-B14F-4D97-AF65-F5344CB8AC3E}">
        <p14:creationId xmlns:p14="http://schemas.microsoft.com/office/powerpoint/2010/main" xmlns="" val="178311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365125"/>
            <a:ext cx="7836506" cy="1017459"/>
          </a:xfrm>
        </p:spPr>
        <p:txBody>
          <a:bodyPr/>
          <a:lstStyle/>
          <a:p>
            <a:pPr algn="ctr"/>
            <a:r>
              <a:rPr lang="en-US" dirty="0" smtClean="0"/>
              <a:t>Assisted By Ring Forceps </a:t>
            </a:r>
            <a:endParaRPr lang="en-US" dirty="0"/>
          </a:p>
        </p:txBody>
      </p:sp>
      <p:sp>
        <p:nvSpPr>
          <p:cNvPr id="3" name="Content Placeholder 2"/>
          <p:cNvSpPr>
            <a:spLocks noGrp="1"/>
          </p:cNvSpPr>
          <p:nvPr>
            <p:ph idx="1"/>
          </p:nvPr>
        </p:nvSpPr>
        <p:spPr>
          <a:xfrm>
            <a:off x="151413" y="1382584"/>
            <a:ext cx="9033530" cy="4609844"/>
          </a:xfrm>
        </p:spPr>
        <p:txBody>
          <a:bodyPr>
            <a:normAutofit fontScale="92500" lnSpcReduction="20000"/>
          </a:bodyPr>
          <a:lstStyle/>
          <a:p>
            <a:r>
              <a:rPr lang="en-US" dirty="0"/>
              <a:t>After removal of placenta and membranes</a:t>
            </a:r>
            <a:r>
              <a:rPr lang="en-US" dirty="0" smtClean="0"/>
              <a:t>,</a:t>
            </a:r>
          </a:p>
          <a:p>
            <a:r>
              <a:rPr lang="en-US" dirty="0" smtClean="0"/>
              <a:t> </a:t>
            </a:r>
            <a:r>
              <a:rPr lang="en-US" dirty="0"/>
              <a:t>uterine cavity was cleaned with sterile </a:t>
            </a:r>
            <a:r>
              <a:rPr lang="en-US" dirty="0" smtClean="0"/>
              <a:t>gauze</a:t>
            </a:r>
          </a:p>
          <a:p>
            <a:r>
              <a:rPr lang="en-US" dirty="0" smtClean="0"/>
              <a:t>Copper </a:t>
            </a:r>
            <a:r>
              <a:rPr lang="en-US" dirty="0"/>
              <a:t>T 380A was introduced through uterine incision with the help of long sponge holding </a:t>
            </a:r>
            <a:r>
              <a:rPr lang="en-US" dirty="0" smtClean="0"/>
              <a:t>forceps (</a:t>
            </a:r>
            <a:r>
              <a:rPr lang="en-US" dirty="0" err="1" smtClean="0"/>
              <a:t>Mirena</a:t>
            </a:r>
            <a:r>
              <a:rPr lang="en-US" dirty="0" smtClean="0"/>
              <a:t> strings may need to be trimmed prior to placement).</a:t>
            </a:r>
          </a:p>
          <a:p>
            <a:r>
              <a:rPr lang="en-US" dirty="0" smtClean="0"/>
              <a:t>It </a:t>
            </a:r>
            <a:r>
              <a:rPr lang="en-US" dirty="0"/>
              <a:t>was placed high at the uterine fundus using non touch </a:t>
            </a:r>
            <a:r>
              <a:rPr lang="en-US" dirty="0" smtClean="0"/>
              <a:t>technique </a:t>
            </a:r>
          </a:p>
          <a:p>
            <a:r>
              <a:rPr lang="en-US" dirty="0" smtClean="0"/>
              <a:t>If the cervix is closed, dilate </a:t>
            </a:r>
          </a:p>
          <a:p>
            <a:r>
              <a:rPr lang="en-US" dirty="0" smtClean="0"/>
              <a:t>Strings </a:t>
            </a:r>
            <a:r>
              <a:rPr lang="en-US" dirty="0"/>
              <a:t>were folded upwards pointing towards the fundus to avoid their inclusion into the suture and it minimizes any chance of spontaneous expulsion </a:t>
            </a:r>
            <a:r>
              <a:rPr lang="en-US" dirty="0" smtClean="0"/>
              <a:t>.</a:t>
            </a:r>
          </a:p>
          <a:p>
            <a:r>
              <a:rPr lang="en-US" dirty="0" smtClean="0"/>
              <a:t>Closure </a:t>
            </a:r>
            <a:r>
              <a:rPr lang="en-US" dirty="0"/>
              <a:t>of </a:t>
            </a:r>
            <a:r>
              <a:rPr lang="en-US" dirty="0" smtClean="0"/>
              <a:t>uterus</a:t>
            </a:r>
            <a:endParaRPr lang="en-US" dirty="0"/>
          </a:p>
        </p:txBody>
      </p:sp>
      <p:pic>
        <p:nvPicPr>
          <p:cNvPr id="1026" name="Picture 2" descr="C:\Documents and Settings\mmhennawy\Desktop\iud during section\womens-health-care-Caesarean-PPIUD-insertion-4-266-g001.png"/>
          <p:cNvPicPr>
            <a:picLocks noChangeAspect="1" noChangeArrowheads="1"/>
          </p:cNvPicPr>
          <p:nvPr/>
        </p:nvPicPr>
        <p:blipFill>
          <a:blip r:embed="rId2"/>
          <a:srcRect/>
          <a:stretch>
            <a:fillRect/>
          </a:stretch>
        </p:blipFill>
        <p:spPr bwMode="auto">
          <a:xfrm>
            <a:off x="9089409" y="4609844"/>
            <a:ext cx="3102591" cy="2248156"/>
          </a:xfrm>
          <a:prstGeom prst="rect">
            <a:avLst/>
          </a:prstGeom>
          <a:noFill/>
        </p:spPr>
      </p:pic>
      <p:pic>
        <p:nvPicPr>
          <p:cNvPr id="1028" name="Picture 4" descr="C:\Documents and Settings\mmhennawy\Desktop\iucdd.JPG"/>
          <p:cNvPicPr>
            <a:picLocks noChangeAspect="1" noChangeArrowheads="1"/>
          </p:cNvPicPr>
          <p:nvPr/>
        </p:nvPicPr>
        <p:blipFill>
          <a:blip r:embed="rId3"/>
          <a:srcRect/>
          <a:stretch>
            <a:fillRect/>
          </a:stretch>
        </p:blipFill>
        <p:spPr bwMode="auto">
          <a:xfrm>
            <a:off x="9478673" y="0"/>
            <a:ext cx="2713327" cy="5089827"/>
          </a:xfrm>
          <a:prstGeom prst="rect">
            <a:avLst/>
          </a:prstGeom>
          <a:noFill/>
        </p:spPr>
      </p:pic>
      <p:pic>
        <p:nvPicPr>
          <p:cNvPr id="7" name="Picture 6"/>
          <p:cNvPicPr>
            <a:picLocks noChangeAspect="1"/>
          </p:cNvPicPr>
          <p:nvPr/>
        </p:nvPicPr>
        <p:blipFill>
          <a:blip r:embed="rId4"/>
          <a:stretch>
            <a:fillRect/>
          </a:stretch>
        </p:blipFill>
        <p:spPr>
          <a:xfrm>
            <a:off x="8632512" y="0"/>
            <a:ext cx="830478" cy="2052345"/>
          </a:xfrm>
          <a:prstGeom prst="rect">
            <a:avLst/>
          </a:prstGeom>
        </p:spPr>
      </p:pic>
    </p:spTree>
    <p:extLst>
      <p:ext uri="{BB962C8B-B14F-4D97-AF65-F5344CB8AC3E}">
        <p14:creationId xmlns:p14="http://schemas.microsoft.com/office/powerpoint/2010/main" xmlns="" val="1145172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3" y="134089"/>
            <a:ext cx="7839604" cy="875846"/>
          </a:xfrm>
        </p:spPr>
        <p:txBody>
          <a:bodyPr>
            <a:normAutofit fontScale="90000"/>
          </a:bodyPr>
          <a:lstStyle/>
          <a:p>
            <a:r>
              <a:rPr lang="en-US" b="1" dirty="0" smtClean="0"/>
              <a:t/>
            </a:r>
            <a:br>
              <a:rPr lang="en-US" b="1" dirty="0" smtClean="0"/>
            </a:br>
            <a:r>
              <a:rPr lang="en-US" b="1" dirty="0" smtClean="0"/>
              <a:t>IUD insertion by the applicator</a:t>
            </a:r>
            <a:r>
              <a:rPr lang="en-US" dirty="0" smtClean="0"/>
              <a:t/>
            </a:r>
            <a:br>
              <a:rPr lang="en-US" dirty="0" smtClean="0"/>
            </a:br>
            <a:endParaRPr lang="en-US" dirty="0"/>
          </a:p>
        </p:txBody>
      </p:sp>
      <p:sp>
        <p:nvSpPr>
          <p:cNvPr id="3" name="Content Placeholder 2"/>
          <p:cNvSpPr>
            <a:spLocks noGrp="1"/>
          </p:cNvSpPr>
          <p:nvPr>
            <p:ph idx="1"/>
          </p:nvPr>
        </p:nvSpPr>
        <p:spPr>
          <a:xfrm>
            <a:off x="196755" y="1207089"/>
            <a:ext cx="9205388" cy="5453017"/>
          </a:xfrm>
        </p:spPr>
        <p:txBody>
          <a:bodyPr>
            <a:normAutofit fontScale="70000" lnSpcReduction="20000"/>
          </a:bodyPr>
          <a:lstStyle/>
          <a:p>
            <a:r>
              <a:rPr lang="en-US" dirty="0" smtClean="0"/>
              <a:t>The </a:t>
            </a:r>
            <a:r>
              <a:rPr lang="en-US" dirty="0"/>
              <a:t>IUD should be placed in the applicator no earlier than 5 minutes before </a:t>
            </a:r>
            <a:r>
              <a:rPr lang="en-US" dirty="0" smtClean="0"/>
              <a:t>placing</a:t>
            </a:r>
            <a:r>
              <a:rPr lang="en-US" dirty="0"/>
              <a:t/>
            </a:r>
            <a:br>
              <a:rPr lang="en-US" dirty="0"/>
            </a:br>
            <a:r>
              <a:rPr lang="en-US" dirty="0"/>
              <a:t>1. Open the package partly in place where the OPEN sign is.</a:t>
            </a:r>
            <a:br>
              <a:rPr lang="en-US" dirty="0"/>
            </a:br>
            <a:r>
              <a:rPr lang="en-US" dirty="0"/>
              <a:t>2. Insert the applicator rod - tube until almost touching the bottom / end of the insert T.</a:t>
            </a:r>
            <a:br>
              <a:rPr lang="en-US" dirty="0"/>
            </a:br>
            <a:r>
              <a:rPr lang="en-US" dirty="0"/>
              <a:t>3. Remove the bag and hold the ends of the horizontal arms, insert your thumb and index fingers. With your other hand, push the applicator so that the touch pad. Then place the arms deposited in the applicator pad only as far as necessary, to shoulder pads were made.</a:t>
            </a:r>
            <a:br>
              <a:rPr lang="en-US" dirty="0"/>
            </a:br>
            <a:r>
              <a:rPr lang="en-US" dirty="0"/>
              <a:t>4. Please check the position of the ring </a:t>
            </a:r>
            <a:r>
              <a:rPr lang="en-US" dirty="0" smtClean="0"/>
              <a:t> very low on </a:t>
            </a:r>
            <a:r>
              <a:rPr lang="en-US" dirty="0"/>
              <a:t>the enclosed sheet to point to the depth of the uterus. Now insert is ready to set up</a:t>
            </a:r>
            <a:r>
              <a:rPr lang="en-US" dirty="0" smtClean="0"/>
              <a:t>.</a:t>
            </a:r>
          </a:p>
          <a:p>
            <a:r>
              <a:rPr lang="en-US" dirty="0"/>
              <a:t>. Gently insert the applicator (the rod tube) through the </a:t>
            </a:r>
            <a:r>
              <a:rPr lang="en-US" dirty="0" smtClean="0"/>
              <a:t>uterine incision , </a:t>
            </a:r>
            <a:r>
              <a:rPr lang="en-US" dirty="0"/>
              <a:t>when the movable contacts the bottom of the upper part of the uterus.</a:t>
            </a:r>
            <a:br>
              <a:rPr lang="en-US" dirty="0"/>
            </a:br>
            <a:r>
              <a:rPr lang="en-US" dirty="0"/>
              <a:t>3. Holding the rod in position to slide the applicator tube so as to free the spiral arms</a:t>
            </a:r>
            <a:br>
              <a:rPr lang="en-US" dirty="0"/>
            </a:br>
            <a:r>
              <a:rPr lang="en-US" dirty="0"/>
              <a:t>4. Gently push the applicator tube to the front in the direction of the uterus, until a light resistance occurs. This ensures that the pad is close to the bottom of the uterus.</a:t>
            </a:r>
            <a:br>
              <a:rPr lang="en-US" dirty="0"/>
            </a:br>
            <a:r>
              <a:rPr lang="en-US" dirty="0"/>
              <a:t>5. Remove the applicator: - First remove the tube while holding the rod in position, then gently pull the tube </a:t>
            </a:r>
            <a:r>
              <a:rPr lang="en-US" dirty="0" smtClean="0"/>
              <a:t>rotation</a:t>
            </a:r>
          </a:p>
          <a:p>
            <a:r>
              <a:rPr lang="en-US" dirty="0" smtClean="0"/>
              <a:t>If the cervix is closed, dilate </a:t>
            </a:r>
          </a:p>
          <a:p>
            <a:r>
              <a:rPr lang="en-US" dirty="0" smtClean="0"/>
              <a:t>Strings were folded upwards pointing towards the fundus to avoid their inclusion into the suture and it minimizes any chance of spontaneous expulsion .</a:t>
            </a:r>
          </a:p>
          <a:p>
            <a:r>
              <a:rPr lang="en-US" dirty="0" smtClean="0"/>
              <a:t>Closure of uterus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91730" y="134088"/>
            <a:ext cx="2700270" cy="10730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24409" y="1295612"/>
            <a:ext cx="2415460" cy="12522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666907" y="2626857"/>
            <a:ext cx="2396008" cy="15069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756494" y="4133820"/>
            <a:ext cx="2216834" cy="13942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624409" y="5406557"/>
            <a:ext cx="2307733" cy="1451443"/>
          </a:xfrm>
          <a:prstGeom prst="rect">
            <a:avLst/>
          </a:prstGeom>
        </p:spPr>
      </p:pic>
    </p:spTree>
    <p:extLst>
      <p:ext uri="{BB962C8B-B14F-4D97-AF65-F5344CB8AC3E}">
        <p14:creationId xmlns:p14="http://schemas.microsoft.com/office/powerpoint/2010/main" xmlns="" val="3598529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474527" cy="1089602"/>
          </a:xfrm>
        </p:spPr>
        <p:txBody>
          <a:bodyPr>
            <a:normAutofit fontScale="90000"/>
          </a:bodyPr>
          <a:lstStyle/>
          <a:p>
            <a:pPr algn="ctr"/>
            <a:r>
              <a:rPr lang="en-US" b="1" dirty="0" smtClean="0"/>
              <a:t>Immediate Post-placental Anchoring of TCu380</a:t>
            </a:r>
            <a:endParaRPr lang="en-US" b="1" dirty="0"/>
          </a:p>
        </p:txBody>
      </p:sp>
      <p:sp>
        <p:nvSpPr>
          <p:cNvPr id="3" name="Content Placeholder 2"/>
          <p:cNvSpPr>
            <a:spLocks noGrp="1"/>
          </p:cNvSpPr>
          <p:nvPr>
            <p:ph idx="1"/>
          </p:nvPr>
        </p:nvSpPr>
        <p:spPr>
          <a:xfrm>
            <a:off x="394855" y="1392382"/>
            <a:ext cx="8250381" cy="4584913"/>
          </a:xfrm>
        </p:spPr>
        <p:txBody>
          <a:bodyPr>
            <a:normAutofit fontScale="77500" lnSpcReduction="20000"/>
          </a:bodyPr>
          <a:lstStyle/>
          <a:p>
            <a:pPr marL="0" indent="0">
              <a:buNone/>
            </a:pPr>
            <a:endParaRPr lang="en-US" sz="2900" dirty="0" smtClean="0"/>
          </a:p>
          <a:p>
            <a:pPr marL="0" indent="0">
              <a:buNone/>
            </a:pPr>
            <a:r>
              <a:rPr lang="en-US" sz="2900" dirty="0" smtClean="0"/>
              <a:t>Delta-TCu380 </a:t>
            </a:r>
            <a:r>
              <a:rPr lang="en-US" sz="2900" dirty="0"/>
              <a:t>postpartum IUD</a:t>
            </a:r>
            <a:r>
              <a:rPr lang="en-US" sz="2900" dirty="0" smtClean="0"/>
              <a:t>.</a:t>
            </a:r>
          </a:p>
          <a:p>
            <a:pPr marL="0" indent="0">
              <a:buNone/>
            </a:pPr>
            <a:r>
              <a:rPr lang="en-US" sz="2900" dirty="0" smtClean="0"/>
              <a:t> </a:t>
            </a:r>
            <a:r>
              <a:rPr lang="en-US" sz="2900" dirty="0"/>
              <a:t>Two strands of catgut were knotted on both transverse arms of the </a:t>
            </a:r>
            <a:r>
              <a:rPr lang="en-US" sz="2900" dirty="0" smtClean="0"/>
              <a:t>T</a:t>
            </a:r>
          </a:p>
          <a:p>
            <a:pPr marL="0" indent="0">
              <a:buNone/>
            </a:pPr>
            <a:r>
              <a:rPr lang="en-US" sz="2900" dirty="0" smtClean="0"/>
              <a:t> </a:t>
            </a:r>
            <a:r>
              <a:rPr lang="en-US" sz="2900" dirty="0"/>
              <a:t>in an attempt to provide better retention of the </a:t>
            </a:r>
            <a:r>
              <a:rPr lang="en-US" sz="2900" dirty="0" err="1"/>
              <a:t>iUD</a:t>
            </a:r>
            <a:r>
              <a:rPr lang="en-US" sz="2900" dirty="0"/>
              <a:t> in the uterine cavity.   </a:t>
            </a:r>
          </a:p>
          <a:p>
            <a:pPr marL="0" indent="0">
              <a:buNone/>
            </a:pPr>
            <a:r>
              <a:rPr lang="en-US" sz="2900" dirty="0"/>
              <a:t>When the insertion </a:t>
            </a:r>
            <a:r>
              <a:rPr lang="en-US" dirty="0" smtClean="0"/>
              <a:t>was </a:t>
            </a:r>
            <a:r>
              <a:rPr lang="en-US" dirty="0"/>
              <a:t>completed</a:t>
            </a:r>
            <a:r>
              <a:rPr lang="en-US" dirty="0" smtClean="0"/>
              <a:t>,</a:t>
            </a:r>
          </a:p>
          <a:p>
            <a:pPr marL="0" indent="0">
              <a:buNone/>
            </a:pPr>
            <a:r>
              <a:rPr lang="en-US" dirty="0" smtClean="0"/>
              <a:t> </a:t>
            </a:r>
            <a:r>
              <a:rPr lang="en-US" dirty="0"/>
              <a:t>the transverse arms of the T </a:t>
            </a:r>
            <a:r>
              <a:rPr lang="en-US" dirty="0" smtClean="0"/>
              <a:t>were flush with </a:t>
            </a:r>
            <a:r>
              <a:rPr lang="en-US" dirty="0"/>
              <a:t>the endometrial surface at the top of the </a:t>
            </a:r>
            <a:r>
              <a:rPr lang="en-US" dirty="0" err="1"/>
              <a:t>fundal</a:t>
            </a:r>
            <a:r>
              <a:rPr lang="en-US" dirty="0"/>
              <a:t> </a:t>
            </a:r>
            <a:r>
              <a:rPr lang="en-US" dirty="0" smtClean="0"/>
              <a:t> cavity.</a:t>
            </a:r>
          </a:p>
          <a:p>
            <a:pPr marL="0" indent="0">
              <a:buNone/>
            </a:pPr>
            <a:r>
              <a:rPr lang="en-US" dirty="0" smtClean="0"/>
              <a:t> After </a:t>
            </a:r>
            <a:r>
              <a:rPr lang="en-US" dirty="0"/>
              <a:t>insertion, the catgut dissolved over the next </a:t>
            </a:r>
            <a:r>
              <a:rPr lang="en-US" dirty="0" smtClean="0"/>
              <a:t> 4 </a:t>
            </a:r>
            <a:r>
              <a:rPr lang="en-US" dirty="0"/>
              <a:t>to 6 weeks</a:t>
            </a:r>
            <a:r>
              <a:rPr lang="en-US" dirty="0" smtClean="0"/>
              <a:t>,</a:t>
            </a:r>
          </a:p>
          <a:p>
            <a:pPr marL="0" indent="0">
              <a:buNone/>
            </a:pPr>
            <a:r>
              <a:rPr lang="en-US" dirty="0" smtClean="0"/>
              <a:t> </a:t>
            </a:r>
            <a:r>
              <a:rPr lang="en-US" dirty="0"/>
              <a:t>leaving the IUD free in the endometrial </a:t>
            </a:r>
            <a:r>
              <a:rPr lang="en-US" dirty="0" smtClean="0"/>
              <a:t>cavity</a:t>
            </a:r>
            <a:r>
              <a:rPr lang="en-US" dirty="0"/>
              <a:t>. </a:t>
            </a:r>
            <a:endParaRPr lang="en-US" dirty="0" smtClean="0"/>
          </a:p>
          <a:p>
            <a:pPr marL="0" indent="0">
              <a:buNone/>
            </a:pPr>
            <a:r>
              <a:rPr lang="en-US" dirty="0" smtClean="0"/>
              <a:t>By </a:t>
            </a:r>
            <a:r>
              <a:rPr lang="en-US" dirty="0"/>
              <a:t>this time the uterus had </a:t>
            </a:r>
            <a:r>
              <a:rPr lang="en-US" dirty="0" err="1"/>
              <a:t>involuted</a:t>
            </a:r>
            <a:r>
              <a:rPr lang="en-US" dirty="0"/>
              <a:t> to its normal </a:t>
            </a:r>
            <a:r>
              <a:rPr lang="en-US" dirty="0" smtClean="0"/>
              <a:t> </a:t>
            </a:r>
            <a:r>
              <a:rPr lang="en-US" dirty="0" err="1" smtClean="0"/>
              <a:t>prepregnancy</a:t>
            </a:r>
            <a:r>
              <a:rPr lang="en-US" dirty="0" smtClean="0"/>
              <a:t> </a:t>
            </a:r>
            <a:r>
              <a:rPr lang="en-US" dirty="0"/>
              <a:t>shape and size.</a:t>
            </a:r>
          </a:p>
          <a:p>
            <a:pPr>
              <a:buNone/>
            </a:pPr>
            <a:r>
              <a:rPr lang="en-US" dirty="0"/>
              <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18539" y="1413164"/>
            <a:ext cx="2920170" cy="3251915"/>
          </a:xfrm>
          <a:prstGeom prst="rect">
            <a:avLst/>
          </a:prstGeom>
        </p:spPr>
      </p:pic>
    </p:spTree>
    <p:extLst>
      <p:ext uri="{BB962C8B-B14F-4D97-AF65-F5344CB8AC3E}">
        <p14:creationId xmlns:p14="http://schemas.microsoft.com/office/powerpoint/2010/main" xmlns="" val="408816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979" y="368491"/>
            <a:ext cx="9473821" cy="5757674"/>
          </a:xfrm>
        </p:spPr>
        <p:txBody>
          <a:bodyPr>
            <a:normAutofit/>
          </a:bodyPr>
          <a:lstStyle/>
          <a:p>
            <a:r>
              <a:rPr lang="en-US" sz="3600" dirty="0" smtClean="0"/>
              <a:t>Intrauterine contraception is highly effective, very safe, and generally well tolerated by most women. </a:t>
            </a:r>
          </a:p>
          <a:p>
            <a:r>
              <a:rPr lang="en-US" sz="3600" dirty="0" smtClean="0"/>
              <a:t>As such, it has become an increasingly popular method of contraception. </a:t>
            </a:r>
          </a:p>
          <a:p>
            <a:r>
              <a:rPr lang="en-US" sz="3600" dirty="0" smtClean="0"/>
              <a:t>Despite the overall excellent safety profile, side effects and complications can occur at the time of insertion and at different  time points following insertion.</a:t>
            </a:r>
            <a:endParaRPr lang="en-US" sz="3600" dirty="0"/>
          </a:p>
        </p:txBody>
      </p:sp>
    </p:spTree>
    <p:extLst>
      <p:ext uri="{BB962C8B-B14F-4D97-AF65-F5344CB8AC3E}">
        <p14:creationId xmlns:p14="http://schemas.microsoft.com/office/powerpoint/2010/main" xmlns="" val="2217156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014855" cy="1089602"/>
          </a:xfrm>
        </p:spPr>
        <p:txBody>
          <a:bodyPr>
            <a:normAutofit/>
          </a:bodyPr>
          <a:lstStyle/>
          <a:p>
            <a:pPr algn="ctr"/>
            <a:r>
              <a:rPr lang="en-US" dirty="0" smtClean="0"/>
              <a:t>Threads  =  To cut or not to cut</a:t>
            </a:r>
            <a:endParaRPr lang="en-US" dirty="0"/>
          </a:p>
        </p:txBody>
      </p:sp>
      <p:sp>
        <p:nvSpPr>
          <p:cNvPr id="3" name="Content Placeholder 2"/>
          <p:cNvSpPr>
            <a:spLocks noGrp="1"/>
          </p:cNvSpPr>
          <p:nvPr>
            <p:ph idx="1"/>
          </p:nvPr>
        </p:nvSpPr>
        <p:spPr>
          <a:xfrm>
            <a:off x="360218" y="1493115"/>
            <a:ext cx="11298382" cy="5011594"/>
          </a:xfrm>
        </p:spPr>
        <p:txBody>
          <a:bodyPr>
            <a:normAutofit fontScale="92500" lnSpcReduction="20000"/>
          </a:bodyPr>
          <a:lstStyle/>
          <a:p>
            <a:pPr marL="0" indent="0">
              <a:buNone/>
            </a:pPr>
            <a:r>
              <a:rPr lang="en-US" dirty="0"/>
              <a:t>during caesarean section, after delivery of</a:t>
            </a:r>
          </a:p>
          <a:p>
            <a:pPr marL="0" indent="0">
              <a:buNone/>
            </a:pPr>
            <a:r>
              <a:rPr lang="en-US" dirty="0"/>
              <a:t>the baby, placenta and membranes, IUCD was inserted</a:t>
            </a:r>
          </a:p>
          <a:p>
            <a:pPr marL="0" indent="0">
              <a:buNone/>
            </a:pPr>
            <a:r>
              <a:rPr lang="en-US" dirty="0"/>
              <a:t>through the incision in the uterus and the shortened</a:t>
            </a:r>
          </a:p>
          <a:p>
            <a:pPr marL="0" indent="0">
              <a:buNone/>
            </a:pPr>
            <a:r>
              <a:rPr lang="en-US" dirty="0"/>
              <a:t>thread </a:t>
            </a:r>
            <a:r>
              <a:rPr lang="en-US" dirty="0">
                <a:solidFill>
                  <a:schemeClr val="accent5">
                    <a:lumMod val="75000"/>
                  </a:schemeClr>
                </a:solidFill>
              </a:rPr>
              <a:t>pushed</a:t>
            </a:r>
            <a:r>
              <a:rPr lang="en-US" dirty="0"/>
              <a:t> through the cervix from inside the uterus</a:t>
            </a:r>
            <a:r>
              <a:rPr lang="en-US" dirty="0" smtClean="0"/>
              <a:t>.</a:t>
            </a:r>
          </a:p>
          <a:p>
            <a:pPr marL="0" indent="0">
              <a:buNone/>
            </a:pPr>
            <a:r>
              <a:rPr lang="en-US" dirty="0" smtClean="0"/>
              <a:t>Or </a:t>
            </a:r>
            <a:r>
              <a:rPr lang="en-US" dirty="0" smtClean="0">
                <a:solidFill>
                  <a:schemeClr val="accent5">
                    <a:lumMod val="75000"/>
                  </a:schemeClr>
                </a:solidFill>
              </a:rPr>
              <a:t>pushed</a:t>
            </a:r>
            <a:r>
              <a:rPr lang="en-US" dirty="0" smtClean="0"/>
              <a:t> high in uterine cavity</a:t>
            </a:r>
            <a:endParaRPr lang="en-US" dirty="0"/>
          </a:p>
          <a:p>
            <a:pPr marL="0" indent="0">
              <a:buNone/>
            </a:pPr>
            <a:r>
              <a:rPr lang="en-US" dirty="0"/>
              <a:t>The IUCD was not anchored to the uterus</a:t>
            </a:r>
            <a:r>
              <a:rPr lang="en-US" dirty="0" smtClean="0"/>
              <a:t>.</a:t>
            </a:r>
          </a:p>
          <a:p>
            <a:pPr marL="0" indent="0">
              <a:buNone/>
            </a:pPr>
            <a:r>
              <a:rPr lang="en-US" dirty="0">
                <a:solidFill>
                  <a:srgbClr val="FF0000"/>
                </a:solidFill>
              </a:rPr>
              <a:t>Paragard strings </a:t>
            </a:r>
            <a:r>
              <a:rPr lang="en-US" dirty="0"/>
              <a:t>are 12 cm and should not be visualized after insertion</a:t>
            </a:r>
            <a:r>
              <a:rPr lang="en-US" dirty="0" smtClean="0"/>
              <a:t>;</a:t>
            </a:r>
          </a:p>
          <a:p>
            <a:pPr marL="0" indent="0">
              <a:buNone/>
            </a:pPr>
            <a:r>
              <a:rPr lang="en-US" dirty="0" smtClean="0"/>
              <a:t> </a:t>
            </a:r>
            <a:r>
              <a:rPr lang="en-US" dirty="0"/>
              <a:t>if the strings are visible, the IUD may be too low and reinserted should be considered. The strings usually descend spontaneously through the cervix and can be trimmed at a follow-up visit. </a:t>
            </a:r>
          </a:p>
          <a:p>
            <a:pPr marL="0" indent="0">
              <a:buNone/>
            </a:pPr>
            <a:r>
              <a:rPr lang="en-US" dirty="0"/>
              <a:t>If fundal placement is confirmed and strings are seen</a:t>
            </a:r>
            <a:r>
              <a:rPr lang="en-US" dirty="0">
                <a:solidFill>
                  <a:srgbClr val="00B0F0"/>
                </a:solidFill>
              </a:rPr>
              <a:t>, trim to </a:t>
            </a:r>
            <a:r>
              <a:rPr lang="en-US" dirty="0" smtClean="0">
                <a:solidFill>
                  <a:srgbClr val="00B0F0"/>
                </a:solidFill>
              </a:rPr>
              <a:t>the </a:t>
            </a:r>
            <a:r>
              <a:rPr lang="en-US" dirty="0">
                <a:solidFill>
                  <a:srgbClr val="00B0F0"/>
                </a:solidFill>
              </a:rPr>
              <a:t>level of the cervix. </a:t>
            </a:r>
          </a:p>
          <a:p>
            <a:pPr marL="0" indent="0">
              <a:buNone/>
            </a:pPr>
            <a:r>
              <a:rPr lang="en-US" dirty="0" err="1">
                <a:solidFill>
                  <a:srgbClr val="FF0000"/>
                </a:solidFill>
              </a:rPr>
              <a:t>Mirena</a:t>
            </a:r>
            <a:r>
              <a:rPr lang="en-US" dirty="0">
                <a:solidFill>
                  <a:srgbClr val="FF0000"/>
                </a:solidFill>
              </a:rPr>
              <a:t> strings </a:t>
            </a:r>
            <a:r>
              <a:rPr lang="en-US" dirty="0"/>
              <a:t>should also be trimmed to the level of the cervix. </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18915" y="0"/>
            <a:ext cx="3073085" cy="3000777"/>
          </a:xfrm>
          <a:prstGeom prst="rect">
            <a:avLst/>
          </a:prstGeom>
        </p:spPr>
      </p:pic>
    </p:spTree>
    <p:extLst>
      <p:ext uri="{BB962C8B-B14F-4D97-AF65-F5344CB8AC3E}">
        <p14:creationId xmlns:p14="http://schemas.microsoft.com/office/powerpoint/2010/main" xmlns="" val="3995636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Early Complications</a:t>
            </a:r>
            <a:endParaRPr lang="en-US" dirty="0"/>
          </a:p>
        </p:txBody>
      </p:sp>
      <p:sp>
        <p:nvSpPr>
          <p:cNvPr id="3" name="Content Placeholder 2"/>
          <p:cNvSpPr>
            <a:spLocks noGrp="1"/>
          </p:cNvSpPr>
          <p:nvPr>
            <p:ph idx="1"/>
          </p:nvPr>
        </p:nvSpPr>
        <p:spPr/>
        <p:txBody>
          <a:bodyPr/>
          <a:lstStyle/>
          <a:p>
            <a:r>
              <a:rPr lang="en-US" dirty="0" smtClean="0"/>
              <a:t>IUD insertion did not significantly increase postoperative pain, hospital stay, the volume or duration of bleeding, or frequency of infection. </a:t>
            </a:r>
          </a:p>
          <a:p>
            <a:r>
              <a:rPr lang="en-US" dirty="0" smtClean="0"/>
              <a:t>The results suggest that IUD insertion during cesarean is a safe and effective method of fertility control for patients at high reproductive risk.</a:t>
            </a:r>
            <a:endParaRPr lang="en-US" dirty="0"/>
          </a:p>
        </p:txBody>
      </p:sp>
    </p:spTree>
    <p:extLst>
      <p:ext uri="{BB962C8B-B14F-4D97-AF65-F5344CB8AC3E}">
        <p14:creationId xmlns:p14="http://schemas.microsoft.com/office/powerpoint/2010/main" xmlns="" val="2851594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pPr algn="ctr"/>
            <a:r>
              <a:rPr lang="en-US" dirty="0" smtClean="0"/>
              <a:t>Late Complications</a:t>
            </a:r>
            <a:endParaRPr lang="en-US" dirty="0"/>
          </a:p>
        </p:txBody>
      </p:sp>
      <p:sp>
        <p:nvSpPr>
          <p:cNvPr id="3" name="Content Placeholder 2"/>
          <p:cNvSpPr>
            <a:spLocks noGrp="1"/>
          </p:cNvSpPr>
          <p:nvPr>
            <p:ph idx="1"/>
          </p:nvPr>
        </p:nvSpPr>
        <p:spPr>
          <a:xfrm>
            <a:off x="464127" y="1243734"/>
            <a:ext cx="11256817" cy="5157066"/>
          </a:xfrm>
        </p:spPr>
        <p:txBody>
          <a:bodyPr>
            <a:normAutofit fontScale="92500" lnSpcReduction="10000"/>
          </a:bodyPr>
          <a:lstStyle/>
          <a:p>
            <a:r>
              <a:rPr lang="en-US" dirty="0" smtClean="0"/>
              <a:t>Retention rate of PPIUCD was high. </a:t>
            </a:r>
          </a:p>
          <a:p>
            <a:r>
              <a:rPr lang="en-US" dirty="0" smtClean="0"/>
              <a:t>Spontaneous expulsion in intra-caesarian IUCD was less as </a:t>
            </a:r>
            <a:r>
              <a:rPr lang="en-US" dirty="0" err="1" smtClean="0"/>
              <a:t>fundal</a:t>
            </a:r>
            <a:r>
              <a:rPr lang="en-US" dirty="0" smtClean="0"/>
              <a:t> placement was assured at the time of insertion. </a:t>
            </a:r>
          </a:p>
          <a:p>
            <a:r>
              <a:rPr lang="en-US" dirty="0" smtClean="0"/>
              <a:t>Bleeding problems were the major complaint and the main reason for removal of PPIUCD</a:t>
            </a:r>
          </a:p>
          <a:p>
            <a:r>
              <a:rPr lang="en-US" b="1" dirty="0" smtClean="0"/>
              <a:t>Results</a:t>
            </a:r>
          </a:p>
          <a:p>
            <a:r>
              <a:rPr lang="en-US" dirty="0" smtClean="0"/>
              <a:t>Retention rate was 86.33%. </a:t>
            </a:r>
          </a:p>
          <a:p>
            <a:r>
              <a:rPr lang="en-US" dirty="0" smtClean="0"/>
              <a:t> Spontaneous expulsion was 8.54. </a:t>
            </a:r>
          </a:p>
          <a:p>
            <a:r>
              <a:rPr lang="en-US" dirty="0" smtClean="0"/>
              <a:t>Bleeding was the main symptom perceived by 88.71% women</a:t>
            </a:r>
          </a:p>
          <a:p>
            <a:r>
              <a:rPr lang="en-US" dirty="0" smtClean="0"/>
              <a:t> followed by long thread 26.02% and</a:t>
            </a:r>
          </a:p>
          <a:p>
            <a:r>
              <a:rPr lang="en-US" dirty="0" smtClean="0"/>
              <a:t> pain in lower abdomen 15.90%. </a:t>
            </a:r>
          </a:p>
          <a:p>
            <a:r>
              <a:rPr lang="en-US" dirty="0" smtClean="0"/>
              <a:t>Total 61.29% women were satisfied and were continuing the method.</a:t>
            </a:r>
          </a:p>
          <a:p>
            <a:endParaRPr lang="en-US" dirty="0" smtClean="0"/>
          </a:p>
        </p:txBody>
      </p:sp>
    </p:spTree>
    <p:extLst>
      <p:ext uri="{BB962C8B-B14F-4D97-AF65-F5344CB8AC3E}">
        <p14:creationId xmlns:p14="http://schemas.microsoft.com/office/powerpoint/2010/main" xmlns="" val="1406705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5" y="281999"/>
            <a:ext cx="9628909" cy="819438"/>
          </a:xfrm>
        </p:spPr>
        <p:txBody>
          <a:bodyPr/>
          <a:lstStyle/>
          <a:p>
            <a:pPr algn="ctr"/>
            <a:r>
              <a:rPr lang="en-US" dirty="0" smtClean="0"/>
              <a:t>Bleeding Problems</a:t>
            </a:r>
            <a:endParaRPr lang="en-US" dirty="0"/>
          </a:p>
        </p:txBody>
      </p:sp>
      <p:sp>
        <p:nvSpPr>
          <p:cNvPr id="3" name="Content Placeholder 2"/>
          <p:cNvSpPr>
            <a:spLocks noGrp="1"/>
          </p:cNvSpPr>
          <p:nvPr>
            <p:ph idx="1"/>
          </p:nvPr>
        </p:nvSpPr>
        <p:spPr>
          <a:xfrm>
            <a:off x="838200" y="1267691"/>
            <a:ext cx="10515600" cy="5257800"/>
          </a:xfrm>
        </p:spPr>
        <p:txBody>
          <a:bodyPr>
            <a:normAutofit/>
          </a:bodyPr>
          <a:lstStyle/>
          <a:p>
            <a:r>
              <a:rPr lang="en-US" dirty="0" smtClean="0"/>
              <a:t>Proper insertion (to avoid </a:t>
            </a:r>
            <a:r>
              <a:rPr lang="en-US" dirty="0" err="1" smtClean="0"/>
              <a:t>Malposition</a:t>
            </a:r>
            <a:r>
              <a:rPr lang="en-US" dirty="0" smtClean="0"/>
              <a:t> and displacement ), </a:t>
            </a:r>
            <a:r>
              <a:rPr lang="en-US" dirty="0"/>
              <a:t>custom fitting to avoid dimensional incompatibilities, or changes in the </a:t>
            </a:r>
            <a:r>
              <a:rPr lang="en-US" dirty="0">
                <a:solidFill>
                  <a:srgbClr val="FF0000"/>
                </a:solidFill>
              </a:rPr>
              <a:t>size</a:t>
            </a:r>
            <a:r>
              <a:rPr lang="en-US" dirty="0"/>
              <a:t>, </a:t>
            </a:r>
            <a:r>
              <a:rPr lang="en-US" dirty="0">
                <a:solidFill>
                  <a:srgbClr val="FF0000"/>
                </a:solidFill>
              </a:rPr>
              <a:t>material,</a:t>
            </a:r>
            <a:r>
              <a:rPr lang="en-US" dirty="0"/>
              <a:t> or </a:t>
            </a:r>
            <a:r>
              <a:rPr lang="en-US" dirty="0">
                <a:solidFill>
                  <a:srgbClr val="FF0000"/>
                </a:solidFill>
              </a:rPr>
              <a:t>shape</a:t>
            </a:r>
            <a:r>
              <a:rPr lang="en-US" dirty="0"/>
              <a:t> of the IUD have failed to significantly improve IUD-associated bleeding problems</a:t>
            </a:r>
            <a:r>
              <a:rPr lang="en-US" dirty="0" smtClean="0"/>
              <a:t>.</a:t>
            </a:r>
          </a:p>
          <a:p>
            <a:r>
              <a:rPr lang="en-US" dirty="0" smtClean="0"/>
              <a:t> </a:t>
            </a:r>
            <a:r>
              <a:rPr lang="en-US" dirty="0"/>
              <a:t>The addition of </a:t>
            </a:r>
            <a:r>
              <a:rPr lang="en-US" dirty="0">
                <a:solidFill>
                  <a:srgbClr val="FF0000"/>
                </a:solidFill>
              </a:rPr>
              <a:t>copper</a:t>
            </a:r>
            <a:r>
              <a:rPr lang="en-US" dirty="0"/>
              <a:t> to inert devices appears to slightly improve bleeding by reducing </a:t>
            </a:r>
            <a:r>
              <a:rPr lang="en-US" dirty="0" err="1"/>
              <a:t>antifibrinolytic</a:t>
            </a:r>
            <a:r>
              <a:rPr lang="en-US" dirty="0"/>
              <a:t> activity, </a:t>
            </a:r>
            <a:endParaRPr lang="en-US" dirty="0" smtClean="0"/>
          </a:p>
          <a:p>
            <a:r>
              <a:rPr lang="en-US" dirty="0" smtClean="0"/>
              <a:t>although </a:t>
            </a:r>
            <a:r>
              <a:rPr lang="en-US" dirty="0"/>
              <a:t>the improvement may be related more to reductions in the size of the </a:t>
            </a:r>
            <a:r>
              <a:rPr lang="en-US" dirty="0" smtClean="0"/>
              <a:t>device</a:t>
            </a:r>
          </a:p>
          <a:p>
            <a:r>
              <a:rPr lang="en-US" dirty="0" smtClean="0">
                <a:solidFill>
                  <a:srgbClr val="FF0000"/>
                </a:solidFill>
              </a:rPr>
              <a:t>Hormone</a:t>
            </a:r>
            <a:r>
              <a:rPr lang="en-US" dirty="0" smtClean="0"/>
              <a:t>-releasing </a:t>
            </a:r>
            <a:r>
              <a:rPr lang="en-US" dirty="0"/>
              <a:t>devices significantly reduce the amount of bleeding, but a post-insertion phase of irregular spotting often occurs. </a:t>
            </a:r>
          </a:p>
        </p:txBody>
      </p:sp>
    </p:spTree>
    <p:extLst>
      <p:ext uri="{BB962C8B-B14F-4D97-AF65-F5344CB8AC3E}">
        <p14:creationId xmlns:p14="http://schemas.microsoft.com/office/powerpoint/2010/main" xmlns="" val="3988103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27" y="365126"/>
            <a:ext cx="10584873" cy="1089602"/>
          </a:xfrm>
        </p:spPr>
        <p:txBody>
          <a:bodyPr/>
          <a:lstStyle/>
          <a:p>
            <a:pPr algn="ctr"/>
            <a:r>
              <a:rPr lang="en-US" dirty="0" smtClean="0"/>
              <a:t>How Can an IUD Cause an Infection?</a:t>
            </a:r>
            <a:endParaRPr lang="en-US" dirty="0"/>
          </a:p>
        </p:txBody>
      </p:sp>
      <p:sp>
        <p:nvSpPr>
          <p:cNvPr id="3" name="Content Placeholder 2"/>
          <p:cNvSpPr>
            <a:spLocks noGrp="1"/>
          </p:cNvSpPr>
          <p:nvPr>
            <p:ph idx="1"/>
          </p:nvPr>
        </p:nvSpPr>
        <p:spPr>
          <a:xfrm>
            <a:off x="360217" y="1350817"/>
            <a:ext cx="11402291" cy="5049983"/>
          </a:xfrm>
        </p:spPr>
        <p:txBody>
          <a:bodyPr>
            <a:normAutofit fontScale="92500"/>
          </a:bodyPr>
          <a:lstStyle/>
          <a:p>
            <a:endParaRPr lang="en-US" dirty="0"/>
          </a:p>
          <a:p>
            <a:r>
              <a:rPr lang="en-US" dirty="0"/>
              <a:t>IUDs don’t directly cause infections. </a:t>
            </a:r>
            <a:endParaRPr lang="en-US" dirty="0" smtClean="0"/>
          </a:p>
          <a:p>
            <a:r>
              <a:rPr lang="en-US" dirty="0" smtClean="0"/>
              <a:t>If woman </a:t>
            </a:r>
            <a:r>
              <a:rPr lang="en-US" dirty="0"/>
              <a:t>have an existing infection, inserting the IUD may spread it</a:t>
            </a:r>
            <a:r>
              <a:rPr lang="en-US" dirty="0" smtClean="0"/>
              <a:t>.</a:t>
            </a:r>
          </a:p>
          <a:p>
            <a:r>
              <a:rPr lang="en-US" dirty="0" smtClean="0"/>
              <a:t> </a:t>
            </a:r>
            <a:r>
              <a:rPr lang="en-US" dirty="0"/>
              <a:t>Two common sexually transmitted diseases (STDs) are chlamydia and gonorrhea</a:t>
            </a:r>
            <a:r>
              <a:rPr lang="en-US" dirty="0" smtClean="0"/>
              <a:t>.</a:t>
            </a:r>
          </a:p>
          <a:p>
            <a:r>
              <a:rPr lang="en-US" dirty="0" smtClean="0"/>
              <a:t> </a:t>
            </a:r>
            <a:r>
              <a:rPr lang="en-US" dirty="0"/>
              <a:t>That’s why some doctors may want to test for STDs before inserting an IUD</a:t>
            </a:r>
            <a:r>
              <a:rPr lang="en-US" dirty="0" smtClean="0"/>
              <a:t>.</a:t>
            </a:r>
            <a:endParaRPr lang="en-US" dirty="0"/>
          </a:p>
          <a:p>
            <a:r>
              <a:rPr lang="en-US" dirty="0" smtClean="0"/>
              <a:t>slightly </a:t>
            </a:r>
            <a:r>
              <a:rPr lang="en-US" dirty="0"/>
              <a:t>higher risk of pelvic inflammatory disease (PID) for a few weeks after </a:t>
            </a:r>
            <a:r>
              <a:rPr lang="en-US" dirty="0" smtClean="0"/>
              <a:t>IUD </a:t>
            </a:r>
            <a:r>
              <a:rPr lang="en-US" dirty="0"/>
              <a:t>is inserted. </a:t>
            </a:r>
          </a:p>
          <a:p>
            <a:r>
              <a:rPr lang="en-US" dirty="0"/>
              <a:t>The vagina normally contains some bacteria. If bacteria are pushed up into the reproductive organs during IUD insertion, it may result in PID</a:t>
            </a:r>
            <a:r>
              <a:rPr lang="en-US" dirty="0" smtClean="0"/>
              <a:t>.</a:t>
            </a:r>
          </a:p>
          <a:p>
            <a:r>
              <a:rPr lang="en-US" dirty="0"/>
              <a:t>May expose client to infection during insertion if infection prevention practices are not followed (this is minimal with good infection prevention procedures). </a:t>
            </a:r>
          </a:p>
          <a:p>
            <a:endParaRPr lang="en-US" dirty="0"/>
          </a:p>
        </p:txBody>
      </p:sp>
    </p:spTree>
    <p:extLst>
      <p:ext uri="{BB962C8B-B14F-4D97-AF65-F5344CB8AC3E}">
        <p14:creationId xmlns:p14="http://schemas.microsoft.com/office/powerpoint/2010/main" xmlns="" val="2112233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DrM.Elhennawy\Desktop\result.jpg"/>
          <p:cNvPicPr>
            <a:picLocks noChangeAspect="1" noChangeArrowheads="1"/>
          </p:cNvPicPr>
          <p:nvPr/>
        </p:nvPicPr>
        <p:blipFill>
          <a:blip r:embed="rId2"/>
          <a:srcRect/>
          <a:stretch>
            <a:fillRect/>
          </a:stretch>
        </p:blipFill>
        <p:spPr bwMode="auto">
          <a:xfrm>
            <a:off x="984738" y="0"/>
            <a:ext cx="10002130" cy="681131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3348"/>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380999" y="952788"/>
            <a:ext cx="11381509" cy="5572703"/>
          </a:xfrm>
        </p:spPr>
        <p:txBody>
          <a:bodyPr>
            <a:normAutofit fontScale="85000" lnSpcReduction="20000"/>
          </a:bodyPr>
          <a:lstStyle/>
          <a:p>
            <a:r>
              <a:rPr lang="en-US" dirty="0" smtClean="0"/>
              <a:t>PPIUDCS </a:t>
            </a:r>
            <a:r>
              <a:rPr lang="en-US" dirty="0"/>
              <a:t>has many practical advantages. </a:t>
            </a:r>
            <a:endParaRPr lang="en-US" dirty="0" smtClean="0"/>
          </a:p>
          <a:p>
            <a:r>
              <a:rPr lang="en-US" dirty="0" smtClean="0"/>
              <a:t>The </a:t>
            </a:r>
            <a:r>
              <a:rPr lang="en-US" dirty="0"/>
              <a:t>recipient can leave with the IUD in place and will be protected from pregnancy even if she does not attend follow-up, provided the IUD remains in place. </a:t>
            </a:r>
            <a:endParaRPr lang="en-US" dirty="0" smtClean="0"/>
          </a:p>
          <a:p>
            <a:r>
              <a:rPr lang="en-US" dirty="0" smtClean="0"/>
              <a:t>Further </a:t>
            </a:r>
            <a:r>
              <a:rPr lang="en-US" dirty="0"/>
              <a:t>evidence from systematic review of recent studies is providing us with new information to help make this a more acceptable option for women in the GS and elsewhere. </a:t>
            </a:r>
            <a:endParaRPr lang="en-US" dirty="0" smtClean="0"/>
          </a:p>
          <a:p>
            <a:r>
              <a:rPr lang="en-US" dirty="0" smtClean="0"/>
              <a:t>In </a:t>
            </a:r>
            <a:r>
              <a:rPr lang="en-US" dirty="0"/>
              <a:t>order to expand access to this procedure there are three main problems to be solved, namely: </a:t>
            </a:r>
            <a:endParaRPr lang="en-US" dirty="0" smtClean="0"/>
          </a:p>
          <a:p>
            <a:r>
              <a:rPr lang="en-US" dirty="0" smtClean="0">
                <a:solidFill>
                  <a:srgbClr val="FF0000"/>
                </a:solidFill>
              </a:rPr>
              <a:t>1</a:t>
            </a:r>
            <a:r>
              <a:rPr lang="en-US" dirty="0">
                <a:solidFill>
                  <a:srgbClr val="FF0000"/>
                </a:solidFill>
              </a:rPr>
              <a:t>) prevent expulsion </a:t>
            </a:r>
            <a:r>
              <a:rPr lang="en-US" dirty="0"/>
              <a:t>– whether by device design or suture </a:t>
            </a:r>
            <a:r>
              <a:rPr lang="en-US" dirty="0" smtClean="0"/>
              <a:t>technique and provider’s technique(manual , with ring forceps  or with applicator; </a:t>
            </a:r>
          </a:p>
          <a:p>
            <a:r>
              <a:rPr lang="en-US" dirty="0" smtClean="0"/>
              <a:t>2</a:t>
            </a:r>
            <a:r>
              <a:rPr lang="en-US" dirty="0"/>
              <a:t>) ensure that </a:t>
            </a:r>
            <a:r>
              <a:rPr lang="en-US" dirty="0">
                <a:solidFill>
                  <a:srgbClr val="FF0000"/>
                </a:solidFill>
              </a:rPr>
              <a:t>strings are visible</a:t>
            </a:r>
            <a:r>
              <a:rPr lang="en-US" dirty="0"/>
              <a:t>, and if possible do not require adjustment; and </a:t>
            </a:r>
            <a:endParaRPr lang="en-US" dirty="0" smtClean="0"/>
          </a:p>
          <a:p>
            <a:r>
              <a:rPr lang="en-US" dirty="0" smtClean="0"/>
              <a:t>3</a:t>
            </a:r>
            <a:r>
              <a:rPr lang="en-US" dirty="0"/>
              <a:t>) </a:t>
            </a:r>
            <a:r>
              <a:rPr lang="en-US" dirty="0">
                <a:solidFill>
                  <a:srgbClr val="FF0000"/>
                </a:solidFill>
              </a:rPr>
              <a:t>reduce puerperal bleeding </a:t>
            </a:r>
            <a:r>
              <a:rPr lang="en-US" dirty="0"/>
              <a:t>– hopefully by the use of cheaper hormone releasing devices, which should soon become </a:t>
            </a:r>
            <a:r>
              <a:rPr lang="en-US" dirty="0" smtClean="0"/>
              <a:t>available.</a:t>
            </a:r>
          </a:p>
          <a:p>
            <a:r>
              <a:rPr lang="en-US" dirty="0" smtClean="0"/>
              <a:t>it can be concluded that, the quality of evidence was moderate and trials of adequate power are needed to estimate expulsion rates and side effects.</a:t>
            </a:r>
          </a:p>
          <a:p>
            <a:pPr marL="0" indent="0">
              <a:buNone/>
            </a:pPr>
            <a:r>
              <a:rPr lang="en-US" dirty="0" smtClean="0"/>
              <a:t>• The benefit of effective contraception immediately after delivery </a:t>
            </a:r>
            <a:r>
              <a:rPr lang="en-US" dirty="0" smtClean="0">
                <a:solidFill>
                  <a:schemeClr val="accent1">
                    <a:lumMod val="75000"/>
                  </a:schemeClr>
                </a:solidFill>
              </a:rPr>
              <a:t>May outweigh the disadvantage of increased risk for expulsion</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xmlns="" val="4265565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533400"/>
            <a:ext cx="11139054" cy="6324600"/>
          </a:xfrm>
        </p:spPr>
        <p:txBody>
          <a:bodyPr>
            <a:normAutofit fontScale="92500" lnSpcReduction="10000"/>
          </a:bodyPr>
          <a:lstStyle/>
          <a:p>
            <a:pPr marL="0" indent="0">
              <a:buNone/>
            </a:pPr>
            <a:r>
              <a:rPr lang="en-US" sz="1200" dirty="0"/>
              <a:t>the first use of IUDs to </a:t>
            </a:r>
            <a:r>
              <a:rPr lang="en-US" sz="1200" dirty="0">
                <a:solidFill>
                  <a:srgbClr val="FF0000"/>
                </a:solidFill>
              </a:rPr>
              <a:t>caravan drivers </a:t>
            </a:r>
            <a:r>
              <a:rPr lang="en-US" sz="1200" dirty="0"/>
              <a:t>who allegedly used intrauterine stones to prevent pregnancies in their camels during long journeys I</a:t>
            </a:r>
          </a:p>
          <a:p>
            <a:pPr marL="0" indent="0">
              <a:buNone/>
            </a:pPr>
            <a:r>
              <a:rPr lang="en-US" sz="1200" dirty="0"/>
              <a:t>n the early 1800s from the </a:t>
            </a:r>
            <a:r>
              <a:rPr lang="en-US" sz="1200" dirty="0">
                <a:solidFill>
                  <a:srgbClr val="FF0000"/>
                </a:solidFill>
              </a:rPr>
              <a:t>stem </a:t>
            </a:r>
            <a:r>
              <a:rPr lang="en-US" sz="1200" dirty="0" err="1">
                <a:solidFill>
                  <a:srgbClr val="FF0000"/>
                </a:solidFill>
              </a:rPr>
              <a:t>pessary</a:t>
            </a:r>
            <a:r>
              <a:rPr lang="en-US" sz="1200" dirty="0"/>
              <a:t>. This cup-shaped device had a stem that fit into the cervical canal and was designed to be placed in the vagina to support the uterus</a:t>
            </a:r>
          </a:p>
          <a:p>
            <a:pPr marL="0" indent="0">
              <a:buNone/>
            </a:pPr>
            <a:r>
              <a:rPr lang="en-US" sz="1200" dirty="0"/>
              <a:t>n 1902 </a:t>
            </a:r>
            <a:r>
              <a:rPr lang="en-US" sz="1200" dirty="0" err="1">
                <a:solidFill>
                  <a:srgbClr val="FF0000"/>
                </a:solidFill>
              </a:rPr>
              <a:t>Hallwig</a:t>
            </a:r>
            <a:r>
              <a:rPr lang="en-US" sz="1200" dirty="0"/>
              <a:t> designed a version with a stem that extended into the uterine cavity.</a:t>
            </a:r>
          </a:p>
          <a:p>
            <a:pPr marL="0" indent="0">
              <a:buNone/>
            </a:pPr>
            <a:r>
              <a:rPr lang="en-US" sz="1200" dirty="0"/>
              <a:t>The first published paper on actual IUD insertions was made by </a:t>
            </a:r>
            <a:r>
              <a:rPr lang="en-US" sz="1200" dirty="0">
                <a:solidFill>
                  <a:srgbClr val="FF0000"/>
                </a:solidFill>
              </a:rPr>
              <a:t>Dr. Richard Richter </a:t>
            </a:r>
            <a:r>
              <a:rPr lang="en-US" sz="1200" dirty="0"/>
              <a:t>in 1909 in Germany. </a:t>
            </a:r>
          </a:p>
          <a:p>
            <a:pPr marL="0" indent="0">
              <a:buNone/>
            </a:pPr>
            <a:r>
              <a:rPr lang="en-US" sz="1200" dirty="0"/>
              <a:t>The device he inserted was a ring made of silkworm gut, with 2ends of  nickel and bronze wire which protruded from the cervical </a:t>
            </a:r>
            <a:r>
              <a:rPr lang="en-US" sz="1200" dirty="0" err="1"/>
              <a:t>os</a:t>
            </a:r>
            <a:r>
              <a:rPr lang="en-US" sz="1200" dirty="0"/>
              <a:t> enabling him both to check the device and remove it.</a:t>
            </a:r>
          </a:p>
          <a:p>
            <a:pPr marL="0" indent="0">
              <a:buNone/>
            </a:pPr>
            <a:r>
              <a:rPr lang="en-US" sz="1200" dirty="0"/>
              <a:t>Shortly after </a:t>
            </a:r>
            <a:r>
              <a:rPr lang="en-US" sz="1200" dirty="0">
                <a:solidFill>
                  <a:srgbClr val="FF0000"/>
                </a:solidFill>
              </a:rPr>
              <a:t>Karl </a:t>
            </a:r>
            <a:r>
              <a:rPr lang="en-US" sz="1200" dirty="0" err="1">
                <a:solidFill>
                  <a:srgbClr val="FF0000"/>
                </a:solidFill>
              </a:rPr>
              <a:t>Pust</a:t>
            </a:r>
            <a:r>
              <a:rPr lang="en-US" sz="1200" dirty="0">
                <a:solidFill>
                  <a:srgbClr val="FF0000"/>
                </a:solidFill>
              </a:rPr>
              <a:t>  </a:t>
            </a:r>
            <a:r>
              <a:rPr lang="en-US" sz="1200" dirty="0"/>
              <a:t>recommended a silkworm ring placed in the uterus with a stiff cervical extension of a tightly wound silk thread and a glass button to cover the cervix. </a:t>
            </a:r>
          </a:p>
          <a:p>
            <a:pPr>
              <a:buNone/>
            </a:pPr>
            <a:r>
              <a:rPr lang="en-US" sz="1200" dirty="0"/>
              <a:t>in the mid 1920s, </a:t>
            </a:r>
            <a:r>
              <a:rPr lang="en-US" sz="1200" dirty="0">
                <a:solidFill>
                  <a:srgbClr val="FF0000"/>
                </a:solidFill>
              </a:rPr>
              <a:t>Ernest </a:t>
            </a:r>
            <a:r>
              <a:rPr lang="en-US" sz="1200" dirty="0" err="1">
                <a:solidFill>
                  <a:srgbClr val="FF0000"/>
                </a:solidFill>
              </a:rPr>
              <a:t>Graefenberg</a:t>
            </a:r>
            <a:r>
              <a:rPr lang="en-US" sz="1200" dirty="0">
                <a:solidFill>
                  <a:srgbClr val="FF0000"/>
                </a:solidFill>
              </a:rPr>
              <a:t> </a:t>
            </a:r>
            <a:r>
              <a:rPr lang="en-US" sz="1200" dirty="0"/>
              <a:t>the silkworm gut with a coiled metal ring made of an alloy of copper, nickel, and zinc. </a:t>
            </a:r>
          </a:p>
          <a:p>
            <a:pPr>
              <a:buNone/>
            </a:pPr>
            <a:r>
              <a:rPr lang="en-US" sz="1200" dirty="0"/>
              <a:t>Pure silver rings had to be abandoned because silver was absorbed and led to gingival </a:t>
            </a:r>
            <a:r>
              <a:rPr lang="en-US" sz="1200" dirty="0" err="1"/>
              <a:t>argyrosis</a:t>
            </a:r>
            <a:r>
              <a:rPr lang="en-US" sz="1200" dirty="0"/>
              <a:t> of the gums, analogous to the lead line </a:t>
            </a:r>
          </a:p>
          <a:p>
            <a:pPr>
              <a:buNone/>
            </a:pPr>
            <a:r>
              <a:rPr lang="en-US" sz="1200" dirty="0">
                <a:solidFill>
                  <a:srgbClr val="FF0000"/>
                </a:solidFill>
              </a:rPr>
              <a:t>Dr. </a:t>
            </a:r>
            <a:r>
              <a:rPr lang="en-US" sz="1200" dirty="0" err="1">
                <a:solidFill>
                  <a:srgbClr val="FF0000"/>
                </a:solidFill>
              </a:rPr>
              <a:t>Halton</a:t>
            </a:r>
            <a:r>
              <a:rPr lang="en-US" sz="1200" dirty="0">
                <a:solidFill>
                  <a:srgbClr val="FF0000"/>
                </a:solidFill>
              </a:rPr>
              <a:t> </a:t>
            </a:r>
            <a:r>
              <a:rPr lang="en-US" sz="1200" dirty="0"/>
              <a:t>used silkworm gut. She wound it around her finger, pressed the ring into a </a:t>
            </a:r>
            <a:r>
              <a:rPr lang="en-US" sz="1200" dirty="0" err="1"/>
              <a:t>gelatine</a:t>
            </a:r>
            <a:r>
              <a:rPr lang="en-US" sz="1200" dirty="0"/>
              <a:t> capsule and pushed the capsule into the uterine cavity, where the </a:t>
            </a:r>
            <a:r>
              <a:rPr lang="en-US" sz="1200" dirty="0" err="1"/>
              <a:t>gelatine</a:t>
            </a:r>
            <a:r>
              <a:rPr lang="en-US" sz="1200" dirty="0"/>
              <a:t> liquefied and the thread spread out. with and without a beaded tail</a:t>
            </a:r>
          </a:p>
          <a:p>
            <a:pPr marL="0" indent="0">
              <a:buNone/>
            </a:pPr>
            <a:r>
              <a:rPr lang="en-US" sz="1200" dirty="0"/>
              <a:t>in 1930, </a:t>
            </a:r>
            <a:r>
              <a:rPr lang="en-US" sz="1200" dirty="0" err="1"/>
              <a:t>Gräfenberg</a:t>
            </a:r>
            <a:r>
              <a:rPr lang="en-US" sz="1200" dirty="0"/>
              <a:t> using rings made of coiled silver and gold, and then steel. Although the </a:t>
            </a:r>
            <a:r>
              <a:rPr lang="en-US" sz="1200" dirty="0" err="1"/>
              <a:t>Graefenberg</a:t>
            </a:r>
            <a:r>
              <a:rPr lang="en-US" sz="1200" dirty="0"/>
              <a:t> ring was widely used, it was considered a risky method in continental Europe and in the U.S. </a:t>
            </a:r>
          </a:p>
          <a:p>
            <a:pPr marL="0" indent="0">
              <a:buNone/>
            </a:pPr>
            <a:r>
              <a:rPr lang="en-US" sz="1200" dirty="0"/>
              <a:t>In 1934 in Japan</a:t>
            </a:r>
            <a:r>
              <a:rPr lang="en-US" sz="1200" dirty="0">
                <a:solidFill>
                  <a:srgbClr val="FF0000"/>
                </a:solidFill>
              </a:rPr>
              <a:t>, Ota </a:t>
            </a:r>
            <a:r>
              <a:rPr lang="en-US" sz="1200" dirty="0"/>
              <a:t>modified this design slightly by adding a supportive structure to the ring (the center of his gold or silver plated ring). </a:t>
            </a:r>
          </a:p>
          <a:p>
            <a:pPr marL="0" indent="0">
              <a:buNone/>
            </a:pPr>
            <a:r>
              <a:rPr lang="en-US" sz="1200" dirty="0"/>
              <a:t>As late as 1959, </a:t>
            </a:r>
            <a:r>
              <a:rPr lang="en-US" sz="1200" dirty="0">
                <a:solidFill>
                  <a:srgbClr val="FF0000"/>
                </a:solidFill>
              </a:rPr>
              <a:t>Dr. Alan </a:t>
            </a:r>
            <a:r>
              <a:rPr lang="en-US" sz="1200" dirty="0" err="1">
                <a:solidFill>
                  <a:srgbClr val="FF0000"/>
                </a:solidFill>
              </a:rPr>
              <a:t>Guttmacher</a:t>
            </a:r>
            <a:r>
              <a:rPr lang="en-US" sz="1200" dirty="0">
                <a:solidFill>
                  <a:srgbClr val="FF0000"/>
                </a:solidFill>
              </a:rPr>
              <a:t> </a:t>
            </a:r>
            <a:r>
              <a:rPr lang="en-US" sz="1200" dirty="0"/>
              <a:t>co-authored a paper in which the IUD was condemned for its ineffectiveness, potential source of infection, and its carcinogenic potential. </a:t>
            </a:r>
          </a:p>
          <a:p>
            <a:pPr marL="0" indent="0">
              <a:buNone/>
            </a:pPr>
            <a:r>
              <a:rPr lang="en-US" sz="1200" dirty="0"/>
              <a:t>Since 1960, various kinds of IUDs were made of plastic (polyethylene) impregnated with barium sulfate so that they would be visible on an x-ray. </a:t>
            </a:r>
          </a:p>
          <a:p>
            <a:pPr>
              <a:buNone/>
            </a:pPr>
            <a:r>
              <a:rPr lang="en-US" sz="1200" dirty="0"/>
              <a:t>the coil in January  I962. </a:t>
            </a:r>
            <a:r>
              <a:rPr lang="en-US" sz="1200" dirty="0">
                <a:solidFill>
                  <a:srgbClr val="FF0000"/>
                </a:solidFill>
              </a:rPr>
              <a:t>Dr. J. </a:t>
            </a:r>
            <a:r>
              <a:rPr lang="en-US" sz="1200" dirty="0" err="1">
                <a:solidFill>
                  <a:srgbClr val="FF0000"/>
                </a:solidFill>
              </a:rPr>
              <a:t>Lippes</a:t>
            </a:r>
            <a:r>
              <a:rPr lang="en-US" sz="1200" dirty="0">
                <a:solidFill>
                  <a:srgbClr val="FF0000"/>
                </a:solidFill>
              </a:rPr>
              <a:t> </a:t>
            </a:r>
            <a:r>
              <a:rPr lang="en-US" sz="1200" dirty="0"/>
              <a:t>The next year brought </a:t>
            </a:r>
            <a:r>
              <a:rPr lang="en-US" sz="1200" dirty="0">
                <a:solidFill>
                  <a:srgbClr val="FF0000"/>
                </a:solidFill>
              </a:rPr>
              <a:t>the </a:t>
            </a:r>
            <a:r>
              <a:rPr lang="en-US" sz="1200" dirty="0" err="1">
                <a:solidFill>
                  <a:srgbClr val="FF0000"/>
                </a:solidFill>
              </a:rPr>
              <a:t>Birnberg</a:t>
            </a:r>
            <a:r>
              <a:rPr lang="en-US" sz="1200" dirty="0">
                <a:solidFill>
                  <a:srgbClr val="FF0000"/>
                </a:solidFill>
              </a:rPr>
              <a:t> </a:t>
            </a:r>
            <a:r>
              <a:rPr lang="en-US" sz="1200" dirty="0"/>
              <a:t>"BOW" and the double coil, the so-called safety-coil. The devices were widely distributed</a:t>
            </a:r>
          </a:p>
          <a:p>
            <a:pPr>
              <a:buNone/>
            </a:pPr>
            <a:r>
              <a:rPr lang="en-US" sz="1200" dirty="0">
                <a:solidFill>
                  <a:srgbClr val="FF0000"/>
                </a:solidFill>
              </a:rPr>
              <a:t>After that </a:t>
            </a:r>
            <a:r>
              <a:rPr lang="en-US" sz="1200" dirty="0"/>
              <a:t>the </a:t>
            </a:r>
            <a:r>
              <a:rPr lang="en-US" sz="1200" dirty="0" err="1"/>
              <a:t>Maizlin</a:t>
            </a:r>
            <a:r>
              <a:rPr lang="en-US" sz="1200" dirty="0"/>
              <a:t> spring, the </a:t>
            </a:r>
            <a:r>
              <a:rPr lang="en-US" sz="1200" dirty="0" err="1"/>
              <a:t>Incon</a:t>
            </a:r>
            <a:r>
              <a:rPr lang="en-US" sz="1200" dirty="0"/>
              <a:t> ring, the </a:t>
            </a:r>
            <a:r>
              <a:rPr lang="en-US" sz="1200" dirty="0" err="1"/>
              <a:t>Antigon</a:t>
            </a:r>
            <a:r>
              <a:rPr lang="en-US" sz="1200" dirty="0"/>
              <a:t>, the "M" device, the LEM, the </a:t>
            </a:r>
            <a:r>
              <a:rPr lang="en-US" sz="1200" dirty="0" err="1"/>
              <a:t>Dalkon</a:t>
            </a:r>
            <a:r>
              <a:rPr lang="en-US" sz="1200" dirty="0"/>
              <a:t> Shield, and more than a dozen others.</a:t>
            </a:r>
          </a:p>
          <a:p>
            <a:pPr marL="0" indent="0">
              <a:buNone/>
            </a:pPr>
            <a:r>
              <a:rPr lang="en-US" sz="1200" dirty="0"/>
              <a:t>in the </a:t>
            </a:r>
            <a:r>
              <a:rPr lang="en-US" sz="1200" dirty="0">
                <a:solidFill>
                  <a:srgbClr val="FF0000"/>
                </a:solidFill>
              </a:rPr>
              <a:t>1960s and 1970s </a:t>
            </a:r>
            <a:r>
              <a:rPr lang="en-US" sz="1200" dirty="0"/>
              <a:t>with the introduction of such models as the Margulies Spiral, the </a:t>
            </a:r>
            <a:r>
              <a:rPr lang="en-US" sz="1200" dirty="0" err="1"/>
              <a:t>Lippes</a:t>
            </a:r>
            <a:r>
              <a:rPr lang="en-US" sz="1200" dirty="0"/>
              <a:t> Loop, the </a:t>
            </a:r>
            <a:r>
              <a:rPr lang="en-US" sz="1200" dirty="0" err="1"/>
              <a:t>Saf</a:t>
            </a:r>
            <a:r>
              <a:rPr lang="en-US" sz="1200" dirty="0"/>
              <a:t>-T-Coil, the </a:t>
            </a:r>
            <a:r>
              <a:rPr lang="en-US" sz="1200" dirty="0" err="1"/>
              <a:t>Birnberg</a:t>
            </a:r>
            <a:r>
              <a:rPr lang="en-US" sz="1200" dirty="0"/>
              <a:t> bow, and the </a:t>
            </a:r>
            <a:r>
              <a:rPr lang="en-US" sz="1200" dirty="0" err="1"/>
              <a:t>Dalkon</a:t>
            </a:r>
            <a:r>
              <a:rPr lang="en-US" sz="1200" dirty="0"/>
              <a:t> Shield</a:t>
            </a:r>
          </a:p>
          <a:p>
            <a:pPr marL="0" indent="0">
              <a:buNone/>
            </a:pPr>
            <a:r>
              <a:rPr lang="en-US" sz="1200" dirty="0"/>
              <a:t>From </a:t>
            </a:r>
            <a:r>
              <a:rPr lang="en-US" sz="1200" dirty="0">
                <a:solidFill>
                  <a:srgbClr val="FF0000"/>
                </a:solidFill>
              </a:rPr>
              <a:t>1985 to 1988</a:t>
            </a:r>
            <a:r>
              <a:rPr lang="en-US" sz="1200" dirty="0"/>
              <a:t>, </a:t>
            </a:r>
            <a:r>
              <a:rPr lang="en-US" sz="1200" dirty="0">
                <a:solidFill>
                  <a:srgbClr val="FF0000"/>
                </a:solidFill>
              </a:rPr>
              <a:t>by the </a:t>
            </a:r>
            <a:r>
              <a:rPr lang="en-US" sz="1200" dirty="0" err="1">
                <a:solidFill>
                  <a:srgbClr val="FF0000"/>
                </a:solidFill>
              </a:rPr>
              <a:t>Alza</a:t>
            </a:r>
            <a:r>
              <a:rPr lang="en-US" sz="1200" dirty="0">
                <a:solidFill>
                  <a:srgbClr val="FF0000"/>
                </a:solidFill>
              </a:rPr>
              <a:t> Corporation </a:t>
            </a:r>
            <a:r>
              <a:rPr lang="en-US" sz="1200" dirty="0"/>
              <a:t>only the </a:t>
            </a:r>
            <a:r>
              <a:rPr lang="en-US" sz="1200" dirty="0" err="1"/>
              <a:t>Progestasert</a:t>
            </a:r>
            <a:r>
              <a:rPr lang="en-US" sz="1200" dirty="0"/>
              <a:t> IUD In 1976 was available in the United States</a:t>
            </a:r>
          </a:p>
          <a:p>
            <a:pPr marL="0" indent="0">
              <a:buNone/>
            </a:pPr>
            <a:r>
              <a:rPr lang="en-US" sz="1200" dirty="0">
                <a:solidFill>
                  <a:srgbClr val="FF0000"/>
                </a:solidFill>
              </a:rPr>
              <a:t>the copper-containing by Jaime Zipper of Chile </a:t>
            </a:r>
            <a:r>
              <a:rPr lang="en-US" sz="1200" dirty="0"/>
              <a:t>The Cu-7 with a copper wound stem was developed in 1971 </a:t>
            </a:r>
            <a:r>
              <a:rPr lang="en-US" sz="1200" dirty="0" err="1"/>
              <a:t>ParaGard</a:t>
            </a:r>
            <a:r>
              <a:rPr lang="en-US" sz="1200" dirty="0"/>
              <a:t> IUD, introduced in 1988, contains 300 mm</a:t>
            </a:r>
            <a:r>
              <a:rPr lang="en-US" sz="1200" baseline="30000" dirty="0"/>
              <a:t>2</a:t>
            </a:r>
            <a:r>
              <a:rPr lang="en-US" sz="1200" dirty="0"/>
              <a:t> of copper on the vertical arm and 40 mm</a:t>
            </a:r>
            <a:r>
              <a:rPr lang="en-US" sz="1200" baseline="30000" dirty="0"/>
              <a:t>2</a:t>
            </a:r>
            <a:r>
              <a:rPr lang="en-US" sz="1200" dirty="0"/>
              <a:t> on each of the horizontal arms, the Nova T, and the Multiload-375</a:t>
            </a:r>
          </a:p>
          <a:p>
            <a:pPr marL="0" indent="0">
              <a:buNone/>
            </a:pPr>
            <a:r>
              <a:rPr lang="en-US" sz="1200" dirty="0"/>
              <a:t>for a total of 380 mm </a:t>
            </a:r>
            <a:r>
              <a:rPr lang="en-US" sz="1200" dirty="0" err="1"/>
              <a:t>levonorgestrel</a:t>
            </a:r>
            <a:r>
              <a:rPr lang="en-US" sz="1200" dirty="0"/>
              <a:t>-containing </a:t>
            </a:r>
            <a:r>
              <a:rPr lang="en-US" sz="1200" dirty="0" err="1">
                <a:solidFill>
                  <a:srgbClr val="FF0000"/>
                </a:solidFill>
              </a:rPr>
              <a:t>Mirena</a:t>
            </a:r>
            <a:r>
              <a:rPr lang="en-US" sz="1200" dirty="0">
                <a:solidFill>
                  <a:srgbClr val="FF0000"/>
                </a:solidFill>
              </a:rPr>
              <a:t> IUD </a:t>
            </a:r>
            <a:r>
              <a:rPr lang="en-US" sz="1200" dirty="0"/>
              <a:t>in  2001</a:t>
            </a:r>
          </a:p>
          <a:p>
            <a:pPr marL="0" indent="0">
              <a:buNone/>
            </a:pPr>
            <a:r>
              <a:rPr lang="en-US" sz="1200" dirty="0"/>
              <a:t>modern generation of IUDs</a:t>
            </a:r>
            <a:r>
              <a:rPr lang="en-US" sz="1200" dirty="0">
                <a:solidFill>
                  <a:srgbClr val="FF0000"/>
                </a:solidFill>
              </a:rPr>
              <a:t> in China </a:t>
            </a:r>
            <a:r>
              <a:rPr lang="en-US" sz="1200" dirty="0"/>
              <a:t>includes a stainless steel ring with copper wire that also releases indomethacin (very effective with a low expulsion rate and less blood loss), a V-shaped copper IUD, and a copper IUD shaped like the uterine cavity.</a:t>
            </a:r>
          </a:p>
          <a:p>
            <a:pPr marL="0" indent="0">
              <a:buNone/>
            </a:pPr>
            <a:r>
              <a:rPr lang="en-US" sz="1200" b="1" dirty="0">
                <a:solidFill>
                  <a:srgbClr val="FF0000"/>
                </a:solidFill>
              </a:rPr>
              <a:t>Future IUDs</a:t>
            </a:r>
            <a:r>
              <a:rPr lang="en-US" sz="1200" dirty="0">
                <a:solidFill>
                  <a:srgbClr val="FF0000"/>
                </a:solidFill>
              </a:rPr>
              <a:t>   </a:t>
            </a:r>
            <a:r>
              <a:rPr lang="en-US" sz="1200" dirty="0"/>
              <a:t>Modifications of the copper IUD are being studied throughout the world. The Ombrelle-250 and Ombrelle-380, designed to be more flexible in order to reduce expulsion and side effects, have been marketed in France. A frameless IUD, the </a:t>
            </a:r>
            <a:r>
              <a:rPr lang="en-US" sz="1200" dirty="0" err="1"/>
              <a:t>FlexiGard</a:t>
            </a:r>
            <a:r>
              <a:rPr lang="en-US" sz="1200" dirty="0"/>
              <a:t> (also known as the Cu-Fix or the </a:t>
            </a:r>
            <a:r>
              <a:rPr lang="en-US" sz="1200" dirty="0" err="1"/>
              <a:t>GyneFix</a:t>
            </a:r>
            <a:r>
              <a:rPr lang="en-US" sz="1200" dirty="0"/>
              <a:t>),</a:t>
            </a:r>
          </a:p>
        </p:txBody>
      </p:sp>
      <p:sp>
        <p:nvSpPr>
          <p:cNvPr id="4" name="TextBox 3"/>
          <p:cNvSpPr txBox="1"/>
          <p:nvPr/>
        </p:nvSpPr>
        <p:spPr>
          <a:xfrm>
            <a:off x="5410200" y="0"/>
            <a:ext cx="1752600" cy="400110"/>
          </a:xfrm>
          <a:prstGeom prst="rect">
            <a:avLst/>
          </a:prstGeom>
          <a:noFill/>
        </p:spPr>
        <p:txBody>
          <a:bodyPr wrap="square" rtlCol="0">
            <a:spAutoFit/>
          </a:bodyPr>
          <a:lstStyle/>
          <a:p>
            <a:pPr algn="ctr"/>
            <a:r>
              <a:rPr lang="en-US" sz="2000" b="1" dirty="0"/>
              <a:t>IUCD History</a:t>
            </a:r>
          </a:p>
        </p:txBody>
      </p:sp>
    </p:spTree>
    <p:extLst>
      <p:ext uri="{BB962C8B-B14F-4D97-AF65-F5344CB8AC3E}">
        <p14:creationId xmlns:p14="http://schemas.microsoft.com/office/powerpoint/2010/main" xmlns="" val="101292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Intrauterine Device Or System Classification</a:t>
            </a:r>
            <a:endParaRPr lang="en-US" b="1" dirty="0"/>
          </a:p>
        </p:txBody>
      </p:sp>
      <p:sp>
        <p:nvSpPr>
          <p:cNvPr id="3" name="Content Placeholder 2"/>
          <p:cNvSpPr>
            <a:spLocks noGrp="1"/>
          </p:cNvSpPr>
          <p:nvPr>
            <p:ph idx="1"/>
          </p:nvPr>
        </p:nvSpPr>
        <p:spPr>
          <a:xfrm>
            <a:off x="395785" y="1825625"/>
            <a:ext cx="11395881" cy="4351338"/>
          </a:xfrm>
        </p:spPr>
        <p:txBody>
          <a:bodyPr/>
          <a:lstStyle/>
          <a:p>
            <a:endParaRPr lang="en-US" dirty="0" smtClean="0"/>
          </a:p>
          <a:p>
            <a:pPr marL="0" indent="0">
              <a:buNone/>
            </a:pPr>
            <a:r>
              <a:rPr lang="en-US" dirty="0" smtClean="0"/>
              <a:t>                                        </a:t>
            </a:r>
            <a:r>
              <a:rPr lang="en-US" dirty="0" err="1" smtClean="0"/>
              <a:t>nonmedicated</a:t>
            </a:r>
            <a:r>
              <a:rPr lang="en-US" dirty="0" smtClean="0"/>
              <a:t>        first </a:t>
            </a:r>
            <a:r>
              <a:rPr lang="en-US" dirty="0"/>
              <a:t>generation  </a:t>
            </a:r>
            <a:r>
              <a:rPr lang="en-US" dirty="0" err="1"/>
              <a:t>Eg</a:t>
            </a:r>
            <a:r>
              <a:rPr lang="en-US" dirty="0"/>
              <a:t>: </a:t>
            </a:r>
            <a:r>
              <a:rPr lang="en-US" dirty="0" err="1"/>
              <a:t>Lippes</a:t>
            </a:r>
            <a:r>
              <a:rPr lang="en-US" dirty="0"/>
              <a:t> </a:t>
            </a:r>
            <a:r>
              <a:rPr lang="en-US" dirty="0" smtClean="0"/>
              <a:t>loop</a:t>
            </a:r>
            <a:endParaRPr lang="en-US" dirty="0"/>
          </a:p>
          <a:p>
            <a:pPr marL="0" indent="0">
              <a:buNone/>
            </a:pPr>
            <a:endParaRPr lang="en-US" dirty="0"/>
          </a:p>
          <a:p>
            <a:r>
              <a:rPr lang="en-US" dirty="0" smtClean="0"/>
              <a:t>IUCD or IUCS              medicated               second generation </a:t>
            </a:r>
            <a:r>
              <a:rPr lang="en-US" dirty="0" err="1" smtClean="0"/>
              <a:t>Eg</a:t>
            </a:r>
            <a:r>
              <a:rPr lang="en-US" dirty="0" smtClean="0"/>
              <a:t>: Copper IUCD</a:t>
            </a:r>
          </a:p>
          <a:p>
            <a:pPr marL="0" indent="0">
              <a:buNone/>
            </a:pPr>
            <a:endParaRPr lang="en-US" dirty="0" smtClean="0"/>
          </a:p>
          <a:p>
            <a:pPr marL="0" indent="0">
              <a:buNone/>
            </a:pPr>
            <a:r>
              <a:rPr lang="en-US" dirty="0"/>
              <a:t> </a:t>
            </a:r>
            <a:r>
              <a:rPr lang="en-US" dirty="0" smtClean="0"/>
              <a:t>                                                                          third generation </a:t>
            </a:r>
            <a:r>
              <a:rPr lang="en-US" dirty="0" err="1" smtClean="0"/>
              <a:t>Eg:Hormonal</a:t>
            </a:r>
            <a:r>
              <a:rPr lang="en-US" dirty="0" smtClean="0"/>
              <a:t> IUCS</a:t>
            </a:r>
            <a:endParaRPr lang="en-US" dirty="0"/>
          </a:p>
        </p:txBody>
      </p:sp>
      <p:cxnSp>
        <p:nvCxnSpPr>
          <p:cNvPr id="5" name="Straight Arrow Connector 4"/>
          <p:cNvCxnSpPr/>
          <p:nvPr/>
        </p:nvCxnSpPr>
        <p:spPr>
          <a:xfrm flipV="1">
            <a:off x="3166281" y="2866030"/>
            <a:ext cx="600501" cy="62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261815" y="3589361"/>
            <a:ext cx="409433"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923128" y="2579427"/>
            <a:ext cx="395785"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77218" y="3603009"/>
            <a:ext cx="941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77218" y="3807725"/>
            <a:ext cx="1091821" cy="83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0394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C:\Documents and Settings\mmhennawy\Desktop\ideal iucd\ncb-nm-fertilitys3-f1.jpg"/>
          <p:cNvPicPr>
            <a:picLocks noChangeAspect="1" noChangeArrowheads="1"/>
          </p:cNvPicPr>
          <p:nvPr/>
        </p:nvPicPr>
        <p:blipFill>
          <a:blip r:embed="rId2"/>
          <a:srcRect/>
          <a:stretch>
            <a:fillRect/>
          </a:stretch>
        </p:blipFill>
        <p:spPr bwMode="auto">
          <a:xfrm>
            <a:off x="1981200" y="-4572"/>
            <a:ext cx="8517488" cy="6481572"/>
          </a:xfrm>
          <a:prstGeom prst="rect">
            <a:avLst/>
          </a:prstGeom>
          <a:noFill/>
        </p:spPr>
      </p:pic>
    </p:spTree>
    <p:extLst>
      <p:ext uri="{BB962C8B-B14F-4D97-AF65-F5344CB8AC3E}">
        <p14:creationId xmlns:p14="http://schemas.microsoft.com/office/powerpoint/2010/main" xmlns="" val="960479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504966"/>
            <a:ext cx="11423176" cy="5923129"/>
          </a:xfrm>
        </p:spPr>
        <p:txBody>
          <a:bodyPr>
            <a:normAutofit lnSpcReduction="10000"/>
          </a:bodyPr>
          <a:lstStyle/>
          <a:p>
            <a:pPr marL="0" indent="0">
              <a:buNone/>
            </a:pPr>
            <a:r>
              <a:rPr lang="en-US" sz="3600" dirty="0"/>
              <a:t>A fair number of women </a:t>
            </a:r>
            <a:r>
              <a:rPr lang="en-US" sz="3600" dirty="0" smtClean="0"/>
              <a:t>undergoing caesarean </a:t>
            </a:r>
            <a:r>
              <a:rPr lang="en-US" sz="3600" dirty="0"/>
              <a:t>section are good candidates for using </a:t>
            </a:r>
            <a:r>
              <a:rPr lang="en-US" sz="3600" dirty="0" smtClean="0"/>
              <a:t>the IUCD </a:t>
            </a:r>
            <a:r>
              <a:rPr lang="en-US" sz="3600" dirty="0"/>
              <a:t>for contraception. </a:t>
            </a:r>
            <a:endParaRPr lang="en-US" sz="3600" dirty="0" smtClean="0"/>
          </a:p>
          <a:p>
            <a:pPr marL="0" indent="0">
              <a:buNone/>
            </a:pPr>
            <a:r>
              <a:rPr lang="en-US" sz="3600" dirty="0" smtClean="0"/>
              <a:t>It </a:t>
            </a:r>
            <a:r>
              <a:rPr lang="en-US" sz="3600" dirty="0"/>
              <a:t>offers the </a:t>
            </a:r>
            <a:r>
              <a:rPr lang="en-US" sz="3600" dirty="0">
                <a:solidFill>
                  <a:srgbClr val="FF0000"/>
                </a:solidFill>
              </a:rPr>
              <a:t>obstetrician</a:t>
            </a:r>
            <a:r>
              <a:rPr lang="en-US" sz="3600" dirty="0"/>
              <a:t> </a:t>
            </a:r>
            <a:r>
              <a:rPr lang="en-US" sz="3600" dirty="0" smtClean="0"/>
              <a:t>an opportunity </a:t>
            </a:r>
            <a:r>
              <a:rPr lang="en-US" sz="3600" dirty="0"/>
              <a:t>to insert the IUCD into the uterus </a:t>
            </a:r>
            <a:r>
              <a:rPr lang="en-US" sz="3600" dirty="0" smtClean="0"/>
              <a:t>under vision,</a:t>
            </a:r>
          </a:p>
          <a:p>
            <a:pPr marL="0" indent="0">
              <a:buNone/>
            </a:pPr>
            <a:r>
              <a:rPr lang="en-US" sz="3600" dirty="0" smtClean="0"/>
              <a:t>thus </a:t>
            </a:r>
            <a:r>
              <a:rPr lang="en-US" sz="3600" dirty="0"/>
              <a:t>obviating the fear of </a:t>
            </a:r>
            <a:r>
              <a:rPr lang="en-US" sz="3600" dirty="0">
                <a:solidFill>
                  <a:schemeClr val="accent1">
                    <a:lumMod val="75000"/>
                  </a:schemeClr>
                </a:solidFill>
              </a:rPr>
              <a:t>perforating</a:t>
            </a:r>
            <a:r>
              <a:rPr lang="en-US" sz="3600" dirty="0"/>
              <a:t> the </a:t>
            </a:r>
            <a:r>
              <a:rPr lang="en-US" sz="3600" dirty="0" smtClean="0"/>
              <a:t>uterus during  the </a:t>
            </a:r>
            <a:r>
              <a:rPr lang="en-US" sz="3600" dirty="0"/>
              <a:t>procedure. </a:t>
            </a:r>
            <a:endParaRPr lang="en-US" sz="3600" dirty="0" smtClean="0"/>
          </a:p>
          <a:p>
            <a:pPr marL="0" indent="0">
              <a:buNone/>
            </a:pPr>
            <a:r>
              <a:rPr lang="en-US" sz="3600" dirty="0" smtClean="0"/>
              <a:t>A </a:t>
            </a:r>
            <a:r>
              <a:rPr lang="en-US" sz="3600" dirty="0"/>
              <a:t>number of </a:t>
            </a:r>
            <a:r>
              <a:rPr lang="en-US" sz="3600" dirty="0">
                <a:solidFill>
                  <a:srgbClr val="FF0000"/>
                </a:solidFill>
              </a:rPr>
              <a:t>women</a:t>
            </a:r>
            <a:r>
              <a:rPr lang="en-US" sz="3600" dirty="0"/>
              <a:t> fail to </a:t>
            </a:r>
            <a:r>
              <a:rPr lang="en-US" sz="3600" dirty="0" smtClean="0"/>
              <a:t>return for </a:t>
            </a:r>
            <a:r>
              <a:rPr lang="en-US" sz="3600" dirty="0"/>
              <a:t>availing contraceptive services, once they </a:t>
            </a:r>
            <a:r>
              <a:rPr lang="en-US" sz="3600" dirty="0" smtClean="0"/>
              <a:t>leave hospital</a:t>
            </a:r>
            <a:r>
              <a:rPr lang="en-US" sz="3600" dirty="0"/>
              <a:t>. </a:t>
            </a:r>
            <a:endParaRPr lang="en-US" sz="3600" dirty="0" smtClean="0"/>
          </a:p>
          <a:p>
            <a:pPr marL="0" indent="0">
              <a:buNone/>
            </a:pPr>
            <a:r>
              <a:rPr lang="en-US" sz="3600" dirty="0" smtClean="0"/>
              <a:t>IUCD </a:t>
            </a:r>
            <a:r>
              <a:rPr lang="en-US" sz="3600" dirty="0"/>
              <a:t>insertion also offers women a chance </a:t>
            </a:r>
            <a:r>
              <a:rPr lang="en-US" sz="3600" dirty="0" smtClean="0"/>
              <a:t>to </a:t>
            </a:r>
            <a:r>
              <a:rPr lang="en-US" sz="3600" dirty="0" smtClean="0">
                <a:solidFill>
                  <a:schemeClr val="accent1">
                    <a:lumMod val="75000"/>
                  </a:schemeClr>
                </a:solidFill>
              </a:rPr>
              <a:t>avail </a:t>
            </a:r>
            <a:r>
              <a:rPr lang="en-US" sz="3600" dirty="0"/>
              <a:t>this method of contraception at the same time </a:t>
            </a:r>
            <a:r>
              <a:rPr lang="en-US" sz="3600" dirty="0" smtClean="0"/>
              <a:t>as they </a:t>
            </a:r>
            <a:r>
              <a:rPr lang="en-US" sz="3600" dirty="0"/>
              <a:t>have caesarean section</a:t>
            </a:r>
          </a:p>
        </p:txBody>
      </p:sp>
    </p:spTree>
    <p:extLst>
      <p:ext uri="{BB962C8B-B14F-4D97-AF65-F5344CB8AC3E}">
        <p14:creationId xmlns:p14="http://schemas.microsoft.com/office/powerpoint/2010/main" xmlns="" val="11805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7" descr="Female reproductive system"/>
          <p:cNvPicPr>
            <a:picLocks noGrp="1" noChangeAspect="1" noChangeArrowheads="1"/>
          </p:cNvPicPr>
          <p:nvPr>
            <p:ph sz="half" idx="4294967295"/>
          </p:nvPr>
        </p:nvPicPr>
        <p:blipFill>
          <a:blip r:embed="rId2" r:link="rId3"/>
          <a:srcRect/>
          <a:stretch>
            <a:fillRect/>
          </a:stretch>
        </p:blipFill>
        <p:spPr>
          <a:xfrm>
            <a:off x="7690074" y="1774208"/>
            <a:ext cx="4283562" cy="3398293"/>
          </a:xfrm>
          <a:noFill/>
          <a:ln/>
        </p:spPr>
      </p:pic>
      <p:pic>
        <p:nvPicPr>
          <p:cNvPr id="4" name="Picture 2" descr="C:\Documents and Settings\mmhennawy\Desktop\ideal iucd\iucd-seminar-8-638.jpg"/>
          <p:cNvPicPr>
            <a:picLocks noChangeAspect="1" noChangeArrowheads="1"/>
          </p:cNvPicPr>
          <p:nvPr/>
        </p:nvPicPr>
        <p:blipFill>
          <a:blip r:embed="rId4"/>
          <a:srcRect/>
          <a:stretch>
            <a:fillRect/>
          </a:stretch>
        </p:blipFill>
        <p:spPr bwMode="auto">
          <a:xfrm>
            <a:off x="149922" y="685799"/>
            <a:ext cx="6982692" cy="5631873"/>
          </a:xfrm>
          <a:prstGeom prst="rect">
            <a:avLst/>
          </a:prstGeom>
          <a:noFill/>
        </p:spPr>
      </p:pic>
    </p:spTree>
    <p:extLst>
      <p:ext uri="{BB962C8B-B14F-4D97-AF65-F5344CB8AC3E}">
        <p14:creationId xmlns:p14="http://schemas.microsoft.com/office/powerpoint/2010/main" xmlns="" val="675738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a:xfrm>
            <a:off x="837176" y="1514902"/>
            <a:ext cx="10515600" cy="4899546"/>
          </a:xfrm>
        </p:spPr>
        <p:txBody>
          <a:bodyPr>
            <a:normAutofit/>
          </a:bodyPr>
          <a:lstStyle/>
          <a:p>
            <a:r>
              <a:rPr lang="en-US" dirty="0" smtClean="0"/>
              <a:t>Inserting </a:t>
            </a:r>
            <a:r>
              <a:rPr lang="en-US" dirty="0"/>
              <a:t>an IUD at the time of CS is </a:t>
            </a:r>
            <a:endParaRPr lang="en-US" dirty="0" smtClean="0"/>
          </a:p>
          <a:p>
            <a:r>
              <a:rPr lang="en-US" dirty="0" smtClean="0"/>
              <a:t>a </a:t>
            </a:r>
            <a:r>
              <a:rPr lang="en-US" dirty="0"/>
              <a:t>very attractive option. </a:t>
            </a:r>
            <a:endParaRPr lang="en-US" dirty="0" smtClean="0"/>
          </a:p>
          <a:p>
            <a:r>
              <a:rPr lang="en-US" dirty="0" smtClean="0"/>
              <a:t>It </a:t>
            </a:r>
            <a:r>
              <a:rPr lang="en-US" dirty="0"/>
              <a:t>adds very little time and </a:t>
            </a:r>
            <a:endParaRPr lang="en-US" dirty="0" smtClean="0"/>
          </a:p>
          <a:p>
            <a:r>
              <a:rPr lang="en-US" dirty="0"/>
              <a:t>very little </a:t>
            </a:r>
            <a:r>
              <a:rPr lang="en-US" dirty="0" smtClean="0"/>
              <a:t>cost </a:t>
            </a:r>
            <a:r>
              <a:rPr lang="en-US" dirty="0"/>
              <a:t>to the procedure. </a:t>
            </a:r>
            <a:endParaRPr lang="en-US" dirty="0" smtClean="0"/>
          </a:p>
          <a:p>
            <a:r>
              <a:rPr lang="en-US" dirty="0" smtClean="0"/>
              <a:t>The </a:t>
            </a:r>
            <a:r>
              <a:rPr lang="en-US" dirty="0"/>
              <a:t>patient does not have to come back especially for </a:t>
            </a:r>
            <a:r>
              <a:rPr lang="en-US" dirty="0" smtClean="0"/>
              <a:t>follow-up</a:t>
            </a:r>
          </a:p>
          <a:p>
            <a:r>
              <a:rPr lang="en-US" dirty="0" smtClean="0"/>
              <a:t> There </a:t>
            </a:r>
            <a:r>
              <a:rPr lang="en-US" dirty="0"/>
              <a:t>is no risk of primary </a:t>
            </a:r>
            <a:r>
              <a:rPr lang="en-US" dirty="0" smtClean="0"/>
              <a:t>perforation as it is performed under direct vision  </a:t>
            </a:r>
            <a:r>
              <a:rPr lang="en-US" sz="2400" dirty="0" smtClean="0"/>
              <a:t>(secondary </a:t>
            </a:r>
            <a:r>
              <a:rPr lang="en-US" sz="2400" dirty="0"/>
              <a:t>perforation is possible</a:t>
            </a:r>
            <a:r>
              <a:rPr lang="en-US" sz="2400" dirty="0" smtClean="0"/>
              <a:t>).</a:t>
            </a:r>
            <a:endParaRPr lang="en-US" dirty="0" smtClean="0"/>
          </a:p>
          <a:p>
            <a:r>
              <a:rPr lang="en-US" dirty="0" smtClean="0"/>
              <a:t>When it </a:t>
            </a:r>
            <a:r>
              <a:rPr lang="en-US" dirty="0"/>
              <a:t>remain in place a 5-year follow-up seems to indicate that it will behave similarly to interval insertion in woman with and without CS.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6036" y="2079719"/>
            <a:ext cx="400244" cy="395145"/>
          </a:xfrm>
          <a:prstGeom prst="rect">
            <a:avLst/>
          </a:prstGeom>
        </p:spPr>
      </p:pic>
      <p:pic>
        <p:nvPicPr>
          <p:cNvPr id="5" name="Picture 4"/>
          <p:cNvPicPr>
            <a:picLocks noChangeAspect="1"/>
          </p:cNvPicPr>
          <p:nvPr/>
        </p:nvPicPr>
        <p:blipFill>
          <a:blip r:embed="rId3"/>
          <a:stretch>
            <a:fillRect/>
          </a:stretch>
        </p:blipFill>
        <p:spPr>
          <a:xfrm>
            <a:off x="696036" y="2609973"/>
            <a:ext cx="400245" cy="395536"/>
          </a:xfrm>
          <a:prstGeom prst="rect">
            <a:avLst/>
          </a:prstGeom>
        </p:spPr>
      </p:pic>
      <p:pic>
        <p:nvPicPr>
          <p:cNvPr id="6" name="Picture 5"/>
          <p:cNvPicPr>
            <a:picLocks noChangeAspect="1"/>
          </p:cNvPicPr>
          <p:nvPr/>
        </p:nvPicPr>
        <p:blipFill>
          <a:blip r:embed="rId3"/>
          <a:stretch>
            <a:fillRect/>
          </a:stretch>
        </p:blipFill>
        <p:spPr>
          <a:xfrm>
            <a:off x="696036" y="3624641"/>
            <a:ext cx="400244" cy="395535"/>
          </a:xfrm>
          <a:prstGeom prst="rect">
            <a:avLst/>
          </a:prstGeom>
        </p:spPr>
      </p:pic>
      <p:pic>
        <p:nvPicPr>
          <p:cNvPr id="7" name="Picture 6"/>
          <p:cNvPicPr>
            <a:picLocks noChangeAspect="1"/>
          </p:cNvPicPr>
          <p:nvPr/>
        </p:nvPicPr>
        <p:blipFill>
          <a:blip r:embed="rId3"/>
          <a:stretch>
            <a:fillRect/>
          </a:stretch>
        </p:blipFill>
        <p:spPr>
          <a:xfrm>
            <a:off x="696036" y="3160867"/>
            <a:ext cx="400244" cy="395535"/>
          </a:xfrm>
          <a:prstGeom prst="rect">
            <a:avLst/>
          </a:prstGeom>
        </p:spPr>
      </p:pic>
      <p:pic>
        <p:nvPicPr>
          <p:cNvPr id="8" name="Picture 7"/>
          <p:cNvPicPr>
            <a:picLocks noChangeAspect="1"/>
          </p:cNvPicPr>
          <p:nvPr/>
        </p:nvPicPr>
        <p:blipFill>
          <a:blip r:embed="rId3"/>
          <a:stretch>
            <a:fillRect/>
          </a:stretch>
        </p:blipFill>
        <p:spPr>
          <a:xfrm>
            <a:off x="696036" y="5006233"/>
            <a:ext cx="399218" cy="394521"/>
          </a:xfrm>
          <a:prstGeom prst="rect">
            <a:avLst/>
          </a:prstGeom>
        </p:spPr>
      </p:pic>
      <p:pic>
        <p:nvPicPr>
          <p:cNvPr id="9" name="Picture 8"/>
          <p:cNvPicPr>
            <a:picLocks noChangeAspect="1"/>
          </p:cNvPicPr>
          <p:nvPr/>
        </p:nvPicPr>
        <p:blipFill>
          <a:blip r:embed="rId3"/>
          <a:stretch>
            <a:fillRect/>
          </a:stretch>
        </p:blipFill>
        <p:spPr>
          <a:xfrm>
            <a:off x="696036" y="4179737"/>
            <a:ext cx="400243" cy="395534"/>
          </a:xfrm>
          <a:prstGeom prst="rect">
            <a:avLst/>
          </a:prstGeom>
        </p:spPr>
      </p:pic>
    </p:spTree>
    <p:extLst>
      <p:ext uri="{BB962C8B-B14F-4D97-AF65-F5344CB8AC3E}">
        <p14:creationId xmlns:p14="http://schemas.microsoft.com/office/powerpoint/2010/main" xmlns="" val="1843185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3460</Words>
  <Application>Microsoft Office PowerPoint</Application>
  <PresentationFormat>Custom</PresentationFormat>
  <Paragraphs>282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Loop  (Device Or System)    Insertion  During  Cesarean Section</vt:lpstr>
      <vt:lpstr>What is an ( IUCD or IUCS ) ?</vt:lpstr>
      <vt:lpstr>Slide 3</vt:lpstr>
      <vt:lpstr>Slide 4</vt:lpstr>
      <vt:lpstr>Intrauterine Device Or System Classification</vt:lpstr>
      <vt:lpstr>g</vt:lpstr>
      <vt:lpstr>Slide 7</vt:lpstr>
      <vt:lpstr>Slide 8</vt:lpstr>
      <vt:lpstr>Advantages</vt:lpstr>
      <vt:lpstr>Complications Of IUCD</vt:lpstr>
      <vt:lpstr>    Two Early Problems With PPIUDCS </vt:lpstr>
      <vt:lpstr>Decrease Expulsion Rate</vt:lpstr>
      <vt:lpstr>When can an IUD be inserted postpartum?</vt:lpstr>
      <vt:lpstr>Duration Of Action</vt:lpstr>
      <vt:lpstr>The first study on the use of PPIUDCS was by Zerzavy in 1967</vt:lpstr>
      <vt:lpstr>Inclusion criteria</vt:lpstr>
      <vt:lpstr>Exclusion criteria</vt:lpstr>
      <vt:lpstr>After enrollment</vt:lpstr>
      <vt:lpstr>Insertion In Relation To Uterine Closure</vt:lpstr>
      <vt:lpstr>Methods Of Insertions</vt:lpstr>
      <vt:lpstr>Hang up technique from outside</vt:lpstr>
      <vt:lpstr>Hang up technique from Inside</vt:lpstr>
      <vt:lpstr>GyneFix  Postpartum With Cone-Shaped Anchor</vt:lpstr>
      <vt:lpstr>Insertion of Copper T with knotted loop of 2-0 chromic catgut suture</vt:lpstr>
      <vt:lpstr>Immediate Post-placental Anchoring of Frameless IUD </vt:lpstr>
      <vt:lpstr>Manual Insertion Of  PPIUCD</vt:lpstr>
      <vt:lpstr>Assisted By Ring Forceps </vt:lpstr>
      <vt:lpstr> IUD insertion by the applicator </vt:lpstr>
      <vt:lpstr>Immediate Post-placental Anchoring of TCu380</vt:lpstr>
      <vt:lpstr>Threads  =  To cut or not to cut</vt:lpstr>
      <vt:lpstr>Early Complications</vt:lpstr>
      <vt:lpstr>Late Complications</vt:lpstr>
      <vt:lpstr>Bleeding Problems</vt:lpstr>
      <vt:lpstr>How Can an IUD Cause an Infection?</vt:lpstr>
      <vt:lpstr>Slide 35</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IntraCaesarean IntraUterine Loop Insertion</dc:title>
  <dc:creator>MHennawy</dc:creator>
  <cp:lastModifiedBy>DrM.Elhennawy</cp:lastModifiedBy>
  <cp:revision>77</cp:revision>
  <dcterms:created xsi:type="dcterms:W3CDTF">2017-10-24T11:02:12Z</dcterms:created>
  <dcterms:modified xsi:type="dcterms:W3CDTF">2021-04-11T23:35:23Z</dcterms:modified>
</cp:coreProperties>
</file>