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0" r:id="rId4"/>
    <p:sldId id="269" r:id="rId5"/>
    <p:sldId id="257" r:id="rId6"/>
    <p:sldId id="258" r:id="rId7"/>
    <p:sldId id="259" r:id="rId8"/>
    <p:sldId id="260" r:id="rId9"/>
    <p:sldId id="261" r:id="rId10"/>
    <p:sldId id="262" r:id="rId11"/>
    <p:sldId id="272" r:id="rId12"/>
    <p:sldId id="263" r:id="rId13"/>
    <p:sldId id="275" r:id="rId14"/>
    <p:sldId id="264" r:id="rId15"/>
    <p:sldId id="265" r:id="rId16"/>
    <p:sldId id="266" r:id="rId17"/>
    <p:sldId id="268" r:id="rId18"/>
    <p:sldId id="267"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8651E5-AED3-450C-92F6-3FFE5FDCFB40}" type="datetimeFigureOut">
              <a:rPr lang="en-US" smtClean="0"/>
              <a:t>16-Sep-17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2080B-304D-4A74-B58E-177D7943D7BC}" type="slidenum">
              <a:rPr lang="en-US" smtClean="0"/>
              <a:t>‹#›</a:t>
            </a:fld>
            <a:endParaRPr lang="en-US"/>
          </a:p>
        </p:txBody>
      </p:sp>
    </p:spTree>
    <p:extLst>
      <p:ext uri="{BB962C8B-B14F-4D97-AF65-F5344CB8AC3E}">
        <p14:creationId xmlns:p14="http://schemas.microsoft.com/office/powerpoint/2010/main" val="887659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8651E5-AED3-450C-92F6-3FFE5FDCFB40}" type="datetimeFigureOut">
              <a:rPr lang="en-US" smtClean="0"/>
              <a:t>16-Sep-17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2080B-304D-4A74-B58E-177D7943D7BC}" type="slidenum">
              <a:rPr lang="en-US" smtClean="0"/>
              <a:t>‹#›</a:t>
            </a:fld>
            <a:endParaRPr lang="en-US"/>
          </a:p>
        </p:txBody>
      </p:sp>
    </p:spTree>
    <p:extLst>
      <p:ext uri="{BB962C8B-B14F-4D97-AF65-F5344CB8AC3E}">
        <p14:creationId xmlns:p14="http://schemas.microsoft.com/office/powerpoint/2010/main" val="796417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8651E5-AED3-450C-92F6-3FFE5FDCFB40}" type="datetimeFigureOut">
              <a:rPr lang="en-US" smtClean="0"/>
              <a:t>16-Sep-17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2080B-304D-4A74-B58E-177D7943D7BC}" type="slidenum">
              <a:rPr lang="en-US" smtClean="0"/>
              <a:t>‹#›</a:t>
            </a:fld>
            <a:endParaRPr lang="en-US"/>
          </a:p>
        </p:txBody>
      </p:sp>
    </p:spTree>
    <p:extLst>
      <p:ext uri="{BB962C8B-B14F-4D97-AF65-F5344CB8AC3E}">
        <p14:creationId xmlns:p14="http://schemas.microsoft.com/office/powerpoint/2010/main" val="101102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8651E5-AED3-450C-92F6-3FFE5FDCFB40}" type="datetimeFigureOut">
              <a:rPr lang="en-US" smtClean="0"/>
              <a:t>16-Sep-17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2080B-304D-4A74-B58E-177D7943D7BC}" type="slidenum">
              <a:rPr lang="en-US" smtClean="0"/>
              <a:t>‹#›</a:t>
            </a:fld>
            <a:endParaRPr lang="en-US"/>
          </a:p>
        </p:txBody>
      </p:sp>
    </p:spTree>
    <p:extLst>
      <p:ext uri="{BB962C8B-B14F-4D97-AF65-F5344CB8AC3E}">
        <p14:creationId xmlns:p14="http://schemas.microsoft.com/office/powerpoint/2010/main" val="119441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8651E5-AED3-450C-92F6-3FFE5FDCFB40}" type="datetimeFigureOut">
              <a:rPr lang="en-US" smtClean="0"/>
              <a:t>16-Sep-17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2080B-304D-4A74-B58E-177D7943D7BC}" type="slidenum">
              <a:rPr lang="en-US" smtClean="0"/>
              <a:t>‹#›</a:t>
            </a:fld>
            <a:endParaRPr lang="en-US"/>
          </a:p>
        </p:txBody>
      </p:sp>
    </p:spTree>
    <p:extLst>
      <p:ext uri="{BB962C8B-B14F-4D97-AF65-F5344CB8AC3E}">
        <p14:creationId xmlns:p14="http://schemas.microsoft.com/office/powerpoint/2010/main" val="1576290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8651E5-AED3-450C-92F6-3FFE5FDCFB40}" type="datetimeFigureOut">
              <a:rPr lang="en-US" smtClean="0"/>
              <a:t>16-Sep-17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2080B-304D-4A74-B58E-177D7943D7BC}" type="slidenum">
              <a:rPr lang="en-US" smtClean="0"/>
              <a:t>‹#›</a:t>
            </a:fld>
            <a:endParaRPr lang="en-US"/>
          </a:p>
        </p:txBody>
      </p:sp>
    </p:spTree>
    <p:extLst>
      <p:ext uri="{BB962C8B-B14F-4D97-AF65-F5344CB8AC3E}">
        <p14:creationId xmlns:p14="http://schemas.microsoft.com/office/powerpoint/2010/main" val="387939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8651E5-AED3-450C-92F6-3FFE5FDCFB40}" type="datetimeFigureOut">
              <a:rPr lang="en-US" smtClean="0"/>
              <a:t>16-Sep-17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C2080B-304D-4A74-B58E-177D7943D7BC}" type="slidenum">
              <a:rPr lang="en-US" smtClean="0"/>
              <a:t>‹#›</a:t>
            </a:fld>
            <a:endParaRPr lang="en-US"/>
          </a:p>
        </p:txBody>
      </p:sp>
    </p:spTree>
    <p:extLst>
      <p:ext uri="{BB962C8B-B14F-4D97-AF65-F5344CB8AC3E}">
        <p14:creationId xmlns:p14="http://schemas.microsoft.com/office/powerpoint/2010/main" val="389853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8651E5-AED3-450C-92F6-3FFE5FDCFB40}" type="datetimeFigureOut">
              <a:rPr lang="en-US" smtClean="0"/>
              <a:t>16-Sep-17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C2080B-304D-4A74-B58E-177D7943D7BC}" type="slidenum">
              <a:rPr lang="en-US" smtClean="0"/>
              <a:t>‹#›</a:t>
            </a:fld>
            <a:endParaRPr lang="en-US"/>
          </a:p>
        </p:txBody>
      </p:sp>
    </p:spTree>
    <p:extLst>
      <p:ext uri="{BB962C8B-B14F-4D97-AF65-F5344CB8AC3E}">
        <p14:creationId xmlns:p14="http://schemas.microsoft.com/office/powerpoint/2010/main" val="33595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8651E5-AED3-450C-92F6-3FFE5FDCFB40}" type="datetimeFigureOut">
              <a:rPr lang="en-US" smtClean="0"/>
              <a:t>16-Sep-17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C2080B-304D-4A74-B58E-177D7943D7BC}" type="slidenum">
              <a:rPr lang="en-US" smtClean="0"/>
              <a:t>‹#›</a:t>
            </a:fld>
            <a:endParaRPr lang="en-US"/>
          </a:p>
        </p:txBody>
      </p:sp>
    </p:spTree>
    <p:extLst>
      <p:ext uri="{BB962C8B-B14F-4D97-AF65-F5344CB8AC3E}">
        <p14:creationId xmlns:p14="http://schemas.microsoft.com/office/powerpoint/2010/main" val="401258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8651E5-AED3-450C-92F6-3FFE5FDCFB40}" type="datetimeFigureOut">
              <a:rPr lang="en-US" smtClean="0"/>
              <a:t>16-Sep-17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2080B-304D-4A74-B58E-177D7943D7BC}" type="slidenum">
              <a:rPr lang="en-US" smtClean="0"/>
              <a:t>‹#›</a:t>
            </a:fld>
            <a:endParaRPr lang="en-US"/>
          </a:p>
        </p:txBody>
      </p:sp>
    </p:spTree>
    <p:extLst>
      <p:ext uri="{BB962C8B-B14F-4D97-AF65-F5344CB8AC3E}">
        <p14:creationId xmlns:p14="http://schemas.microsoft.com/office/powerpoint/2010/main" val="327293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8651E5-AED3-450C-92F6-3FFE5FDCFB40}" type="datetimeFigureOut">
              <a:rPr lang="en-US" smtClean="0"/>
              <a:t>16-Sep-17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2080B-304D-4A74-B58E-177D7943D7BC}" type="slidenum">
              <a:rPr lang="en-US" smtClean="0"/>
              <a:t>‹#›</a:t>
            </a:fld>
            <a:endParaRPr lang="en-US"/>
          </a:p>
        </p:txBody>
      </p:sp>
    </p:spTree>
    <p:extLst>
      <p:ext uri="{BB962C8B-B14F-4D97-AF65-F5344CB8AC3E}">
        <p14:creationId xmlns:p14="http://schemas.microsoft.com/office/powerpoint/2010/main" val="280872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8651E5-AED3-450C-92F6-3FFE5FDCFB40}" type="datetimeFigureOut">
              <a:rPr lang="en-US" smtClean="0"/>
              <a:t>16-Sep-17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2080B-304D-4A74-B58E-177D7943D7BC}" type="slidenum">
              <a:rPr lang="en-US" smtClean="0"/>
              <a:t>‹#›</a:t>
            </a:fld>
            <a:endParaRPr lang="en-US"/>
          </a:p>
        </p:txBody>
      </p:sp>
    </p:spTree>
    <p:extLst>
      <p:ext uri="{BB962C8B-B14F-4D97-AF65-F5344CB8AC3E}">
        <p14:creationId xmlns:p14="http://schemas.microsoft.com/office/powerpoint/2010/main" val="3093564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27093" y="0"/>
            <a:ext cx="6532727" cy="2961564"/>
          </a:xfrm>
        </p:spPr>
        <p:txBody>
          <a:bodyPr>
            <a:normAutofit fontScale="90000"/>
          </a:bodyPr>
          <a:lstStyle/>
          <a:p>
            <a:r>
              <a:rPr lang="en-US" b="1" dirty="0">
                <a:solidFill>
                  <a:srgbClr val="FF0000"/>
                </a:solidFill>
              </a:rPr>
              <a:t>Aboulfalah </a:t>
            </a:r>
            <a:r>
              <a:rPr lang="en-US" b="1" dirty="0" smtClean="0">
                <a:solidFill>
                  <a:srgbClr val="FF0000"/>
                </a:solidFill>
              </a:rPr>
              <a:t>Removable</a:t>
            </a:r>
            <a:br>
              <a:rPr lang="en-US" b="1" dirty="0" smtClean="0">
                <a:solidFill>
                  <a:srgbClr val="FF0000"/>
                </a:solidFill>
              </a:rPr>
            </a:br>
            <a:r>
              <a:rPr lang="en-US" b="1" dirty="0" smtClean="0">
                <a:solidFill>
                  <a:srgbClr val="FF0000"/>
                </a:solidFill>
              </a:rPr>
              <a:t>Uterine Compression </a:t>
            </a:r>
            <a:br>
              <a:rPr lang="en-US" b="1" dirty="0" smtClean="0">
                <a:solidFill>
                  <a:srgbClr val="FF0000"/>
                </a:solidFill>
              </a:rPr>
            </a:br>
            <a:r>
              <a:rPr lang="en-US" b="1" dirty="0" smtClean="0">
                <a:solidFill>
                  <a:srgbClr val="FF0000"/>
                </a:solidFill>
              </a:rPr>
              <a:t>Brace Suture</a:t>
            </a:r>
            <a:endParaRPr lang="en-US" b="1" dirty="0">
              <a:solidFill>
                <a:srgbClr val="FF0000"/>
              </a:solidFill>
            </a:endParaRPr>
          </a:p>
        </p:txBody>
      </p:sp>
      <p:sp>
        <p:nvSpPr>
          <p:cNvPr id="3" name="Subtitle 2"/>
          <p:cNvSpPr>
            <a:spLocks noGrp="1"/>
          </p:cNvSpPr>
          <p:nvPr>
            <p:ph type="subTitle" idx="1"/>
          </p:nvPr>
        </p:nvSpPr>
        <p:spPr>
          <a:xfrm rot="21191408">
            <a:off x="350292" y="4762098"/>
            <a:ext cx="5149755" cy="1655762"/>
          </a:xfrm>
        </p:spPr>
        <p:txBody>
          <a:bodyPr>
            <a:normAutofit fontScale="92500"/>
          </a:bodyPr>
          <a:lstStyle/>
          <a:p>
            <a:r>
              <a:rPr lang="en-US" altLang="en-US" sz="3200" b="1" dirty="0"/>
              <a:t>Dr Muhammad M Al </a:t>
            </a:r>
            <a:r>
              <a:rPr lang="en-US" altLang="en-US" sz="3200" b="1" dirty="0" err="1"/>
              <a:t>Hennawy</a:t>
            </a:r>
            <a:r>
              <a:rPr lang="en-US" altLang="en-US" b="1" dirty="0"/>
              <a:t/>
            </a:r>
            <a:br>
              <a:rPr lang="en-US" altLang="en-US" b="1" dirty="0"/>
            </a:br>
            <a:r>
              <a:rPr lang="en-US" altLang="en-US" sz="2800" b="1" dirty="0"/>
              <a:t>Ob/</a:t>
            </a:r>
            <a:r>
              <a:rPr lang="en-US" altLang="en-US" sz="2800" b="1" dirty="0" err="1"/>
              <a:t>gyn</a:t>
            </a:r>
            <a:r>
              <a:rPr lang="en-US" altLang="en-US" sz="2800" b="1" dirty="0"/>
              <a:t> consultant</a:t>
            </a:r>
            <a:br>
              <a:rPr lang="en-US" altLang="en-US" sz="2800" b="1" dirty="0"/>
            </a:br>
            <a:r>
              <a:rPr lang="en-US" altLang="en-US" b="1" dirty="0"/>
              <a:t>Egypt</a:t>
            </a:r>
            <a:br>
              <a:rPr lang="en-US" altLang="en-US" b="1" dirty="0"/>
            </a:br>
            <a:r>
              <a:rPr lang="en-US" altLang="en-US" b="1" dirty="0"/>
              <a:t>mmhennawy.site44.com</a:t>
            </a:r>
            <a:endParaRPr lang="en-US" altLang="en-US" sz="2800" b="1" dirty="0"/>
          </a:p>
          <a:p>
            <a:endParaRPr lang="en-US" dirty="0"/>
          </a:p>
        </p:txBody>
      </p:sp>
      <p:pic>
        <p:nvPicPr>
          <p:cNvPr id="6" name="Picture 7" descr="mmhennawy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100388"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280" y="4053609"/>
            <a:ext cx="3307305" cy="280439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88219" y="4169261"/>
            <a:ext cx="1609725" cy="2295525"/>
          </a:xfrm>
          <a:prstGeom prst="rect">
            <a:avLst/>
          </a:prstGeom>
        </p:spPr>
      </p:pic>
    </p:spTree>
    <p:extLst>
      <p:ext uri="{BB962C8B-B14F-4D97-AF65-F5344CB8AC3E}">
        <p14:creationId xmlns:p14="http://schemas.microsoft.com/office/powerpoint/2010/main" val="158342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30250"/>
            <a:ext cx="10515600" cy="1325563"/>
          </a:xfrm>
        </p:spPr>
        <p:txBody>
          <a:bodyPr/>
          <a:lstStyle/>
          <a:p>
            <a:endParaRPr lang="en-US" dirty="0"/>
          </a:p>
        </p:txBody>
      </p:sp>
      <p:sp>
        <p:nvSpPr>
          <p:cNvPr id="3" name="Content Placeholder 2"/>
          <p:cNvSpPr>
            <a:spLocks noGrp="1"/>
          </p:cNvSpPr>
          <p:nvPr>
            <p:ph idx="1"/>
          </p:nvPr>
        </p:nvSpPr>
        <p:spPr/>
        <p:txBody>
          <a:bodyPr/>
          <a:lstStyle/>
          <a:p>
            <a:endParaRPr lang="en-US" dirty="0" smtClean="0"/>
          </a:p>
          <a:p>
            <a:r>
              <a:rPr lang="en-US" dirty="0" smtClean="0"/>
              <a:t>Finally, the last stitch is applied from inside to outside through the abdominal wall 2 cm above the first parietal stitch but 4 cm laterally from the median line.</a:t>
            </a:r>
          </a:p>
          <a:p>
            <a:r>
              <a:rPr lang="en-US" dirty="0" smtClean="0"/>
              <a:t> The same procedure is realized from the other side of the median line. </a:t>
            </a:r>
            <a:endParaRPr lang="en-US" dirty="0"/>
          </a:p>
        </p:txBody>
      </p:sp>
      <p:pic>
        <p:nvPicPr>
          <p:cNvPr id="2052" name="Picture 4" descr="Fig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2820" y="0"/>
            <a:ext cx="2709180" cy="2044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415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Finally, the right and the left lower suture extremities are tied anteriorly, followed by the upper extremities with added curves and compression of the uterus against the pubis </a:t>
            </a:r>
          </a:p>
          <a:p>
            <a:r>
              <a:rPr lang="en-US" dirty="0" smtClean="0"/>
              <a:t>The throws are visible to the skin</a:t>
            </a:r>
          </a:p>
          <a:p>
            <a:endParaRPr lang="en-US" dirty="0"/>
          </a:p>
        </p:txBody>
      </p:sp>
      <p:pic>
        <p:nvPicPr>
          <p:cNvPr id="4" name="Picture 2" descr="Fig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1690" y="0"/>
            <a:ext cx="2890310" cy="218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211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Efficacy is immediately checked. </a:t>
            </a:r>
          </a:p>
          <a:p>
            <a:r>
              <a:rPr lang="en-US" dirty="0" smtClean="0"/>
              <a:t>Twenty-four to forty-eight hours later maximum, </a:t>
            </a:r>
          </a:p>
          <a:p>
            <a:r>
              <a:rPr lang="en-US" dirty="0" smtClean="0"/>
              <a:t>the throws are cut, and </a:t>
            </a:r>
          </a:p>
          <a:p>
            <a:r>
              <a:rPr lang="en-US" dirty="0" smtClean="0"/>
              <a:t>sutures are removed </a:t>
            </a:r>
          </a:p>
          <a:p>
            <a:r>
              <a:rPr lang="en-US" dirty="0" smtClean="0"/>
              <a:t>by simple wire traction</a:t>
            </a:r>
          </a:p>
          <a:p>
            <a:r>
              <a:rPr lang="en-US" dirty="0" smtClean="0"/>
              <a:t> without any anesthesia.</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8235" y="5210834"/>
            <a:ext cx="3623765" cy="1647166"/>
          </a:xfrm>
          <a:prstGeom prst="rect">
            <a:avLst/>
          </a:prstGeom>
        </p:spPr>
      </p:pic>
    </p:spTree>
    <p:extLst>
      <p:ext uri="{BB962C8B-B14F-4D97-AF65-F5344CB8AC3E}">
        <p14:creationId xmlns:p14="http://schemas.microsoft.com/office/powerpoint/2010/main" val="822889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97" y="285162"/>
            <a:ext cx="10515600" cy="1325563"/>
          </a:xfrm>
        </p:spPr>
        <p:txBody>
          <a:bodyPr>
            <a:normAutofit/>
          </a:bodyPr>
          <a:lstStyle/>
          <a:p>
            <a:r>
              <a:rPr lang="en-US" sz="3200" dirty="0" smtClean="0"/>
              <a:t>Modification </a:t>
            </a:r>
            <a:r>
              <a:rPr lang="en-US" sz="3200" dirty="0"/>
              <a:t>Of </a:t>
            </a:r>
            <a:r>
              <a:rPr lang="en-US" sz="3200" dirty="0" err="1"/>
              <a:t>Aboulfalah</a:t>
            </a:r>
            <a:r>
              <a:rPr lang="en-US" sz="3200" dirty="0"/>
              <a:t> Removable</a:t>
            </a:r>
            <a:br>
              <a:rPr lang="en-US" sz="3200" dirty="0"/>
            </a:br>
            <a:r>
              <a:rPr lang="en-US" sz="3200" dirty="0"/>
              <a:t>Uterine Compression </a:t>
            </a:r>
            <a:r>
              <a:rPr lang="en-US" sz="3200" dirty="0" smtClean="0"/>
              <a:t> Brace </a:t>
            </a:r>
            <a:r>
              <a:rPr lang="en-US" sz="3200" dirty="0"/>
              <a:t>Suture </a:t>
            </a:r>
          </a:p>
        </p:txBody>
      </p:sp>
      <p:sp>
        <p:nvSpPr>
          <p:cNvPr id="3" name="Content Placeholder 2"/>
          <p:cNvSpPr>
            <a:spLocks noGrp="1"/>
          </p:cNvSpPr>
          <p:nvPr>
            <p:ph idx="1"/>
          </p:nvPr>
        </p:nvSpPr>
        <p:spPr/>
        <p:txBody>
          <a:bodyPr>
            <a:normAutofit fontScale="92500" lnSpcReduction="20000"/>
          </a:bodyPr>
          <a:lstStyle/>
          <a:p>
            <a:endParaRPr lang="en-US" b="1" dirty="0" smtClean="0"/>
          </a:p>
          <a:p>
            <a:r>
              <a:rPr lang="en-US" b="1" dirty="0" smtClean="0"/>
              <a:t>Schematic </a:t>
            </a:r>
            <a:r>
              <a:rPr lang="en-US" b="1" dirty="0"/>
              <a:t>presentation of the </a:t>
            </a:r>
            <a:r>
              <a:rPr lang="en-US" b="1" dirty="0" err="1"/>
              <a:t>Aboulfalah</a:t>
            </a:r>
            <a:r>
              <a:rPr lang="en-US" b="1" dirty="0"/>
              <a:t> removable uterine compression suture (A,B), </a:t>
            </a:r>
            <a:endParaRPr lang="en-US" b="1" dirty="0" smtClean="0"/>
          </a:p>
          <a:p>
            <a:r>
              <a:rPr lang="en-US" b="1" dirty="0" smtClean="0"/>
              <a:t>(</a:t>
            </a:r>
            <a:r>
              <a:rPr lang="en-US" b="1" dirty="0"/>
              <a:t>A)</a:t>
            </a:r>
            <a:r>
              <a:rPr lang="en-US" dirty="0"/>
              <a:t> The </a:t>
            </a:r>
            <a:r>
              <a:rPr lang="en-US" dirty="0" err="1"/>
              <a:t>Aboulfalah</a:t>
            </a:r>
            <a:r>
              <a:rPr lang="en-US" dirty="0"/>
              <a:t> technique. The upper inset illustrates the anterior view. </a:t>
            </a:r>
            <a:r>
              <a:rPr lang="en-US" b="1" dirty="0"/>
              <a:t>(B)</a:t>
            </a:r>
            <a:r>
              <a:rPr lang="en-US" dirty="0"/>
              <a:t> Tying the suture in the </a:t>
            </a:r>
            <a:r>
              <a:rPr lang="en-US" dirty="0" err="1"/>
              <a:t>Aboulfalah</a:t>
            </a:r>
            <a:r>
              <a:rPr lang="en-US" dirty="0"/>
              <a:t> technique. The suture is pulled (arrows) and tied, and, thus, the uterus assumes an </a:t>
            </a:r>
            <a:r>
              <a:rPr lang="en-US" dirty="0" err="1"/>
              <a:t>anteflexed</a:t>
            </a:r>
            <a:r>
              <a:rPr lang="en-US" dirty="0"/>
              <a:t> position. The suture runs freely along the anterior uterine wall. There is a space between the suture and the anterior uterine surface (star). The upper inset illustrates the anterior view. </a:t>
            </a:r>
            <a:endParaRPr lang="en-US" dirty="0" smtClean="0"/>
          </a:p>
          <a:p>
            <a:r>
              <a:rPr lang="en-US" b="1" dirty="0" smtClean="0"/>
              <a:t>(</a:t>
            </a:r>
            <a:r>
              <a:rPr lang="en-US" b="1" dirty="0"/>
              <a:t>C)</a:t>
            </a:r>
            <a:r>
              <a:rPr lang="en-US" dirty="0"/>
              <a:t> </a:t>
            </a:r>
            <a:r>
              <a:rPr lang="en-US" dirty="0" err="1" smtClean="0"/>
              <a:t>modificationof</a:t>
            </a:r>
            <a:r>
              <a:rPr lang="en-US" dirty="0" smtClean="0"/>
              <a:t> </a:t>
            </a:r>
            <a:r>
              <a:rPr lang="en-US" dirty="0" err="1" smtClean="0"/>
              <a:t>aboualfalah</a:t>
            </a:r>
            <a:r>
              <a:rPr lang="en-US" dirty="0" smtClean="0"/>
              <a:t>. </a:t>
            </a:r>
            <a:r>
              <a:rPr lang="en-US" dirty="0"/>
              <a:t>Compared with the </a:t>
            </a:r>
            <a:r>
              <a:rPr lang="en-US" dirty="0" err="1"/>
              <a:t>Aboulfalah</a:t>
            </a:r>
            <a:r>
              <a:rPr lang="en-US" dirty="0"/>
              <a:t> technique [</a:t>
            </a:r>
            <a:r>
              <a:rPr lang="en-US" b="1" dirty="0"/>
              <a:t>(A,B)</a:t>
            </a:r>
            <a:r>
              <a:rPr lang="en-US" dirty="0"/>
              <a:t>, point B], point B is more </a:t>
            </a:r>
            <a:r>
              <a:rPr lang="en-US" dirty="0" err="1"/>
              <a:t>cephalad</a:t>
            </a:r>
            <a:r>
              <a:rPr lang="en-US" dirty="0"/>
              <a:t>. Thus, the anterior uterine wall becomes compressed against the abdominal wall. There is no space [comparing the star between this figure and </a:t>
            </a:r>
            <a:r>
              <a:rPr lang="en-US" b="1" dirty="0"/>
              <a:t>(B)</a:t>
            </a:r>
            <a:r>
              <a:rPr lang="en-US" dirty="0"/>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199" y="190475"/>
            <a:ext cx="4734351" cy="2082078"/>
          </a:xfrm>
          <a:prstGeom prst="rect">
            <a:avLst/>
          </a:prstGeom>
        </p:spPr>
      </p:pic>
    </p:spTree>
    <p:extLst>
      <p:ext uri="{BB962C8B-B14F-4D97-AF65-F5344CB8AC3E}">
        <p14:creationId xmlns:p14="http://schemas.microsoft.com/office/powerpoint/2010/main" val="3976965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125" y="0"/>
            <a:ext cx="10515600" cy="958708"/>
          </a:xfrm>
        </p:spPr>
        <p:txBody>
          <a:bodyPr>
            <a:normAutofit fontScale="90000"/>
          </a:bodyPr>
          <a:lstStyle/>
          <a:p>
            <a:pPr algn="ctr"/>
            <a:r>
              <a:rPr lang="en-US" b="1" dirty="0" smtClean="0"/>
              <a:t/>
            </a:r>
            <a:br>
              <a:rPr lang="en-US" b="1" dirty="0" smtClean="0"/>
            </a:br>
            <a:r>
              <a:rPr lang="en-US" b="1" dirty="0" smtClean="0"/>
              <a:t>Results</a:t>
            </a:r>
            <a:r>
              <a:rPr lang="en-US" b="1" dirty="0"/>
              <a:t/>
            </a:r>
            <a:br>
              <a:rPr lang="en-US" b="1" dirty="0"/>
            </a:br>
            <a:endParaRPr lang="en-US" dirty="0"/>
          </a:p>
        </p:txBody>
      </p:sp>
      <p:sp>
        <p:nvSpPr>
          <p:cNvPr id="3" name="Content Placeholder 2"/>
          <p:cNvSpPr>
            <a:spLocks noGrp="1"/>
          </p:cNvSpPr>
          <p:nvPr>
            <p:ph idx="1"/>
          </p:nvPr>
        </p:nvSpPr>
        <p:spPr>
          <a:xfrm>
            <a:off x="224050" y="958708"/>
            <a:ext cx="11335604" cy="5646809"/>
          </a:xfrm>
        </p:spPr>
        <p:txBody>
          <a:bodyPr>
            <a:normAutofit fontScale="92500" lnSpcReduction="10000"/>
          </a:bodyPr>
          <a:lstStyle/>
          <a:p>
            <a:r>
              <a:rPr lang="en-US" dirty="0" smtClean="0"/>
              <a:t>In our 15 procedures, </a:t>
            </a:r>
          </a:p>
          <a:p>
            <a:r>
              <a:rPr lang="en-US" dirty="0" smtClean="0"/>
              <a:t>PPH occurred in 11 cases (73%) after vaginal delivery and in 4 cases (27%) after cesarean section. </a:t>
            </a:r>
          </a:p>
          <a:p>
            <a:r>
              <a:rPr lang="en-US" dirty="0" smtClean="0"/>
              <a:t>Eighty percent were caused by uterine </a:t>
            </a:r>
            <a:r>
              <a:rPr lang="en-US" dirty="0" err="1" smtClean="0"/>
              <a:t>atony</a:t>
            </a:r>
            <a:r>
              <a:rPr lang="en-US" dirty="0" smtClean="0"/>
              <a:t>. </a:t>
            </a:r>
          </a:p>
          <a:p>
            <a:r>
              <a:rPr lang="en-US" dirty="0" smtClean="0"/>
              <a:t>In 11 cases, the technique was realized secondarily after vascular ligature failure alone, and in 1 case after partial uterine resection for </a:t>
            </a:r>
            <a:r>
              <a:rPr lang="en-US" dirty="0" err="1" smtClean="0"/>
              <a:t>accret</a:t>
            </a:r>
            <a:r>
              <a:rPr lang="en-US" dirty="0" smtClean="0"/>
              <a:t> placental. </a:t>
            </a:r>
          </a:p>
          <a:p>
            <a:r>
              <a:rPr lang="en-US" dirty="0" smtClean="0"/>
              <a:t>One hundred percent of hemostasis was obtained; </a:t>
            </a:r>
          </a:p>
          <a:p>
            <a:r>
              <a:rPr lang="en-US" dirty="0" smtClean="0"/>
              <a:t>one (7%) secondary hysterectomy was done for bleeding relapse 3 h later. </a:t>
            </a:r>
          </a:p>
          <a:p>
            <a:r>
              <a:rPr lang="en-US" dirty="0" smtClean="0"/>
              <a:t>One death occurred secondary to preeclampsia with cerebral vascular accident.</a:t>
            </a:r>
          </a:p>
          <a:p>
            <a:r>
              <a:rPr lang="en-US" dirty="0" smtClean="0"/>
              <a:t> No particular complications were noted. </a:t>
            </a:r>
          </a:p>
          <a:p>
            <a:r>
              <a:rPr lang="en-US" dirty="0" smtClean="0"/>
              <a:t>During post-operative follow up, all patients regained their normal menstrual cycles</a:t>
            </a:r>
            <a:r>
              <a:rPr lang="en-US" smtClean="0"/>
              <a:t>. </a:t>
            </a:r>
            <a:endParaRPr lang="en-US" dirty="0"/>
          </a:p>
          <a:p>
            <a:r>
              <a:rPr lang="en-US" dirty="0" smtClean="0"/>
              <a:t>Five pregnancies were attempted, and three normal pregnancies were achieved.</a:t>
            </a:r>
          </a:p>
          <a:p>
            <a:endParaRPr lang="en-US" dirty="0"/>
          </a:p>
        </p:txBody>
      </p:sp>
    </p:spTree>
    <p:extLst>
      <p:ext uri="{BB962C8B-B14F-4D97-AF65-F5344CB8AC3E}">
        <p14:creationId xmlns:p14="http://schemas.microsoft.com/office/powerpoint/2010/main" val="2985772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Discussion</a:t>
            </a:r>
            <a:br>
              <a:rPr lang="en-US" b="1" dirty="0"/>
            </a:br>
            <a:endParaRPr lang="en-US" dirty="0"/>
          </a:p>
        </p:txBody>
      </p:sp>
      <p:sp>
        <p:nvSpPr>
          <p:cNvPr id="3" name="Content Placeholder 2"/>
          <p:cNvSpPr>
            <a:spLocks noGrp="1"/>
          </p:cNvSpPr>
          <p:nvPr>
            <p:ph idx="1"/>
          </p:nvPr>
        </p:nvSpPr>
        <p:spPr>
          <a:xfrm>
            <a:off x="838200" y="1132764"/>
            <a:ext cx="10515600" cy="5044199"/>
          </a:xfrm>
        </p:spPr>
        <p:txBody>
          <a:bodyPr>
            <a:normAutofit/>
          </a:bodyPr>
          <a:lstStyle/>
          <a:p>
            <a:r>
              <a:rPr lang="en-US" dirty="0" smtClean="0"/>
              <a:t>We describe an innovative method, which is</a:t>
            </a:r>
          </a:p>
          <a:p>
            <a:r>
              <a:rPr lang="en-US" dirty="0" smtClean="0"/>
              <a:t> simple, </a:t>
            </a:r>
          </a:p>
          <a:p>
            <a:r>
              <a:rPr lang="en-US" dirty="0" smtClean="0"/>
              <a:t>effective, </a:t>
            </a:r>
          </a:p>
          <a:p>
            <a:r>
              <a:rPr lang="en-US" dirty="0" smtClean="0"/>
              <a:t>easy to learn,</a:t>
            </a:r>
          </a:p>
          <a:p>
            <a:r>
              <a:rPr lang="en-US" dirty="0" smtClean="0"/>
              <a:t> tried with successful outcome for the control of severe PPH </a:t>
            </a:r>
          </a:p>
          <a:p>
            <a:r>
              <a:rPr lang="en-US" dirty="0" smtClean="0"/>
              <a:t>as an alternative to more complicated surgeries like hysterectomy. </a:t>
            </a:r>
          </a:p>
          <a:p>
            <a:r>
              <a:rPr lang="en-US" dirty="0" smtClean="0"/>
              <a:t>This technique uses </a:t>
            </a:r>
            <a:r>
              <a:rPr lang="en-US" dirty="0" smtClean="0">
                <a:solidFill>
                  <a:srgbClr val="00B050"/>
                </a:solidFill>
              </a:rPr>
              <a:t>two mechanisms of bleeding control by compression of placental site by tight compression of uterine walls and by obstruction of blood flow through uterine arteries by extreme forward flection of the uterus</a:t>
            </a:r>
            <a:r>
              <a:rPr lang="en-US" dirty="0" smtClean="0"/>
              <a:t>.</a:t>
            </a:r>
          </a:p>
          <a:p>
            <a:endParaRPr lang="en-US" dirty="0"/>
          </a:p>
        </p:txBody>
      </p:sp>
    </p:spTree>
    <p:extLst>
      <p:ext uri="{BB962C8B-B14F-4D97-AF65-F5344CB8AC3E}">
        <p14:creationId xmlns:p14="http://schemas.microsoft.com/office/powerpoint/2010/main" val="1761125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Preventing uterine </a:t>
            </a:r>
            <a:r>
              <a:rPr lang="en-US" dirty="0" err="1" smtClean="0"/>
              <a:t>synechia</a:t>
            </a:r>
            <a:r>
              <a:rPr lang="en-US" dirty="0" smtClean="0"/>
              <a:t> is possible because uterine cavity is respected, there is no need to open the cavity by a new </a:t>
            </a:r>
            <a:r>
              <a:rPr lang="en-US" dirty="0" err="1" smtClean="0"/>
              <a:t>hysterotomy</a:t>
            </a:r>
            <a:r>
              <a:rPr lang="en-US" dirty="0" smtClean="0"/>
              <a:t> compared to original B-Lynch suture </a:t>
            </a:r>
          </a:p>
          <a:p>
            <a:r>
              <a:rPr lang="en-US" dirty="0" smtClean="0"/>
              <a:t>and suture does not pass through the full thickness of both anterior and posterior uterus body wall compared to </a:t>
            </a:r>
            <a:r>
              <a:rPr lang="en-US" dirty="0" err="1" smtClean="0"/>
              <a:t>cho</a:t>
            </a:r>
            <a:r>
              <a:rPr lang="en-US" dirty="0" smtClean="0"/>
              <a:t> sutures </a:t>
            </a:r>
          </a:p>
          <a:p>
            <a:r>
              <a:rPr lang="en-US" dirty="0" smtClean="0"/>
              <a:t>or to compressing </a:t>
            </a:r>
            <a:r>
              <a:rPr lang="en-US" i="1" dirty="0" smtClean="0"/>
              <a:t>U</a:t>
            </a:r>
            <a:r>
              <a:rPr lang="en-US" dirty="0" smtClean="0"/>
              <a:t>-sutures </a:t>
            </a:r>
          </a:p>
          <a:p>
            <a:r>
              <a:rPr lang="en-US" dirty="0" smtClean="0"/>
              <a:t>Also it is known that inflammation around sutures and infection are responsible of </a:t>
            </a:r>
            <a:r>
              <a:rPr lang="en-US" dirty="0" err="1" smtClean="0"/>
              <a:t>synechia</a:t>
            </a:r>
            <a:r>
              <a:rPr lang="en-US" dirty="0" smtClean="0"/>
              <a:t>. </a:t>
            </a:r>
          </a:p>
          <a:p>
            <a:r>
              <a:rPr lang="en-US" dirty="0" smtClean="0"/>
              <a:t>So, the most innovative particularity of our technique is the removal of the suture 24 or 48 h later. T</a:t>
            </a:r>
            <a:endParaRPr lang="en-US" dirty="0"/>
          </a:p>
        </p:txBody>
      </p:sp>
    </p:spTree>
    <p:extLst>
      <p:ext uri="{BB962C8B-B14F-4D97-AF65-F5344CB8AC3E}">
        <p14:creationId xmlns:p14="http://schemas.microsoft.com/office/powerpoint/2010/main" val="1924867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is the first time that a compressing uterine suture technique is followed by removal of the suture, and these three details may be the key of preventing </a:t>
            </a:r>
            <a:r>
              <a:rPr lang="en-US" dirty="0" err="1" smtClean="0"/>
              <a:t>synechia</a:t>
            </a:r>
            <a:r>
              <a:rPr lang="en-US" dirty="0" smtClean="0"/>
              <a:t> by decreasing the risk of infection.</a:t>
            </a:r>
          </a:p>
          <a:p>
            <a:r>
              <a:rPr lang="en-US" dirty="0" smtClean="0"/>
              <a:t> There is no foreign body inside the uterine cavity, and spontaneous cervical drainage is done after suture removal; hence, </a:t>
            </a:r>
          </a:p>
          <a:p>
            <a:r>
              <a:rPr lang="en-US" dirty="0" err="1" smtClean="0"/>
              <a:t>pyometra</a:t>
            </a:r>
            <a:r>
              <a:rPr lang="en-US" dirty="0" smtClean="0"/>
              <a:t> is avoided. Also, removing sutures prevents joining of endometrial walls over time, which itself increases the risk of infection.</a:t>
            </a:r>
            <a:endParaRPr lang="en-US" dirty="0"/>
          </a:p>
        </p:txBody>
      </p:sp>
    </p:spTree>
    <p:extLst>
      <p:ext uri="{BB962C8B-B14F-4D97-AF65-F5344CB8AC3E}">
        <p14:creationId xmlns:p14="http://schemas.microsoft.com/office/powerpoint/2010/main" val="2995274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br>
              <a:rPr lang="en-US" b="1" dirty="0"/>
            </a:br>
            <a:endParaRPr lang="en-US" dirty="0"/>
          </a:p>
        </p:txBody>
      </p:sp>
      <p:sp>
        <p:nvSpPr>
          <p:cNvPr id="3" name="Content Placeholder 2"/>
          <p:cNvSpPr>
            <a:spLocks noGrp="1"/>
          </p:cNvSpPr>
          <p:nvPr>
            <p:ph idx="1"/>
          </p:nvPr>
        </p:nvSpPr>
        <p:spPr>
          <a:xfrm>
            <a:off x="838200" y="1064525"/>
            <a:ext cx="10515600" cy="5112438"/>
          </a:xfrm>
        </p:spPr>
        <p:txBody>
          <a:bodyPr>
            <a:normAutofit fontScale="77500" lnSpcReduction="20000"/>
          </a:bodyPr>
          <a:lstStyle/>
          <a:p>
            <a:r>
              <a:rPr lang="en-US" dirty="0"/>
              <a:t>The year 1997 opened a new era of PPH treatment. </a:t>
            </a:r>
          </a:p>
          <a:p>
            <a:r>
              <a:rPr lang="en-US" dirty="0"/>
              <a:t>However, the concept of a UCS (uterine compression sutures ) is not yet complete. </a:t>
            </a:r>
          </a:p>
          <a:p>
            <a:r>
              <a:rPr lang="en-US" dirty="0"/>
              <a:t>The presence of various modifications of the UCS indicates that there is </a:t>
            </a:r>
            <a:r>
              <a:rPr lang="en-US" dirty="0">
                <a:solidFill>
                  <a:srgbClr val="00B050"/>
                </a:solidFill>
              </a:rPr>
              <a:t>no “best” method for placing or removing a UCS</a:t>
            </a:r>
            <a:r>
              <a:rPr lang="en-US" dirty="0"/>
              <a:t>.</a:t>
            </a:r>
          </a:p>
          <a:p>
            <a:r>
              <a:rPr lang="en-US" dirty="0" smtClean="0"/>
              <a:t>Removable uterine brace compressive against pubis suture is a promising technique,</a:t>
            </a:r>
          </a:p>
          <a:p>
            <a:r>
              <a:rPr lang="en-US" dirty="0" smtClean="0"/>
              <a:t> simple, </a:t>
            </a:r>
          </a:p>
          <a:p>
            <a:r>
              <a:rPr lang="en-US" dirty="0" smtClean="0"/>
              <a:t>safe, and </a:t>
            </a:r>
          </a:p>
          <a:p>
            <a:r>
              <a:rPr lang="en-US" dirty="0" smtClean="0"/>
              <a:t>effective in management of severe PPH, </a:t>
            </a:r>
          </a:p>
          <a:p>
            <a:r>
              <a:rPr lang="en-US" dirty="0" smtClean="0"/>
              <a:t>adapted to most of PPH causes, from uterine </a:t>
            </a:r>
            <a:r>
              <a:rPr lang="en-US" dirty="0" err="1" smtClean="0"/>
              <a:t>atony</a:t>
            </a:r>
            <a:r>
              <a:rPr lang="en-US" dirty="0" smtClean="0"/>
              <a:t> to placenta </a:t>
            </a:r>
            <a:r>
              <a:rPr lang="en-US" dirty="0" err="1" smtClean="0"/>
              <a:t>accreta</a:t>
            </a:r>
            <a:r>
              <a:rPr lang="en-US" dirty="0" smtClean="0"/>
              <a:t>.</a:t>
            </a:r>
          </a:p>
          <a:p>
            <a:r>
              <a:rPr lang="en-US" dirty="0" smtClean="0"/>
              <a:t> It may prevent </a:t>
            </a:r>
            <a:r>
              <a:rPr lang="en-US" dirty="0" err="1" smtClean="0"/>
              <a:t>synechia</a:t>
            </a:r>
            <a:r>
              <a:rPr lang="en-US" dirty="0" smtClean="0"/>
              <a:t> and help maintain fertility by respecting uterine cavity and </a:t>
            </a:r>
          </a:p>
          <a:p>
            <a:r>
              <a:rPr lang="en-US" dirty="0" smtClean="0"/>
              <a:t>this more precisely by percutaneous removing of the suture 24–48 h later.</a:t>
            </a:r>
          </a:p>
          <a:p>
            <a:r>
              <a:rPr lang="en-US" smtClean="0"/>
              <a:t>A </a:t>
            </a:r>
            <a:r>
              <a:rPr lang="en-US" dirty="0"/>
              <a:t>removable UCS may be promising and its introduction may open a second new era of PPH treatment. </a:t>
            </a:r>
          </a:p>
          <a:p>
            <a:r>
              <a:rPr lang="en-US" dirty="0"/>
              <a:t>Wider discussion may hasten adoption of this technique.</a:t>
            </a:r>
          </a:p>
          <a:p>
            <a:endParaRPr lang="en-US" dirty="0" smtClean="0"/>
          </a:p>
          <a:p>
            <a:endParaRPr lang="en-US" dirty="0"/>
          </a:p>
        </p:txBody>
      </p:sp>
    </p:spTree>
    <p:extLst>
      <p:ext uri="{BB962C8B-B14F-4D97-AF65-F5344CB8AC3E}">
        <p14:creationId xmlns:p14="http://schemas.microsoft.com/office/powerpoint/2010/main" val="1202986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0487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331" y="518616"/>
            <a:ext cx="10630469" cy="1637730"/>
          </a:xfrm>
        </p:spPr>
        <p:txBody>
          <a:bodyPr>
            <a:normAutofit fontScale="90000"/>
          </a:bodyPr>
          <a:lstStyle/>
          <a:p>
            <a:r>
              <a:rPr lang="en-US" b="1" dirty="0" smtClean="0"/>
              <a:t/>
            </a:r>
            <a:br>
              <a:rPr lang="en-US" b="1" dirty="0" smtClean="0"/>
            </a:br>
            <a:r>
              <a:rPr lang="en-US" b="1" dirty="0" smtClean="0"/>
              <a:t>“A </a:t>
            </a:r>
            <a:r>
              <a:rPr lang="en-US" b="1" dirty="0"/>
              <a:t>new removable uterine compression by a brace suture in the management of severe postpartum hemorrhage”</a:t>
            </a:r>
            <a:br>
              <a:rPr lang="en-US" b="1" dirty="0"/>
            </a:br>
            <a:endParaRPr lang="en-US" dirty="0"/>
          </a:p>
        </p:txBody>
      </p:sp>
      <p:sp>
        <p:nvSpPr>
          <p:cNvPr id="3" name="Content Placeholder 2"/>
          <p:cNvSpPr>
            <a:spLocks noGrp="1"/>
          </p:cNvSpPr>
          <p:nvPr>
            <p:ph idx="1"/>
          </p:nvPr>
        </p:nvSpPr>
        <p:spPr>
          <a:xfrm>
            <a:off x="838200" y="1924335"/>
            <a:ext cx="10515600" cy="4252628"/>
          </a:xfrm>
        </p:spPr>
        <p:txBody>
          <a:bodyPr>
            <a:normAutofit lnSpcReduction="10000"/>
          </a:bodyPr>
          <a:lstStyle/>
          <a:p>
            <a:endParaRPr lang="en-US" dirty="0"/>
          </a:p>
          <a:p>
            <a:r>
              <a:rPr lang="en-US" dirty="0"/>
              <a:t>ORIGINAL RESEARCH ARTICLE</a:t>
            </a:r>
          </a:p>
          <a:p>
            <a:r>
              <a:rPr lang="en-US" dirty="0"/>
              <a:t>published: 17 November 2014</a:t>
            </a:r>
          </a:p>
          <a:p>
            <a:r>
              <a:rPr lang="en-US" dirty="0" err="1" smtClean="0"/>
              <a:t>Abderrahim</a:t>
            </a:r>
            <a:r>
              <a:rPr lang="en-US" dirty="0" smtClean="0"/>
              <a:t> </a:t>
            </a:r>
            <a:r>
              <a:rPr lang="en-US" dirty="0" err="1"/>
              <a:t>Aboulfalah</a:t>
            </a:r>
            <a:r>
              <a:rPr lang="en-US" dirty="0"/>
              <a:t>*, </a:t>
            </a:r>
            <a:r>
              <a:rPr lang="en-US" dirty="0" err="1"/>
              <a:t>Bouchra</a:t>
            </a:r>
            <a:r>
              <a:rPr lang="en-US" dirty="0"/>
              <a:t> </a:t>
            </a:r>
            <a:r>
              <a:rPr lang="en-US" dirty="0" err="1"/>
              <a:t>Fakhir</a:t>
            </a:r>
            <a:r>
              <a:rPr lang="en-US" dirty="0" smtClean="0"/>
              <a:t>, </a:t>
            </a:r>
            <a:r>
              <a:rPr lang="en-US" dirty="0" err="1" smtClean="0"/>
              <a:t>Yassir</a:t>
            </a:r>
            <a:r>
              <a:rPr lang="en-US" dirty="0" smtClean="0"/>
              <a:t> </a:t>
            </a:r>
            <a:r>
              <a:rPr lang="en-US" dirty="0" err="1"/>
              <a:t>Ait</a:t>
            </a:r>
            <a:r>
              <a:rPr lang="en-US" dirty="0"/>
              <a:t> Ben </a:t>
            </a:r>
            <a:r>
              <a:rPr lang="en-US" dirty="0" err="1"/>
              <a:t>Kaddour</a:t>
            </a:r>
            <a:r>
              <a:rPr lang="en-US" dirty="0"/>
              <a:t> , Hamid </a:t>
            </a:r>
            <a:r>
              <a:rPr lang="en-US" dirty="0" err="1"/>
              <a:t>Asmouki</a:t>
            </a:r>
            <a:r>
              <a:rPr lang="en-US" dirty="0"/>
              <a:t> </a:t>
            </a:r>
            <a:r>
              <a:rPr lang="en-US" dirty="0" smtClean="0"/>
              <a:t>and </a:t>
            </a:r>
            <a:r>
              <a:rPr lang="en-US" dirty="0" err="1" smtClean="0"/>
              <a:t>Abderraouf</a:t>
            </a:r>
            <a:r>
              <a:rPr lang="en-US" dirty="0" smtClean="0"/>
              <a:t> </a:t>
            </a:r>
            <a:r>
              <a:rPr lang="en-US" dirty="0" err="1"/>
              <a:t>Soummani</a:t>
            </a:r>
            <a:endParaRPr lang="en-US" dirty="0"/>
          </a:p>
          <a:p>
            <a:r>
              <a:rPr lang="en-US" dirty="0"/>
              <a:t>Department of Gynecology and Obstetrics</a:t>
            </a:r>
            <a:r>
              <a:rPr lang="en-US" dirty="0" smtClean="0"/>
              <a:t>,</a:t>
            </a:r>
          </a:p>
          <a:p>
            <a:r>
              <a:rPr lang="en-US" dirty="0" smtClean="0"/>
              <a:t> </a:t>
            </a:r>
            <a:r>
              <a:rPr lang="en-US" dirty="0"/>
              <a:t>University Hospital Mohammed VI, </a:t>
            </a:r>
            <a:endParaRPr lang="en-US" dirty="0" smtClean="0"/>
          </a:p>
          <a:p>
            <a:r>
              <a:rPr lang="en-US" dirty="0" smtClean="0"/>
              <a:t>Marrakech,</a:t>
            </a:r>
          </a:p>
          <a:p>
            <a:r>
              <a:rPr lang="en-US" dirty="0" smtClean="0"/>
              <a:t> </a:t>
            </a:r>
            <a:r>
              <a:rPr lang="en-US" dirty="0" err="1" smtClean="0"/>
              <a:t>Morocc</a:t>
            </a:r>
            <a:endParaRPr lang="en-US" dirty="0"/>
          </a:p>
        </p:txBody>
      </p:sp>
    </p:spTree>
    <p:extLst>
      <p:ext uri="{BB962C8B-B14F-4D97-AF65-F5344CB8AC3E}">
        <p14:creationId xmlns:p14="http://schemas.microsoft.com/office/powerpoint/2010/main" val="315178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553" y="406257"/>
            <a:ext cx="10515600" cy="5598757"/>
          </a:xfrm>
        </p:spPr>
        <p:txBody>
          <a:bodyPr>
            <a:normAutofit/>
          </a:bodyPr>
          <a:lstStyle/>
          <a:p>
            <a:r>
              <a:rPr lang="en-US" dirty="0" smtClean="0"/>
              <a:t>Postpartum hemorrhage (PPH) is a life-threatening complication of delivery. It is the leading cause of maternal death </a:t>
            </a:r>
            <a:endParaRPr lang="ar-EG" dirty="0" smtClean="0"/>
          </a:p>
          <a:p>
            <a:r>
              <a:rPr lang="en-US" dirty="0" smtClean="0"/>
              <a:t>with 1 to 13% of births around the world affected </a:t>
            </a:r>
            <a:endParaRPr lang="ar-EG" dirty="0" smtClean="0"/>
          </a:p>
          <a:p>
            <a:r>
              <a:rPr lang="en-US" dirty="0" smtClean="0"/>
              <a:t>It occurs in approximately 4% of vaginal deliveries and 6% of cesarean deliveries </a:t>
            </a:r>
          </a:p>
          <a:p>
            <a:r>
              <a:rPr lang="en-US" dirty="0" smtClean="0"/>
              <a:t>Definition of PPH differs between authors; in general, it is a loss of more than 500 ml of blood after vaginal delivery or 1000 ml after cesarean section </a:t>
            </a:r>
          </a:p>
          <a:p>
            <a:r>
              <a:rPr lang="en-US" dirty="0" smtClean="0"/>
              <a:t>Severity criteria are uncontrolled bleeding after initial medical management of PPH, hemodynamic instability even resuscitation by crystalloids and red blood cells, and presence of coagulation disturbances.</a:t>
            </a:r>
            <a:endParaRPr lang="en-US" dirty="0"/>
          </a:p>
        </p:txBody>
      </p:sp>
    </p:spTree>
    <p:extLst>
      <p:ext uri="{BB962C8B-B14F-4D97-AF65-F5344CB8AC3E}">
        <p14:creationId xmlns:p14="http://schemas.microsoft.com/office/powerpoint/2010/main" val="51591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300" y="392611"/>
            <a:ext cx="11035353" cy="5939950"/>
          </a:xfrm>
        </p:spPr>
        <p:txBody>
          <a:bodyPr>
            <a:normAutofit fontScale="92500" lnSpcReduction="10000"/>
          </a:bodyPr>
          <a:lstStyle/>
          <a:p>
            <a:r>
              <a:rPr lang="en-US" dirty="0" smtClean="0"/>
              <a:t>Surgery is then indicated.</a:t>
            </a:r>
          </a:p>
          <a:p>
            <a:r>
              <a:rPr lang="en-US" dirty="0" smtClean="0"/>
              <a:t> Since the first publication of B-lynch technique in 1997 </a:t>
            </a:r>
          </a:p>
          <a:p>
            <a:r>
              <a:rPr lang="en-US" dirty="0" smtClean="0"/>
              <a:t>different uterine compression sutures have been described and performed as an alternative to hysterectomy. </a:t>
            </a:r>
          </a:p>
          <a:p>
            <a:r>
              <a:rPr lang="en-US" dirty="0" smtClean="0"/>
              <a:t>Based on compressive sutures, they have proven to be valuable and safe in the control of massive PPH </a:t>
            </a:r>
          </a:p>
          <a:p>
            <a:r>
              <a:rPr lang="en-US" dirty="0" smtClean="0"/>
              <a:t>Recently, uterine </a:t>
            </a:r>
            <a:r>
              <a:rPr lang="en-US" dirty="0" err="1" smtClean="0"/>
              <a:t>synechia</a:t>
            </a:r>
            <a:r>
              <a:rPr lang="en-US" dirty="0" smtClean="0"/>
              <a:t> has been reported as a frequent complication of those sutures, </a:t>
            </a:r>
          </a:p>
          <a:p>
            <a:r>
              <a:rPr lang="en-US" dirty="0" smtClean="0"/>
              <a:t>with 18–54% frequency, which surely compromises fertility </a:t>
            </a:r>
          </a:p>
          <a:p>
            <a:r>
              <a:rPr lang="en-US" dirty="0" smtClean="0"/>
              <a:t>Sutures that run through the full thickness of both anterior and posterior uterine walls and infection are involved in this complication.</a:t>
            </a:r>
          </a:p>
          <a:p>
            <a:r>
              <a:rPr lang="en-US" dirty="0"/>
              <a:t>In order to prevent </a:t>
            </a:r>
            <a:r>
              <a:rPr lang="en-US" dirty="0" err="1"/>
              <a:t>synechia</a:t>
            </a:r>
            <a:r>
              <a:rPr lang="en-US" dirty="0"/>
              <a:t> and using two uterine bleeding control mechanisms,</a:t>
            </a:r>
          </a:p>
          <a:p>
            <a:r>
              <a:rPr lang="en-US" dirty="0"/>
              <a:t> we conceptualized and performed from 2006 to 2011 a new uterine compressive brace suture procedure </a:t>
            </a:r>
          </a:p>
          <a:p>
            <a:endParaRPr lang="en-US" dirty="0"/>
          </a:p>
        </p:txBody>
      </p:sp>
    </p:spTree>
    <p:extLst>
      <p:ext uri="{BB962C8B-B14F-4D97-AF65-F5344CB8AC3E}">
        <p14:creationId xmlns:p14="http://schemas.microsoft.com/office/powerpoint/2010/main" val="3595343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Surgical technique description</a:t>
            </a:r>
            <a:br>
              <a:rPr lang="en-US" b="1" dirty="0" smtClean="0"/>
            </a:br>
            <a:endParaRPr lang="en-US" dirty="0"/>
          </a:p>
        </p:txBody>
      </p:sp>
      <p:sp>
        <p:nvSpPr>
          <p:cNvPr id="3" name="Content Placeholder 2"/>
          <p:cNvSpPr>
            <a:spLocks noGrp="1"/>
          </p:cNvSpPr>
          <p:nvPr>
            <p:ph idx="1"/>
          </p:nvPr>
        </p:nvSpPr>
        <p:spPr/>
        <p:txBody>
          <a:bodyPr/>
          <a:lstStyle/>
          <a:p>
            <a:r>
              <a:rPr lang="en-US" dirty="0" smtClean="0"/>
              <a:t>The principle of the technique is a removable uterine brace suture, which compresses uterus against the pubis.</a:t>
            </a:r>
          </a:p>
          <a:p>
            <a:endParaRPr lang="en-US" dirty="0"/>
          </a:p>
        </p:txBody>
      </p:sp>
    </p:spTree>
    <p:extLst>
      <p:ext uri="{BB962C8B-B14F-4D97-AF65-F5344CB8AC3E}">
        <p14:creationId xmlns:p14="http://schemas.microsoft.com/office/powerpoint/2010/main" val="1269022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Under general anesthesia, </a:t>
            </a:r>
          </a:p>
          <a:p>
            <a:r>
              <a:rPr lang="en-US" dirty="0" smtClean="0"/>
              <a:t>the patient is placed in the Lloyd Davis position,</a:t>
            </a:r>
          </a:p>
          <a:p>
            <a:r>
              <a:rPr lang="en-US" dirty="0" smtClean="0"/>
              <a:t> a urinary catheter in place, and </a:t>
            </a:r>
          </a:p>
          <a:p>
            <a:r>
              <a:rPr lang="en-US" dirty="0" smtClean="0"/>
              <a:t>an assistant is positioned between the patient’s legs to assess vaginal bleeding. </a:t>
            </a:r>
          </a:p>
          <a:p>
            <a:r>
              <a:rPr lang="en-US" dirty="0" smtClean="0"/>
              <a:t>The same incision as for a cesarean section can be used or if PPH occurs after vaginal delivery, both below umbilical median or transversal incisions can be performed. </a:t>
            </a:r>
            <a:endParaRPr lang="en-US" dirty="0"/>
          </a:p>
        </p:txBody>
      </p:sp>
    </p:spTree>
    <p:extLst>
      <p:ext uri="{BB962C8B-B14F-4D97-AF65-F5344CB8AC3E}">
        <p14:creationId xmlns:p14="http://schemas.microsoft.com/office/powerpoint/2010/main" val="16269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After uterine exteriorization and pelvic exploration, </a:t>
            </a:r>
          </a:p>
          <a:p>
            <a:r>
              <a:rPr lang="en-US" dirty="0" smtClean="0"/>
              <a:t>a test is carried out to assess the effectiveness.</a:t>
            </a:r>
          </a:p>
          <a:p>
            <a:r>
              <a:rPr lang="en-US" dirty="0" smtClean="0"/>
              <a:t> We proceed by front curving and compressing the uterus against the pubis,</a:t>
            </a:r>
          </a:p>
          <a:p>
            <a:r>
              <a:rPr lang="en-US" dirty="0" smtClean="0"/>
              <a:t> if bleeding has decreased or stopped, </a:t>
            </a:r>
          </a:p>
          <a:p>
            <a:r>
              <a:rPr lang="en-US" dirty="0" smtClean="0"/>
              <a:t>the procedure has a high chance of stopping PPH</a:t>
            </a:r>
            <a:endParaRPr lang="en-US" dirty="0"/>
          </a:p>
        </p:txBody>
      </p:sp>
    </p:spTree>
    <p:extLst>
      <p:ext uri="{BB962C8B-B14F-4D97-AF65-F5344CB8AC3E}">
        <p14:creationId xmlns:p14="http://schemas.microsoft.com/office/powerpoint/2010/main" val="200336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0250"/>
            <a:ext cx="10515600" cy="334275"/>
          </a:xfrm>
        </p:spPr>
        <p:txBody>
          <a:bodyPr>
            <a:normAutofit fontScale="90000"/>
          </a:bodyPr>
          <a:lstStyle/>
          <a:p>
            <a:endParaRPr lang="en-US" dirty="0"/>
          </a:p>
        </p:txBody>
      </p:sp>
      <p:sp>
        <p:nvSpPr>
          <p:cNvPr id="3" name="Content Placeholder 2"/>
          <p:cNvSpPr>
            <a:spLocks noGrp="1"/>
          </p:cNvSpPr>
          <p:nvPr>
            <p:ph idx="1"/>
          </p:nvPr>
        </p:nvSpPr>
        <p:spPr/>
        <p:txBody>
          <a:bodyPr/>
          <a:lstStyle/>
          <a:p>
            <a:r>
              <a:rPr lang="en-US" dirty="0" smtClean="0"/>
              <a:t>First, the bladder peritoneum is reflected inferiorly. </a:t>
            </a:r>
          </a:p>
          <a:p>
            <a:r>
              <a:rPr lang="en-US" dirty="0" smtClean="0"/>
              <a:t>Using a number 2 sliding non-</a:t>
            </a:r>
            <a:r>
              <a:rPr lang="en-US" dirty="0" err="1" smtClean="0"/>
              <a:t>resorbable</a:t>
            </a:r>
            <a:r>
              <a:rPr lang="en-US" dirty="0" smtClean="0"/>
              <a:t> suture wire with 70 mm round-bodied hand needle or with wire guide, </a:t>
            </a:r>
          </a:p>
          <a:p>
            <a:r>
              <a:rPr lang="en-US" dirty="0" smtClean="0"/>
              <a:t>the first stitch is applied from outside, </a:t>
            </a:r>
          </a:p>
          <a:p>
            <a:r>
              <a:rPr lang="en-US" dirty="0" smtClean="0"/>
              <a:t>running through the full thickness of anterior abdominal wall above the pubis immediately and 2 cm laterally from the median line.</a:t>
            </a:r>
          </a:p>
          <a:p>
            <a:r>
              <a:rPr lang="en-US" dirty="0" smtClean="0"/>
              <a:t> Starting from the right side or left side is the same.</a:t>
            </a:r>
            <a:endParaRPr lang="en-US" dirty="0"/>
          </a:p>
        </p:txBody>
      </p:sp>
      <p:pic>
        <p:nvPicPr>
          <p:cNvPr id="1026" name="Picture 2" descr="Fig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8716" y="-1"/>
            <a:ext cx="2843284" cy="214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123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After that, the needle is passed through the inferior uterine segment from the anterior to posterior wall as low as possible, </a:t>
            </a:r>
          </a:p>
          <a:p>
            <a:r>
              <a:rPr lang="en-US" dirty="0" smtClean="0"/>
              <a:t>under sutured </a:t>
            </a:r>
            <a:r>
              <a:rPr lang="en-US" dirty="0" err="1" smtClean="0"/>
              <a:t>hysterotomy</a:t>
            </a:r>
            <a:r>
              <a:rPr lang="en-US" dirty="0" smtClean="0"/>
              <a:t>, and 2 cm inside from uterine artery cross. </a:t>
            </a:r>
          </a:p>
          <a:p>
            <a:r>
              <a:rPr lang="en-US" dirty="0" smtClean="0"/>
              <a:t>The wire is then passed over as a brace to compress the uterine fundus by approximately 3 or 4 cm inside the corneal border</a:t>
            </a:r>
            <a:endParaRPr lang="en-US" dirty="0"/>
          </a:p>
        </p:txBody>
      </p:sp>
      <p:pic>
        <p:nvPicPr>
          <p:cNvPr id="3074" name="Picture 2" descr="Fig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3047" y="-1"/>
            <a:ext cx="2418953" cy="182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807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1091</Words>
  <Application>Microsoft Office PowerPoint</Application>
  <PresentationFormat>Widescreen</PresentationFormat>
  <Paragraphs>102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Aboulfalah Removable Uterine Compression  Brace Suture</vt:lpstr>
      <vt:lpstr> “A new removable uterine compression by a brace suture in the management of severe postpartum hemorrhage” </vt:lpstr>
      <vt:lpstr>PowerPoint Presentation</vt:lpstr>
      <vt:lpstr>PowerPoint Presentation</vt:lpstr>
      <vt:lpstr>Surgical technique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Modification Of Aboulfalah Removable Uterine Compression  Brace Suture </vt:lpstr>
      <vt:lpstr> Results </vt:lpstr>
      <vt:lpstr>Discussion </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removable  uterine compression sutures</dc:title>
  <dc:creator>MHennawy</dc:creator>
  <cp:lastModifiedBy>MHennawy</cp:lastModifiedBy>
  <cp:revision>31</cp:revision>
  <dcterms:created xsi:type="dcterms:W3CDTF">2017-09-13T21:59:32Z</dcterms:created>
  <dcterms:modified xsi:type="dcterms:W3CDTF">2017-09-16T18:08:48Z</dcterms:modified>
</cp:coreProperties>
</file>