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76" r:id="rId3"/>
    <p:sldId id="277" r:id="rId4"/>
    <p:sldId id="257" r:id="rId5"/>
    <p:sldId id="258" r:id="rId6"/>
    <p:sldId id="313" r:id="rId7"/>
    <p:sldId id="286" r:id="rId8"/>
    <p:sldId id="259" r:id="rId9"/>
    <p:sldId id="305" r:id="rId10"/>
    <p:sldId id="306" r:id="rId11"/>
    <p:sldId id="307" r:id="rId12"/>
    <p:sldId id="308" r:id="rId13"/>
    <p:sldId id="321" r:id="rId14"/>
    <p:sldId id="270" r:id="rId15"/>
    <p:sldId id="323" r:id="rId16"/>
    <p:sldId id="279" r:id="rId17"/>
    <p:sldId id="312" r:id="rId18"/>
    <p:sldId id="272" r:id="rId19"/>
    <p:sldId id="324" r:id="rId20"/>
    <p:sldId id="260" r:id="rId21"/>
    <p:sldId id="261" r:id="rId22"/>
    <p:sldId id="285" r:id="rId23"/>
    <p:sldId id="282" r:id="rId24"/>
    <p:sldId id="281" r:id="rId25"/>
    <p:sldId id="284" r:id="rId26"/>
    <p:sldId id="314" r:id="rId27"/>
    <p:sldId id="262" r:id="rId28"/>
    <p:sldId id="325" r:id="rId29"/>
    <p:sldId id="287" r:id="rId30"/>
    <p:sldId id="273" r:id="rId31"/>
    <p:sldId id="288" r:id="rId32"/>
    <p:sldId id="289" r:id="rId33"/>
    <p:sldId id="290" r:id="rId34"/>
    <p:sldId id="315" r:id="rId35"/>
    <p:sldId id="316" r:id="rId36"/>
    <p:sldId id="317" r:id="rId37"/>
    <p:sldId id="318" r:id="rId38"/>
    <p:sldId id="319" r:id="rId39"/>
    <p:sldId id="320" r:id="rId40"/>
    <p:sldId id="296" r:id="rId41"/>
    <p:sldId id="297" r:id="rId42"/>
    <p:sldId id="298" r:id="rId43"/>
    <p:sldId id="322" r:id="rId44"/>
    <p:sldId id="300" r:id="rId45"/>
    <p:sldId id="263" r:id="rId46"/>
    <p:sldId id="311" r:id="rId47"/>
    <p:sldId id="327" r:id="rId48"/>
    <p:sldId id="326" r:id="rId49"/>
    <p:sldId id="26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82" autoAdjust="0"/>
    <p:restoredTop sz="94660"/>
  </p:normalViewPr>
  <p:slideViewPr>
    <p:cSldViewPr snapToGrid="0">
      <p:cViewPr varScale="1">
        <p:scale>
          <a:sx n="70" d="100"/>
          <a:sy n="70" d="100"/>
        </p:scale>
        <p:origin x="90"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C8AA2-ED6E-41AE-94CA-26C9CCE1338F}" type="datetimeFigureOut">
              <a:rPr lang="en-US" smtClean="0"/>
              <a:pPr/>
              <a:t>22-Jan-18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CED8B-1F97-4E48-BB35-D3BE521AEA29}" type="slidenum">
              <a:rPr lang="en-US" smtClean="0"/>
              <a:pPr/>
              <a:t>‹#›</a:t>
            </a:fld>
            <a:endParaRPr lang="en-US"/>
          </a:p>
        </p:txBody>
      </p:sp>
    </p:spTree>
    <p:extLst>
      <p:ext uri="{BB962C8B-B14F-4D97-AF65-F5344CB8AC3E}">
        <p14:creationId xmlns:p14="http://schemas.microsoft.com/office/powerpoint/2010/main" val="263043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B18E22-F9C4-405E-9111-7AE71B5AE91A}"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201641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B18E22-F9C4-405E-9111-7AE71B5AE91A}"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168399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B18E22-F9C4-405E-9111-7AE71B5AE91A}"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372808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B18E22-F9C4-405E-9111-7AE71B5AE91A}"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42985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B18E22-F9C4-405E-9111-7AE71B5AE91A}"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162278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B18E22-F9C4-405E-9111-7AE71B5AE91A}"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132522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B18E22-F9C4-405E-9111-7AE71B5AE91A}" type="datetimeFigureOut">
              <a:rPr lang="en-US" smtClean="0"/>
              <a:pPr/>
              <a:t>22-Jan-18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12932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B18E22-F9C4-405E-9111-7AE71B5AE91A}" type="datetimeFigureOut">
              <a:rPr lang="en-US" smtClean="0"/>
              <a:pPr/>
              <a:t>22-Jan-18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8955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18E22-F9C4-405E-9111-7AE71B5AE91A}" type="datetimeFigureOut">
              <a:rPr lang="en-US" smtClean="0"/>
              <a:pPr/>
              <a:t>22-Jan-18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391494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B18E22-F9C4-405E-9111-7AE71B5AE91A}"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193107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B18E22-F9C4-405E-9111-7AE71B5AE91A}"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643BD-041F-4B17-B391-940325C4C132}" type="slidenum">
              <a:rPr lang="en-US" smtClean="0"/>
              <a:pPr/>
              <a:t>‹#›</a:t>
            </a:fld>
            <a:endParaRPr lang="en-US"/>
          </a:p>
        </p:txBody>
      </p:sp>
    </p:spTree>
    <p:extLst>
      <p:ext uri="{BB962C8B-B14F-4D97-AF65-F5344CB8AC3E}">
        <p14:creationId xmlns:p14="http://schemas.microsoft.com/office/powerpoint/2010/main" val="250578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18E22-F9C4-405E-9111-7AE71B5AE91A}" type="datetimeFigureOut">
              <a:rPr lang="en-US" smtClean="0"/>
              <a:pPr/>
              <a:t>22-Jan-18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643BD-041F-4B17-B391-940325C4C132}" type="slidenum">
              <a:rPr lang="en-US" smtClean="0"/>
              <a:pPr/>
              <a:t>‹#›</a:t>
            </a:fld>
            <a:endParaRPr lang="en-US"/>
          </a:p>
        </p:txBody>
      </p:sp>
    </p:spTree>
    <p:extLst>
      <p:ext uri="{BB962C8B-B14F-4D97-AF65-F5344CB8AC3E}">
        <p14:creationId xmlns:p14="http://schemas.microsoft.com/office/powerpoint/2010/main" val="4174022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9803" y="0"/>
            <a:ext cx="9162197" cy="4230806"/>
          </a:xfrm>
        </p:spPr>
        <p:txBody>
          <a:bodyPr>
            <a:noAutofit/>
          </a:bodyPr>
          <a:lstStyle/>
          <a:p>
            <a:r>
              <a:rPr lang="en-US" sz="9600" b="1" dirty="0" smtClean="0">
                <a:solidFill>
                  <a:srgbClr val="FF0000"/>
                </a:solidFill>
              </a:rPr>
              <a:t>Fritsch-</a:t>
            </a:r>
            <a:r>
              <a:rPr lang="en-US" sz="9600" b="1" dirty="0" err="1" smtClean="0">
                <a:solidFill>
                  <a:srgbClr val="FF0000"/>
                </a:solidFill>
              </a:rPr>
              <a:t>Asherman’s</a:t>
            </a:r>
            <a:r>
              <a:rPr lang="en-US" sz="9600" b="1" dirty="0" smtClean="0">
                <a:solidFill>
                  <a:srgbClr val="FF0000"/>
                </a:solidFill>
              </a:rPr>
              <a:t/>
            </a:r>
            <a:br>
              <a:rPr lang="en-US" sz="9600" b="1" dirty="0" smtClean="0">
                <a:solidFill>
                  <a:srgbClr val="FF0000"/>
                </a:solidFill>
              </a:rPr>
            </a:br>
            <a:r>
              <a:rPr lang="en-US" sz="9600" b="1" dirty="0" smtClean="0">
                <a:solidFill>
                  <a:srgbClr val="FF0000"/>
                </a:solidFill>
              </a:rPr>
              <a:t> Syndrome ( AS)</a:t>
            </a:r>
            <a:endParaRPr lang="en-US" sz="9600" b="1" dirty="0">
              <a:solidFill>
                <a:srgbClr val="FF0000"/>
              </a:solidFill>
            </a:endParaRPr>
          </a:p>
        </p:txBody>
      </p:sp>
      <p:pic>
        <p:nvPicPr>
          <p:cNvPr id="4" name="Picture 5"/>
          <p:cNvPicPr>
            <a:picLocks noChangeAspect="1"/>
          </p:cNvPicPr>
          <p:nvPr/>
        </p:nvPicPr>
        <p:blipFill>
          <a:blip r:embed="rId2"/>
          <a:srcRect/>
          <a:stretch>
            <a:fillRect/>
          </a:stretch>
        </p:blipFill>
        <p:spPr bwMode="auto">
          <a:xfrm>
            <a:off x="0" y="0"/>
            <a:ext cx="2713038" cy="2678113"/>
          </a:xfrm>
          <a:prstGeom prst="rect">
            <a:avLst/>
          </a:prstGeom>
          <a:noFill/>
          <a:ln w="9525">
            <a:noFill/>
            <a:miter lim="800000"/>
            <a:headEnd/>
            <a:tailEnd/>
          </a:ln>
        </p:spPr>
      </p:pic>
      <p:sp>
        <p:nvSpPr>
          <p:cNvPr id="5" name="Subtitle 2"/>
          <p:cNvSpPr txBox="1">
            <a:spLocks/>
          </p:cNvSpPr>
          <p:nvPr/>
        </p:nvSpPr>
        <p:spPr bwMode="auto">
          <a:xfrm>
            <a:off x="284018" y="4946073"/>
            <a:ext cx="4662055" cy="1551709"/>
          </a:xfrm>
          <a:prstGeom prst="rect">
            <a:avLst/>
          </a:prstGeom>
          <a:noFill/>
          <a:ln>
            <a:noFill/>
          </a:ln>
          <a:effectLst/>
          <a:extLst/>
        </p:spPr>
        <p:txBody>
          <a:bodyPr>
            <a:normAutofit/>
          </a:bodyPr>
          <a:lstStyle>
            <a:lvl1pPr marL="342900" indent="-342900" algn="r" rtl="1"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FontTx/>
              <a:buNone/>
              <a:defRPr/>
            </a:pPr>
            <a:r>
              <a:rPr lang="en-US" altLang="en-US" sz="2600" b="1" dirty="0" err="1" smtClean="0"/>
              <a:t>Dr</a:t>
            </a:r>
            <a:r>
              <a:rPr lang="en-US" altLang="en-US" sz="2600" b="1" dirty="0" smtClean="0"/>
              <a:t> Muhammad M Al </a:t>
            </a:r>
            <a:r>
              <a:rPr lang="en-US" altLang="en-US" sz="2600" b="1" dirty="0" err="1" smtClean="0"/>
              <a:t>Hennawy</a:t>
            </a:r>
            <a:r>
              <a:rPr lang="en-US" altLang="en-US" sz="4800" b="1" dirty="0" smtClean="0"/>
              <a:t/>
            </a:r>
            <a:br>
              <a:rPr lang="en-US" altLang="en-US" sz="4800" b="1" dirty="0" smtClean="0"/>
            </a:br>
            <a:r>
              <a:rPr lang="en-US" altLang="en-US" sz="2400" b="1" dirty="0" smtClean="0"/>
              <a:t>Ob/</a:t>
            </a:r>
            <a:r>
              <a:rPr lang="en-US" altLang="en-US" sz="2400" b="1" dirty="0" err="1" smtClean="0"/>
              <a:t>gyn</a:t>
            </a:r>
            <a:r>
              <a:rPr lang="en-US" altLang="en-US" sz="2400" b="1" dirty="0" smtClean="0"/>
              <a:t> consultant</a:t>
            </a:r>
            <a:br>
              <a:rPr lang="en-US" altLang="en-US" sz="2400" b="1" dirty="0" smtClean="0"/>
            </a:br>
            <a:r>
              <a:rPr lang="en-US" altLang="en-US" sz="2000" b="1" dirty="0" smtClean="0"/>
              <a:t>Egypt</a:t>
            </a:r>
            <a:br>
              <a:rPr lang="en-US" altLang="en-US" sz="2000" b="1" dirty="0" smtClean="0"/>
            </a:br>
            <a:r>
              <a:rPr lang="en-US" altLang="en-US" sz="2000" b="1" dirty="0" smtClean="0"/>
              <a:t>mmhennawy.site44.com</a:t>
            </a:r>
            <a:endParaRPr lang="en-US" altLang="en-US" sz="2900" b="1" dirty="0" smtClean="0"/>
          </a:p>
          <a:p>
            <a:pPr algn="ctr" rtl="0">
              <a:defRPr/>
            </a:pPr>
            <a:endParaRPr lang="en-US" dirty="0"/>
          </a:p>
        </p:txBody>
      </p:sp>
      <p:pic>
        <p:nvPicPr>
          <p:cNvPr id="4098" name="Picture 2"/>
          <p:cNvPicPr>
            <a:picLocks noChangeAspect="1" noChangeArrowheads="1"/>
          </p:cNvPicPr>
          <p:nvPr/>
        </p:nvPicPr>
        <p:blipFill>
          <a:blip r:embed="rId3"/>
          <a:srcRect/>
          <a:stretch>
            <a:fillRect/>
          </a:stretch>
        </p:blipFill>
        <p:spPr bwMode="auto">
          <a:xfrm>
            <a:off x="9362364" y="4391628"/>
            <a:ext cx="2829636" cy="2466372"/>
          </a:xfrm>
          <a:prstGeom prst="rect">
            <a:avLst/>
          </a:prstGeom>
          <a:noFill/>
          <a:ln w="9525">
            <a:noFill/>
            <a:miter lim="800000"/>
            <a:headEnd/>
            <a:tailEnd/>
          </a:ln>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4966" y="4391629"/>
            <a:ext cx="1847398" cy="2466372"/>
          </a:xfrm>
          <a:prstGeom prst="rect">
            <a:avLst/>
          </a:prstGeom>
        </p:spPr>
      </p:pic>
    </p:spTree>
    <p:extLst>
      <p:ext uri="{BB962C8B-B14F-4D97-AF65-F5344CB8AC3E}">
        <p14:creationId xmlns:p14="http://schemas.microsoft.com/office/powerpoint/2010/main" val="112190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 – March Classification by hysteroscopy 1978</a:t>
            </a:r>
            <a:endParaRPr lang="en-US" dirty="0"/>
          </a:p>
        </p:txBody>
      </p:sp>
      <p:pic>
        <p:nvPicPr>
          <p:cNvPr id="5" name="Picture 2" descr="C:\Documents and Settings\mmhennawy\Desktop\asherman syndrome\hy clss.JPG"/>
          <p:cNvPicPr>
            <a:picLocks noChangeAspect="1" noChangeArrowheads="1"/>
          </p:cNvPicPr>
          <p:nvPr/>
        </p:nvPicPr>
        <p:blipFill>
          <a:blip r:embed="rId2"/>
          <a:srcRect/>
          <a:stretch>
            <a:fillRect/>
          </a:stretch>
        </p:blipFill>
        <p:spPr bwMode="auto">
          <a:xfrm>
            <a:off x="838200" y="1690688"/>
            <a:ext cx="10268668" cy="409811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1" y="133114"/>
            <a:ext cx="11586949" cy="810736"/>
          </a:xfrm>
        </p:spPr>
        <p:txBody>
          <a:bodyPr/>
          <a:lstStyle/>
          <a:p>
            <a:pPr algn="ctr"/>
            <a:r>
              <a:rPr lang="en-US" dirty="0" smtClean="0"/>
              <a:t>c - Classification by American Fertility Society 1988</a:t>
            </a:r>
            <a:endParaRPr lang="en-US" dirty="0"/>
          </a:p>
        </p:txBody>
      </p:sp>
      <p:pic>
        <p:nvPicPr>
          <p:cNvPr id="4" name="Picture 3"/>
          <p:cNvPicPr>
            <a:picLocks noChangeAspect="1"/>
          </p:cNvPicPr>
          <p:nvPr/>
        </p:nvPicPr>
        <p:blipFill>
          <a:blip r:embed="rId2"/>
          <a:stretch>
            <a:fillRect/>
          </a:stretch>
        </p:blipFill>
        <p:spPr>
          <a:xfrm>
            <a:off x="909539" y="1207722"/>
            <a:ext cx="5115946" cy="565027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40021" cy="1325563"/>
          </a:xfrm>
        </p:spPr>
        <p:txBody>
          <a:bodyPr/>
          <a:lstStyle/>
          <a:p>
            <a:pPr algn="ctr"/>
            <a:r>
              <a:rPr lang="en-US" dirty="0" smtClean="0"/>
              <a:t>d - Classification by </a:t>
            </a:r>
            <a:r>
              <a:rPr lang="en-US" dirty="0" err="1" smtClean="0"/>
              <a:t>clinicohysteroscopy</a:t>
            </a:r>
            <a:endParaRPr lang="en-US" dirty="0"/>
          </a:p>
        </p:txBody>
      </p:sp>
      <p:pic>
        <p:nvPicPr>
          <p:cNvPr id="4" name="Picture 3"/>
          <p:cNvPicPr>
            <a:picLocks noChangeAspect="1"/>
          </p:cNvPicPr>
          <p:nvPr/>
        </p:nvPicPr>
        <p:blipFill>
          <a:blip r:embed="rId2"/>
          <a:stretch>
            <a:fillRect/>
          </a:stretch>
        </p:blipFill>
        <p:spPr>
          <a:xfrm>
            <a:off x="7007194" y="163773"/>
            <a:ext cx="4862945" cy="658832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8" y="0"/>
            <a:ext cx="10515600" cy="662781"/>
          </a:xfrm>
        </p:spPr>
        <p:txBody>
          <a:bodyPr>
            <a:normAutofit fontScale="90000"/>
          </a:bodyPr>
          <a:lstStyle/>
          <a:p>
            <a:pPr algn="ctr"/>
            <a:r>
              <a:rPr lang="en-US" dirty="0" smtClean="0"/>
              <a:t>e -European Society Of Hysteroscopy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501" y="932372"/>
            <a:ext cx="10387084" cy="5644955"/>
          </a:xfrm>
        </p:spPr>
      </p:pic>
    </p:spTree>
    <p:extLst>
      <p:ext uri="{BB962C8B-B14F-4D97-AF65-F5344CB8AC3E}">
        <p14:creationId xmlns:p14="http://schemas.microsoft.com/office/powerpoint/2010/main" val="131841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Unstuck Asherman's or endometrial sclerosis</a:t>
            </a:r>
            <a:endParaRPr lang="en-US" dirty="0"/>
          </a:p>
        </p:txBody>
      </p:sp>
      <p:sp>
        <p:nvSpPr>
          <p:cNvPr id="3" name="Content Placeholder 2"/>
          <p:cNvSpPr>
            <a:spLocks noGrp="1"/>
          </p:cNvSpPr>
          <p:nvPr>
            <p:ph idx="1"/>
          </p:nvPr>
        </p:nvSpPr>
        <p:spPr/>
        <p:txBody>
          <a:bodyPr/>
          <a:lstStyle/>
          <a:p>
            <a:r>
              <a:rPr lang="en-US" dirty="0" smtClean="0"/>
              <a:t>There is a variant of Asherman's Syndrome called "Unstuck Asherman's or endometrial sclerosis that is more difficult to treat.</a:t>
            </a:r>
          </a:p>
          <a:p>
            <a:r>
              <a:rPr lang="en-US" dirty="0" smtClean="0"/>
              <a:t> In this condition, which may coexist with the presence of adhesions, the uterine walls are not stuck together. Instead, the endometrium has been denuded. </a:t>
            </a:r>
          </a:p>
          <a:p>
            <a:r>
              <a:rPr lang="en-US" dirty="0" smtClean="0"/>
              <a:t>Although curettage can cause this condition, it is more likely after uterine surgery, such as myomectomy. </a:t>
            </a:r>
          </a:p>
          <a:p>
            <a:r>
              <a:rPr lang="en-US" dirty="0" smtClean="0"/>
              <a:t>In these cases the endometrium, or at least its basal layer, has been removed or destroyed.</a:t>
            </a:r>
            <a:endParaRPr lang="en-US" dirty="0"/>
          </a:p>
        </p:txBody>
      </p:sp>
    </p:spTree>
    <p:extLst>
      <p:ext uri="{BB962C8B-B14F-4D97-AF65-F5344CB8AC3E}">
        <p14:creationId xmlns:p14="http://schemas.microsoft.com/office/powerpoint/2010/main" val="75315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Intended  </a:t>
            </a:r>
            <a:r>
              <a:rPr lang="en-US" dirty="0" err="1" smtClean="0"/>
              <a:t>Asherman</a:t>
            </a:r>
            <a:r>
              <a:rPr lang="en-US" dirty="0" smtClean="0"/>
              <a:t> Syndrome</a:t>
            </a:r>
            <a:endParaRPr lang="en-US" dirty="0"/>
          </a:p>
        </p:txBody>
      </p:sp>
      <p:sp>
        <p:nvSpPr>
          <p:cNvPr id="3" name="Content Placeholder 2"/>
          <p:cNvSpPr>
            <a:spLocks noGrp="1"/>
          </p:cNvSpPr>
          <p:nvPr>
            <p:ph idx="1"/>
          </p:nvPr>
        </p:nvSpPr>
        <p:spPr/>
        <p:txBody>
          <a:bodyPr/>
          <a:lstStyle/>
          <a:p>
            <a:r>
              <a:rPr lang="en-US" dirty="0"/>
              <a:t>In patients with persistent excessive uterine bleeding (</a:t>
            </a:r>
            <a:r>
              <a:rPr lang="en-US" dirty="0" err="1"/>
              <a:t>hypermenorrhea</a:t>
            </a:r>
            <a:r>
              <a:rPr lang="en-US" dirty="0"/>
              <a:t>), </a:t>
            </a:r>
            <a:endParaRPr lang="en-US" dirty="0" smtClean="0"/>
          </a:p>
          <a:p>
            <a:r>
              <a:rPr lang="en-US" dirty="0" smtClean="0"/>
              <a:t>Specific </a:t>
            </a:r>
            <a:r>
              <a:rPr lang="en-US" dirty="0"/>
              <a:t>procedures to create these adhesions throughout the uterine cavity is the desired goal to control the bleeding. </a:t>
            </a:r>
            <a:endParaRPr lang="en-US" dirty="0" smtClean="0"/>
          </a:p>
          <a:p>
            <a:r>
              <a:rPr lang="en-US" dirty="0" smtClean="0"/>
              <a:t>These </a:t>
            </a:r>
            <a:r>
              <a:rPr lang="en-US" dirty="0"/>
              <a:t>procedures are done to ablate the endometrium and create the scarring. </a:t>
            </a:r>
          </a:p>
          <a:p>
            <a:endParaRPr lang="en-US" dirty="0"/>
          </a:p>
        </p:txBody>
      </p:sp>
    </p:spTree>
    <p:extLst>
      <p:ext uri="{BB962C8B-B14F-4D97-AF65-F5344CB8AC3E}">
        <p14:creationId xmlns:p14="http://schemas.microsoft.com/office/powerpoint/2010/main" val="1391029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216634"/>
            <a:ext cx="8084127" cy="847891"/>
          </a:xfrm>
        </p:spPr>
        <p:txBody>
          <a:bodyPr/>
          <a:lstStyle/>
          <a:p>
            <a:r>
              <a:rPr lang="en-US" dirty="0" smtClean="0">
                <a:solidFill>
                  <a:srgbClr val="FF0000"/>
                </a:solidFill>
              </a:rPr>
              <a:t>          </a:t>
            </a:r>
            <a:r>
              <a:rPr lang="en-US" sz="3600" dirty="0" err="1" smtClean="0">
                <a:solidFill>
                  <a:srgbClr val="FF0000"/>
                </a:solidFill>
              </a:rPr>
              <a:t>Pathophysiology</a:t>
            </a:r>
            <a:r>
              <a:rPr lang="en-US" sz="3600" dirty="0" smtClean="0">
                <a:solidFill>
                  <a:srgbClr val="FF0000"/>
                </a:solidFill>
              </a:rPr>
              <a:t> of AS and IUA </a:t>
            </a:r>
            <a:endParaRPr lang="en-US" dirty="0">
              <a:solidFill>
                <a:srgbClr val="FF0000"/>
              </a:solidFill>
            </a:endParaRPr>
          </a:p>
        </p:txBody>
      </p:sp>
      <p:sp>
        <p:nvSpPr>
          <p:cNvPr id="3" name="Content Placeholder 2"/>
          <p:cNvSpPr>
            <a:spLocks noGrp="1"/>
          </p:cNvSpPr>
          <p:nvPr>
            <p:ph idx="1"/>
          </p:nvPr>
        </p:nvSpPr>
        <p:spPr>
          <a:xfrm>
            <a:off x="252276" y="1064525"/>
            <a:ext cx="9260214" cy="5622878"/>
          </a:xfrm>
        </p:spPr>
        <p:txBody>
          <a:bodyPr>
            <a:normAutofit/>
          </a:bodyPr>
          <a:lstStyle/>
          <a:p>
            <a:r>
              <a:rPr lang="en-US" dirty="0" smtClean="0"/>
              <a:t>Intrauterine </a:t>
            </a:r>
            <a:r>
              <a:rPr lang="en-US" dirty="0"/>
              <a:t>adhesions result secondary to trauma to the basal layer of the endometrium with subsequent scarring</a:t>
            </a:r>
            <a:r>
              <a:rPr lang="en-US" baseline="30000" dirty="0"/>
              <a:t> </a:t>
            </a:r>
            <a:endParaRPr lang="en-US" dirty="0" smtClean="0"/>
          </a:p>
          <a:p>
            <a:r>
              <a:rPr lang="en-US" dirty="0" smtClean="0"/>
              <a:t>Electric microscopic evaluation of endometrial </a:t>
            </a:r>
            <a:r>
              <a:rPr lang="en-US" dirty="0" smtClean="0"/>
              <a:t>glandular </a:t>
            </a:r>
            <a:r>
              <a:rPr lang="en-US" dirty="0" smtClean="0"/>
              <a:t>cells of women affected by severe AS revealed significant sub-cellular modifications such as ribosome lost, mitochondria swelling vascular closure and hypoxic cellular modifications</a:t>
            </a:r>
          </a:p>
          <a:p>
            <a:r>
              <a:rPr lang="en-US" dirty="0"/>
              <a:t>The adhesions are composed of </a:t>
            </a:r>
            <a:r>
              <a:rPr lang="en-US" dirty="0" err="1"/>
              <a:t>fibromuscular</a:t>
            </a:r>
            <a:r>
              <a:rPr lang="en-US" dirty="0"/>
              <a:t>-connective tissue bands with or without surrounding superficial epithelial cells or glandular tissue.</a:t>
            </a:r>
          </a:p>
          <a:p>
            <a:r>
              <a:rPr lang="en-US" dirty="0" smtClean="0"/>
              <a:t>An impaired vascularity of both endometrium and myometrium has been demonstrated by using pelvic angiography in patients with dense IUA</a:t>
            </a:r>
            <a:endParaRPr lang="en-US" dirty="0"/>
          </a:p>
        </p:txBody>
      </p:sp>
      <p:pic>
        <p:nvPicPr>
          <p:cNvPr id="3074" name="Picture 2" descr="C:\Documents and Settings\mmhennawy\Desktop\as1.JPG"/>
          <p:cNvPicPr>
            <a:picLocks noChangeAspect="1" noChangeArrowheads="1"/>
          </p:cNvPicPr>
          <p:nvPr/>
        </p:nvPicPr>
        <p:blipFill>
          <a:blip r:embed="rId2"/>
          <a:srcRect/>
          <a:stretch>
            <a:fillRect/>
          </a:stretch>
        </p:blipFill>
        <p:spPr bwMode="auto">
          <a:xfrm>
            <a:off x="9491305" y="2934269"/>
            <a:ext cx="2700695" cy="3018424"/>
          </a:xfrm>
          <a:prstGeom prst="rect">
            <a:avLst/>
          </a:prstGeom>
          <a:noFill/>
        </p:spPr>
      </p:pic>
    </p:spTree>
    <p:extLst>
      <p:ext uri="{BB962C8B-B14F-4D97-AF65-F5344CB8AC3E}">
        <p14:creationId xmlns:p14="http://schemas.microsoft.com/office/powerpoint/2010/main" val="2673452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normAutofit fontScale="90000"/>
          </a:bodyPr>
          <a:lstStyle/>
          <a:p>
            <a:pPr algn="ctr"/>
            <a:r>
              <a:rPr lang="en-US" b="1" dirty="0"/>
              <a:t/>
            </a:r>
            <a:br>
              <a:rPr lang="en-US" b="1" dirty="0"/>
            </a:br>
            <a:r>
              <a:rPr lang="en-US" b="1" dirty="0"/>
              <a:t>Causes</a:t>
            </a:r>
            <a:br>
              <a:rPr lang="en-US" b="1" dirty="0"/>
            </a:br>
            <a:endParaRPr lang="en-US" dirty="0"/>
          </a:p>
        </p:txBody>
      </p:sp>
      <p:sp>
        <p:nvSpPr>
          <p:cNvPr id="3" name="Content Placeholder 2"/>
          <p:cNvSpPr>
            <a:spLocks noGrp="1"/>
          </p:cNvSpPr>
          <p:nvPr>
            <p:ph idx="1"/>
          </p:nvPr>
        </p:nvSpPr>
        <p:spPr>
          <a:xfrm>
            <a:off x="838200" y="1296537"/>
            <a:ext cx="10515600" cy="4880426"/>
          </a:xfrm>
        </p:spPr>
        <p:txBody>
          <a:bodyPr/>
          <a:lstStyle/>
          <a:p>
            <a:r>
              <a:rPr lang="en-US" dirty="0" smtClean="0">
                <a:solidFill>
                  <a:srgbClr val="FF0000"/>
                </a:solidFill>
              </a:rPr>
              <a:t>Damage </a:t>
            </a:r>
            <a:r>
              <a:rPr lang="en-US" dirty="0">
                <a:solidFill>
                  <a:srgbClr val="FF0000"/>
                </a:solidFill>
              </a:rPr>
              <a:t>to basilar layer </a:t>
            </a:r>
            <a:r>
              <a:rPr lang="en-US" dirty="0"/>
              <a:t>of endometrium secondary to vigorous dilation and curettage (</a:t>
            </a:r>
            <a:r>
              <a:rPr lang="en-US" dirty="0" smtClean="0"/>
              <a:t>D&amp;C) , retained placenta </a:t>
            </a:r>
            <a:r>
              <a:rPr lang="en-US" dirty="0"/>
              <a:t>,intrauterine myomectomy, cesarean delivery ,</a:t>
            </a:r>
            <a:r>
              <a:rPr lang="en-US" dirty="0" err="1"/>
              <a:t>hystrescopic</a:t>
            </a:r>
            <a:r>
              <a:rPr lang="en-US" dirty="0"/>
              <a:t> procedures , </a:t>
            </a:r>
            <a:r>
              <a:rPr lang="en-US" dirty="0" err="1"/>
              <a:t>metroplasty</a:t>
            </a:r>
            <a:r>
              <a:rPr lang="en-US" dirty="0"/>
              <a:t> , uterine artery </a:t>
            </a:r>
            <a:r>
              <a:rPr lang="en-US" dirty="0" err="1"/>
              <a:t>embolisation</a:t>
            </a:r>
            <a:r>
              <a:rPr lang="en-US" dirty="0"/>
              <a:t> , pelvic radiation  or </a:t>
            </a:r>
            <a:endParaRPr lang="en-US" dirty="0" smtClean="0"/>
          </a:p>
          <a:p>
            <a:r>
              <a:rPr lang="en-US" dirty="0" err="1" smtClean="0">
                <a:solidFill>
                  <a:srgbClr val="FF0000"/>
                </a:solidFill>
              </a:rPr>
              <a:t>Endometritis</a:t>
            </a:r>
            <a:r>
              <a:rPr lang="en-US" dirty="0" smtClean="0"/>
              <a:t>  (infection , genital </a:t>
            </a:r>
            <a:r>
              <a:rPr lang="en-US" dirty="0"/>
              <a:t>tuberculosis and </a:t>
            </a:r>
            <a:r>
              <a:rPr lang="en-US" dirty="0" err="1" smtClean="0"/>
              <a:t>schistosomiasis</a:t>
            </a:r>
            <a:r>
              <a:rPr lang="en-US" dirty="0" smtClean="0"/>
              <a:t> </a:t>
            </a:r>
            <a:r>
              <a:rPr lang="en-US" dirty="0" smtClean="0"/>
              <a:t>) or</a:t>
            </a:r>
            <a:endParaRPr lang="en-US" dirty="0" smtClean="0"/>
          </a:p>
          <a:p>
            <a:r>
              <a:rPr lang="en-US" dirty="0" smtClean="0">
                <a:solidFill>
                  <a:srgbClr val="FF0000"/>
                </a:solidFill>
              </a:rPr>
              <a:t>Hypogonadism</a:t>
            </a:r>
          </a:p>
          <a:p>
            <a:r>
              <a:rPr lang="en-US" dirty="0"/>
              <a:t>Although not clearly identified, a possible </a:t>
            </a:r>
            <a:r>
              <a:rPr lang="en-US" dirty="0">
                <a:solidFill>
                  <a:srgbClr val="FF0000"/>
                </a:solidFill>
              </a:rPr>
              <a:t>genetic factor </a:t>
            </a:r>
            <a:r>
              <a:rPr lang="en-US" dirty="0"/>
              <a:t>could explain why certain patients show more frequent adhesions incidence and recurrence, or why IUA adhesions can develop even without any surgical trauma or trigger event</a:t>
            </a:r>
          </a:p>
          <a:p>
            <a:endParaRPr lang="en-US" dirty="0"/>
          </a:p>
        </p:txBody>
      </p:sp>
    </p:spTree>
    <p:extLst>
      <p:ext uri="{BB962C8B-B14F-4D97-AF65-F5344CB8AC3E}">
        <p14:creationId xmlns:p14="http://schemas.microsoft.com/office/powerpoint/2010/main" val="350813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normAutofit fontScale="90000"/>
          </a:bodyPr>
          <a:lstStyle/>
          <a:p>
            <a:pPr algn="ctr"/>
            <a:r>
              <a:rPr lang="en-US" b="1" dirty="0" smtClean="0"/>
              <a:t/>
            </a:r>
            <a:br>
              <a:rPr lang="en-US" b="1" dirty="0" smtClean="0"/>
            </a:br>
            <a:r>
              <a:rPr lang="en-US" b="1" dirty="0" smtClean="0"/>
              <a:t>Incidence</a:t>
            </a:r>
            <a:br>
              <a:rPr lang="en-US" b="1" dirty="0" smtClean="0"/>
            </a:br>
            <a:endParaRPr lang="en-US" dirty="0"/>
          </a:p>
        </p:txBody>
      </p:sp>
      <p:sp>
        <p:nvSpPr>
          <p:cNvPr id="3" name="Content Placeholder 2"/>
          <p:cNvSpPr>
            <a:spLocks noGrp="1"/>
          </p:cNvSpPr>
          <p:nvPr>
            <p:ph idx="1"/>
          </p:nvPr>
        </p:nvSpPr>
        <p:spPr>
          <a:xfrm>
            <a:off x="360527" y="1347953"/>
            <a:ext cx="11335603" cy="5121086"/>
          </a:xfrm>
        </p:spPr>
        <p:txBody>
          <a:bodyPr>
            <a:normAutofit/>
          </a:bodyPr>
          <a:lstStyle/>
          <a:p>
            <a:r>
              <a:rPr lang="en-US" dirty="0" smtClean="0">
                <a:solidFill>
                  <a:srgbClr val="FF0000"/>
                </a:solidFill>
              </a:rPr>
              <a:t>The </a:t>
            </a:r>
            <a:r>
              <a:rPr lang="en-US" dirty="0">
                <a:solidFill>
                  <a:srgbClr val="FF0000"/>
                </a:solidFill>
              </a:rPr>
              <a:t>incidence of this pathology seems to be significantly influenced by the number of abortions performed, the high incidence of genital tuberculosis in some countries and the different criteria used to detect intrauterine adhesions</a:t>
            </a:r>
            <a:r>
              <a:rPr lang="en-US" dirty="0" smtClean="0">
                <a:solidFill>
                  <a:srgbClr val="FF0000"/>
                </a:solidFill>
              </a:rPr>
              <a:t>.</a:t>
            </a:r>
          </a:p>
          <a:p>
            <a:r>
              <a:rPr lang="en-US" dirty="0" smtClean="0"/>
              <a:t>Asherman's Syndrome is thought to be under-diagnosed </a:t>
            </a:r>
          </a:p>
          <a:p>
            <a:r>
              <a:rPr lang="en-US" dirty="0" smtClean="0"/>
              <a:t>because it is usually undetectable by routine diagnostic procedures such as an ultrasound scan.</a:t>
            </a:r>
          </a:p>
          <a:p>
            <a:endParaRPr lang="en-US" dirty="0"/>
          </a:p>
        </p:txBody>
      </p:sp>
    </p:spTree>
    <p:extLst>
      <p:ext uri="{BB962C8B-B14F-4D97-AF65-F5344CB8AC3E}">
        <p14:creationId xmlns:p14="http://schemas.microsoft.com/office/powerpoint/2010/main" val="3746244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515600" cy="835878"/>
          </a:xfrm>
        </p:spPr>
        <p:txBody>
          <a:bodyPr>
            <a:normAutofit fontScale="90000"/>
          </a:bodyPr>
          <a:lstStyle/>
          <a:p>
            <a:r>
              <a:rPr lang="en-US" b="1" dirty="0" smtClean="0"/>
              <a:t/>
            </a:r>
            <a:br>
              <a:rPr lang="en-US" b="1" dirty="0" smtClean="0"/>
            </a:br>
            <a:r>
              <a:rPr lang="en-US" b="1" dirty="0" smtClean="0"/>
              <a:t>Asherman </a:t>
            </a:r>
            <a:r>
              <a:rPr lang="en-US" b="1" dirty="0"/>
              <a:t>syndrome: summary of risk factors</a:t>
            </a:r>
            <a:r>
              <a:rPr lang="en-US" dirty="0"/>
              <a:t> </a:t>
            </a:r>
            <a:br>
              <a:rPr lang="en-US" dirty="0"/>
            </a:br>
            <a:endParaRPr lang="en-US" dirty="0"/>
          </a:p>
        </p:txBody>
      </p:sp>
      <p:sp>
        <p:nvSpPr>
          <p:cNvPr id="3" name="Content Placeholder 2"/>
          <p:cNvSpPr>
            <a:spLocks noGrp="1"/>
          </p:cNvSpPr>
          <p:nvPr>
            <p:ph idx="1"/>
          </p:nvPr>
        </p:nvSpPr>
        <p:spPr>
          <a:xfrm>
            <a:off x="395785" y="968991"/>
            <a:ext cx="10958015" cy="5609230"/>
          </a:xfrm>
        </p:spPr>
        <p:txBody>
          <a:bodyPr>
            <a:normAutofit fontScale="70000" lnSpcReduction="20000"/>
          </a:bodyPr>
          <a:lstStyle/>
          <a:p>
            <a:r>
              <a:rPr lang="en-US" b="1" i="1" dirty="0" smtClean="0"/>
              <a:t>Miscarriage </a:t>
            </a:r>
            <a:r>
              <a:rPr lang="en-US" b="1" i="1" dirty="0"/>
              <a:t>curettage</a:t>
            </a:r>
            <a:r>
              <a:rPr lang="en-US" b="1" dirty="0"/>
              <a:t>    66.7% </a:t>
            </a:r>
          </a:p>
          <a:p>
            <a:r>
              <a:rPr lang="en-US" b="1" i="1" dirty="0"/>
              <a:t>Postpartum curettage</a:t>
            </a:r>
            <a:r>
              <a:rPr lang="en-US" b="1" dirty="0"/>
              <a:t>     21.5% </a:t>
            </a:r>
          </a:p>
          <a:p>
            <a:r>
              <a:rPr lang="en-US" b="1" i="1" dirty="0"/>
              <a:t>Caesarean section</a:t>
            </a:r>
            <a:r>
              <a:rPr lang="en-US" b="1" dirty="0"/>
              <a:t>  2% </a:t>
            </a:r>
          </a:p>
          <a:p>
            <a:r>
              <a:rPr lang="en-US" b="1" i="1" dirty="0"/>
              <a:t>Trophoblastic disease evacuation</a:t>
            </a:r>
            <a:r>
              <a:rPr lang="en-US" b="1" dirty="0"/>
              <a:t>   0.6% </a:t>
            </a:r>
          </a:p>
          <a:p>
            <a:r>
              <a:rPr lang="en-US" b="1" i="1" dirty="0" err="1"/>
              <a:t>Mullerian</a:t>
            </a:r>
            <a:r>
              <a:rPr lang="en-US" b="1" i="1" dirty="0"/>
              <a:t> duct malformation</a:t>
            </a:r>
            <a:r>
              <a:rPr lang="en-US" b="1" dirty="0"/>
              <a:t>  16% </a:t>
            </a:r>
          </a:p>
          <a:p>
            <a:r>
              <a:rPr lang="en-US" b="1" i="1" dirty="0"/>
              <a:t>Infection (Genital tuberculosis)</a:t>
            </a:r>
            <a:r>
              <a:rPr lang="en-US" b="1" dirty="0"/>
              <a:t>  4%</a:t>
            </a:r>
          </a:p>
          <a:p>
            <a:r>
              <a:rPr lang="en-US" b="1" i="1" dirty="0"/>
              <a:t>Diagnostic curettage</a:t>
            </a:r>
            <a:r>
              <a:rPr lang="en-US" b="1" dirty="0"/>
              <a:t>  1.6% </a:t>
            </a:r>
          </a:p>
          <a:p>
            <a:r>
              <a:rPr lang="en-US" b="1" i="1" dirty="0"/>
              <a:t>Abdominal myomectomy</a:t>
            </a:r>
            <a:r>
              <a:rPr lang="en-US" b="1" dirty="0"/>
              <a:t>  1.3% </a:t>
            </a:r>
          </a:p>
          <a:p>
            <a:r>
              <a:rPr lang="en-US" b="1" i="1" dirty="0"/>
              <a:t>Uterine artery embolization</a:t>
            </a:r>
            <a:r>
              <a:rPr lang="en-US" b="1" dirty="0"/>
              <a:t>  14 </a:t>
            </a:r>
          </a:p>
          <a:p>
            <a:r>
              <a:rPr lang="en-US" b="1" i="1" dirty="0" err="1"/>
              <a:t>Hysteroscopic</a:t>
            </a:r>
            <a:r>
              <a:rPr lang="en-US" b="1" i="1" dirty="0"/>
              <a:t> surgery:</a:t>
            </a:r>
            <a:r>
              <a:rPr lang="en-US" b="1" dirty="0"/>
              <a:t> </a:t>
            </a:r>
          </a:p>
          <a:p>
            <a:r>
              <a:rPr lang="en-US" b="1" dirty="0"/>
              <a:t> • </a:t>
            </a:r>
            <a:r>
              <a:rPr lang="en-US" b="1" dirty="0" err="1"/>
              <a:t>metroplasty</a:t>
            </a:r>
            <a:r>
              <a:rPr lang="en-US" b="1" dirty="0"/>
              <a:t>  6%</a:t>
            </a:r>
          </a:p>
          <a:p>
            <a:r>
              <a:rPr lang="en-US" b="1" dirty="0"/>
              <a:t> • myomectomy (single </a:t>
            </a:r>
            <a:r>
              <a:rPr lang="en-US" b="1" dirty="0" err="1"/>
              <a:t>myoma</a:t>
            </a:r>
            <a:r>
              <a:rPr lang="en-US" b="1" dirty="0"/>
              <a:t>)  31.3% </a:t>
            </a:r>
          </a:p>
          <a:p>
            <a:r>
              <a:rPr lang="en-US" b="1" dirty="0"/>
              <a:t> • myomectomy (multiple </a:t>
            </a:r>
            <a:r>
              <a:rPr lang="en-US" b="1" dirty="0" err="1"/>
              <a:t>myomas</a:t>
            </a:r>
            <a:r>
              <a:rPr lang="en-US" b="1" dirty="0"/>
              <a:t>)  45.5% </a:t>
            </a:r>
          </a:p>
          <a:p>
            <a:r>
              <a:rPr lang="en-US" b="1" dirty="0"/>
              <a:t> • endometrial ablation  36.4% </a:t>
            </a:r>
          </a:p>
          <a:p>
            <a:r>
              <a:rPr lang="en-US" b="1" i="1" dirty="0"/>
              <a:t>Insertion of IUD</a:t>
            </a:r>
            <a:r>
              <a:rPr lang="en-US" b="1" dirty="0"/>
              <a:t>   0.2% </a:t>
            </a:r>
          </a:p>
          <a:p>
            <a:r>
              <a:rPr lang="en-US" b="1" i="1" dirty="0"/>
              <a:t>Uterine compressive sutures for post-partum </a:t>
            </a:r>
            <a:r>
              <a:rPr lang="en-US" b="1" i="1" dirty="0" err="1"/>
              <a:t>haemorrhage</a:t>
            </a:r>
            <a:r>
              <a:rPr lang="en-US" b="1" dirty="0"/>
              <a:t> 18.5% </a:t>
            </a:r>
          </a:p>
          <a:p>
            <a:endParaRPr lang="en-US" dirty="0"/>
          </a:p>
        </p:txBody>
      </p:sp>
    </p:spTree>
    <p:extLst>
      <p:ext uri="{BB962C8B-B14F-4D97-AF65-F5344CB8AC3E}">
        <p14:creationId xmlns:p14="http://schemas.microsoft.com/office/powerpoint/2010/main" val="144660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Asherman</a:t>
            </a:r>
            <a:r>
              <a:rPr lang="en-US" dirty="0" smtClean="0"/>
              <a:t> syndrome is a debatable topic in </a:t>
            </a:r>
            <a:r>
              <a:rPr lang="en-US" dirty="0" err="1" smtClean="0"/>
              <a:t>gynaecological</a:t>
            </a:r>
            <a:r>
              <a:rPr lang="en-US" dirty="0" smtClean="0"/>
              <a:t> field and</a:t>
            </a:r>
          </a:p>
          <a:p>
            <a:r>
              <a:rPr lang="en-US" dirty="0" smtClean="0"/>
              <a:t>There is no clear consensus about management and treatment</a:t>
            </a:r>
          </a:p>
          <a:p>
            <a:r>
              <a:rPr lang="en-US" dirty="0"/>
              <a:t>Asherman's syndrome is an uncommon, acquired, gynecological disorder </a:t>
            </a:r>
          </a:p>
        </p:txBody>
      </p:sp>
    </p:spTree>
    <p:extLst>
      <p:ext uri="{BB962C8B-B14F-4D97-AF65-F5344CB8AC3E}">
        <p14:creationId xmlns:p14="http://schemas.microsoft.com/office/powerpoint/2010/main" val="525512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Symptoms</a:t>
            </a:r>
            <a:br>
              <a:rPr lang="en-US" b="1" dirty="0" smtClean="0"/>
            </a:br>
            <a:endParaRPr lang="en-US" dirty="0"/>
          </a:p>
        </p:txBody>
      </p:sp>
      <p:sp>
        <p:nvSpPr>
          <p:cNvPr id="3" name="Content Placeholder 2"/>
          <p:cNvSpPr>
            <a:spLocks noGrp="1"/>
          </p:cNvSpPr>
          <p:nvPr>
            <p:ph idx="1"/>
          </p:nvPr>
        </p:nvSpPr>
        <p:spPr>
          <a:xfrm>
            <a:off x="272955" y="1241946"/>
            <a:ext cx="11080845" cy="5022376"/>
          </a:xfrm>
        </p:spPr>
        <p:txBody>
          <a:bodyPr>
            <a:normAutofit fontScale="92500" lnSpcReduction="10000"/>
          </a:bodyPr>
          <a:lstStyle/>
          <a:p>
            <a:r>
              <a:rPr lang="en-US" dirty="0" smtClean="0"/>
              <a:t>This fact may prove to be of clinical importance in patients with Asherman's Syndrome who experienced a loss of functional endometrium</a:t>
            </a:r>
          </a:p>
          <a:p>
            <a:r>
              <a:rPr lang="en-US" dirty="0" smtClean="0"/>
              <a:t>Most patients with Asherman's Syndrome </a:t>
            </a:r>
            <a:r>
              <a:rPr lang="en-US" dirty="0"/>
              <a:t>have </a:t>
            </a:r>
            <a:r>
              <a:rPr lang="en-US" dirty="0">
                <a:solidFill>
                  <a:srgbClr val="FF0000"/>
                </a:solidFill>
              </a:rPr>
              <a:t>menstrual </a:t>
            </a:r>
            <a:r>
              <a:rPr lang="en-US" dirty="0" smtClean="0">
                <a:solidFill>
                  <a:srgbClr val="FF0000"/>
                </a:solidFill>
              </a:rPr>
              <a:t>disorders </a:t>
            </a:r>
            <a:r>
              <a:rPr lang="en-US" dirty="0" err="1" smtClean="0"/>
              <a:t>eg</a:t>
            </a:r>
            <a:r>
              <a:rPr lang="en-US" dirty="0" smtClean="0"/>
              <a:t> scanty   ( </a:t>
            </a:r>
            <a:r>
              <a:rPr lang="en-US" dirty="0" err="1" smtClean="0"/>
              <a:t>hypomenorrhea</a:t>
            </a:r>
            <a:r>
              <a:rPr lang="en-US" dirty="0" smtClean="0"/>
              <a:t> ) or absent periods (amenorrhea) but some have normal periods. </a:t>
            </a:r>
          </a:p>
          <a:p>
            <a:r>
              <a:rPr lang="en-US" dirty="0" smtClean="0"/>
              <a:t>Some patients have no periods but feel </a:t>
            </a:r>
            <a:r>
              <a:rPr lang="en-US" dirty="0" smtClean="0">
                <a:solidFill>
                  <a:srgbClr val="FF0000"/>
                </a:solidFill>
              </a:rPr>
              <a:t>pain</a:t>
            </a:r>
            <a:r>
              <a:rPr lang="en-US" dirty="0" smtClean="0"/>
              <a:t> at the time that their period would normally arrive each month. This pain may indicate that menstruation is occurring but the blood cannot exit the uterus because the cervix is blocked by adhesions also  cause retrograde menstruation which cause </a:t>
            </a:r>
            <a:r>
              <a:rPr lang="en-US" dirty="0" smtClean="0">
                <a:solidFill>
                  <a:srgbClr val="FF0000"/>
                </a:solidFill>
              </a:rPr>
              <a:t>endometriosis</a:t>
            </a:r>
            <a:r>
              <a:rPr lang="en-US" dirty="0" smtClean="0"/>
              <a:t>. </a:t>
            </a:r>
          </a:p>
          <a:p>
            <a:r>
              <a:rPr lang="en-US" dirty="0" smtClean="0"/>
              <a:t>The impact of the AS on pregnancy is well documented with a high rate of </a:t>
            </a:r>
            <a:r>
              <a:rPr lang="en-US" dirty="0" smtClean="0">
                <a:solidFill>
                  <a:srgbClr val="FF0000"/>
                </a:solidFill>
              </a:rPr>
              <a:t>infertility, Recurrent miscarriage, poor implantation </a:t>
            </a:r>
            <a:r>
              <a:rPr lang="en-US" dirty="0" smtClean="0"/>
              <a:t>following </a:t>
            </a:r>
            <a:r>
              <a:rPr lang="en-US" i="1" dirty="0" smtClean="0"/>
              <a:t>in vitro</a:t>
            </a:r>
            <a:r>
              <a:rPr lang="en-US" dirty="0" smtClean="0"/>
              <a:t> fertilization , </a:t>
            </a:r>
            <a:r>
              <a:rPr lang="en-US" dirty="0" smtClean="0">
                <a:solidFill>
                  <a:srgbClr val="FF0000"/>
                </a:solidFill>
              </a:rPr>
              <a:t>preterm </a:t>
            </a:r>
            <a:r>
              <a:rPr lang="en-US" dirty="0" err="1" smtClean="0">
                <a:solidFill>
                  <a:srgbClr val="FF0000"/>
                </a:solidFill>
              </a:rPr>
              <a:t>labour</a:t>
            </a:r>
            <a:r>
              <a:rPr lang="en-US" dirty="0" smtClean="0">
                <a:solidFill>
                  <a:srgbClr val="FF0000"/>
                </a:solidFill>
              </a:rPr>
              <a:t>  , IUGR </a:t>
            </a:r>
            <a:r>
              <a:rPr lang="en-US" dirty="0" smtClean="0"/>
              <a:t>and abnormal placentation ( </a:t>
            </a:r>
            <a:r>
              <a:rPr lang="en-US" dirty="0" smtClean="0">
                <a:solidFill>
                  <a:srgbClr val="FF0000"/>
                </a:solidFill>
              </a:rPr>
              <a:t>placenta </a:t>
            </a:r>
            <a:r>
              <a:rPr lang="en-US" dirty="0" err="1" smtClean="0">
                <a:solidFill>
                  <a:srgbClr val="FF0000"/>
                </a:solidFill>
              </a:rPr>
              <a:t>previa</a:t>
            </a:r>
            <a:r>
              <a:rPr lang="en-US" dirty="0" smtClean="0">
                <a:solidFill>
                  <a:srgbClr val="FF0000"/>
                </a:solidFill>
              </a:rPr>
              <a:t> , placenta </a:t>
            </a:r>
            <a:r>
              <a:rPr lang="en-US" dirty="0" err="1" smtClean="0">
                <a:solidFill>
                  <a:srgbClr val="FF0000"/>
                </a:solidFill>
              </a:rPr>
              <a:t>accreta</a:t>
            </a:r>
            <a:r>
              <a:rPr lang="en-US" dirty="0" smtClean="0">
                <a:solidFill>
                  <a:srgbClr val="FF0000"/>
                </a:solidFill>
              </a:rPr>
              <a:t> </a:t>
            </a:r>
            <a:r>
              <a:rPr lang="en-US" dirty="0" smtClean="0"/>
              <a:t>)</a:t>
            </a:r>
          </a:p>
          <a:p>
            <a:endParaRPr lang="en-US" dirty="0"/>
          </a:p>
        </p:txBody>
      </p:sp>
    </p:spTree>
    <p:extLst>
      <p:ext uri="{BB962C8B-B14F-4D97-AF65-F5344CB8AC3E}">
        <p14:creationId xmlns:p14="http://schemas.microsoft.com/office/powerpoint/2010/main" val="2324302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Diagnosis</a:t>
            </a:r>
            <a:br>
              <a:rPr lang="en-US" b="1" dirty="0" smtClean="0"/>
            </a:br>
            <a:endParaRPr lang="en-US" dirty="0"/>
          </a:p>
        </p:txBody>
      </p:sp>
      <p:sp>
        <p:nvSpPr>
          <p:cNvPr id="3" name="Content Placeholder 2"/>
          <p:cNvSpPr>
            <a:spLocks noGrp="1"/>
          </p:cNvSpPr>
          <p:nvPr>
            <p:ph idx="1"/>
          </p:nvPr>
        </p:nvSpPr>
        <p:spPr>
          <a:xfrm>
            <a:off x="838200" y="1690688"/>
            <a:ext cx="10515600" cy="4486275"/>
          </a:xfrm>
        </p:spPr>
        <p:txBody>
          <a:bodyPr/>
          <a:lstStyle/>
          <a:p>
            <a:r>
              <a:rPr lang="en-US" dirty="0"/>
              <a:t>AS cannot be diagnosed by simple bimanual pelvic examination, </a:t>
            </a:r>
          </a:p>
          <a:p>
            <a:r>
              <a:rPr lang="en-US" dirty="0" smtClean="0"/>
              <a:t>Direct visualization of the uterus via Hysteroscopy is the most reliable method for diagnosis. </a:t>
            </a:r>
          </a:p>
          <a:p>
            <a:r>
              <a:rPr lang="en-US" dirty="0" smtClean="0"/>
              <a:t>Other methods are </a:t>
            </a:r>
            <a:r>
              <a:rPr lang="en-US" dirty="0" err="1" smtClean="0"/>
              <a:t>sonohysterography</a:t>
            </a:r>
            <a:r>
              <a:rPr lang="en-US" dirty="0" smtClean="0"/>
              <a:t> (SHG)with 2D or 3D sonar and</a:t>
            </a:r>
          </a:p>
          <a:p>
            <a:r>
              <a:rPr lang="en-US" dirty="0" smtClean="0"/>
              <a:t> </a:t>
            </a:r>
            <a:r>
              <a:rPr lang="en-US" dirty="0" err="1" smtClean="0"/>
              <a:t>Hysterosalpingogram</a:t>
            </a:r>
            <a:r>
              <a:rPr lang="en-US" dirty="0" smtClean="0"/>
              <a:t> (HSG).</a:t>
            </a:r>
          </a:p>
          <a:p>
            <a:r>
              <a:rPr lang="en-US" dirty="0" smtClean="0"/>
              <a:t>MRI </a:t>
            </a:r>
            <a:r>
              <a:rPr lang="en-US" dirty="0"/>
              <a:t>can be helpful as a supplementary diagnostic tool</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275" y="0"/>
            <a:ext cx="2752725" cy="1666875"/>
          </a:xfrm>
          <a:prstGeom prst="rect">
            <a:avLst/>
          </a:prstGeom>
        </p:spPr>
      </p:pic>
    </p:spTree>
    <p:extLst>
      <p:ext uri="{BB962C8B-B14F-4D97-AF65-F5344CB8AC3E}">
        <p14:creationId xmlns:p14="http://schemas.microsoft.com/office/powerpoint/2010/main" val="703386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Hysteroscopy</a:t>
            </a:r>
            <a:endParaRPr lang="en-US" dirty="0"/>
          </a:p>
        </p:txBody>
      </p:sp>
      <p:sp>
        <p:nvSpPr>
          <p:cNvPr id="3" name="Content Placeholder 2"/>
          <p:cNvSpPr>
            <a:spLocks noGrp="1"/>
          </p:cNvSpPr>
          <p:nvPr>
            <p:ph idx="1"/>
          </p:nvPr>
        </p:nvSpPr>
        <p:spPr/>
        <p:txBody>
          <a:bodyPr/>
          <a:lstStyle/>
          <a:p>
            <a:r>
              <a:rPr lang="en-US" dirty="0" smtClean="0"/>
              <a:t>Hysteroscopy </a:t>
            </a:r>
            <a:r>
              <a:rPr lang="en-US" dirty="0"/>
              <a:t>remains the gold standard in the assessment of AS</a:t>
            </a:r>
            <a:r>
              <a:rPr lang="en-US" dirty="0" smtClean="0"/>
              <a:t>.</a:t>
            </a:r>
          </a:p>
          <a:p>
            <a:r>
              <a:rPr lang="en-US" dirty="0"/>
              <a:t>Hysteroscopy provides a real time view of the uterine cavity, allowing for a meticulous definition of the site, extent and character of any adhesions, and it is the optimum tool for assessing the endometrium. </a:t>
            </a:r>
            <a:endParaRPr lang="en-US" dirty="0" smtClean="0"/>
          </a:p>
          <a:p>
            <a:r>
              <a:rPr lang="en-US" dirty="0" smtClean="0"/>
              <a:t>Currently</a:t>
            </a:r>
            <a:r>
              <a:rPr lang="en-US" dirty="0"/>
              <a:t>, this technique can be performed in ambulatory setting with less discomfort than a blind HSG. Hysteroscopy also makes immediate treatment possible in some </a:t>
            </a:r>
            <a:r>
              <a:rPr lang="en-US" dirty="0" err="1"/>
              <a:t>favourable</a:t>
            </a:r>
            <a:r>
              <a:rPr lang="en-US" dirty="0"/>
              <a:t> cases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8825" y="25400"/>
            <a:ext cx="2543175" cy="1800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5025" y="5010150"/>
            <a:ext cx="2466975" cy="1847850"/>
          </a:xfrm>
          <a:prstGeom prst="rect">
            <a:avLst/>
          </a:prstGeom>
        </p:spPr>
      </p:pic>
    </p:spTree>
    <p:extLst>
      <p:ext uri="{BB962C8B-B14F-4D97-AF65-F5344CB8AC3E}">
        <p14:creationId xmlns:p14="http://schemas.microsoft.com/office/powerpoint/2010/main" val="2748183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Sonohysterography</a:t>
            </a:r>
          </a:p>
        </p:txBody>
      </p:sp>
      <p:sp>
        <p:nvSpPr>
          <p:cNvPr id="3" name="Content Placeholder 2"/>
          <p:cNvSpPr>
            <a:spLocks noGrp="1"/>
          </p:cNvSpPr>
          <p:nvPr>
            <p:ph idx="1"/>
          </p:nvPr>
        </p:nvSpPr>
        <p:spPr/>
        <p:txBody>
          <a:bodyPr/>
          <a:lstStyle/>
          <a:p>
            <a:r>
              <a:rPr lang="en-US" dirty="0" smtClean="0"/>
              <a:t>The </a:t>
            </a:r>
            <a:r>
              <a:rPr lang="en-US" dirty="0"/>
              <a:t>use of saline infusion during the ultrasound scan (Sonohysterography or SHG) has also been investigated. </a:t>
            </a:r>
            <a:endParaRPr lang="en-US" dirty="0" smtClean="0"/>
          </a:p>
          <a:p>
            <a:r>
              <a:rPr lang="en-US" dirty="0" smtClean="0"/>
              <a:t>May </a:t>
            </a:r>
            <a:r>
              <a:rPr lang="en-US" dirty="0"/>
              <a:t>be seen as </a:t>
            </a:r>
            <a:r>
              <a:rPr lang="en-US" dirty="0" err="1"/>
              <a:t>hypoechoic</a:t>
            </a:r>
            <a:r>
              <a:rPr lang="en-US" dirty="0"/>
              <a:t> bands traversing through the endometrial cavity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3125" y="0"/>
            <a:ext cx="2428875" cy="1885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0" y="4714875"/>
            <a:ext cx="2133600" cy="2143125"/>
          </a:xfrm>
          <a:prstGeom prst="rect">
            <a:avLst/>
          </a:prstGeom>
        </p:spPr>
      </p:pic>
    </p:spTree>
    <p:extLst>
      <p:ext uri="{BB962C8B-B14F-4D97-AF65-F5344CB8AC3E}">
        <p14:creationId xmlns:p14="http://schemas.microsoft.com/office/powerpoint/2010/main" val="82799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338"/>
            <a:ext cx="6463352" cy="890361"/>
          </a:xfrm>
        </p:spPr>
        <p:txBody>
          <a:bodyPr/>
          <a:lstStyle/>
          <a:p>
            <a:pPr algn="ctr"/>
            <a:r>
              <a:rPr lang="en-US" dirty="0" smtClean="0"/>
              <a:t>HCG</a:t>
            </a:r>
            <a:endParaRPr lang="en-US" dirty="0"/>
          </a:p>
        </p:txBody>
      </p:sp>
      <p:sp>
        <p:nvSpPr>
          <p:cNvPr id="3" name="Content Placeholder 2"/>
          <p:cNvSpPr>
            <a:spLocks noGrp="1"/>
          </p:cNvSpPr>
          <p:nvPr>
            <p:ph idx="1"/>
          </p:nvPr>
        </p:nvSpPr>
        <p:spPr>
          <a:xfrm>
            <a:off x="155575" y="900751"/>
            <a:ext cx="9288676" cy="5650173"/>
          </a:xfrm>
        </p:spPr>
        <p:txBody>
          <a:bodyPr>
            <a:normAutofit lnSpcReduction="10000"/>
          </a:bodyPr>
          <a:lstStyle/>
          <a:p>
            <a:r>
              <a:rPr lang="en-US" dirty="0"/>
              <a:t>Historically, </a:t>
            </a:r>
            <a:r>
              <a:rPr lang="en-US" dirty="0" err="1"/>
              <a:t>hysterosalpingography</a:t>
            </a:r>
            <a:r>
              <a:rPr lang="en-US" dirty="0"/>
              <a:t> (HSG) has represented the most widespread diagnostic tool. It is a cost-effective method to assess tubal patency in women who suffer from infertility</a:t>
            </a:r>
            <a:r>
              <a:rPr lang="en-US" dirty="0" smtClean="0"/>
              <a:t>.</a:t>
            </a:r>
          </a:p>
          <a:p>
            <a:r>
              <a:rPr lang="en-US" dirty="0"/>
              <a:t>HSG (</a:t>
            </a:r>
            <a:r>
              <a:rPr lang="en-US" dirty="0" err="1"/>
              <a:t>hysterosalpingogram</a:t>
            </a:r>
            <a:r>
              <a:rPr lang="en-US" dirty="0"/>
              <a:t>) will typically demonstrate solitary, multiple filling defects, bands of tissue traversing endometrial cavity, non-</a:t>
            </a:r>
            <a:r>
              <a:rPr lang="en-US" dirty="0" err="1"/>
              <a:t>distensability</a:t>
            </a:r>
            <a:r>
              <a:rPr lang="en-US" dirty="0"/>
              <a:t>, irregularity of uterine cavity, partial or near obliteration of cavity </a:t>
            </a:r>
            <a:endParaRPr lang="en-US" dirty="0" smtClean="0"/>
          </a:p>
          <a:p>
            <a:r>
              <a:rPr lang="en-US" dirty="0" smtClean="0"/>
              <a:t>Usually</a:t>
            </a:r>
            <a:r>
              <a:rPr lang="en-US" dirty="0"/>
              <a:t>, AS is characterized by filling defects described as homogeneous opacity surrounded by sharp edges </a:t>
            </a:r>
            <a:endParaRPr lang="en-US" dirty="0" smtClean="0"/>
          </a:p>
          <a:p>
            <a:r>
              <a:rPr lang="en-US" dirty="0" smtClean="0"/>
              <a:t>In </a:t>
            </a:r>
            <a:r>
              <a:rPr lang="en-US" dirty="0"/>
              <a:t>the worst cases, the uterine cavity appears completely distorted and narrowed, and </a:t>
            </a:r>
            <a:r>
              <a:rPr lang="en-US" dirty="0" err="1"/>
              <a:t>ostial</a:t>
            </a:r>
            <a:r>
              <a:rPr lang="en-US" dirty="0"/>
              <a:t> occlusion may also be evident. However, the information provided by an HSG is relatively crude, and it is important to bear in mind that the investigation has a high false positive rate </a:t>
            </a:r>
          </a:p>
        </p:txBody>
      </p:sp>
      <p:sp>
        <p:nvSpPr>
          <p:cNvPr id="4" name="AutoShape 2" descr="نتيجة بحث الصور عن ‪hsg   asherman syndro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50" y="3522266"/>
            <a:ext cx="2419350" cy="18859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6475" y="1079699"/>
            <a:ext cx="2295525" cy="1990725"/>
          </a:xfrm>
          <a:prstGeom prst="rect">
            <a:avLst/>
          </a:prstGeom>
        </p:spPr>
      </p:pic>
    </p:spTree>
    <p:extLst>
      <p:ext uri="{BB962C8B-B14F-4D97-AF65-F5344CB8AC3E}">
        <p14:creationId xmlns:p14="http://schemas.microsoft.com/office/powerpoint/2010/main" val="23239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Magnetic resonance imaging </a:t>
            </a:r>
          </a:p>
        </p:txBody>
      </p:sp>
      <p:sp>
        <p:nvSpPr>
          <p:cNvPr id="3" name="Content Placeholder 2"/>
          <p:cNvSpPr>
            <a:spLocks noGrp="1"/>
          </p:cNvSpPr>
          <p:nvPr>
            <p:ph idx="1"/>
          </p:nvPr>
        </p:nvSpPr>
        <p:spPr/>
        <p:txBody>
          <a:bodyPr/>
          <a:lstStyle/>
          <a:p>
            <a:r>
              <a:rPr lang="en-US" dirty="0" smtClean="0"/>
              <a:t>(</a:t>
            </a:r>
            <a:r>
              <a:rPr lang="en-US" dirty="0"/>
              <a:t>MRI) can be helpful as a supplementary diagnostic tool, especially when the adhesions involve the </a:t>
            </a:r>
            <a:r>
              <a:rPr lang="en-US" dirty="0" err="1"/>
              <a:t>endocervix</a:t>
            </a:r>
            <a:r>
              <a:rPr lang="en-US" dirty="0"/>
              <a:t>. IUA are visualized as low signal intensity on T2 weighed-image inside the uterus </a:t>
            </a:r>
          </a:p>
        </p:txBody>
      </p:sp>
    </p:spTree>
    <p:extLst>
      <p:ext uri="{BB962C8B-B14F-4D97-AF65-F5344CB8AC3E}">
        <p14:creationId xmlns:p14="http://schemas.microsoft.com/office/powerpoint/2010/main" val="60692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33" y="174057"/>
            <a:ext cx="10515600" cy="863173"/>
          </a:xfrm>
        </p:spPr>
        <p:txBody>
          <a:bodyPr/>
          <a:lstStyle/>
          <a:p>
            <a:pPr algn="ctr"/>
            <a:r>
              <a:rPr lang="en-US" dirty="0" smtClean="0"/>
              <a:t>Differential Diagnosis</a:t>
            </a:r>
            <a:endParaRPr lang="en-US" dirty="0"/>
          </a:p>
        </p:txBody>
      </p:sp>
      <p:sp>
        <p:nvSpPr>
          <p:cNvPr id="3" name="Content Placeholder 2"/>
          <p:cNvSpPr>
            <a:spLocks noGrp="1"/>
          </p:cNvSpPr>
          <p:nvPr>
            <p:ph idx="1"/>
          </p:nvPr>
        </p:nvSpPr>
        <p:spPr>
          <a:xfrm>
            <a:off x="333233" y="1037230"/>
            <a:ext cx="11390194" cy="5472751"/>
          </a:xfrm>
        </p:spPr>
        <p:txBody>
          <a:bodyPr>
            <a:normAutofit fontScale="92500" lnSpcReduction="20000"/>
          </a:bodyPr>
          <a:lstStyle/>
          <a:p>
            <a:r>
              <a:rPr lang="en-US" dirty="0" smtClean="0"/>
              <a:t>Causes of secondary amenorrhea</a:t>
            </a:r>
          </a:p>
          <a:p>
            <a:r>
              <a:rPr lang="en-US" dirty="0" smtClean="0"/>
              <a:t>Causes of pelvic pain</a:t>
            </a:r>
          </a:p>
          <a:p>
            <a:r>
              <a:rPr lang="en-US" dirty="0" smtClean="0"/>
              <a:t>Causes of infertility</a:t>
            </a:r>
          </a:p>
          <a:p>
            <a:r>
              <a:rPr lang="en-US" dirty="0" smtClean="0"/>
              <a:t>Causes of abortion</a:t>
            </a:r>
          </a:p>
          <a:p>
            <a:r>
              <a:rPr lang="en-US" dirty="0" smtClean="0"/>
              <a:t>Causes of preterm </a:t>
            </a:r>
            <a:r>
              <a:rPr lang="en-US" dirty="0" err="1" smtClean="0"/>
              <a:t>labour</a:t>
            </a:r>
            <a:endParaRPr lang="en-US" dirty="0" smtClean="0"/>
          </a:p>
          <a:p>
            <a:r>
              <a:rPr lang="en-US" dirty="0" smtClean="0"/>
              <a:t>Causes of IUGR</a:t>
            </a:r>
          </a:p>
          <a:p>
            <a:r>
              <a:rPr lang="en-US" dirty="0" smtClean="0"/>
              <a:t>Causes of placenta </a:t>
            </a:r>
            <a:r>
              <a:rPr lang="en-US" dirty="0" err="1" smtClean="0"/>
              <a:t>accretta</a:t>
            </a:r>
            <a:endParaRPr lang="en-US" dirty="0" smtClean="0"/>
          </a:p>
          <a:p>
            <a:r>
              <a:rPr lang="en-US" dirty="0"/>
              <a:t>On a </a:t>
            </a:r>
            <a:r>
              <a:rPr lang="en-US" dirty="0" err="1"/>
              <a:t>hysterosalpingogram</a:t>
            </a:r>
            <a:r>
              <a:rPr lang="en-US" dirty="0"/>
              <a:t> consider</a:t>
            </a:r>
            <a:r>
              <a:rPr lang="en-US" dirty="0">
                <a:solidFill>
                  <a:schemeClr val="accent1">
                    <a:lumMod val="75000"/>
                  </a:schemeClr>
                </a:solidFill>
              </a:rPr>
              <a:t>:</a:t>
            </a:r>
          </a:p>
          <a:p>
            <a:r>
              <a:rPr lang="en-US" dirty="0">
                <a:solidFill>
                  <a:schemeClr val="accent1">
                    <a:lumMod val="75000"/>
                  </a:schemeClr>
                </a:solidFill>
              </a:rPr>
              <a:t>normal intrauterine longitudinal folds in a non-distended uterus may sometimes mimic uterine </a:t>
            </a:r>
            <a:r>
              <a:rPr lang="en-US" dirty="0" err="1">
                <a:solidFill>
                  <a:schemeClr val="accent1">
                    <a:lumMod val="75000"/>
                  </a:schemeClr>
                </a:solidFill>
              </a:rPr>
              <a:t>synechiae</a:t>
            </a:r>
            <a:r>
              <a:rPr lang="en-US" dirty="0">
                <a:solidFill>
                  <a:schemeClr val="accent1">
                    <a:lumMod val="75000"/>
                  </a:schemeClr>
                </a:solidFill>
              </a:rPr>
              <a:t> </a:t>
            </a:r>
            <a:r>
              <a:rPr lang="en-US" baseline="30000" dirty="0">
                <a:solidFill>
                  <a:schemeClr val="accent1">
                    <a:lumMod val="75000"/>
                  </a:schemeClr>
                </a:solidFill>
              </a:rPr>
              <a:t>4</a:t>
            </a:r>
            <a:r>
              <a:rPr lang="en-US" dirty="0">
                <a:solidFill>
                  <a:schemeClr val="accent1">
                    <a:lumMod val="75000"/>
                  </a:schemeClr>
                </a:solidFill>
              </a:rPr>
              <a:t> </a:t>
            </a:r>
          </a:p>
          <a:p>
            <a:r>
              <a:rPr lang="en-US" dirty="0">
                <a:solidFill>
                  <a:schemeClr val="accent1">
                    <a:lumMod val="75000"/>
                  </a:schemeClr>
                </a:solidFill>
              </a:rPr>
              <a:t>amniotic sheets: uterine </a:t>
            </a:r>
            <a:r>
              <a:rPr lang="en-US" dirty="0" err="1">
                <a:solidFill>
                  <a:schemeClr val="accent1">
                    <a:lumMod val="75000"/>
                  </a:schemeClr>
                </a:solidFill>
              </a:rPr>
              <a:t>synechiae</a:t>
            </a:r>
            <a:r>
              <a:rPr lang="en-US" dirty="0">
                <a:solidFill>
                  <a:schemeClr val="accent1">
                    <a:lumMod val="75000"/>
                  </a:schemeClr>
                </a:solidFill>
              </a:rPr>
              <a:t> occurring in pregnancy</a:t>
            </a:r>
          </a:p>
          <a:p>
            <a:r>
              <a:rPr lang="en-US" dirty="0">
                <a:solidFill>
                  <a:schemeClr val="accent1">
                    <a:lumMod val="75000"/>
                  </a:schemeClr>
                </a:solidFill>
              </a:rPr>
              <a:t>amniotic band syndrome </a:t>
            </a:r>
          </a:p>
          <a:p>
            <a:r>
              <a:rPr lang="en-US" dirty="0">
                <a:solidFill>
                  <a:schemeClr val="accent1">
                    <a:lumMod val="75000"/>
                  </a:schemeClr>
                </a:solidFill>
              </a:rPr>
              <a:t>intrauterine membrane in pregnancy</a:t>
            </a:r>
          </a:p>
          <a:p>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val="2238666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Prevention</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838200" y="1542198"/>
            <a:ext cx="10515600" cy="4967784"/>
          </a:xfrm>
        </p:spPr>
        <p:txBody>
          <a:bodyPr>
            <a:normAutofit fontScale="85000" lnSpcReduction="20000"/>
          </a:bodyPr>
          <a:lstStyle/>
          <a:p>
            <a:r>
              <a:rPr lang="en-US" dirty="0" smtClean="0"/>
              <a:t>Ideally, prevention is the best solution. </a:t>
            </a:r>
          </a:p>
          <a:p>
            <a:r>
              <a:rPr lang="en-US" dirty="0" smtClean="0"/>
              <a:t>It was suggested as early as in 1993 </a:t>
            </a:r>
            <a:r>
              <a:rPr lang="en-US" baseline="30000" dirty="0" smtClean="0"/>
              <a:t>--</a:t>
            </a:r>
            <a:r>
              <a:rPr lang="en-US" dirty="0" smtClean="0"/>
              <a:t> that the incidence of intrauterine adhesions (IUA) might be lower following </a:t>
            </a:r>
            <a:r>
              <a:rPr lang="en-US" dirty="0" smtClean="0">
                <a:solidFill>
                  <a:srgbClr val="FF0000"/>
                </a:solidFill>
              </a:rPr>
              <a:t>medical evacuation </a:t>
            </a:r>
            <a:r>
              <a:rPr lang="en-US" dirty="0" smtClean="0"/>
              <a:t>(</a:t>
            </a:r>
            <a:r>
              <a:rPr lang="en-US" dirty="0" err="1" smtClean="0"/>
              <a:t>eg</a:t>
            </a:r>
            <a:r>
              <a:rPr lang="en-US" dirty="0" smtClean="0"/>
              <a:t>., </a:t>
            </a:r>
            <a:r>
              <a:rPr lang="en-US" dirty="0" err="1" smtClean="0"/>
              <a:t>misprostol</a:t>
            </a:r>
            <a:r>
              <a:rPr lang="en-US" dirty="0" smtClean="0"/>
              <a:t>) of the uterus, thus avoiding any intrauterine instrumentation. </a:t>
            </a:r>
          </a:p>
          <a:p>
            <a:r>
              <a:rPr lang="en-US" dirty="0" smtClean="0"/>
              <a:t> Alternatively, </a:t>
            </a:r>
            <a:r>
              <a:rPr lang="en-US" dirty="0" smtClean="0">
                <a:solidFill>
                  <a:srgbClr val="FF0000"/>
                </a:solidFill>
              </a:rPr>
              <a:t>D&amp;C</a:t>
            </a:r>
            <a:r>
              <a:rPr lang="en-US" dirty="0" smtClean="0"/>
              <a:t> could be performed </a:t>
            </a:r>
            <a:r>
              <a:rPr lang="en-US" dirty="0" smtClean="0">
                <a:solidFill>
                  <a:srgbClr val="FF0000"/>
                </a:solidFill>
              </a:rPr>
              <a:t>under ultrasound </a:t>
            </a:r>
            <a:r>
              <a:rPr lang="en-US" dirty="0" smtClean="0"/>
              <a:t>guidance rather than blindly. This would ensure that the surgeon stops scraping the lining when all retained tissue has been removed, thereby avoiding injury. </a:t>
            </a:r>
          </a:p>
          <a:p>
            <a:r>
              <a:rPr lang="en-US" dirty="0" smtClean="0"/>
              <a:t>Early monitoring during pregnancy to identify </a:t>
            </a:r>
            <a:r>
              <a:rPr lang="en-US" dirty="0" smtClean="0">
                <a:solidFill>
                  <a:srgbClr val="FF0000"/>
                </a:solidFill>
              </a:rPr>
              <a:t>early</a:t>
            </a:r>
            <a:r>
              <a:rPr lang="en-US" dirty="0" smtClean="0"/>
              <a:t> miscarriage can prevent the development of, or as the case may be, the reoccurrence of Asherman's Syndrome as adhesions are more likely to occur after a D&amp;C the longer the period after fetal death Therefore, immediate evacuation following fetal death may prevent IUA. </a:t>
            </a:r>
          </a:p>
          <a:p>
            <a:r>
              <a:rPr lang="en-US" dirty="0" smtClean="0"/>
              <a:t>There is no evidence to suggest that suction D&amp;C is less likely to result in adhesions than sharp D&amp;C. Cases of Asherman's Syndrome have been reported even following manual vacuum aspiration</a:t>
            </a:r>
            <a:endParaRPr lang="en-US" dirty="0"/>
          </a:p>
        </p:txBody>
      </p:sp>
    </p:spTree>
    <p:extLst>
      <p:ext uri="{BB962C8B-B14F-4D97-AF65-F5344CB8AC3E}">
        <p14:creationId xmlns:p14="http://schemas.microsoft.com/office/powerpoint/2010/main" val="13761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smtClean="0"/>
              <a:t>Goal Of Therapy </a:t>
            </a:r>
            <a:endParaRPr lang="en-US" dirty="0"/>
          </a:p>
        </p:txBody>
      </p:sp>
      <p:sp>
        <p:nvSpPr>
          <p:cNvPr id="3" name="Content Placeholder 2"/>
          <p:cNvSpPr>
            <a:spLocks noGrp="1"/>
          </p:cNvSpPr>
          <p:nvPr>
            <p:ph idx="1"/>
          </p:nvPr>
        </p:nvSpPr>
        <p:spPr/>
        <p:txBody>
          <a:bodyPr/>
          <a:lstStyle/>
          <a:p>
            <a:r>
              <a:rPr lang="en-US" dirty="0" smtClean="0"/>
              <a:t>It is </a:t>
            </a:r>
            <a:r>
              <a:rPr lang="en-US" dirty="0"/>
              <a:t>to remove adhesions and </a:t>
            </a:r>
            <a:endParaRPr lang="en-US" dirty="0" smtClean="0"/>
          </a:p>
          <a:p>
            <a:r>
              <a:rPr lang="en-US" dirty="0" smtClean="0"/>
              <a:t>Subsequently </a:t>
            </a:r>
            <a:r>
              <a:rPr lang="en-US" dirty="0"/>
              <a:t>restore </a:t>
            </a:r>
            <a:endParaRPr lang="en-US" dirty="0" smtClean="0"/>
          </a:p>
          <a:p>
            <a:r>
              <a:rPr lang="en-US" dirty="0" smtClean="0"/>
              <a:t>The </a:t>
            </a:r>
            <a:r>
              <a:rPr lang="en-US" dirty="0"/>
              <a:t>normal size and </a:t>
            </a:r>
            <a:endParaRPr lang="en-US" dirty="0" smtClean="0"/>
          </a:p>
          <a:p>
            <a:r>
              <a:rPr lang="en-US" dirty="0" smtClean="0"/>
              <a:t>Shape </a:t>
            </a:r>
            <a:r>
              <a:rPr lang="en-US" dirty="0"/>
              <a:t>of the uterine cavity.</a:t>
            </a:r>
          </a:p>
        </p:txBody>
      </p:sp>
    </p:spTree>
    <p:extLst>
      <p:ext uri="{BB962C8B-B14F-4D97-AF65-F5344CB8AC3E}">
        <p14:creationId xmlns:p14="http://schemas.microsoft.com/office/powerpoint/2010/main" val="335455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60" y="365126"/>
            <a:ext cx="11108140" cy="863174"/>
          </a:xfrm>
        </p:spPr>
        <p:txBody>
          <a:bodyPr>
            <a:normAutofit fontScale="90000"/>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Management </a:t>
            </a:r>
            <a:r>
              <a:rPr lang="en-US" b="1" dirty="0">
                <a:solidFill>
                  <a:srgbClr val="FF0000"/>
                </a:solidFill>
              </a:rPr>
              <a:t>and treatment of </a:t>
            </a:r>
            <a:r>
              <a:rPr lang="en-US" b="1" dirty="0" err="1">
                <a:solidFill>
                  <a:srgbClr val="FF0000"/>
                </a:solidFill>
              </a:rPr>
              <a:t>Asherman</a:t>
            </a:r>
            <a:r>
              <a:rPr lang="en-US" b="1" dirty="0">
                <a:solidFill>
                  <a:srgbClr val="FF0000"/>
                </a:solidFill>
              </a:rPr>
              <a:t> syndrome</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38200" y="1825625"/>
            <a:ext cx="7557655" cy="4351338"/>
          </a:xfrm>
        </p:spPr>
        <p:txBody>
          <a:bodyPr>
            <a:normAutofit fontScale="92500" lnSpcReduction="10000"/>
          </a:bodyPr>
          <a:lstStyle/>
          <a:p>
            <a:r>
              <a:rPr lang="en-US" dirty="0" smtClean="0"/>
              <a:t>The </a:t>
            </a:r>
            <a:r>
              <a:rPr lang="en-US" dirty="0"/>
              <a:t>treatment strategy of AS could be summarized in four main steps:</a:t>
            </a:r>
          </a:p>
          <a:p>
            <a:r>
              <a:rPr lang="en-US" dirty="0"/>
              <a:t>1. Treatment (Dilatation and curettage, hysteroscopy, </a:t>
            </a:r>
            <a:r>
              <a:rPr lang="en-US" dirty="0" err="1"/>
              <a:t>hysterotomy</a:t>
            </a:r>
            <a:r>
              <a:rPr lang="en-US" dirty="0"/>
              <a:t>)</a:t>
            </a:r>
          </a:p>
          <a:p>
            <a:r>
              <a:rPr lang="en-US" dirty="0"/>
              <a:t>2. Re-adhesion prevention (Intrauterine device, Uterine balloon stent, Foley’s catheter, anti-adhesion barriers)</a:t>
            </a:r>
          </a:p>
          <a:p>
            <a:r>
              <a:rPr lang="en-US" dirty="0"/>
              <a:t>3. Restoring normal endometrium (Hormonal treatment, stem cells)</a:t>
            </a:r>
          </a:p>
          <a:p>
            <a:r>
              <a:rPr lang="en-US" dirty="0"/>
              <a:t>4. Post-operative assessment (Repeat surgery; diagnostic hysteroscopy; ultrasound).</a:t>
            </a:r>
          </a:p>
          <a:p>
            <a:endParaRPr lang="en-US" dirty="0"/>
          </a:p>
        </p:txBody>
      </p:sp>
      <p:pic>
        <p:nvPicPr>
          <p:cNvPr id="2050" name="Picture 2" descr="C:\Documents and Settings\mmhennawy\Desktop\asherman syndrome\56975-0550x0475.jpg"/>
          <p:cNvPicPr>
            <a:picLocks noChangeAspect="1" noChangeArrowheads="1"/>
          </p:cNvPicPr>
          <p:nvPr/>
        </p:nvPicPr>
        <p:blipFill>
          <a:blip r:embed="rId2"/>
          <a:srcRect/>
          <a:stretch>
            <a:fillRect/>
          </a:stretch>
        </p:blipFill>
        <p:spPr bwMode="auto">
          <a:xfrm>
            <a:off x="8520545" y="1454729"/>
            <a:ext cx="3671455" cy="4987636"/>
          </a:xfrm>
          <a:prstGeom prst="rect">
            <a:avLst/>
          </a:prstGeom>
          <a:noFill/>
        </p:spPr>
      </p:pic>
    </p:spTree>
    <p:extLst>
      <p:ext uri="{BB962C8B-B14F-4D97-AF65-F5344CB8AC3E}">
        <p14:creationId xmlns:p14="http://schemas.microsoft.com/office/powerpoint/2010/main" val="355428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Histoty</a:t>
            </a:r>
            <a:endParaRPr lang="en-US" dirty="0"/>
          </a:p>
        </p:txBody>
      </p:sp>
      <p:sp>
        <p:nvSpPr>
          <p:cNvPr id="3" name="Content Placeholder 2"/>
          <p:cNvSpPr>
            <a:spLocks noGrp="1"/>
          </p:cNvSpPr>
          <p:nvPr>
            <p:ph idx="1"/>
          </p:nvPr>
        </p:nvSpPr>
        <p:spPr/>
        <p:txBody>
          <a:bodyPr/>
          <a:lstStyle/>
          <a:p>
            <a:r>
              <a:rPr lang="en-US" dirty="0" smtClean="0"/>
              <a:t>Although the first case of intrauterine adhesion was published in 1894 by </a:t>
            </a:r>
            <a:r>
              <a:rPr lang="en-US" dirty="0" smtClean="0">
                <a:solidFill>
                  <a:srgbClr val="FF0000"/>
                </a:solidFill>
              </a:rPr>
              <a:t>Heinrich Fritsch</a:t>
            </a:r>
            <a:r>
              <a:rPr lang="en-US" dirty="0" smtClean="0"/>
              <a:t>, </a:t>
            </a:r>
          </a:p>
          <a:p>
            <a:r>
              <a:rPr lang="en-US" dirty="0" smtClean="0"/>
              <a:t>In  1948 ,  a full description of </a:t>
            </a:r>
            <a:r>
              <a:rPr lang="en-US" dirty="0" err="1" smtClean="0"/>
              <a:t>Asherman</a:t>
            </a:r>
            <a:r>
              <a:rPr lang="en-US" dirty="0" smtClean="0"/>
              <a:t> syndrome (AS) was carried out by Israeli </a:t>
            </a:r>
            <a:r>
              <a:rPr lang="en-US" dirty="0" err="1" smtClean="0"/>
              <a:t>gynaecologist</a:t>
            </a:r>
            <a:r>
              <a:rPr lang="en-US" dirty="0" smtClean="0"/>
              <a:t> </a:t>
            </a:r>
            <a:r>
              <a:rPr lang="en-US" dirty="0" smtClean="0">
                <a:solidFill>
                  <a:srgbClr val="FF0000"/>
                </a:solidFill>
              </a:rPr>
              <a:t>Joseph </a:t>
            </a:r>
            <a:r>
              <a:rPr lang="en-US" dirty="0" err="1" smtClean="0">
                <a:solidFill>
                  <a:srgbClr val="FF0000"/>
                </a:solidFill>
              </a:rPr>
              <a:t>Asherman</a:t>
            </a:r>
            <a:r>
              <a:rPr lang="en-US" dirty="0" smtClean="0"/>
              <a:t> at journal of </a:t>
            </a:r>
            <a:r>
              <a:rPr lang="en-US" dirty="0" err="1" smtClean="0"/>
              <a:t>obestetric</a:t>
            </a:r>
            <a:r>
              <a:rPr lang="en-US" dirty="0" smtClean="0"/>
              <a:t> and gynecology of the British Empire. </a:t>
            </a:r>
            <a:endParaRPr lang="en-US" dirty="0"/>
          </a:p>
        </p:txBody>
      </p:sp>
    </p:spTree>
    <p:extLst>
      <p:ext uri="{BB962C8B-B14F-4D97-AF65-F5344CB8AC3E}">
        <p14:creationId xmlns:p14="http://schemas.microsoft.com/office/powerpoint/2010/main" val="193384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299"/>
          </a:xfrm>
        </p:spPr>
        <p:txBody>
          <a:bodyPr>
            <a:normAutofit fontScale="90000"/>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1 - Treatment</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838200" y="1378424"/>
            <a:ext cx="10515600" cy="4798539"/>
          </a:xfrm>
        </p:spPr>
        <p:txBody>
          <a:bodyPr>
            <a:normAutofit/>
          </a:bodyPr>
          <a:lstStyle/>
          <a:p>
            <a:r>
              <a:rPr lang="en-US" dirty="0" smtClean="0"/>
              <a:t>Hysteroscopy</a:t>
            </a:r>
            <a:r>
              <a:rPr lang="en-US" dirty="0"/>
              <a:t>, </a:t>
            </a:r>
          </a:p>
          <a:p>
            <a:r>
              <a:rPr lang="en-US" dirty="0" smtClean="0"/>
              <a:t>Dilatation </a:t>
            </a:r>
            <a:r>
              <a:rPr lang="en-US" dirty="0"/>
              <a:t>and curettage, </a:t>
            </a:r>
            <a:endParaRPr lang="en-US" dirty="0" smtClean="0"/>
          </a:p>
          <a:p>
            <a:r>
              <a:rPr lang="en-US" dirty="0" err="1" smtClean="0"/>
              <a:t>Hysterotomy</a:t>
            </a:r>
            <a:endParaRPr lang="en-US" dirty="0"/>
          </a:p>
        </p:txBody>
      </p:sp>
    </p:spTree>
    <p:extLst>
      <p:ext uri="{BB962C8B-B14F-4D97-AF65-F5344CB8AC3E}">
        <p14:creationId xmlns:p14="http://schemas.microsoft.com/office/powerpoint/2010/main" val="3643182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normAutofit fontScale="90000"/>
          </a:bodyPr>
          <a:lstStyle/>
          <a:p>
            <a:pPr algn="ctr"/>
            <a:r>
              <a:rPr lang="en-US" b="1" dirty="0" smtClean="0"/>
              <a:t/>
            </a:r>
            <a:br>
              <a:rPr lang="en-US" b="1" dirty="0" smtClean="0"/>
            </a:br>
            <a:r>
              <a:rPr lang="en-US" b="1" dirty="0" err="1" smtClean="0"/>
              <a:t>Hysteroscopic</a:t>
            </a:r>
            <a:r>
              <a:rPr lang="en-US" b="1" dirty="0" smtClean="0"/>
              <a:t> </a:t>
            </a:r>
            <a:r>
              <a:rPr lang="en-US" b="1" dirty="0"/>
              <a:t>surgery</a:t>
            </a:r>
            <a:br>
              <a:rPr lang="en-US" b="1" dirty="0"/>
            </a:br>
            <a:endParaRPr lang="en-US" dirty="0"/>
          </a:p>
        </p:txBody>
      </p:sp>
      <p:sp>
        <p:nvSpPr>
          <p:cNvPr id="3" name="Content Placeholder 2"/>
          <p:cNvSpPr>
            <a:spLocks noGrp="1"/>
          </p:cNvSpPr>
          <p:nvPr>
            <p:ph idx="1"/>
          </p:nvPr>
        </p:nvSpPr>
        <p:spPr>
          <a:xfrm>
            <a:off x="838200" y="1378424"/>
            <a:ext cx="10515600" cy="4798539"/>
          </a:xfrm>
        </p:spPr>
        <p:txBody>
          <a:bodyPr>
            <a:normAutofit fontScale="92500" lnSpcReduction="20000"/>
          </a:bodyPr>
          <a:lstStyle/>
          <a:p>
            <a:r>
              <a:rPr lang="en-US" dirty="0" err="1"/>
              <a:t>Adhesiolysis</a:t>
            </a:r>
            <a:r>
              <a:rPr lang="en-US" dirty="0"/>
              <a:t> done using </a:t>
            </a:r>
            <a:r>
              <a:rPr lang="en-US" dirty="0" err="1"/>
              <a:t>hysteroscopic</a:t>
            </a:r>
            <a:r>
              <a:rPr lang="en-US" dirty="0"/>
              <a:t> scissors.</a:t>
            </a:r>
          </a:p>
          <a:p>
            <a:r>
              <a:rPr lang="en-US" dirty="0" err="1" smtClean="0"/>
              <a:t>Hysteroscopic</a:t>
            </a:r>
            <a:r>
              <a:rPr lang="en-US" dirty="0" smtClean="0"/>
              <a:t> </a:t>
            </a:r>
            <a:r>
              <a:rPr lang="en-US" dirty="0"/>
              <a:t>surgery has revolutionized the treatment of intrauterine adhesion and it is the established gold standard technique. The magnification and the direct view of the adhesions allow for a precise and safe treatment. When the lesions are filmy, the tip of the </a:t>
            </a:r>
            <a:r>
              <a:rPr lang="en-US" dirty="0" err="1"/>
              <a:t>hysteroscope</a:t>
            </a:r>
            <a:r>
              <a:rPr lang="en-US" dirty="0"/>
              <a:t> and uterine distension may be enough to break down the adhesions </a:t>
            </a:r>
            <a:endParaRPr lang="en-US" dirty="0" smtClean="0"/>
          </a:p>
          <a:p>
            <a:r>
              <a:rPr lang="en-US" dirty="0" smtClean="0"/>
              <a:t>Thus</a:t>
            </a:r>
            <a:r>
              <a:rPr lang="en-US" dirty="0"/>
              <a:t>, in </a:t>
            </a:r>
            <a:r>
              <a:rPr lang="en-US" dirty="0" err="1"/>
              <a:t>favourable</a:t>
            </a:r>
            <a:r>
              <a:rPr lang="en-US" dirty="0"/>
              <a:t> cases the restoration of cavity can be obtained through “no touch” hysteroscopy in out-patient setting without general </a:t>
            </a:r>
            <a:r>
              <a:rPr lang="en-US" dirty="0" err="1"/>
              <a:t>anaesthesia</a:t>
            </a:r>
            <a:r>
              <a:rPr lang="en-US" dirty="0" smtClean="0"/>
              <a:t>.</a:t>
            </a:r>
          </a:p>
          <a:p>
            <a:r>
              <a:rPr lang="en-US" sz="1900" dirty="0"/>
              <a:t>According to many experts, the removal of the adhesions should start form the lower part of the uterus and progress toward the upper part </a:t>
            </a:r>
            <a:endParaRPr lang="en-US" sz="1900" dirty="0" smtClean="0"/>
          </a:p>
          <a:p>
            <a:r>
              <a:rPr lang="en-US" sz="1900" dirty="0" smtClean="0"/>
              <a:t> </a:t>
            </a:r>
            <a:r>
              <a:rPr lang="en-US" sz="1900" dirty="0"/>
              <a:t>Any central and filmy adhesions should be separated initially in order to allow adequate distension of the uterine cavity. </a:t>
            </a:r>
            <a:endParaRPr lang="en-US" sz="1900" dirty="0" smtClean="0"/>
          </a:p>
          <a:p>
            <a:r>
              <a:rPr lang="en-US" sz="1900" dirty="0" smtClean="0"/>
              <a:t>Dense </a:t>
            </a:r>
            <a:r>
              <a:rPr lang="en-US" sz="1900" dirty="0"/>
              <a:t>and lateral adhesions should be treated at the end, bearing in mind the greater risk of uterine perforation and bleeding</a:t>
            </a:r>
          </a:p>
          <a:p>
            <a:endParaRPr lang="en-US" dirty="0"/>
          </a:p>
        </p:txBody>
      </p:sp>
    </p:spTree>
    <p:extLst>
      <p:ext uri="{BB962C8B-B14F-4D97-AF65-F5344CB8AC3E}">
        <p14:creationId xmlns:p14="http://schemas.microsoft.com/office/powerpoint/2010/main" val="3598662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Dilatation </a:t>
            </a:r>
            <a:r>
              <a:rPr lang="en-US" b="1" dirty="0"/>
              <a:t>and curettage</a:t>
            </a:r>
            <a:br>
              <a:rPr lang="en-US" b="1" dirty="0"/>
            </a:br>
            <a:endParaRPr lang="en-US" dirty="0"/>
          </a:p>
        </p:txBody>
      </p:sp>
      <p:sp>
        <p:nvSpPr>
          <p:cNvPr id="3" name="Content Placeholder 2"/>
          <p:cNvSpPr>
            <a:spLocks noGrp="1"/>
          </p:cNvSpPr>
          <p:nvPr>
            <p:ph idx="1"/>
          </p:nvPr>
        </p:nvSpPr>
        <p:spPr/>
        <p:txBody>
          <a:bodyPr/>
          <a:lstStyle/>
          <a:p>
            <a:r>
              <a:rPr lang="en-US" dirty="0" smtClean="0"/>
              <a:t>Before </a:t>
            </a:r>
            <a:r>
              <a:rPr lang="en-US" dirty="0"/>
              <a:t>the introduction of hysteroscopy, the blind dilation and curettage (D&amp;C) was the treatment of choice </a:t>
            </a:r>
            <a:endParaRPr lang="en-US" dirty="0" smtClean="0"/>
          </a:p>
          <a:p>
            <a:r>
              <a:rPr lang="en-US" dirty="0" smtClean="0"/>
              <a:t> </a:t>
            </a:r>
            <a:r>
              <a:rPr lang="en-US" dirty="0"/>
              <a:t>Nevertheless blind D&amp;C is associated with a high risk of uterine perforation as well as being a relatively poor diagnostic tool, with the result that this technique should be considered obsolete</a:t>
            </a:r>
          </a:p>
          <a:p>
            <a:endParaRPr lang="en-US" dirty="0"/>
          </a:p>
        </p:txBody>
      </p:sp>
    </p:spTree>
    <p:extLst>
      <p:ext uri="{BB962C8B-B14F-4D97-AF65-F5344CB8AC3E}">
        <p14:creationId xmlns:p14="http://schemas.microsoft.com/office/powerpoint/2010/main" val="757931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err="1" smtClean="0"/>
              <a:t>Hysterotomy</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Few </a:t>
            </a:r>
            <a:r>
              <a:rPr lang="en-US" dirty="0"/>
              <a:t>cases of AS treatment using an open-surgery approach with </a:t>
            </a:r>
            <a:r>
              <a:rPr lang="en-US" dirty="0" err="1"/>
              <a:t>transfundal</a:t>
            </a:r>
            <a:r>
              <a:rPr lang="en-US" dirty="0"/>
              <a:t> separation of scarring uterine walls have been mentioned: in some cases an adequate restoration of menstruation and fertility was obtained </a:t>
            </a:r>
            <a:endParaRPr lang="en-US" dirty="0" smtClean="0"/>
          </a:p>
          <a:p>
            <a:r>
              <a:rPr lang="en-US" dirty="0" smtClean="0"/>
              <a:t>It </a:t>
            </a:r>
            <a:r>
              <a:rPr lang="en-US" dirty="0"/>
              <a:t>has been superseded by </a:t>
            </a:r>
            <a:r>
              <a:rPr lang="en-US" dirty="0" err="1"/>
              <a:t>hysteroscopic</a:t>
            </a:r>
            <a:r>
              <a:rPr lang="en-US" dirty="0"/>
              <a:t> techniques, so today this strategy may be adopted only in extremely complex situation, when the </a:t>
            </a:r>
            <a:r>
              <a:rPr lang="en-US" dirty="0" err="1"/>
              <a:t>hysteroscopic</a:t>
            </a:r>
            <a:r>
              <a:rPr lang="en-US" dirty="0"/>
              <a:t> approach is not possible or unlikely to succeed, and only by expert surgeons </a:t>
            </a:r>
            <a:endParaRPr lang="en-US" dirty="0" smtClean="0"/>
          </a:p>
          <a:p>
            <a:r>
              <a:rPr lang="en-US" dirty="0" smtClean="0"/>
              <a:t> </a:t>
            </a:r>
            <a:r>
              <a:rPr lang="en-US" dirty="0"/>
              <a:t>The patient should be informed about the risk of the procedure, and warmed that the successful restoration of the cavity may not be obtained, not even with such an aggressive approach</a:t>
            </a:r>
          </a:p>
          <a:p>
            <a:endParaRPr lang="en-US" dirty="0"/>
          </a:p>
        </p:txBody>
      </p:sp>
    </p:spTree>
    <p:extLst>
      <p:ext uri="{BB962C8B-B14F-4D97-AF65-F5344CB8AC3E}">
        <p14:creationId xmlns:p14="http://schemas.microsoft.com/office/powerpoint/2010/main" val="464057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2. </a:t>
            </a:r>
            <a:r>
              <a:rPr lang="en-US" dirty="0" smtClean="0">
                <a:solidFill>
                  <a:srgbClr val="FF0000"/>
                </a:solidFill>
              </a:rPr>
              <a:t>Re-Adhesion Prevention </a:t>
            </a:r>
            <a:endParaRPr lang="en-US" dirty="0">
              <a:solidFill>
                <a:srgbClr val="FF0000"/>
              </a:solidFill>
            </a:endParaRPr>
          </a:p>
        </p:txBody>
      </p:sp>
      <p:sp>
        <p:nvSpPr>
          <p:cNvPr id="3" name="Content Placeholder 2"/>
          <p:cNvSpPr>
            <a:spLocks noGrp="1"/>
          </p:cNvSpPr>
          <p:nvPr>
            <p:ph idx="1"/>
          </p:nvPr>
        </p:nvSpPr>
        <p:spPr>
          <a:xfrm>
            <a:off x="436728" y="1825625"/>
            <a:ext cx="11559654" cy="4351338"/>
          </a:xfrm>
        </p:spPr>
        <p:txBody>
          <a:bodyPr/>
          <a:lstStyle/>
          <a:p>
            <a:r>
              <a:rPr lang="en-US" dirty="0" smtClean="0"/>
              <a:t>Intrauterine </a:t>
            </a:r>
            <a:r>
              <a:rPr lang="en-US" dirty="0"/>
              <a:t>device, </a:t>
            </a:r>
            <a:endParaRPr lang="en-US" dirty="0" smtClean="0"/>
          </a:p>
          <a:p>
            <a:r>
              <a:rPr lang="en-US" dirty="0" smtClean="0"/>
              <a:t>Uterine </a:t>
            </a:r>
            <a:r>
              <a:rPr lang="en-US" dirty="0"/>
              <a:t>balloon stent, </a:t>
            </a:r>
            <a:endParaRPr lang="en-US" dirty="0" smtClean="0"/>
          </a:p>
          <a:p>
            <a:r>
              <a:rPr lang="en-US" dirty="0" smtClean="0"/>
              <a:t>Foley’s </a:t>
            </a:r>
            <a:r>
              <a:rPr lang="en-US" dirty="0"/>
              <a:t>catheter, </a:t>
            </a:r>
            <a:endParaRPr lang="en-US" dirty="0" smtClean="0"/>
          </a:p>
          <a:p>
            <a:r>
              <a:rPr lang="en-US" dirty="0" smtClean="0"/>
              <a:t>Anti-adhesion barriers </a:t>
            </a:r>
            <a:r>
              <a:rPr lang="en-US" dirty="0"/>
              <a:t>( Hyaluronic acid and other anti-adhesion </a:t>
            </a:r>
            <a:r>
              <a:rPr lang="en-US" dirty="0" smtClean="0"/>
              <a:t>  barriers </a:t>
            </a:r>
            <a:r>
              <a:rPr lang="en-US" dirty="0"/>
              <a:t>)</a:t>
            </a:r>
            <a:br>
              <a:rPr lang="en-US" dirty="0"/>
            </a:br>
            <a:endParaRPr lang="en-US" dirty="0"/>
          </a:p>
        </p:txBody>
      </p:sp>
    </p:spTree>
    <p:extLst>
      <p:ext uri="{BB962C8B-B14F-4D97-AF65-F5344CB8AC3E}">
        <p14:creationId xmlns:p14="http://schemas.microsoft.com/office/powerpoint/2010/main" val="1232963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IUD</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 rate of IUA reformation after surgery remains high (3.1% to 23.5%) </a:t>
            </a:r>
            <a:endParaRPr lang="en-US" dirty="0" smtClean="0"/>
          </a:p>
          <a:p>
            <a:r>
              <a:rPr lang="en-US" dirty="0" smtClean="0"/>
              <a:t>These </a:t>
            </a:r>
            <a:r>
              <a:rPr lang="en-US" dirty="0"/>
              <a:t>adhesions usually tend to be thin and filmy </a:t>
            </a:r>
            <a:endParaRPr lang="en-US" dirty="0" smtClean="0"/>
          </a:p>
          <a:p>
            <a:r>
              <a:rPr lang="en-US" dirty="0" smtClean="0"/>
              <a:t>The </a:t>
            </a:r>
            <a:r>
              <a:rPr lang="en-US" dirty="0"/>
              <a:t>use of IUD in order to prevent adhesion </a:t>
            </a:r>
            <a:r>
              <a:rPr lang="en-US" dirty="0" smtClean="0"/>
              <a:t>recurrence</a:t>
            </a:r>
          </a:p>
          <a:p>
            <a:r>
              <a:rPr lang="en-US" dirty="0" smtClean="0"/>
              <a:t>In </a:t>
            </a:r>
            <a:r>
              <a:rPr lang="en-US" dirty="0"/>
              <a:t>IUD could help physiological endometrial regeneration by separating the anterior and posterior uterine walls.</a:t>
            </a:r>
            <a:endParaRPr lang="en-US" dirty="0" smtClean="0"/>
          </a:p>
          <a:p>
            <a:r>
              <a:rPr lang="en-US" dirty="0"/>
              <a:t>the </a:t>
            </a:r>
            <a:r>
              <a:rPr lang="en-US" dirty="0" err="1"/>
              <a:t>Lipples</a:t>
            </a:r>
            <a:r>
              <a:rPr lang="en-US" dirty="0"/>
              <a:t> loop was considered the most adequate device to prevent adhesion albeit it is no longer available in the global market</a:t>
            </a:r>
          </a:p>
        </p:txBody>
      </p:sp>
    </p:spTree>
    <p:extLst>
      <p:ext uri="{BB962C8B-B14F-4D97-AF65-F5344CB8AC3E}">
        <p14:creationId xmlns:p14="http://schemas.microsoft.com/office/powerpoint/2010/main" val="4089448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a:t>
            </a:r>
            <a:r>
              <a:rPr lang="en-US" b="1" dirty="0" smtClean="0"/>
              <a:t>ntrauterine </a:t>
            </a:r>
            <a:r>
              <a:rPr lang="en-US" b="1" dirty="0"/>
              <a:t>B</a:t>
            </a:r>
            <a:r>
              <a:rPr lang="en-US" b="1" dirty="0" smtClean="0"/>
              <a:t>alloon Stent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 new intrauterine stent was also described as a mechanical method to prevent adhesions recurrence </a:t>
            </a:r>
            <a:endParaRPr lang="en-US" dirty="0" smtClean="0"/>
          </a:p>
          <a:p>
            <a:r>
              <a:rPr lang="en-US" dirty="0" smtClean="0"/>
              <a:t>It </a:t>
            </a:r>
            <a:r>
              <a:rPr lang="en-US" dirty="0"/>
              <a:t>is a silicon made, triangular shape device which fits the normal triangular shape of the uterine cavity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75" y="4714875"/>
            <a:ext cx="2143125" cy="2143125"/>
          </a:xfrm>
          <a:prstGeom prst="rect">
            <a:avLst/>
          </a:prstGeom>
        </p:spPr>
      </p:pic>
    </p:spTree>
    <p:extLst>
      <p:ext uri="{BB962C8B-B14F-4D97-AF65-F5344CB8AC3E}">
        <p14:creationId xmlns:p14="http://schemas.microsoft.com/office/powerpoint/2010/main" val="2782895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Pediatric Foley </a:t>
            </a:r>
            <a:r>
              <a:rPr lang="en-US" b="1" dirty="0"/>
              <a:t>catheter</a:t>
            </a:r>
            <a:br>
              <a:rPr lang="en-US" b="1" dirty="0"/>
            </a:br>
            <a:endParaRPr lang="en-US" dirty="0"/>
          </a:p>
        </p:txBody>
      </p:sp>
      <p:sp>
        <p:nvSpPr>
          <p:cNvPr id="3" name="Content Placeholder 2"/>
          <p:cNvSpPr>
            <a:spLocks noGrp="1"/>
          </p:cNvSpPr>
          <p:nvPr>
            <p:ph idx="1"/>
          </p:nvPr>
        </p:nvSpPr>
        <p:spPr/>
        <p:txBody>
          <a:bodyPr/>
          <a:lstStyle/>
          <a:p>
            <a:r>
              <a:rPr lang="en-US" dirty="0" smtClean="0"/>
              <a:t>The Pediatric Foley </a:t>
            </a:r>
            <a:r>
              <a:rPr lang="en-US" dirty="0"/>
              <a:t>catheter was one of first mechanical devices used to separate the uterine walls preventing the recurrence of the </a:t>
            </a:r>
            <a:r>
              <a:rPr lang="en-US" dirty="0" smtClean="0"/>
              <a:t>IUA  for 1 week</a:t>
            </a:r>
            <a:endParaRPr lang="en-US" dirty="0"/>
          </a:p>
          <a:p>
            <a:endParaRPr lang="en-US" dirty="0"/>
          </a:p>
        </p:txBody>
      </p:sp>
    </p:spTree>
    <p:extLst>
      <p:ext uri="{BB962C8B-B14F-4D97-AF65-F5344CB8AC3E}">
        <p14:creationId xmlns:p14="http://schemas.microsoft.com/office/powerpoint/2010/main" val="1905630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Hyaluronic Acid</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Hyaluronic acid is one of the most widespread component in human tissue and it is involved in many biological function such as mechanical support, cell migration and proliferation. </a:t>
            </a:r>
            <a:endParaRPr lang="en-US" dirty="0" smtClean="0"/>
          </a:p>
          <a:p>
            <a:r>
              <a:rPr lang="en-US" dirty="0" smtClean="0"/>
              <a:t>In </a:t>
            </a:r>
            <a:r>
              <a:rPr lang="en-US" dirty="0"/>
              <a:t>the last decades, products derived from hyaluronic acid have been adopted in </a:t>
            </a:r>
            <a:r>
              <a:rPr lang="en-US" dirty="0" err="1"/>
              <a:t>gynaecologic</a:t>
            </a:r>
            <a:r>
              <a:rPr lang="en-US" dirty="0"/>
              <a:t> surgery to prevent both intraperitoneal and intrauterine </a:t>
            </a:r>
            <a:r>
              <a:rPr lang="en-US" dirty="0" smtClean="0"/>
              <a:t>adhesions</a:t>
            </a:r>
          </a:p>
          <a:p>
            <a:r>
              <a:rPr lang="en-US" sz="2000" dirty="0" smtClean="0"/>
              <a:t>the </a:t>
            </a:r>
            <a:r>
              <a:rPr lang="en-US" sz="2000" dirty="0"/>
              <a:t>mechanism by which these products act is not completely understood</a:t>
            </a:r>
            <a:r>
              <a:rPr lang="en-US" sz="2000" dirty="0" smtClean="0"/>
              <a:t>.</a:t>
            </a:r>
          </a:p>
          <a:p>
            <a:r>
              <a:rPr lang="en-US" sz="2000" dirty="0" smtClean="0"/>
              <a:t> </a:t>
            </a:r>
            <a:r>
              <a:rPr lang="en-US" sz="2000" dirty="0"/>
              <a:t>Hyaluronic acid generates a temporary barrier between organs which mechanically obstacles adhesions formation; in addition, these products influence peritoneal tissue repair by increasing the proliferation rate of </a:t>
            </a:r>
            <a:r>
              <a:rPr lang="en-US" sz="2000" dirty="0" err="1"/>
              <a:t>mesothelian</a:t>
            </a:r>
            <a:r>
              <a:rPr lang="en-US" sz="2000" dirty="0"/>
              <a:t> cells </a:t>
            </a:r>
          </a:p>
        </p:txBody>
      </p:sp>
    </p:spTree>
    <p:extLst>
      <p:ext uri="{BB962C8B-B14F-4D97-AF65-F5344CB8AC3E}">
        <p14:creationId xmlns:p14="http://schemas.microsoft.com/office/powerpoint/2010/main" val="3439190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Another </a:t>
            </a:r>
            <a:r>
              <a:rPr lang="en-US" dirty="0" smtClean="0"/>
              <a:t>Anti-Adhesion Barrier </a:t>
            </a:r>
            <a:endParaRPr lang="en-US" dirty="0"/>
          </a:p>
        </p:txBody>
      </p:sp>
      <p:sp>
        <p:nvSpPr>
          <p:cNvPr id="3" name="Content Placeholder 2"/>
          <p:cNvSpPr>
            <a:spLocks noGrp="1"/>
          </p:cNvSpPr>
          <p:nvPr>
            <p:ph idx="1"/>
          </p:nvPr>
        </p:nvSpPr>
        <p:spPr/>
        <p:txBody>
          <a:bodyPr/>
          <a:lstStyle/>
          <a:p>
            <a:r>
              <a:rPr lang="en-US" dirty="0" smtClean="0"/>
              <a:t>It is characterized </a:t>
            </a:r>
            <a:r>
              <a:rPr lang="en-US" dirty="0"/>
              <a:t>by chemically modified hyaluronic acid (sodium </a:t>
            </a:r>
            <a:r>
              <a:rPr lang="en-US" dirty="0" err="1"/>
              <a:t>hyaluronate</a:t>
            </a:r>
            <a:r>
              <a:rPr lang="en-US" dirty="0"/>
              <a:t>) and </a:t>
            </a:r>
            <a:r>
              <a:rPr lang="en-US" dirty="0" err="1"/>
              <a:t>carboxymethylcellulose</a:t>
            </a:r>
            <a:r>
              <a:rPr lang="en-US" dirty="0"/>
              <a:t> (</a:t>
            </a:r>
            <a:r>
              <a:rPr lang="en-US" dirty="0" err="1" smtClean="0"/>
              <a:t>Seprafilm</a:t>
            </a:r>
            <a:r>
              <a:rPr lang="en-US" dirty="0" smtClean="0"/>
              <a:t>) </a:t>
            </a:r>
            <a:r>
              <a:rPr lang="en-US" dirty="0"/>
              <a:t>was used for prevention of IUA</a:t>
            </a:r>
          </a:p>
        </p:txBody>
      </p:sp>
    </p:spTree>
    <p:extLst>
      <p:ext uri="{BB962C8B-B14F-4D97-AF65-F5344CB8AC3E}">
        <p14:creationId xmlns:p14="http://schemas.microsoft.com/office/powerpoint/2010/main" val="411500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02" y="133114"/>
            <a:ext cx="10515600" cy="931412"/>
          </a:xfrm>
        </p:spPr>
        <p:txBody>
          <a:bodyPr/>
          <a:lstStyle/>
          <a:p>
            <a:pPr algn="ctr"/>
            <a:r>
              <a:rPr lang="en-US" b="1" dirty="0"/>
              <a:t>Synonyms or Alternate Spellings</a:t>
            </a:r>
          </a:p>
        </p:txBody>
      </p:sp>
      <p:sp>
        <p:nvSpPr>
          <p:cNvPr id="3" name="Content Placeholder 2"/>
          <p:cNvSpPr>
            <a:spLocks noGrp="1"/>
          </p:cNvSpPr>
          <p:nvPr>
            <p:ph idx="1"/>
          </p:nvPr>
        </p:nvSpPr>
        <p:spPr>
          <a:xfrm>
            <a:off x="838200" y="1187355"/>
            <a:ext cx="10515600" cy="4989608"/>
          </a:xfrm>
        </p:spPr>
        <p:txBody>
          <a:bodyPr>
            <a:normAutofit fontScale="85000" lnSpcReduction="20000"/>
          </a:bodyPr>
          <a:lstStyle/>
          <a:p>
            <a:r>
              <a:rPr lang="en-US" dirty="0" smtClean="0"/>
              <a:t>Asherman's Syndrome</a:t>
            </a:r>
          </a:p>
          <a:p>
            <a:r>
              <a:rPr lang="en-US" dirty="0" smtClean="0"/>
              <a:t>Fritsch </a:t>
            </a:r>
            <a:r>
              <a:rPr lang="en-US" dirty="0"/>
              <a:t>Syndrome</a:t>
            </a:r>
          </a:p>
          <a:p>
            <a:r>
              <a:rPr lang="en-US" dirty="0" smtClean="0"/>
              <a:t>Fritsch-</a:t>
            </a:r>
            <a:r>
              <a:rPr lang="en-US" dirty="0" err="1" smtClean="0"/>
              <a:t>Asherman's</a:t>
            </a:r>
            <a:r>
              <a:rPr lang="en-US" dirty="0" smtClean="0"/>
              <a:t> </a:t>
            </a:r>
            <a:r>
              <a:rPr lang="en-US" dirty="0" smtClean="0"/>
              <a:t>Syndrome</a:t>
            </a:r>
            <a:endParaRPr lang="en-US" dirty="0"/>
          </a:p>
          <a:p>
            <a:r>
              <a:rPr lang="en-US" dirty="0" smtClean="0"/>
              <a:t>Intrauterine  scarring</a:t>
            </a:r>
          </a:p>
          <a:p>
            <a:r>
              <a:rPr lang="en-US" dirty="0" smtClean="0"/>
              <a:t>Intrauterine  </a:t>
            </a:r>
            <a:r>
              <a:rPr lang="en-US" dirty="0" err="1" smtClean="0"/>
              <a:t>synechiae</a:t>
            </a:r>
            <a:endParaRPr lang="en-US" dirty="0" smtClean="0"/>
          </a:p>
          <a:p>
            <a:r>
              <a:rPr lang="en-US" dirty="0"/>
              <a:t>Uterine </a:t>
            </a:r>
            <a:r>
              <a:rPr lang="en-US" dirty="0" err="1"/>
              <a:t>synechiae</a:t>
            </a:r>
            <a:endParaRPr lang="en-US" dirty="0"/>
          </a:p>
          <a:p>
            <a:r>
              <a:rPr lang="en-US" dirty="0" smtClean="0"/>
              <a:t>Intrauterine </a:t>
            </a:r>
            <a:r>
              <a:rPr lang="en-US" dirty="0"/>
              <a:t>adhesions (IUA)</a:t>
            </a:r>
          </a:p>
          <a:p>
            <a:r>
              <a:rPr lang="en-US" dirty="0"/>
              <a:t>Intrauterine adhesion bands</a:t>
            </a:r>
          </a:p>
          <a:p>
            <a:r>
              <a:rPr lang="en-US" dirty="0" smtClean="0"/>
              <a:t>Uterine/cervical </a:t>
            </a:r>
            <a:r>
              <a:rPr lang="en-US" dirty="0" smtClean="0"/>
              <a:t>atresia</a:t>
            </a:r>
          </a:p>
          <a:p>
            <a:r>
              <a:rPr lang="en-US" dirty="0" smtClean="0"/>
              <a:t>Traumatic </a:t>
            </a:r>
            <a:r>
              <a:rPr lang="en-US" dirty="0"/>
              <a:t>uterine </a:t>
            </a:r>
            <a:r>
              <a:rPr lang="en-US" dirty="0" smtClean="0"/>
              <a:t>atrophy</a:t>
            </a:r>
            <a:r>
              <a:rPr lang="en-US" dirty="0"/>
              <a:t> </a:t>
            </a:r>
            <a:endParaRPr lang="en-US" dirty="0" smtClean="0"/>
          </a:p>
          <a:p>
            <a:r>
              <a:rPr lang="en-US" dirty="0" smtClean="0"/>
              <a:t>Sclerotic </a:t>
            </a:r>
            <a:r>
              <a:rPr lang="en-US" dirty="0"/>
              <a:t>endometrium, </a:t>
            </a:r>
          </a:p>
          <a:p>
            <a:r>
              <a:rPr lang="en-US" dirty="0" smtClean="0"/>
              <a:t>Endometrial </a:t>
            </a:r>
            <a:r>
              <a:rPr lang="en-US" dirty="0"/>
              <a:t>sclerosis</a:t>
            </a:r>
          </a:p>
          <a:p>
            <a:endParaRPr lang="en-US" dirty="0"/>
          </a:p>
        </p:txBody>
      </p:sp>
    </p:spTree>
    <p:extLst>
      <p:ext uri="{BB962C8B-B14F-4D97-AF65-F5344CB8AC3E}">
        <p14:creationId xmlns:p14="http://schemas.microsoft.com/office/powerpoint/2010/main" val="899441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FF0000"/>
                </a:solidFill>
              </a:rPr>
              <a:t/>
            </a:r>
            <a:br>
              <a:rPr lang="en-US" dirty="0" smtClean="0">
                <a:solidFill>
                  <a:srgbClr val="FF0000"/>
                </a:solidFill>
              </a:rPr>
            </a:br>
            <a:r>
              <a:rPr lang="en-US" dirty="0" smtClean="0">
                <a:solidFill>
                  <a:srgbClr val="FF0000"/>
                </a:solidFill>
              </a:rPr>
              <a:t>3 - </a:t>
            </a:r>
            <a:r>
              <a:rPr lang="en-US" b="1" dirty="0">
                <a:solidFill>
                  <a:srgbClr val="FF0000"/>
                </a:solidFill>
              </a:rPr>
              <a:t>Restoration of normal endometrium</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Hormonal </a:t>
            </a:r>
            <a:r>
              <a:rPr lang="en-US" dirty="0"/>
              <a:t>treatment, stem </a:t>
            </a:r>
            <a:r>
              <a:rPr lang="en-US" dirty="0" smtClean="0"/>
              <a:t>cells</a:t>
            </a:r>
            <a:endParaRPr lang="en-US" dirty="0"/>
          </a:p>
        </p:txBody>
      </p:sp>
    </p:spTree>
    <p:extLst>
      <p:ext uri="{BB962C8B-B14F-4D97-AF65-F5344CB8AC3E}">
        <p14:creationId xmlns:p14="http://schemas.microsoft.com/office/powerpoint/2010/main" val="2662031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Medical therapy</a:t>
            </a:r>
            <a:br>
              <a:rPr lang="en-US" b="1" dirty="0"/>
            </a:br>
            <a:endParaRPr lang="en-US" dirty="0"/>
          </a:p>
        </p:txBody>
      </p:sp>
      <p:sp>
        <p:nvSpPr>
          <p:cNvPr id="3" name="Content Placeholder 2"/>
          <p:cNvSpPr>
            <a:spLocks noGrp="1"/>
          </p:cNvSpPr>
          <p:nvPr>
            <p:ph idx="1"/>
          </p:nvPr>
        </p:nvSpPr>
        <p:spPr>
          <a:xfrm>
            <a:off x="838200" y="1392072"/>
            <a:ext cx="10515600" cy="4784891"/>
          </a:xfrm>
        </p:spPr>
        <p:txBody>
          <a:bodyPr>
            <a:normAutofit fontScale="92500" lnSpcReduction="20000"/>
          </a:bodyPr>
          <a:lstStyle/>
          <a:p>
            <a:r>
              <a:rPr lang="en-US" dirty="0" smtClean="0"/>
              <a:t>Many </a:t>
            </a:r>
            <a:r>
              <a:rPr lang="en-US" dirty="0"/>
              <a:t>different treatments have been suggested and there is no shared consensus about the time of the administration (preoperative and/or postoperative) and the type of regimen </a:t>
            </a:r>
            <a:r>
              <a:rPr lang="en-US" dirty="0">
                <a:solidFill>
                  <a:schemeClr val="accent1">
                    <a:lumMod val="75000"/>
                  </a:schemeClr>
                </a:solidFill>
              </a:rPr>
              <a:t>(</a:t>
            </a:r>
            <a:r>
              <a:rPr lang="en-US" dirty="0" err="1">
                <a:solidFill>
                  <a:schemeClr val="accent1">
                    <a:lumMod val="75000"/>
                  </a:schemeClr>
                </a:solidFill>
              </a:rPr>
              <a:t>oestradiol</a:t>
            </a:r>
            <a:r>
              <a:rPr lang="en-US" dirty="0">
                <a:solidFill>
                  <a:schemeClr val="accent1">
                    <a:lumMod val="75000"/>
                  </a:schemeClr>
                </a:solidFill>
              </a:rPr>
              <a:t> or combined </a:t>
            </a:r>
            <a:r>
              <a:rPr lang="en-US" dirty="0" err="1">
                <a:solidFill>
                  <a:schemeClr val="accent1">
                    <a:lumMod val="75000"/>
                  </a:schemeClr>
                </a:solidFill>
              </a:rPr>
              <a:t>oestradiol</a:t>
            </a:r>
            <a:r>
              <a:rPr lang="en-US" dirty="0">
                <a:solidFill>
                  <a:schemeClr val="accent1">
                    <a:lumMod val="75000"/>
                  </a:schemeClr>
                </a:solidFill>
              </a:rPr>
              <a:t> and progesterone)</a:t>
            </a:r>
            <a:r>
              <a:rPr lang="en-US" dirty="0"/>
              <a:t>. The general idea is to encourage fast growth of any residual endometrium immediately after surgery with the dual purpose of preventing new scar formation and restoring a normal uterine environment. It is supposed that this goal can only be achieved with </a:t>
            </a:r>
            <a:r>
              <a:rPr lang="en-US" dirty="0" err="1"/>
              <a:t>supraphysiological</a:t>
            </a:r>
            <a:r>
              <a:rPr lang="en-US" dirty="0"/>
              <a:t> hormonal levels.</a:t>
            </a:r>
          </a:p>
          <a:p>
            <a:r>
              <a:rPr lang="en-US" dirty="0"/>
              <a:t>he use of </a:t>
            </a:r>
            <a:r>
              <a:rPr lang="en-US" dirty="0">
                <a:solidFill>
                  <a:schemeClr val="accent1">
                    <a:lumMod val="75000"/>
                  </a:schemeClr>
                </a:solidFill>
              </a:rPr>
              <a:t>sildenafil citrate </a:t>
            </a:r>
            <a:r>
              <a:rPr lang="en-US" dirty="0" err="1"/>
              <a:t>intravaginally</a:t>
            </a:r>
            <a:r>
              <a:rPr lang="en-US" dirty="0"/>
              <a:t> was documented as possible pharmacological treatment to restore endometrial thickness. This drug is a type 5 specific phosphodiesterase inhibitor that enhances vasodilator effect of nitric oxide (NO) whose synthase isoforms were also found in the uterus </a:t>
            </a:r>
          </a:p>
          <a:p>
            <a:r>
              <a:rPr lang="en-US" dirty="0"/>
              <a:t>In a prospective observational study, sildenafil citrate improved endometrial thickness in 92% of cases who presented thin endometrium (endometrial thickness &lt;8 mm)</a:t>
            </a:r>
          </a:p>
          <a:p>
            <a:endParaRPr lang="en-US" dirty="0"/>
          </a:p>
        </p:txBody>
      </p:sp>
    </p:spTree>
    <p:extLst>
      <p:ext uri="{BB962C8B-B14F-4D97-AF65-F5344CB8AC3E}">
        <p14:creationId xmlns:p14="http://schemas.microsoft.com/office/powerpoint/2010/main" val="3426341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Stem </a:t>
            </a:r>
            <a:r>
              <a:rPr lang="en-US" b="1" dirty="0" smtClean="0"/>
              <a:t>Cells</a:t>
            </a:r>
            <a:r>
              <a:rPr lang="en-US" b="1" dirty="0"/>
              <a:t/>
            </a:r>
            <a:br>
              <a:rPr lang="en-US" b="1" dirty="0"/>
            </a:br>
            <a:endParaRPr lang="en-US" dirty="0"/>
          </a:p>
        </p:txBody>
      </p:sp>
      <p:sp>
        <p:nvSpPr>
          <p:cNvPr id="3" name="Content Placeholder 2"/>
          <p:cNvSpPr>
            <a:spLocks noGrp="1"/>
          </p:cNvSpPr>
          <p:nvPr>
            <p:ph idx="1"/>
          </p:nvPr>
        </p:nvSpPr>
        <p:spPr>
          <a:xfrm>
            <a:off x="838200" y="1323833"/>
            <a:ext cx="10515600" cy="4853130"/>
          </a:xfrm>
        </p:spPr>
        <p:txBody>
          <a:bodyPr/>
          <a:lstStyle/>
          <a:p>
            <a:r>
              <a:rPr lang="en-US" dirty="0"/>
              <a:t>Endometrial tissue had an intrinsic capacity of regeneration. Endometrial regeneration normally occurs after menstruation and delivery. There is substantial evidence in literature that adult endometrial tissue contains epithelial progenitor cells and mesenchymal/stromal (MSC) cells </a:t>
            </a:r>
            <a:endParaRPr lang="en-US" dirty="0" smtClean="0"/>
          </a:p>
          <a:p>
            <a:r>
              <a:rPr lang="en-US" dirty="0" smtClean="0"/>
              <a:t>These </a:t>
            </a:r>
            <a:r>
              <a:rPr lang="en-US" dirty="0"/>
              <a:t>cells could be the target of a specific therapy in order to regenerate the endometrial tissue in cases of dysfunctional or atrophic endometrium. </a:t>
            </a:r>
            <a:endParaRPr lang="en-US" dirty="0" smtClean="0"/>
          </a:p>
          <a:p>
            <a:r>
              <a:rPr lang="en-US" dirty="0" smtClean="0"/>
              <a:t>Recently</a:t>
            </a:r>
            <a:r>
              <a:rPr lang="en-US" dirty="0"/>
              <a:t>, a case report of a severe AS treated with autologous stem cells isolated from the women’s own bone marrow has been described </a:t>
            </a:r>
          </a:p>
        </p:txBody>
      </p:sp>
    </p:spTree>
    <p:extLst>
      <p:ext uri="{BB962C8B-B14F-4D97-AF65-F5344CB8AC3E}">
        <p14:creationId xmlns:p14="http://schemas.microsoft.com/office/powerpoint/2010/main" val="3502078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Fresh Platelet Rich Plasma (PRP)</a:t>
            </a:r>
            <a:endParaRPr lang="en-US" dirty="0"/>
          </a:p>
        </p:txBody>
      </p:sp>
      <p:sp>
        <p:nvSpPr>
          <p:cNvPr id="3" name="Content Placeholder 2"/>
          <p:cNvSpPr>
            <a:spLocks noGrp="1"/>
          </p:cNvSpPr>
          <p:nvPr>
            <p:ph idx="1"/>
          </p:nvPr>
        </p:nvSpPr>
        <p:spPr/>
        <p:txBody>
          <a:bodyPr/>
          <a:lstStyle/>
          <a:p>
            <a:r>
              <a:rPr lang="en-US" dirty="0" smtClean="0"/>
              <a:t>Intrauterine  infusion of  freshly prepared PRP if endometrial lining less than 7 mm  </a:t>
            </a:r>
          </a:p>
          <a:p>
            <a:r>
              <a:rPr lang="en-US" dirty="0" smtClean="0"/>
              <a:t>with estrogen orally E2   12 mg for 10 day</a:t>
            </a:r>
          </a:p>
          <a:p>
            <a:r>
              <a:rPr lang="en-US" dirty="0" smtClean="0"/>
              <a:t>And repeat </a:t>
            </a:r>
            <a:r>
              <a:rPr lang="en-US" dirty="0" smtClean="0"/>
              <a:t> PRP after </a:t>
            </a:r>
            <a:r>
              <a:rPr lang="en-US" dirty="0" smtClean="0"/>
              <a:t>72 hour  if endometrial thickness less than 7 mm</a:t>
            </a:r>
            <a:endParaRPr lang="en-US" dirty="0"/>
          </a:p>
        </p:txBody>
      </p:sp>
    </p:spTree>
    <p:extLst>
      <p:ext uri="{BB962C8B-B14F-4D97-AF65-F5344CB8AC3E}">
        <p14:creationId xmlns:p14="http://schemas.microsoft.com/office/powerpoint/2010/main" val="886198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FF0000"/>
                </a:solidFill>
              </a:rPr>
              <a:t/>
            </a:r>
            <a:br>
              <a:rPr lang="en-US" dirty="0" smtClean="0">
                <a:solidFill>
                  <a:srgbClr val="FF0000"/>
                </a:solidFill>
              </a:rPr>
            </a:br>
            <a:r>
              <a:rPr lang="en-US" dirty="0" smtClean="0">
                <a:solidFill>
                  <a:srgbClr val="FF0000"/>
                </a:solidFill>
              </a:rPr>
              <a:t>4-</a:t>
            </a:r>
            <a:r>
              <a:rPr lang="en-US" b="1" dirty="0" smtClean="0">
                <a:solidFill>
                  <a:srgbClr val="FF0000"/>
                </a:solidFill>
              </a:rPr>
              <a:t>Post-operative assessment</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Evaluation </a:t>
            </a:r>
            <a:r>
              <a:rPr lang="en-US" dirty="0"/>
              <a:t>of uterine cavity after </a:t>
            </a:r>
            <a:r>
              <a:rPr lang="en-US" dirty="0" err="1"/>
              <a:t>adhesiolysis</a:t>
            </a:r>
            <a:r>
              <a:rPr lang="en-US" dirty="0"/>
              <a:t> is an important step in AS management. As mentioned before, complete resolution of the adhesions is not always possible with a single procedure, especially in severe stages where a high recurrence rate is documented</a:t>
            </a:r>
            <a:r>
              <a:rPr lang="en-US" dirty="0" smtClean="0"/>
              <a:t>.</a:t>
            </a:r>
          </a:p>
          <a:p>
            <a:r>
              <a:rPr lang="en-US" dirty="0">
                <a:solidFill>
                  <a:srgbClr val="FF0000"/>
                </a:solidFill>
              </a:rPr>
              <a:t>Ultrasound </a:t>
            </a:r>
            <a:r>
              <a:rPr lang="en-US" dirty="0"/>
              <a:t>is an accurate and cost-effective tool for measuring endometrial thickness and for the evaluation of normal endometrial development during menstrual cycle. </a:t>
            </a:r>
            <a:endParaRPr lang="en-US" dirty="0" smtClean="0"/>
          </a:p>
          <a:p>
            <a:r>
              <a:rPr lang="en-US" dirty="0" smtClean="0">
                <a:solidFill>
                  <a:srgbClr val="FF0000"/>
                </a:solidFill>
              </a:rPr>
              <a:t>HSG</a:t>
            </a:r>
            <a:r>
              <a:rPr lang="en-US" dirty="0" smtClean="0"/>
              <a:t> </a:t>
            </a:r>
            <a:r>
              <a:rPr lang="en-US" dirty="0"/>
              <a:t>has the advantage to check tubal patency, and at the same time it can help in the resolution of thin adhesions from pressure of the liquid contrast medium. </a:t>
            </a:r>
            <a:endParaRPr lang="en-US" dirty="0" smtClean="0"/>
          </a:p>
          <a:p>
            <a:r>
              <a:rPr lang="en-US" dirty="0" smtClean="0">
                <a:solidFill>
                  <a:srgbClr val="FF0000"/>
                </a:solidFill>
              </a:rPr>
              <a:t>Hysteroscopy</a:t>
            </a:r>
            <a:r>
              <a:rPr lang="en-US" dirty="0"/>
              <a:t>, however, remains the only method which allows an accurate estimation of adhesion recurrence and it is the most commonly used in clinical practice. Of course, it also allows further </a:t>
            </a:r>
            <a:r>
              <a:rPr lang="en-US" i="1" dirty="0"/>
              <a:t>in office</a:t>
            </a:r>
            <a:r>
              <a:rPr lang="en-US" dirty="0"/>
              <a:t> </a:t>
            </a:r>
            <a:r>
              <a:rPr lang="en-US" dirty="0" err="1"/>
              <a:t>adhesiolysis</a:t>
            </a:r>
            <a:r>
              <a:rPr lang="en-US" dirty="0"/>
              <a:t>. </a:t>
            </a:r>
            <a:endParaRPr lang="en-US" dirty="0" smtClean="0"/>
          </a:p>
          <a:p>
            <a:r>
              <a:rPr lang="en-US" dirty="0" smtClean="0"/>
              <a:t>To be </a:t>
            </a:r>
            <a:r>
              <a:rPr lang="en-US" dirty="0"/>
              <a:t>done up to 12 weeks</a:t>
            </a:r>
          </a:p>
        </p:txBody>
      </p:sp>
    </p:spTree>
    <p:extLst>
      <p:ext uri="{BB962C8B-B14F-4D97-AF65-F5344CB8AC3E}">
        <p14:creationId xmlns:p14="http://schemas.microsoft.com/office/powerpoint/2010/main" val="2242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4" y="1"/>
            <a:ext cx="11973636" cy="1146412"/>
          </a:xfrm>
        </p:spPr>
        <p:txBody>
          <a:bodyPr>
            <a:normAutofit fontScale="90000"/>
          </a:bodyPr>
          <a:lstStyle/>
          <a:p>
            <a:r>
              <a:rPr lang="en-US" b="1" dirty="0" smtClean="0"/>
              <a:t/>
            </a:r>
            <a:br>
              <a:rPr lang="en-US" b="1" dirty="0" smtClean="0"/>
            </a:br>
            <a:r>
              <a:rPr lang="en-US" b="1" dirty="0" smtClean="0"/>
              <a:t>Non Reproductive Consequences of Asherman’s Syndrome</a:t>
            </a:r>
            <a:br>
              <a:rPr lang="en-US" b="1" dirty="0" smtClean="0"/>
            </a:br>
            <a:endParaRPr lang="en-US" dirty="0"/>
          </a:p>
        </p:txBody>
      </p:sp>
      <p:sp>
        <p:nvSpPr>
          <p:cNvPr id="3" name="Content Placeholder 2"/>
          <p:cNvSpPr>
            <a:spLocks noGrp="1"/>
          </p:cNvSpPr>
          <p:nvPr>
            <p:ph idx="1"/>
          </p:nvPr>
        </p:nvSpPr>
        <p:spPr>
          <a:xfrm>
            <a:off x="401470" y="1146412"/>
            <a:ext cx="11144535" cy="5445457"/>
          </a:xfrm>
        </p:spPr>
        <p:txBody>
          <a:bodyPr>
            <a:normAutofit fontScale="85000" lnSpcReduction="20000"/>
          </a:bodyPr>
          <a:lstStyle/>
          <a:p>
            <a:r>
              <a:rPr lang="en-US" dirty="0" smtClean="0"/>
              <a:t>The </a:t>
            </a:r>
            <a:r>
              <a:rPr lang="en-US" dirty="0"/>
              <a:t>reproductive consequences of Asherman’s Syndrome</a:t>
            </a:r>
            <a:r>
              <a:rPr lang="en-US" dirty="0" smtClean="0"/>
              <a:t>,  </a:t>
            </a:r>
            <a:r>
              <a:rPr lang="en-US" dirty="0"/>
              <a:t>including </a:t>
            </a:r>
            <a:endParaRPr lang="en-US" dirty="0" smtClean="0"/>
          </a:p>
          <a:p>
            <a:r>
              <a:rPr lang="en-US" dirty="0" smtClean="0">
                <a:solidFill>
                  <a:srgbClr val="FF0000"/>
                </a:solidFill>
              </a:rPr>
              <a:t>infertility</a:t>
            </a:r>
            <a:r>
              <a:rPr lang="en-US" dirty="0">
                <a:solidFill>
                  <a:srgbClr val="FF0000"/>
                </a:solidFill>
              </a:rPr>
              <a:t>, </a:t>
            </a:r>
            <a:endParaRPr lang="en-US" dirty="0" smtClean="0">
              <a:solidFill>
                <a:srgbClr val="FF0000"/>
              </a:solidFill>
            </a:endParaRPr>
          </a:p>
          <a:p>
            <a:r>
              <a:rPr lang="en-US" dirty="0" smtClean="0">
                <a:solidFill>
                  <a:srgbClr val="FF0000"/>
                </a:solidFill>
              </a:rPr>
              <a:t>recurrent </a:t>
            </a:r>
            <a:r>
              <a:rPr lang="en-US" dirty="0">
                <a:solidFill>
                  <a:srgbClr val="FF0000"/>
                </a:solidFill>
              </a:rPr>
              <a:t>miscarriage</a:t>
            </a:r>
            <a:r>
              <a:rPr lang="en-US" dirty="0" smtClean="0">
                <a:solidFill>
                  <a:srgbClr val="FF0000"/>
                </a:solidFill>
              </a:rPr>
              <a:t>,</a:t>
            </a:r>
          </a:p>
          <a:p>
            <a:r>
              <a:rPr lang="en-US" dirty="0" err="1" smtClean="0">
                <a:solidFill>
                  <a:srgbClr val="FF0000"/>
                </a:solidFill>
              </a:rPr>
              <a:t>Incomptent</a:t>
            </a:r>
            <a:r>
              <a:rPr lang="en-US" dirty="0" smtClean="0">
                <a:solidFill>
                  <a:srgbClr val="FF0000"/>
                </a:solidFill>
              </a:rPr>
              <a:t> cervix</a:t>
            </a:r>
          </a:p>
          <a:p>
            <a:r>
              <a:rPr lang="en-US" dirty="0" smtClean="0">
                <a:solidFill>
                  <a:srgbClr val="FF0000"/>
                </a:solidFill>
              </a:rPr>
              <a:t>intrauterine </a:t>
            </a:r>
            <a:r>
              <a:rPr lang="en-US" dirty="0">
                <a:solidFill>
                  <a:srgbClr val="FF0000"/>
                </a:solidFill>
              </a:rPr>
              <a:t>growth restriction, </a:t>
            </a:r>
            <a:endParaRPr lang="en-US" dirty="0" smtClean="0">
              <a:solidFill>
                <a:srgbClr val="FF0000"/>
              </a:solidFill>
            </a:endParaRPr>
          </a:p>
          <a:p>
            <a:r>
              <a:rPr lang="en-US" dirty="0" smtClean="0">
                <a:solidFill>
                  <a:srgbClr val="FF0000"/>
                </a:solidFill>
              </a:rPr>
              <a:t>placenta </a:t>
            </a:r>
            <a:r>
              <a:rPr lang="en-US" dirty="0" err="1">
                <a:solidFill>
                  <a:srgbClr val="FF0000"/>
                </a:solidFill>
              </a:rPr>
              <a:t>accreta</a:t>
            </a:r>
            <a:r>
              <a:rPr lang="en-US" dirty="0">
                <a:solidFill>
                  <a:srgbClr val="FF0000"/>
                </a:solidFill>
              </a:rPr>
              <a:t> </a:t>
            </a:r>
            <a:r>
              <a:rPr lang="en-US" dirty="0"/>
              <a:t>and </a:t>
            </a:r>
            <a:endParaRPr lang="en-US" dirty="0" smtClean="0"/>
          </a:p>
          <a:p>
            <a:r>
              <a:rPr lang="en-US" dirty="0" smtClean="0"/>
              <a:t>others</a:t>
            </a:r>
            <a:r>
              <a:rPr lang="en-US" dirty="0"/>
              <a:t>, are well known.  </a:t>
            </a:r>
            <a:r>
              <a:rPr lang="en-US" dirty="0" smtClean="0"/>
              <a:t>However</a:t>
            </a:r>
            <a:r>
              <a:rPr lang="en-US" dirty="0"/>
              <a:t>, for all women with intrauterine scarring and </a:t>
            </a:r>
            <a:r>
              <a:rPr lang="en-US" dirty="0">
                <a:solidFill>
                  <a:srgbClr val="FF0000"/>
                </a:solidFill>
              </a:rPr>
              <a:t>amenorrhea, </a:t>
            </a:r>
            <a:endParaRPr lang="en-US" dirty="0" smtClean="0">
              <a:solidFill>
                <a:srgbClr val="FF0000"/>
              </a:solidFill>
            </a:endParaRPr>
          </a:p>
          <a:p>
            <a:r>
              <a:rPr lang="en-US" dirty="0" smtClean="0"/>
              <a:t>including </a:t>
            </a:r>
            <a:r>
              <a:rPr lang="en-US" dirty="0"/>
              <a:t>those who may have completed childbearing, there are other concerns. </a:t>
            </a:r>
            <a:endParaRPr lang="en-US" dirty="0" smtClean="0"/>
          </a:p>
          <a:p>
            <a:r>
              <a:rPr lang="en-US" dirty="0" smtClean="0"/>
              <a:t> </a:t>
            </a:r>
            <a:r>
              <a:rPr lang="en-US" dirty="0"/>
              <a:t>Although the lack of menstrual periods could be secondary to hormonal abnormalities, it is more likely caused by either complete destruction of the uterine lining or by obstruction of the cervix or lower portion of the uterus; thus, menses are either retained in the uterus (leading to pelvic pain </a:t>
            </a:r>
            <a:r>
              <a:rPr lang="en-US" dirty="0" smtClean="0"/>
              <a:t>and </a:t>
            </a:r>
            <a:r>
              <a:rPr lang="en-US" dirty="0"/>
              <a:t>a condition called </a:t>
            </a:r>
            <a:r>
              <a:rPr lang="en-US" dirty="0" err="1">
                <a:solidFill>
                  <a:srgbClr val="FF0000"/>
                </a:solidFill>
              </a:rPr>
              <a:t>hematometra</a:t>
            </a:r>
            <a:r>
              <a:rPr lang="en-US" dirty="0"/>
              <a:t>) or flow into the abdominal cavity leading to </a:t>
            </a:r>
            <a:r>
              <a:rPr lang="en-US" dirty="0">
                <a:solidFill>
                  <a:srgbClr val="FF0000"/>
                </a:solidFill>
              </a:rPr>
              <a:t>endometriosis</a:t>
            </a:r>
            <a:r>
              <a:rPr lang="en-US" dirty="0"/>
              <a:t>.  </a:t>
            </a:r>
            <a:endParaRPr lang="en-US" dirty="0" smtClean="0"/>
          </a:p>
          <a:p>
            <a:r>
              <a:rPr lang="en-US" dirty="0" smtClean="0"/>
              <a:t>Women </a:t>
            </a:r>
            <a:r>
              <a:rPr lang="en-US" dirty="0"/>
              <a:t>with Asherman’s Syndrome may develop </a:t>
            </a:r>
            <a:r>
              <a:rPr lang="en-US" dirty="0">
                <a:solidFill>
                  <a:srgbClr val="FF0000"/>
                </a:solidFill>
              </a:rPr>
              <a:t>uterine cancer</a:t>
            </a:r>
            <a:r>
              <a:rPr lang="en-US" dirty="0"/>
              <a:t>, either before or after menopause.  </a:t>
            </a:r>
            <a:endParaRPr lang="en-US" dirty="0" smtClean="0"/>
          </a:p>
          <a:p>
            <a:endParaRPr lang="en-US" dirty="0"/>
          </a:p>
        </p:txBody>
      </p:sp>
    </p:spTree>
    <p:extLst>
      <p:ext uri="{BB962C8B-B14F-4D97-AF65-F5344CB8AC3E}">
        <p14:creationId xmlns:p14="http://schemas.microsoft.com/office/powerpoint/2010/main" val="3554225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Endometrial Cancer</a:t>
            </a:r>
            <a:endParaRPr lang="en-US" dirty="0"/>
          </a:p>
        </p:txBody>
      </p:sp>
      <p:sp>
        <p:nvSpPr>
          <p:cNvPr id="3" name="Content Placeholder 2"/>
          <p:cNvSpPr>
            <a:spLocks noGrp="1"/>
          </p:cNvSpPr>
          <p:nvPr>
            <p:ph idx="1"/>
          </p:nvPr>
        </p:nvSpPr>
        <p:spPr/>
        <p:txBody>
          <a:bodyPr/>
          <a:lstStyle/>
          <a:p>
            <a:r>
              <a:rPr lang="en-US" dirty="0" smtClean="0"/>
              <a:t>although the risk of endometrial cancer in women with </a:t>
            </a:r>
            <a:r>
              <a:rPr lang="en-US" dirty="0" err="1" smtClean="0"/>
              <a:t>Asherman</a:t>
            </a:r>
            <a:r>
              <a:rPr lang="en-US" dirty="0" smtClean="0"/>
              <a:t> syndrome may be lower than the general population, women with </a:t>
            </a:r>
            <a:r>
              <a:rPr lang="en-US" dirty="0" err="1" smtClean="0"/>
              <a:t>Asherman</a:t>
            </a:r>
            <a:r>
              <a:rPr lang="en-US" dirty="0" smtClean="0"/>
              <a:t> may develop endometrial cancer before or after menopause.  Since the signs and symptoms often found in these women (early or abnormal bleeding, thickened </a:t>
            </a:r>
            <a:r>
              <a:rPr lang="en-US" dirty="0" err="1" smtClean="0"/>
              <a:t>endometrium</a:t>
            </a:r>
            <a:r>
              <a:rPr lang="en-US" dirty="0" smtClean="0"/>
              <a:t>) may be missed due to the scarring or cervical obstruction. Therefore, these women may benefit from routine </a:t>
            </a:r>
            <a:r>
              <a:rPr lang="en-US" dirty="0" err="1" smtClean="0"/>
              <a:t>sonographic</a:t>
            </a:r>
            <a:r>
              <a:rPr lang="en-US" dirty="0" smtClean="0"/>
              <a:t> evaluation of the </a:t>
            </a:r>
            <a:r>
              <a:rPr lang="en-US" dirty="0" err="1" smtClean="0"/>
              <a:t>endometrium</a:t>
            </a:r>
            <a:r>
              <a:rPr lang="en-US" dirty="0" smtClean="0"/>
              <a:t> to monitor changes.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4623" y="70643"/>
            <a:ext cx="2390775" cy="19145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833"/>
          </a:xfrm>
        </p:spPr>
        <p:txBody>
          <a:bodyPr>
            <a:normAutofit fontScale="90000"/>
          </a:bodyPr>
          <a:lstStyle/>
          <a:p>
            <a:pPr algn="ctr"/>
            <a:r>
              <a:rPr lang="en-US" b="1" dirty="0" smtClean="0"/>
              <a:t/>
            </a:r>
            <a:br>
              <a:rPr lang="en-US" b="1" dirty="0" smtClean="0"/>
            </a:br>
            <a:r>
              <a:rPr lang="en-US" b="1" dirty="0" smtClean="0"/>
              <a:t>Prognosis</a:t>
            </a:r>
            <a:r>
              <a:rPr lang="en-US" b="1" dirty="0"/>
              <a:t/>
            </a:r>
            <a:br>
              <a:rPr lang="en-US" b="1" dirty="0"/>
            </a:br>
            <a:endParaRPr lang="en-US" dirty="0"/>
          </a:p>
        </p:txBody>
      </p:sp>
      <p:sp>
        <p:nvSpPr>
          <p:cNvPr id="3" name="Content Placeholder 2"/>
          <p:cNvSpPr>
            <a:spLocks noGrp="1"/>
          </p:cNvSpPr>
          <p:nvPr>
            <p:ph idx="1"/>
          </p:nvPr>
        </p:nvSpPr>
        <p:spPr>
          <a:xfrm>
            <a:off x="838200" y="1473958"/>
            <a:ext cx="10515600" cy="4703005"/>
          </a:xfrm>
        </p:spPr>
        <p:txBody>
          <a:bodyPr>
            <a:normAutofit/>
          </a:bodyPr>
          <a:lstStyle/>
          <a:p>
            <a:r>
              <a:rPr lang="en-US" dirty="0"/>
              <a:t>The extent of adhesion formation is critical. </a:t>
            </a:r>
            <a:endParaRPr lang="en-US" dirty="0" smtClean="0"/>
          </a:p>
          <a:p>
            <a:r>
              <a:rPr lang="en-US" dirty="0" smtClean="0"/>
              <a:t>Mild </a:t>
            </a:r>
            <a:r>
              <a:rPr lang="en-US" dirty="0"/>
              <a:t>to moderate adhesions can usually be treated with success</a:t>
            </a:r>
            <a:r>
              <a:rPr lang="en-US" dirty="0" smtClean="0"/>
              <a:t>.</a:t>
            </a:r>
          </a:p>
          <a:p>
            <a:r>
              <a:rPr lang="en-US" dirty="0" smtClean="0"/>
              <a:t> </a:t>
            </a:r>
            <a:r>
              <a:rPr lang="en-US" dirty="0"/>
              <a:t>Extensive obliteration of the uterine cavity or fallopian tube openings (ostia) and deep endometrial or </a:t>
            </a:r>
            <a:r>
              <a:rPr lang="en-US" dirty="0" err="1"/>
              <a:t>myometrial</a:t>
            </a:r>
            <a:r>
              <a:rPr lang="en-US" dirty="0"/>
              <a:t> trauma may require several surgical interventions and/or hormone therapy or even be uncorrectable. </a:t>
            </a:r>
            <a:endParaRPr lang="en-US" dirty="0" smtClean="0"/>
          </a:p>
          <a:p>
            <a:r>
              <a:rPr lang="en-US" dirty="0" smtClean="0"/>
              <a:t>If </a:t>
            </a:r>
            <a:r>
              <a:rPr lang="en-US" dirty="0"/>
              <a:t>the uterine cavity is adhesion free but the ostia remain obliterated, IVF remains an option. </a:t>
            </a:r>
            <a:endParaRPr lang="en-US" dirty="0" smtClean="0"/>
          </a:p>
          <a:p>
            <a:r>
              <a:rPr lang="en-US" dirty="0" smtClean="0"/>
              <a:t>If </a:t>
            </a:r>
            <a:r>
              <a:rPr lang="en-US" dirty="0"/>
              <a:t>the uterus has been irreparably damaged, surrogacy or adoption may be the only options</a:t>
            </a:r>
          </a:p>
        </p:txBody>
      </p:sp>
    </p:spTree>
    <p:extLst>
      <p:ext uri="{BB962C8B-B14F-4D97-AF65-F5344CB8AC3E}">
        <p14:creationId xmlns:p14="http://schemas.microsoft.com/office/powerpoint/2010/main" val="1082022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mandatory to verify that </a:t>
            </a:r>
            <a:endParaRPr lang="en-US" dirty="0" smtClean="0"/>
          </a:p>
          <a:p>
            <a:r>
              <a:rPr lang="en-US" dirty="0" smtClean="0"/>
              <a:t>the </a:t>
            </a:r>
            <a:r>
              <a:rPr lang="en-US" dirty="0"/>
              <a:t>uterus has healed </a:t>
            </a:r>
            <a:endParaRPr lang="en-US" dirty="0" smtClean="0"/>
          </a:p>
          <a:p>
            <a:r>
              <a:rPr lang="en-US" dirty="0" smtClean="0"/>
              <a:t>before </a:t>
            </a:r>
            <a:r>
              <a:rPr lang="en-US" dirty="0"/>
              <a:t>recommending that a patient attempt to conceive; </a:t>
            </a:r>
            <a:endParaRPr lang="en-US" dirty="0" smtClean="0"/>
          </a:p>
          <a:p>
            <a:r>
              <a:rPr lang="en-US" dirty="0" smtClean="0"/>
              <a:t>this </a:t>
            </a:r>
            <a:r>
              <a:rPr lang="en-US" dirty="0"/>
              <a:t>verification may be done by </a:t>
            </a:r>
            <a:endParaRPr lang="en-US" dirty="0" smtClean="0"/>
          </a:p>
          <a:p>
            <a:r>
              <a:rPr lang="en-US" dirty="0" smtClean="0"/>
              <a:t>another </a:t>
            </a:r>
            <a:r>
              <a:rPr lang="en-US" dirty="0"/>
              <a:t>HSG, saline ultrasound or hysteroscopy </a:t>
            </a:r>
            <a:endParaRPr lang="en-US" dirty="0" smtClean="0"/>
          </a:p>
          <a:p>
            <a:r>
              <a:rPr lang="en-US" dirty="0" smtClean="0"/>
              <a:t>in </a:t>
            </a:r>
            <a:r>
              <a:rPr lang="en-US" dirty="0"/>
              <a:t>the doctor’s office.</a:t>
            </a:r>
          </a:p>
        </p:txBody>
      </p:sp>
    </p:spTree>
    <p:extLst>
      <p:ext uri="{BB962C8B-B14F-4D97-AF65-F5344CB8AC3E}">
        <p14:creationId xmlns:p14="http://schemas.microsoft.com/office/powerpoint/2010/main" val="398411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Conclusions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AS is a condition with a high impact on female reproduction. </a:t>
            </a:r>
            <a:endParaRPr lang="en-US" dirty="0" smtClean="0"/>
          </a:p>
          <a:p>
            <a:r>
              <a:rPr lang="en-US" dirty="0" smtClean="0"/>
              <a:t>Even </a:t>
            </a:r>
            <a:r>
              <a:rPr lang="en-US" dirty="0"/>
              <a:t>in women who conceive after AS treatment, a scrupulous surveillance should be carried out for the high risk of placental anomalies </a:t>
            </a:r>
            <a:r>
              <a:rPr lang="en-US" dirty="0" smtClean="0"/>
              <a:t>and </a:t>
            </a:r>
            <a:r>
              <a:rPr lang="en-US" dirty="0"/>
              <a:t>much effort should be devoted to the prevention. </a:t>
            </a:r>
            <a:endParaRPr lang="en-US" dirty="0" smtClean="0"/>
          </a:p>
          <a:p>
            <a:r>
              <a:rPr lang="en-US" dirty="0"/>
              <a:t>The introduction of hysteroscopy has significantly improved the fertility outcome and the treatment success rate </a:t>
            </a:r>
            <a:endParaRPr lang="en-US" dirty="0" smtClean="0"/>
          </a:p>
          <a:p>
            <a:r>
              <a:rPr lang="en-US" dirty="0" smtClean="0"/>
              <a:t>Nevertheless</a:t>
            </a:r>
            <a:r>
              <a:rPr lang="en-US" dirty="0"/>
              <a:t>, AS recurrence rates remain high, and we must continue to look for techniques which reduce the formation of new adhesions.</a:t>
            </a:r>
          </a:p>
        </p:txBody>
      </p:sp>
    </p:spTree>
    <p:extLst>
      <p:ext uri="{BB962C8B-B14F-4D97-AF65-F5344CB8AC3E}">
        <p14:creationId xmlns:p14="http://schemas.microsoft.com/office/powerpoint/2010/main" val="211329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pPr algn="ctr"/>
            <a:r>
              <a:rPr lang="en-US" dirty="0" smtClean="0"/>
              <a:t>Definition</a:t>
            </a:r>
            <a:endParaRPr lang="en-US" dirty="0"/>
          </a:p>
        </p:txBody>
      </p:sp>
      <p:sp>
        <p:nvSpPr>
          <p:cNvPr id="3" name="Content Placeholder 2"/>
          <p:cNvSpPr>
            <a:spLocks noGrp="1"/>
          </p:cNvSpPr>
          <p:nvPr>
            <p:ph idx="1"/>
          </p:nvPr>
        </p:nvSpPr>
        <p:spPr>
          <a:xfrm>
            <a:off x="374074" y="1119044"/>
            <a:ext cx="11817926" cy="4351338"/>
          </a:xfrm>
        </p:spPr>
        <p:txBody>
          <a:bodyPr/>
          <a:lstStyle/>
          <a:p>
            <a:r>
              <a:rPr lang="en-US" dirty="0" smtClean="0"/>
              <a:t>It is an </a:t>
            </a:r>
            <a:r>
              <a:rPr lang="en-US" dirty="0" err="1" smtClean="0"/>
              <a:t>an</a:t>
            </a:r>
            <a:r>
              <a:rPr lang="en-US" dirty="0" smtClean="0"/>
              <a:t> infrequently acquired uterine condition,</a:t>
            </a:r>
          </a:p>
          <a:p>
            <a:r>
              <a:rPr lang="en-US" dirty="0" smtClean="0"/>
              <a:t> characterized by the bands of fibrous tissue  (scar tissue) </a:t>
            </a:r>
          </a:p>
          <a:p>
            <a:r>
              <a:rPr lang="en-US" dirty="0" smtClean="0"/>
              <a:t>inside the uterine cavity  and/or </a:t>
            </a:r>
            <a:r>
              <a:rPr lang="en-US" dirty="0" err="1" smtClean="0"/>
              <a:t>endocervix</a:t>
            </a:r>
            <a:r>
              <a:rPr lang="en-US" dirty="0" smtClean="0"/>
              <a:t>. </a:t>
            </a:r>
          </a:p>
          <a:p>
            <a:endParaRPr lang="en-US" dirty="0" smtClean="0"/>
          </a:p>
          <a:p>
            <a:r>
              <a:rPr lang="en-US" dirty="0" smtClean="0"/>
              <a:t>usually secondary to intrauterine surgery or infection </a:t>
            </a:r>
          </a:p>
        </p:txBody>
      </p:sp>
      <p:pic>
        <p:nvPicPr>
          <p:cNvPr id="1026" name="Picture 2" descr="C:\Documents and Settings\mmhennawy\Desktop\asherman syndrome\Asherman%u2019s-Syndrome-1.jpg"/>
          <p:cNvPicPr>
            <a:picLocks noChangeAspect="1" noChangeArrowheads="1"/>
          </p:cNvPicPr>
          <p:nvPr/>
        </p:nvPicPr>
        <p:blipFill>
          <a:blip r:embed="rId2"/>
          <a:srcRect/>
          <a:stretch>
            <a:fillRect/>
          </a:stretch>
        </p:blipFill>
        <p:spPr bwMode="auto">
          <a:xfrm>
            <a:off x="9534525" y="5229225"/>
            <a:ext cx="2657475" cy="1628775"/>
          </a:xfrm>
          <a:prstGeom prst="rect">
            <a:avLst/>
          </a:prstGeom>
          <a:noFill/>
        </p:spPr>
      </p:pic>
      <p:pic>
        <p:nvPicPr>
          <p:cNvPr id="1027" name="Picture 3" descr="C:\Documents and Settings\mmhennawy\Desktop\as.JPG"/>
          <p:cNvPicPr>
            <a:picLocks noChangeAspect="1" noChangeArrowheads="1"/>
          </p:cNvPicPr>
          <p:nvPr/>
        </p:nvPicPr>
        <p:blipFill>
          <a:blip r:embed="rId3"/>
          <a:srcRect/>
          <a:stretch>
            <a:fillRect/>
          </a:stretch>
        </p:blipFill>
        <p:spPr bwMode="auto">
          <a:xfrm>
            <a:off x="0" y="4429125"/>
            <a:ext cx="2085975" cy="2428875"/>
          </a:xfrm>
          <a:prstGeom prst="rect">
            <a:avLst/>
          </a:prstGeom>
          <a:noFill/>
        </p:spPr>
      </p:pic>
    </p:spTree>
    <p:extLst>
      <p:ext uri="{BB962C8B-B14F-4D97-AF65-F5344CB8AC3E}">
        <p14:creationId xmlns:p14="http://schemas.microsoft.com/office/powerpoint/2010/main" val="25194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a:t>
            </a:r>
            <a:endParaRPr lang="en-US" dirty="0"/>
          </a:p>
        </p:txBody>
      </p:sp>
      <p:sp>
        <p:nvSpPr>
          <p:cNvPr id="3" name="Content Placeholder 2"/>
          <p:cNvSpPr>
            <a:spLocks noGrp="1"/>
          </p:cNvSpPr>
          <p:nvPr>
            <p:ph idx="1"/>
          </p:nvPr>
        </p:nvSpPr>
        <p:spPr/>
        <p:txBody>
          <a:bodyPr/>
          <a:lstStyle/>
          <a:p>
            <a:r>
              <a:rPr lang="en-US" dirty="0" smtClean="0"/>
              <a:t>1- Intrauterine fibrosis without visible adhesion or obliteration of the cavity (</a:t>
            </a:r>
            <a:r>
              <a:rPr lang="en-US" dirty="0"/>
              <a:t>Unstuck Asherman's or endometrial </a:t>
            </a:r>
            <a:r>
              <a:rPr lang="en-US" dirty="0" smtClean="0"/>
              <a:t>sclerosis )</a:t>
            </a:r>
          </a:p>
          <a:p>
            <a:r>
              <a:rPr lang="en-US" dirty="0" smtClean="0"/>
              <a:t>2- Cervical canal adhesion ( </a:t>
            </a:r>
            <a:r>
              <a:rPr lang="en-US" dirty="0" err="1" smtClean="0"/>
              <a:t>Atretic</a:t>
            </a:r>
            <a:r>
              <a:rPr lang="en-US" dirty="0" smtClean="0"/>
              <a:t> amenorrhea )</a:t>
            </a:r>
          </a:p>
          <a:p>
            <a:r>
              <a:rPr lang="en-US" dirty="0" smtClean="0"/>
              <a:t>3-Uterine cavity adhesion </a:t>
            </a:r>
          </a:p>
          <a:p>
            <a:pPr marL="0" indent="0">
              <a:buNone/>
            </a:pPr>
            <a:r>
              <a:rPr lang="en-US" dirty="0"/>
              <a:t> </a:t>
            </a:r>
            <a:r>
              <a:rPr lang="en-US" dirty="0" smtClean="0"/>
              <a:t>    a-central adhesion without obliteration of the cavity</a:t>
            </a:r>
          </a:p>
          <a:p>
            <a:pPr marL="0" indent="0">
              <a:buNone/>
            </a:pPr>
            <a:r>
              <a:rPr lang="en-US" dirty="0"/>
              <a:t> </a:t>
            </a:r>
            <a:r>
              <a:rPr lang="en-US" dirty="0" smtClean="0"/>
              <a:t>    b- partial obliteration and constriction of the cavity</a:t>
            </a:r>
          </a:p>
          <a:p>
            <a:pPr marL="0" indent="0">
              <a:buNone/>
            </a:pPr>
            <a:r>
              <a:rPr lang="en-US" dirty="0"/>
              <a:t> </a:t>
            </a:r>
            <a:r>
              <a:rPr lang="en-US" dirty="0" smtClean="0"/>
              <a:t>    c- complete obliteration of whole uterine cavity</a:t>
            </a:r>
          </a:p>
          <a:p>
            <a:r>
              <a:rPr lang="en-US" dirty="0" smtClean="0"/>
              <a:t>4-Uterine cavity combined with cervical canal adhesion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565" y="3910084"/>
            <a:ext cx="2727435" cy="2947916"/>
          </a:xfrm>
          <a:prstGeom prst="rect">
            <a:avLst/>
          </a:prstGeom>
        </p:spPr>
      </p:pic>
    </p:spTree>
    <p:extLst>
      <p:ext uri="{BB962C8B-B14F-4D97-AF65-F5344CB8AC3E}">
        <p14:creationId xmlns:p14="http://schemas.microsoft.com/office/powerpoint/2010/main" val="287362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189" y="394855"/>
            <a:ext cx="10515600" cy="829749"/>
          </a:xfrm>
        </p:spPr>
        <p:txBody>
          <a:bodyPr>
            <a:normAutofit/>
          </a:bodyPr>
          <a:lstStyle/>
          <a:p>
            <a:pPr algn="ctr"/>
            <a:r>
              <a:rPr lang="en-US" dirty="0" smtClean="0"/>
              <a:t>Classification of adhesions</a:t>
            </a:r>
            <a:endParaRPr lang="en-US" dirty="0"/>
          </a:p>
        </p:txBody>
      </p:sp>
      <p:sp>
        <p:nvSpPr>
          <p:cNvPr id="3" name="Content Placeholder 2"/>
          <p:cNvSpPr>
            <a:spLocks noGrp="1"/>
          </p:cNvSpPr>
          <p:nvPr>
            <p:ph idx="1"/>
          </p:nvPr>
        </p:nvSpPr>
        <p:spPr>
          <a:xfrm>
            <a:off x="374199" y="1473417"/>
            <a:ext cx="10515600" cy="4351338"/>
          </a:xfrm>
        </p:spPr>
        <p:txBody>
          <a:bodyPr/>
          <a:lstStyle/>
          <a:p>
            <a:r>
              <a:rPr lang="en-US" dirty="0" smtClean="0"/>
              <a:t>There </a:t>
            </a:r>
            <a:r>
              <a:rPr lang="en-US" dirty="0"/>
              <a:t>is still no clear consensus regarding the optimum classification of AS. </a:t>
            </a:r>
            <a:endParaRPr lang="en-US" dirty="0" smtClean="0"/>
          </a:p>
          <a:p>
            <a:r>
              <a:rPr lang="en-US" dirty="0" smtClean="0"/>
              <a:t>None </a:t>
            </a:r>
            <a:r>
              <a:rPr lang="en-US" dirty="0"/>
              <a:t>of proposed classification systems seems to offer a valuable reproductive prognosis, as a consequence</a:t>
            </a:r>
            <a:r>
              <a:rPr lang="en-US" dirty="0" smtClean="0"/>
              <a:t>,</a:t>
            </a:r>
          </a:p>
          <a:p>
            <a:r>
              <a:rPr lang="en-US" dirty="0" smtClean="0"/>
              <a:t> Further </a:t>
            </a:r>
            <a:r>
              <a:rPr lang="en-US" dirty="0"/>
              <a:t>studies are required</a:t>
            </a:r>
          </a:p>
        </p:txBody>
      </p:sp>
    </p:spTree>
    <p:extLst>
      <p:ext uri="{BB962C8B-B14F-4D97-AF65-F5344CB8AC3E}">
        <p14:creationId xmlns:p14="http://schemas.microsoft.com/office/powerpoint/2010/main" val="364764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97" y="365125"/>
            <a:ext cx="10515600" cy="1325563"/>
          </a:xfrm>
        </p:spPr>
        <p:txBody>
          <a:bodyPr/>
          <a:lstStyle/>
          <a:p>
            <a:pPr algn="ctr"/>
            <a:r>
              <a:rPr lang="en-US" dirty="0" smtClean="0"/>
              <a:t>According To</a:t>
            </a:r>
            <a:endParaRPr lang="en-US" dirty="0"/>
          </a:p>
        </p:txBody>
      </p:sp>
      <p:sp>
        <p:nvSpPr>
          <p:cNvPr id="3" name="Content Placeholder 2"/>
          <p:cNvSpPr>
            <a:spLocks noGrp="1"/>
          </p:cNvSpPr>
          <p:nvPr>
            <p:ph idx="1"/>
          </p:nvPr>
        </p:nvSpPr>
        <p:spPr>
          <a:xfrm>
            <a:off x="551597" y="1528549"/>
            <a:ext cx="10802203" cy="4648414"/>
          </a:xfrm>
        </p:spPr>
        <p:txBody>
          <a:bodyPr>
            <a:normAutofit fontScale="92500" lnSpcReduction="10000"/>
          </a:bodyPr>
          <a:lstStyle/>
          <a:p>
            <a:r>
              <a:rPr lang="en-US" dirty="0">
                <a:solidFill>
                  <a:srgbClr val="FF0000"/>
                </a:solidFill>
              </a:rPr>
              <a:t>Site of the adhesions</a:t>
            </a:r>
          </a:p>
          <a:p>
            <a:r>
              <a:rPr lang="en-US" dirty="0" smtClean="0"/>
              <a:t>In many cases the front and back walls of the uterus stick to one another. </a:t>
            </a:r>
          </a:p>
          <a:p>
            <a:r>
              <a:rPr lang="en-US" dirty="0" smtClean="0"/>
              <a:t>In other cases, adhesions only occur in a small portion of the uterus.</a:t>
            </a:r>
          </a:p>
          <a:p>
            <a:r>
              <a:rPr lang="en-US" dirty="0">
                <a:solidFill>
                  <a:srgbClr val="FF0000"/>
                </a:solidFill>
              </a:rPr>
              <a:t>Extent  of the adhesions </a:t>
            </a:r>
            <a:endParaRPr lang="en-US" dirty="0" smtClean="0">
              <a:solidFill>
                <a:srgbClr val="FF0000"/>
              </a:solidFill>
            </a:endParaRPr>
          </a:p>
          <a:p>
            <a:r>
              <a:rPr lang="en-US" dirty="0"/>
              <a:t>The extent of the adhesions defines whether the case is mild, moderate, or severe. </a:t>
            </a:r>
            <a:endParaRPr lang="en-US" dirty="0" smtClean="0"/>
          </a:p>
          <a:p>
            <a:r>
              <a:rPr lang="en-US" dirty="0">
                <a:solidFill>
                  <a:srgbClr val="FF0000"/>
                </a:solidFill>
              </a:rPr>
              <a:t>Type of the </a:t>
            </a:r>
            <a:r>
              <a:rPr lang="en-US" dirty="0" smtClean="0">
                <a:solidFill>
                  <a:srgbClr val="FF0000"/>
                </a:solidFill>
              </a:rPr>
              <a:t>adhesions</a:t>
            </a:r>
          </a:p>
          <a:p>
            <a:r>
              <a:rPr lang="en-US" dirty="0"/>
              <a:t>The adhesions can be thin or thick, spotty in location, or confluent</a:t>
            </a:r>
            <a:r>
              <a:rPr lang="en-US" dirty="0" smtClean="0"/>
              <a:t>.</a:t>
            </a:r>
          </a:p>
          <a:p>
            <a:r>
              <a:rPr lang="en-US" dirty="0">
                <a:solidFill>
                  <a:srgbClr val="FF0000"/>
                </a:solidFill>
              </a:rPr>
              <a:t>Vascularity  of the </a:t>
            </a:r>
            <a:r>
              <a:rPr lang="en-US" dirty="0" smtClean="0">
                <a:solidFill>
                  <a:srgbClr val="FF0000"/>
                </a:solidFill>
              </a:rPr>
              <a:t>adhesions</a:t>
            </a:r>
          </a:p>
          <a:p>
            <a:r>
              <a:rPr lang="en-US" dirty="0"/>
              <a:t>They are usually not vascular, which is an important attribute that helps in treatment</a:t>
            </a:r>
          </a:p>
          <a:p>
            <a:endParaRPr lang="en-US" dirty="0"/>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574" y="0"/>
            <a:ext cx="2778426" cy="1883391"/>
          </a:xfrm>
          <a:prstGeom prst="rect">
            <a:avLst/>
          </a:prstGeom>
        </p:spPr>
      </p:pic>
    </p:spTree>
    <p:extLst>
      <p:ext uri="{BB962C8B-B14F-4D97-AF65-F5344CB8AC3E}">
        <p14:creationId xmlns:p14="http://schemas.microsoft.com/office/powerpoint/2010/main" val="270331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365125"/>
            <a:ext cx="11346873" cy="1325563"/>
          </a:xfrm>
        </p:spPr>
        <p:txBody>
          <a:bodyPr/>
          <a:lstStyle/>
          <a:p>
            <a:pPr algn="ctr"/>
            <a:r>
              <a:rPr lang="en-US" dirty="0" smtClean="0"/>
              <a:t>a – </a:t>
            </a:r>
            <a:r>
              <a:rPr lang="en-US" dirty="0" err="1" smtClean="0"/>
              <a:t>Toaff</a:t>
            </a:r>
            <a:r>
              <a:rPr lang="en-US" dirty="0" smtClean="0"/>
              <a:t> And </a:t>
            </a:r>
            <a:r>
              <a:rPr lang="en-US" dirty="0" err="1" smtClean="0"/>
              <a:t>Ballas</a:t>
            </a:r>
            <a:r>
              <a:rPr lang="en-US" dirty="0" smtClean="0"/>
              <a:t> Classification by HSG1978</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55245" y="1678380"/>
            <a:ext cx="10934414" cy="45927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2489</Words>
  <Application>Microsoft Office PowerPoint</Application>
  <PresentationFormat>Widescreen</PresentationFormat>
  <Paragraphs>241</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Fritsch-Asherman’s  Syndrome ( AS)</vt:lpstr>
      <vt:lpstr>PowerPoint Presentation</vt:lpstr>
      <vt:lpstr>Histoty</vt:lpstr>
      <vt:lpstr>Synonyms or Alternate Spellings</vt:lpstr>
      <vt:lpstr>Definition</vt:lpstr>
      <vt:lpstr>Types</vt:lpstr>
      <vt:lpstr>Classification of adhesions</vt:lpstr>
      <vt:lpstr>According To</vt:lpstr>
      <vt:lpstr>a – Toaff And Ballas Classification by HSG1978</vt:lpstr>
      <vt:lpstr>b – March Classification by hysteroscopy 1978</vt:lpstr>
      <vt:lpstr>c - Classification by American Fertility Society 1988</vt:lpstr>
      <vt:lpstr>d - Classification by clinicohysteroscopy</vt:lpstr>
      <vt:lpstr>e -European Society Of Hysteroscopy</vt:lpstr>
      <vt:lpstr>Unstuck Asherman's or endometrial sclerosis</vt:lpstr>
      <vt:lpstr>Intended  Asherman Syndrome</vt:lpstr>
      <vt:lpstr>          Pathophysiology of AS and IUA </vt:lpstr>
      <vt:lpstr> Causes </vt:lpstr>
      <vt:lpstr> Incidence </vt:lpstr>
      <vt:lpstr> Asherman syndrome: summary of risk factors  </vt:lpstr>
      <vt:lpstr>Symptoms </vt:lpstr>
      <vt:lpstr> Diagnosis </vt:lpstr>
      <vt:lpstr>Hysteroscopy</vt:lpstr>
      <vt:lpstr>Sonohysterography</vt:lpstr>
      <vt:lpstr>HCG</vt:lpstr>
      <vt:lpstr>Magnetic resonance imaging </vt:lpstr>
      <vt:lpstr>Differential Diagnosis</vt:lpstr>
      <vt:lpstr> Prevention </vt:lpstr>
      <vt:lpstr>The Goal Of Therapy </vt:lpstr>
      <vt:lpstr> Management and treatment of Asherman syndrome </vt:lpstr>
      <vt:lpstr> 1 - Treatment </vt:lpstr>
      <vt:lpstr> Hysteroscopic surgery </vt:lpstr>
      <vt:lpstr> Dilatation and curettage </vt:lpstr>
      <vt:lpstr> Hysterotomy </vt:lpstr>
      <vt:lpstr>2. Re-Adhesion Prevention </vt:lpstr>
      <vt:lpstr> IUD </vt:lpstr>
      <vt:lpstr>Intrauterine Balloon Stent </vt:lpstr>
      <vt:lpstr> Pediatric Foley catheter </vt:lpstr>
      <vt:lpstr> Hyaluronic Acid </vt:lpstr>
      <vt:lpstr>Another Anti-Adhesion Barrier </vt:lpstr>
      <vt:lpstr> 3 - Restoration of normal endometrium </vt:lpstr>
      <vt:lpstr>Medical therapy </vt:lpstr>
      <vt:lpstr>Stem Cells </vt:lpstr>
      <vt:lpstr>   Fresh Platelet Rich Plasma (PRP)</vt:lpstr>
      <vt:lpstr> 4-Post-operative assessment </vt:lpstr>
      <vt:lpstr> Non Reproductive Consequences of Asherman’s Syndrome </vt:lpstr>
      <vt:lpstr>Endometrial Cancer</vt:lpstr>
      <vt:lpstr> Prognosis </vt:lpstr>
      <vt:lpstr>PowerPoint Presentation</vt:lpstr>
      <vt:lpstr> Conclusions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Asherman  Syndrome</dc:title>
  <dc:creator>MHennawy</dc:creator>
  <cp:lastModifiedBy>MHennawy</cp:lastModifiedBy>
  <cp:revision>134</cp:revision>
  <dcterms:created xsi:type="dcterms:W3CDTF">2018-01-14T21:11:43Z</dcterms:created>
  <dcterms:modified xsi:type="dcterms:W3CDTF">2018-01-21T23:11:55Z</dcterms:modified>
</cp:coreProperties>
</file>