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2" r:id="rId3"/>
    <p:sldId id="349" r:id="rId4"/>
    <p:sldId id="345" r:id="rId5"/>
    <p:sldId id="348" r:id="rId6"/>
    <p:sldId id="347" r:id="rId7"/>
    <p:sldId id="353" r:id="rId8"/>
    <p:sldId id="360" r:id="rId9"/>
    <p:sldId id="373" r:id="rId10"/>
    <p:sldId id="356" r:id="rId11"/>
    <p:sldId id="351" r:id="rId12"/>
    <p:sldId id="361" r:id="rId13"/>
    <p:sldId id="359" r:id="rId14"/>
    <p:sldId id="355" r:id="rId15"/>
    <p:sldId id="374" r:id="rId16"/>
    <p:sldId id="365" r:id="rId17"/>
    <p:sldId id="364" r:id="rId18"/>
    <p:sldId id="367" r:id="rId19"/>
    <p:sldId id="368" r:id="rId20"/>
    <p:sldId id="369" r:id="rId21"/>
    <p:sldId id="372" r:id="rId22"/>
    <p:sldId id="371" r:id="rId23"/>
    <p:sldId id="366" r:id="rId24"/>
    <p:sldId id="3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7800" y="0"/>
            <a:ext cx="3886200" cy="3962400"/>
          </a:xfrm>
        </p:spPr>
        <p:txBody>
          <a:bodyPr>
            <a:noAutofit/>
          </a:bodyPr>
          <a:lstStyle/>
          <a:p>
            <a:r>
              <a:rPr lang="en-US" sz="6000" b="1" dirty="0">
                <a:solidFill>
                  <a:srgbClr val="FF0000"/>
                </a:solidFill>
              </a:rPr>
              <a:t>Labia </a:t>
            </a:r>
            <a:r>
              <a:rPr lang="en-US" sz="6000" b="1" dirty="0" err="1">
                <a:solidFill>
                  <a:srgbClr val="FF0000"/>
                </a:solidFill>
              </a:rPr>
              <a:t>Minora</a:t>
            </a:r>
            <a:r>
              <a:rPr lang="en-US" sz="6000" b="1" dirty="0">
                <a:solidFill>
                  <a:srgbClr val="FF0000"/>
                </a:solidFill>
              </a:rPr>
              <a:t> Adhesions (LMA)</a:t>
            </a:r>
          </a:p>
        </p:txBody>
      </p:sp>
      <p:sp>
        <p:nvSpPr>
          <p:cNvPr id="3" name="Subtitle 2"/>
          <p:cNvSpPr>
            <a:spLocks noGrp="1"/>
          </p:cNvSpPr>
          <p:nvPr>
            <p:ph type="subTitle" idx="1"/>
          </p:nvPr>
        </p:nvSpPr>
        <p:spPr>
          <a:xfrm>
            <a:off x="0" y="3886200"/>
            <a:ext cx="4800600" cy="1447800"/>
          </a:xfrm>
        </p:spPr>
        <p:txBody>
          <a:bodyPr>
            <a:normAutofit/>
          </a:bodyPr>
          <a:lstStyle/>
          <a:p>
            <a:r>
              <a:rPr lang="en-US" sz="2200" b="1" dirty="0">
                <a:solidFill>
                  <a:srgbClr val="0070C0"/>
                </a:solidFill>
              </a:rPr>
              <a:t>Muhammad  M  Al </a:t>
            </a:r>
            <a:r>
              <a:rPr lang="en-US" sz="2200" b="1" dirty="0" err="1">
                <a:solidFill>
                  <a:srgbClr val="0070C0"/>
                </a:solidFill>
              </a:rPr>
              <a:t>Hennawy</a:t>
            </a:r>
            <a:endParaRPr lang="en-US" sz="2200" b="1" dirty="0">
              <a:solidFill>
                <a:srgbClr val="0070C0"/>
              </a:solidFill>
            </a:endParaRPr>
          </a:p>
          <a:p>
            <a:r>
              <a:rPr lang="en-US" sz="1900" b="1" dirty="0">
                <a:solidFill>
                  <a:srgbClr val="FF0000"/>
                </a:solidFill>
              </a:rPr>
              <a:t>First Consultant Obstetrician &amp; </a:t>
            </a:r>
            <a:r>
              <a:rPr lang="en-US" sz="1900" b="1" dirty="0" err="1">
                <a:solidFill>
                  <a:srgbClr val="FF0000"/>
                </a:solidFill>
              </a:rPr>
              <a:t>Gynacologist</a:t>
            </a:r>
            <a:endParaRPr lang="en-US" sz="1900" b="1" dirty="0"/>
          </a:p>
          <a:p>
            <a:r>
              <a:rPr lang="en-US" sz="2400" b="1" dirty="0"/>
              <a:t> Egypt   01222503011</a:t>
            </a:r>
            <a:endParaRPr lang="en-US" sz="2400" dirty="0"/>
          </a:p>
          <a:p>
            <a:endParaRPr lang="en-US" dirty="0"/>
          </a:p>
        </p:txBody>
      </p:sp>
      <p:pic>
        <p:nvPicPr>
          <p:cNvPr id="5" name="Picture 7" descr="mmhennawy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2850104"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srcRect/>
          <a:stretch>
            <a:fillRect/>
          </a:stretch>
        </p:blipFill>
        <p:spPr bwMode="auto">
          <a:xfrm>
            <a:off x="6096000" y="4114800"/>
            <a:ext cx="2143700" cy="2481263"/>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Symptoms</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a:t>Labial adhesions are usually </a:t>
            </a:r>
            <a:r>
              <a:rPr lang="en-US" dirty="0">
                <a:solidFill>
                  <a:srgbClr val="FF0000"/>
                </a:solidFill>
              </a:rPr>
              <a:t>asymptomatic </a:t>
            </a:r>
          </a:p>
          <a:p>
            <a:r>
              <a:rPr lang="en-US" dirty="0">
                <a:solidFill>
                  <a:srgbClr val="FF0000"/>
                </a:solidFill>
              </a:rPr>
              <a:t>Symptomatic</a:t>
            </a:r>
            <a:r>
              <a:rPr lang="en-US" dirty="0"/>
              <a:t> common symptoms or complaints can include: Urinary dribbling which is due to urine that gets trapped behind the adhesion or fused labia, later dribbling out.</a:t>
            </a:r>
          </a:p>
          <a:p>
            <a:r>
              <a:rPr lang="en-US" dirty="0"/>
              <a:t>Skin or vaginal irritation or redness.</a:t>
            </a:r>
          </a:p>
          <a:p>
            <a:r>
              <a:rPr lang="en-US" dirty="0"/>
              <a:t>Frequent urinary tract infections as a result of the adhesions.</a:t>
            </a:r>
          </a:p>
          <a:p>
            <a:r>
              <a:rPr lang="en-US" dirty="0" err="1"/>
              <a:t>Eg</a:t>
            </a:r>
            <a:r>
              <a:rPr lang="en-US" dirty="0"/>
              <a:t> </a:t>
            </a:r>
          </a:p>
          <a:p>
            <a:pPr marL="0" indent="0">
              <a:buNone/>
            </a:pPr>
            <a:r>
              <a:rPr lang="en-US" dirty="0"/>
              <a:t>-UTI</a:t>
            </a:r>
          </a:p>
          <a:p>
            <a:pPr marL="0" indent="0">
              <a:buNone/>
            </a:pPr>
            <a:r>
              <a:rPr lang="en-US" dirty="0"/>
              <a:t>-Pain or discomfort during activity</a:t>
            </a:r>
          </a:p>
          <a:p>
            <a:pPr marL="0" indent="0">
              <a:buNone/>
            </a:pPr>
            <a:r>
              <a:rPr lang="en-US" dirty="0"/>
              <a:t>-Post voiding dribbling</a:t>
            </a:r>
          </a:p>
          <a:p>
            <a:pPr marL="0" indent="0">
              <a:buNone/>
            </a:pPr>
            <a:r>
              <a:rPr lang="en-US" dirty="0"/>
              <a:t>-Abnormal urinary stream</a:t>
            </a:r>
          </a:p>
          <a:p>
            <a:pPr marL="0" indent="0">
              <a:buNone/>
            </a:pPr>
            <a:r>
              <a:rPr lang="en-US" dirty="0"/>
              <a:t>-Urinary </a:t>
            </a:r>
            <a:r>
              <a:rPr lang="en-US" dirty="0" err="1"/>
              <a:t>retension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br>
              <a:rPr lang="en-US" sz="3200" dirty="0"/>
            </a:br>
            <a:r>
              <a:rPr lang="en-US" sz="3200" dirty="0"/>
              <a:t>Signs</a:t>
            </a:r>
            <a:br>
              <a:rPr lang="en-US" sz="3200" dirty="0"/>
            </a:br>
            <a:r>
              <a:rPr lang="en-US" sz="3200" dirty="0"/>
              <a:t>Labial fusion is diagnosed by visual inspection</a:t>
            </a:r>
            <a:br>
              <a:rPr lang="en-US" sz="3200" dirty="0"/>
            </a:br>
            <a:endParaRPr lang="en-US" sz="3200" dirty="0"/>
          </a:p>
        </p:txBody>
      </p:sp>
      <p:sp>
        <p:nvSpPr>
          <p:cNvPr id="3" name="Content Placeholder 2"/>
          <p:cNvSpPr>
            <a:spLocks noGrp="1"/>
          </p:cNvSpPr>
          <p:nvPr>
            <p:ph idx="1"/>
          </p:nvPr>
        </p:nvSpPr>
        <p:spPr>
          <a:xfrm>
            <a:off x="398584" y="1371600"/>
            <a:ext cx="7450016" cy="4495800"/>
          </a:xfrm>
        </p:spPr>
        <p:txBody>
          <a:bodyPr>
            <a:normAutofit/>
          </a:bodyPr>
          <a:lstStyle/>
          <a:p>
            <a:r>
              <a:rPr lang="en-US" sz="2400" dirty="0"/>
              <a:t>• Fusion of the labia minora in the midline (extends from just below the clitoris to the posterior fourchette) until </a:t>
            </a:r>
            <a:r>
              <a:rPr lang="en-US" sz="2400" dirty="0" err="1"/>
              <a:t>onley</a:t>
            </a:r>
            <a:r>
              <a:rPr lang="en-US" sz="2400" dirty="0"/>
              <a:t> a small opening is left superiorly through which urine is passed</a:t>
            </a:r>
          </a:p>
          <a:p>
            <a:r>
              <a:rPr lang="en-US" sz="2400" dirty="0">
                <a:solidFill>
                  <a:srgbClr val="002060"/>
                </a:solidFill>
              </a:rPr>
              <a:t>No urethral or vaginal opening are seen </a:t>
            </a:r>
            <a:r>
              <a:rPr lang="en-US" sz="2400">
                <a:solidFill>
                  <a:srgbClr val="002060"/>
                </a:solidFill>
              </a:rPr>
              <a:t>in complete </a:t>
            </a:r>
            <a:r>
              <a:rPr lang="en-US" sz="2400" dirty="0">
                <a:solidFill>
                  <a:srgbClr val="002060"/>
                </a:solidFill>
              </a:rPr>
              <a:t>type</a:t>
            </a:r>
          </a:p>
          <a:p>
            <a:r>
              <a:rPr lang="en-US" sz="2400" dirty="0"/>
              <a:t>Adhesion between a labium minor and corresponding labium major results in resorption, shrinking or disappearance of the labium minor.</a:t>
            </a:r>
          </a:p>
          <a:p>
            <a:r>
              <a:rPr lang="en-US" sz="2400" dirty="0"/>
              <a:t>• Retention of urine in the vestibule or vagina resulting in irritation, discharge, and odor</a:t>
            </a:r>
          </a:p>
        </p:txBody>
      </p:sp>
      <p:pic>
        <p:nvPicPr>
          <p:cNvPr id="6" name="Picture 5">
            <a:extLst>
              <a:ext uri="{FF2B5EF4-FFF2-40B4-BE49-F238E27FC236}">
                <a16:creationId xmlns:a16="http://schemas.microsoft.com/office/drawing/2014/main" id="{4257CFD9-6088-4440-9C1E-65F039AC4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445230"/>
            <a:ext cx="2743200" cy="1412770"/>
          </a:xfrm>
          <a:prstGeom prst="rect">
            <a:avLst/>
          </a:prstGeom>
        </p:spPr>
      </p:pic>
      <p:pic>
        <p:nvPicPr>
          <p:cNvPr id="8" name="Picture 7">
            <a:extLst>
              <a:ext uri="{FF2B5EF4-FFF2-40B4-BE49-F238E27FC236}">
                <a16:creationId xmlns:a16="http://schemas.microsoft.com/office/drawing/2014/main" id="{7E80850A-44C8-494C-BB1F-51C45B2085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5363386"/>
            <a:ext cx="2057400" cy="1494614"/>
          </a:xfrm>
          <a:prstGeom prst="rect">
            <a:avLst/>
          </a:prstGeom>
        </p:spPr>
      </p:pic>
      <p:pic>
        <p:nvPicPr>
          <p:cNvPr id="10" name="Picture 9">
            <a:extLst>
              <a:ext uri="{FF2B5EF4-FFF2-40B4-BE49-F238E27FC236}">
                <a16:creationId xmlns:a16="http://schemas.microsoft.com/office/drawing/2014/main" id="{88EF7387-819C-4394-80C4-D5CB391881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6351" y="16412"/>
            <a:ext cx="861646" cy="101308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Workup and Evaluation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Laboratory: No evaluation indicated.</a:t>
            </a:r>
          </a:p>
          <a:p>
            <a:r>
              <a:rPr lang="en-US" b="1" dirty="0"/>
              <a:t>Imaging: No imaging indicated.</a:t>
            </a:r>
          </a:p>
          <a:p>
            <a:r>
              <a:rPr lang="en-US" b="1" dirty="0"/>
              <a:t>Special Tests: None indicated.</a:t>
            </a:r>
            <a:r>
              <a:rPr lang="en-US" dirty="0"/>
              <a:t> Although an endoscopic examination is frequently performed in the diagnosis and treatment of lower and upper urinary tract disease, the use of cystoscopy in patients with labial fusion and urinary retention has not been reported</a:t>
            </a:r>
            <a:endParaRPr lang="en-US" b="1" dirty="0"/>
          </a:p>
          <a:p>
            <a:r>
              <a:rPr lang="en-US" b="1" dirty="0"/>
              <a:t>Diagnostic Procedures: History and physical</a:t>
            </a:r>
          </a:p>
          <a:p>
            <a:pPr>
              <a:buNone/>
            </a:pPr>
            <a:r>
              <a:rPr lang="en-US" b="1" dirty="0"/>
              <a:t>   examination.</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Spontaneous resolution</a:t>
            </a:r>
          </a:p>
        </p:txBody>
      </p:sp>
      <p:sp>
        <p:nvSpPr>
          <p:cNvPr id="3" name="Content Placeholder 2"/>
          <p:cNvSpPr>
            <a:spLocks noGrp="1"/>
          </p:cNvSpPr>
          <p:nvPr>
            <p:ph idx="1"/>
          </p:nvPr>
        </p:nvSpPr>
        <p:spPr/>
        <p:txBody>
          <a:bodyPr/>
          <a:lstStyle/>
          <a:p>
            <a:r>
              <a:rPr lang="en-US" dirty="0"/>
              <a:t>50% in cases within 6 </a:t>
            </a:r>
            <a:r>
              <a:rPr lang="en-US" dirty="0" err="1"/>
              <a:t>monthes</a:t>
            </a:r>
            <a:endParaRPr lang="en-US" dirty="0"/>
          </a:p>
          <a:p>
            <a:r>
              <a:rPr lang="en-US" dirty="0"/>
              <a:t>90% in cases within 12 </a:t>
            </a:r>
            <a:r>
              <a:rPr lang="en-US" dirty="0" err="1"/>
              <a:t>monthes</a:t>
            </a:r>
            <a:endParaRPr lang="en-US" dirty="0"/>
          </a:p>
          <a:p>
            <a:r>
              <a:rPr lang="en-US" dirty="0"/>
              <a:t>100% in cases within 18 </a:t>
            </a:r>
            <a:r>
              <a:rPr lang="en-US" dirty="0" err="1"/>
              <a:t>monthes</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37D2-4D92-457A-8C8E-D909C9508957}"/>
              </a:ext>
            </a:extLst>
          </p:cNvPr>
          <p:cNvSpPr>
            <a:spLocks noGrp="1"/>
          </p:cNvSpPr>
          <p:nvPr>
            <p:ph type="title"/>
          </p:nvPr>
        </p:nvSpPr>
        <p:spPr>
          <a:xfrm>
            <a:off x="152400" y="37514"/>
            <a:ext cx="8229600" cy="715962"/>
          </a:xfrm>
        </p:spPr>
        <p:txBody>
          <a:bodyPr>
            <a:normAutofit fontScale="90000"/>
          </a:bodyPr>
          <a:lstStyle/>
          <a:p>
            <a:r>
              <a:rPr lang="en-US" b="1" dirty="0"/>
              <a:t>Differential Diagnosis</a:t>
            </a:r>
            <a:endParaRPr lang="en-US" dirty="0"/>
          </a:p>
        </p:txBody>
      </p:sp>
      <p:sp>
        <p:nvSpPr>
          <p:cNvPr id="3" name="Content Placeholder 2">
            <a:extLst>
              <a:ext uri="{FF2B5EF4-FFF2-40B4-BE49-F238E27FC236}">
                <a16:creationId xmlns:a16="http://schemas.microsoft.com/office/drawing/2014/main" id="{8D17C373-D013-4839-9DBB-F2B75AE79147}"/>
              </a:ext>
            </a:extLst>
          </p:cNvPr>
          <p:cNvSpPr>
            <a:spLocks noGrp="1"/>
          </p:cNvSpPr>
          <p:nvPr>
            <p:ph idx="1"/>
          </p:nvPr>
        </p:nvSpPr>
        <p:spPr>
          <a:xfrm>
            <a:off x="457200" y="990600"/>
            <a:ext cx="8229600" cy="4525963"/>
          </a:xfrm>
        </p:spPr>
        <p:txBody>
          <a:bodyPr>
            <a:normAutofit fontScale="92500" lnSpcReduction="10000"/>
          </a:bodyPr>
          <a:lstStyle/>
          <a:p>
            <a:r>
              <a:rPr lang="en-US" dirty="0"/>
              <a:t> Labial adhesive should be distinguished from congenital deformities, </a:t>
            </a:r>
          </a:p>
          <a:p>
            <a:r>
              <a:rPr lang="en-US" dirty="0"/>
              <a:t>as visually </a:t>
            </a:r>
            <a:r>
              <a:rPr lang="en-US" dirty="0">
                <a:solidFill>
                  <a:srgbClr val="FF0000"/>
                </a:solidFill>
              </a:rPr>
              <a:t>there is a mid-line raphe (line of fusion) present with labial adhesion</a:t>
            </a:r>
          </a:p>
          <a:p>
            <a:r>
              <a:rPr lang="en-US" dirty="0"/>
              <a:t> that would not be apparent in a congenital condition.</a:t>
            </a:r>
          </a:p>
          <a:p>
            <a:r>
              <a:rPr lang="en-US" dirty="0" err="1"/>
              <a:t>Eg</a:t>
            </a:r>
            <a:r>
              <a:rPr lang="en-US" dirty="0"/>
              <a:t> an imperforate hymen  or Intersex</a:t>
            </a:r>
          </a:p>
          <a:p>
            <a:r>
              <a:rPr lang="en-US" dirty="0"/>
              <a:t> DD from-- Female circumcision</a:t>
            </a:r>
          </a:p>
          <a:p>
            <a:r>
              <a:rPr lang="en-US" dirty="0"/>
              <a:t>DD From--Sexual abuse</a:t>
            </a:r>
          </a:p>
          <a:p>
            <a:endParaRPr lang="en-US" dirty="0"/>
          </a:p>
        </p:txBody>
      </p:sp>
      <p:pic>
        <p:nvPicPr>
          <p:cNvPr id="4" name="Picture 2" descr="C:\Documents and Settings\mmhennawy\Desktop\New Folder\Labial fusion.jpg">
            <a:extLst>
              <a:ext uri="{FF2B5EF4-FFF2-40B4-BE49-F238E27FC236}">
                <a16:creationId xmlns:a16="http://schemas.microsoft.com/office/drawing/2014/main" id="{EBE6C4F2-844A-41DF-9183-2D94109C13E2}"/>
              </a:ext>
            </a:extLst>
          </p:cNvPr>
          <p:cNvPicPr>
            <a:picLocks noChangeAspect="1" noChangeArrowheads="1"/>
          </p:cNvPicPr>
          <p:nvPr/>
        </p:nvPicPr>
        <p:blipFill>
          <a:blip r:embed="rId2"/>
          <a:srcRect/>
          <a:stretch>
            <a:fillRect/>
          </a:stretch>
        </p:blipFill>
        <p:spPr bwMode="auto">
          <a:xfrm>
            <a:off x="5181599" y="5326704"/>
            <a:ext cx="3967089" cy="1531296"/>
          </a:xfrm>
          <a:prstGeom prst="rect">
            <a:avLst/>
          </a:prstGeom>
          <a:noFill/>
        </p:spPr>
      </p:pic>
    </p:spTree>
    <p:extLst>
      <p:ext uri="{BB962C8B-B14F-4D97-AF65-F5344CB8AC3E}">
        <p14:creationId xmlns:p14="http://schemas.microsoft.com/office/powerpoint/2010/main" val="321348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2398-2A65-4EA3-80C0-77FB09FA755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4A78B3F-1583-44FE-A406-7DA680563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
            <a:ext cx="8883772" cy="6553200"/>
          </a:xfrm>
        </p:spPr>
      </p:pic>
    </p:spTree>
    <p:extLst>
      <p:ext uri="{BB962C8B-B14F-4D97-AF65-F5344CB8AC3E}">
        <p14:creationId xmlns:p14="http://schemas.microsoft.com/office/powerpoint/2010/main" val="362973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Mangement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there are no symptoms and no problems in  urinating, the doctor might want to </a:t>
            </a:r>
            <a:r>
              <a:rPr lang="en-US" dirty="0">
                <a:solidFill>
                  <a:srgbClr val="FF0000"/>
                </a:solidFill>
              </a:rPr>
              <a:t>wait</a:t>
            </a:r>
            <a:r>
              <a:rPr lang="en-US" dirty="0"/>
              <a:t> for the girl to reach puberty and start to produce estrogen</a:t>
            </a:r>
          </a:p>
          <a:p>
            <a:r>
              <a:rPr lang="en-US" dirty="0"/>
              <a:t>Topical </a:t>
            </a:r>
            <a:r>
              <a:rPr lang="en-US" dirty="0">
                <a:solidFill>
                  <a:srgbClr val="FF0000"/>
                </a:solidFill>
              </a:rPr>
              <a:t>estrogen</a:t>
            </a:r>
            <a:endParaRPr lang="en-US" dirty="0"/>
          </a:p>
          <a:p>
            <a:r>
              <a:rPr lang="en-US" dirty="0"/>
              <a:t>Topical </a:t>
            </a:r>
            <a:r>
              <a:rPr lang="en-US" dirty="0" err="1">
                <a:solidFill>
                  <a:srgbClr val="FF0000"/>
                </a:solidFill>
              </a:rPr>
              <a:t>betamethazone</a:t>
            </a:r>
            <a:endParaRPr lang="en-US" dirty="0">
              <a:solidFill>
                <a:srgbClr val="FF0000"/>
              </a:solidFill>
            </a:endParaRPr>
          </a:p>
          <a:p>
            <a:r>
              <a:rPr lang="en-US" dirty="0">
                <a:solidFill>
                  <a:srgbClr val="FF0000"/>
                </a:solidFill>
              </a:rPr>
              <a:t>Manual</a:t>
            </a:r>
            <a:r>
              <a:rPr lang="en-US" dirty="0"/>
              <a:t> separation (manual </a:t>
            </a:r>
            <a:r>
              <a:rPr lang="en-US" dirty="0" err="1"/>
              <a:t>adhenolysis</a:t>
            </a:r>
            <a:r>
              <a:rPr lang="en-US" dirty="0"/>
              <a:t> ) under local </a:t>
            </a:r>
            <a:r>
              <a:rPr lang="en-US" dirty="0" err="1"/>
              <a:t>anaesthesia</a:t>
            </a:r>
            <a:endParaRPr lang="en-US" dirty="0"/>
          </a:p>
          <a:p>
            <a:r>
              <a:rPr lang="en-US" dirty="0">
                <a:solidFill>
                  <a:srgbClr val="FF0000"/>
                </a:solidFill>
              </a:rPr>
              <a:t>Surgical</a:t>
            </a:r>
            <a:r>
              <a:rPr lang="en-US" dirty="0"/>
              <a:t> separation ( surgical </a:t>
            </a:r>
            <a:r>
              <a:rPr lang="en-US" dirty="0" err="1"/>
              <a:t>adhenolysis</a:t>
            </a:r>
            <a:r>
              <a:rPr lang="en-US" dirty="0"/>
              <a:t> )under general </a:t>
            </a:r>
            <a:r>
              <a:rPr lang="en-US" dirty="0" err="1"/>
              <a:t>anaesthesia</a:t>
            </a:r>
            <a:endParaRPr lang="en-US" dirty="0"/>
          </a:p>
        </p:txBody>
      </p:sp>
      <p:pic>
        <p:nvPicPr>
          <p:cNvPr id="5" name="Picture 3" descr="C:\Documents and Settings\mmhennawy\Desktop\ttt adhesion albial.JPG">
            <a:extLst>
              <a:ext uri="{FF2B5EF4-FFF2-40B4-BE49-F238E27FC236}">
                <a16:creationId xmlns:a16="http://schemas.microsoft.com/office/drawing/2014/main" id="{4F43C50A-9E53-458A-8EC2-944C48093046}"/>
              </a:ext>
            </a:extLst>
          </p:cNvPr>
          <p:cNvPicPr>
            <a:picLocks noChangeAspect="1" noChangeArrowheads="1"/>
          </p:cNvPicPr>
          <p:nvPr/>
        </p:nvPicPr>
        <p:blipFill>
          <a:blip r:embed="rId2"/>
          <a:srcRect/>
          <a:stretch>
            <a:fillRect/>
          </a:stretch>
        </p:blipFill>
        <p:spPr bwMode="auto">
          <a:xfrm>
            <a:off x="6627056" y="5313753"/>
            <a:ext cx="2514599" cy="149645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Leaving It alone</a:t>
            </a:r>
          </a:p>
        </p:txBody>
      </p:sp>
      <p:sp>
        <p:nvSpPr>
          <p:cNvPr id="3" name="Content Placeholder 2"/>
          <p:cNvSpPr>
            <a:spLocks noGrp="1"/>
          </p:cNvSpPr>
          <p:nvPr>
            <p:ph idx="1"/>
          </p:nvPr>
        </p:nvSpPr>
        <p:spPr/>
        <p:txBody>
          <a:bodyPr/>
          <a:lstStyle/>
          <a:p>
            <a:r>
              <a:rPr lang="en-US" dirty="0"/>
              <a:t>Leaving labial fusion alone is the safest and most effective treatment. </a:t>
            </a:r>
          </a:p>
          <a:p>
            <a:r>
              <a:rPr lang="en-US" dirty="0"/>
              <a:t>for the girl to reach puberty and start to produce estrogen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Topical Estrogen </a:t>
            </a:r>
            <a:br>
              <a:rPr lang="en-US" b="1" dirty="0"/>
            </a:br>
            <a:endParaRPr lang="en-US" dirty="0"/>
          </a:p>
        </p:txBody>
      </p:sp>
      <p:sp>
        <p:nvSpPr>
          <p:cNvPr id="3" name="Content Placeholder 2"/>
          <p:cNvSpPr>
            <a:spLocks noGrp="1"/>
          </p:cNvSpPr>
          <p:nvPr>
            <p:ph idx="1"/>
          </p:nvPr>
        </p:nvSpPr>
        <p:spPr>
          <a:xfrm>
            <a:off x="304800" y="846138"/>
            <a:ext cx="8229600" cy="4525963"/>
          </a:xfrm>
        </p:spPr>
        <p:txBody>
          <a:bodyPr>
            <a:normAutofit fontScale="85000" lnSpcReduction="10000"/>
          </a:bodyPr>
          <a:lstStyle/>
          <a:p>
            <a:r>
              <a:rPr lang="en-US" dirty="0"/>
              <a:t>If the adhesions cover a large area, or are causing problems, </a:t>
            </a:r>
          </a:p>
          <a:p>
            <a:r>
              <a:rPr lang="en-US" dirty="0"/>
              <a:t>apply cream containing estrogen for about a month. </a:t>
            </a:r>
          </a:p>
          <a:p>
            <a:r>
              <a:rPr lang="en-US" dirty="0"/>
              <a:t>It is important to apply the cream in the right amounts.</a:t>
            </a:r>
          </a:p>
          <a:p>
            <a:r>
              <a:rPr lang="en-US" dirty="0"/>
              <a:t> Side effects of treatment could include bleeding, breasts starting to grow, and irritation.</a:t>
            </a:r>
          </a:p>
          <a:p>
            <a:r>
              <a:rPr lang="en-US" dirty="0"/>
              <a:t> These things generally disappear when the cream is stopped. If the cream works to separate the lips,</a:t>
            </a:r>
          </a:p>
          <a:p>
            <a:r>
              <a:rPr lang="en-US" dirty="0"/>
              <a:t>Apply petroleum jelly or some other ointment for another period of time.</a:t>
            </a:r>
          </a:p>
          <a:p>
            <a:endParaRPr lang="en-US" dirty="0"/>
          </a:p>
        </p:txBody>
      </p:sp>
      <p:pic>
        <p:nvPicPr>
          <p:cNvPr id="5" name="Picture 4">
            <a:extLst>
              <a:ext uri="{FF2B5EF4-FFF2-40B4-BE49-F238E27FC236}">
                <a16:creationId xmlns:a16="http://schemas.microsoft.com/office/drawing/2014/main" id="{BC3DA76A-5583-461B-901F-373914FAD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068" y="4724400"/>
            <a:ext cx="4419600" cy="20686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Topical Steroid</a:t>
            </a:r>
          </a:p>
        </p:txBody>
      </p:sp>
      <p:sp>
        <p:nvSpPr>
          <p:cNvPr id="3" name="Content Placeholder 2"/>
          <p:cNvSpPr>
            <a:spLocks noGrp="1"/>
          </p:cNvSpPr>
          <p:nvPr>
            <p:ph idx="1"/>
          </p:nvPr>
        </p:nvSpPr>
        <p:spPr/>
        <p:txBody>
          <a:bodyPr/>
          <a:lstStyle/>
          <a:p>
            <a:r>
              <a:rPr lang="en-US" dirty="0" err="1"/>
              <a:t>betamethasone</a:t>
            </a:r>
            <a:r>
              <a:rPr lang="en-US" dirty="0"/>
              <a:t> 0.5%. </a:t>
            </a:r>
          </a:p>
          <a:p>
            <a:r>
              <a:rPr lang="en-US" dirty="0"/>
              <a:t>in addition to estrogen,</a:t>
            </a:r>
          </a:p>
          <a:p>
            <a:r>
              <a:rPr lang="en-US" dirty="0"/>
              <a:t> or in place of estrogen. </a:t>
            </a:r>
          </a:p>
          <a:p>
            <a:r>
              <a:rPr lang="en-US" dirty="0" err="1"/>
              <a:t>Betamethasone</a:t>
            </a:r>
            <a:r>
              <a:rPr lang="en-US" dirty="0"/>
              <a:t> use should be limited to a certain period of time, such as 3 months.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1C63-DEFE-458E-9D74-917F84819E69}"/>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BE0F9E30-AC54-4646-B5F0-2258AEB3CD6D}"/>
              </a:ext>
            </a:extLst>
          </p:cNvPr>
          <p:cNvSpPr>
            <a:spLocks noGrp="1"/>
          </p:cNvSpPr>
          <p:nvPr>
            <p:ph idx="1"/>
          </p:nvPr>
        </p:nvSpPr>
        <p:spPr/>
        <p:txBody>
          <a:bodyPr>
            <a:normAutofit/>
          </a:bodyPr>
          <a:lstStyle/>
          <a:p>
            <a:r>
              <a:rPr lang="en-US" dirty="0"/>
              <a:t>Labial agglutination (Adhesion) or “fused labia” </a:t>
            </a:r>
          </a:p>
          <a:p>
            <a:r>
              <a:rPr lang="en-US" dirty="0"/>
              <a:t>It is defined as the partial to complete fusion of the labia </a:t>
            </a:r>
            <a:r>
              <a:rPr lang="en-US" dirty="0" err="1"/>
              <a:t>minora</a:t>
            </a:r>
            <a:r>
              <a:rPr lang="en-US" dirty="0"/>
              <a:t> (or labia </a:t>
            </a:r>
            <a:r>
              <a:rPr lang="en-US" dirty="0" err="1"/>
              <a:t>majora</a:t>
            </a:r>
            <a:r>
              <a:rPr lang="en-US" dirty="0"/>
              <a:t>).</a:t>
            </a:r>
          </a:p>
          <a:p>
            <a:r>
              <a:rPr lang="en-US" dirty="0"/>
              <a:t>In which the opposing epithelial surfaces of labia </a:t>
            </a:r>
            <a:r>
              <a:rPr lang="en-US" dirty="0" err="1"/>
              <a:t>minora</a:t>
            </a:r>
            <a:r>
              <a:rPr lang="en-US" dirty="0"/>
              <a:t> stick together without any union of deeper tissues</a:t>
            </a:r>
          </a:p>
          <a:p>
            <a:pPr>
              <a:buNone/>
            </a:pPr>
            <a:r>
              <a:rPr lang="en-US" dirty="0"/>
              <a:t> </a:t>
            </a:r>
          </a:p>
        </p:txBody>
      </p:sp>
    </p:spTree>
    <p:extLst>
      <p:ext uri="{BB962C8B-B14F-4D97-AF65-F5344CB8AC3E}">
        <p14:creationId xmlns:p14="http://schemas.microsoft.com/office/powerpoint/2010/main" val="333433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Manual or surgical separation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creams do not work, it is usually because the adhesion is thick. In very few cases, separation might be needed if the adhesions are causing problems, such as blocking urine or causing many infections. Only doctors who are experienced should do a manual separation. The procedure calls for local anesthesia and possibly sedation. Surgical separation generally is only needed if the girl cannot urinate or if other treatments do not work. Surgery is also suggested for the rare labial adhesion that occurs after a pregnancy.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Manual separation</a:t>
            </a:r>
            <a:br>
              <a:rPr lang="en-US" b="1" dirty="0"/>
            </a:br>
            <a:endParaRPr lang="en-US" dirty="0"/>
          </a:p>
        </p:txBody>
      </p:sp>
      <p:sp>
        <p:nvSpPr>
          <p:cNvPr id="3" name="Content Placeholder 2"/>
          <p:cNvSpPr>
            <a:spLocks noGrp="1"/>
          </p:cNvSpPr>
          <p:nvPr>
            <p:ph idx="1"/>
          </p:nvPr>
        </p:nvSpPr>
        <p:spPr/>
        <p:txBody>
          <a:bodyPr/>
          <a:lstStyle/>
          <a:p>
            <a:r>
              <a:rPr lang="en-US" dirty="0"/>
              <a:t>applied local </a:t>
            </a:r>
            <a:r>
              <a:rPr lang="en-US" dirty="0" err="1"/>
              <a:t>anaesthetic</a:t>
            </a:r>
            <a:r>
              <a:rPr lang="en-US" dirty="0"/>
              <a:t> cream and </a:t>
            </a:r>
          </a:p>
          <a:p>
            <a:r>
              <a:rPr lang="en-US" dirty="0"/>
              <a:t>then used manual separation ,</a:t>
            </a:r>
          </a:p>
          <a:p>
            <a:r>
              <a:rPr lang="en-US" dirty="0"/>
              <a:t>cotton buds, </a:t>
            </a:r>
          </a:p>
          <a:p>
            <a:r>
              <a:rPr lang="en-US" dirty="0"/>
              <a:t>a probe or</a:t>
            </a:r>
          </a:p>
          <a:p>
            <a:r>
              <a:rPr lang="en-US" dirty="0"/>
              <a:t> tenaculum </a:t>
            </a:r>
          </a:p>
          <a:p>
            <a:r>
              <a:rPr lang="en-US" dirty="0"/>
              <a:t> Post-surgical aftercare with </a:t>
            </a:r>
            <a:r>
              <a:rPr lang="en-US" dirty="0" err="1"/>
              <a:t>oestrogen</a:t>
            </a:r>
            <a:r>
              <a:rPr lang="en-US" dirty="0"/>
              <a:t> is recommended for 1 – 2 weeks, and with </a:t>
            </a:r>
            <a:r>
              <a:rPr lang="en-US" dirty="0" err="1"/>
              <a:t>vaseline</a:t>
            </a:r>
            <a:r>
              <a:rPr lang="en-US" dirty="0"/>
              <a:t> for 6 – 12 months</a:t>
            </a:r>
          </a:p>
        </p:txBody>
      </p:sp>
      <p:pic>
        <p:nvPicPr>
          <p:cNvPr id="5" name="Picture 4">
            <a:extLst>
              <a:ext uri="{FF2B5EF4-FFF2-40B4-BE49-F238E27FC236}">
                <a16:creationId xmlns:a16="http://schemas.microsoft.com/office/drawing/2014/main" id="{DFCDEC7C-DEB5-41E5-9C84-E67E44271D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2674620"/>
            <a:ext cx="1905000" cy="1000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Surgical technique</a:t>
            </a:r>
            <a:br>
              <a:rPr lang="en-US" dirty="0"/>
            </a:br>
            <a:endParaRPr lang="en-US" dirty="0"/>
          </a:p>
        </p:txBody>
      </p:sp>
      <p:sp>
        <p:nvSpPr>
          <p:cNvPr id="3" name="Content Placeholder 2"/>
          <p:cNvSpPr>
            <a:spLocks noGrp="1"/>
          </p:cNvSpPr>
          <p:nvPr>
            <p:ph idx="1"/>
          </p:nvPr>
        </p:nvSpPr>
        <p:spPr>
          <a:xfrm>
            <a:off x="304800" y="1143000"/>
            <a:ext cx="6553200" cy="5486400"/>
          </a:xfrm>
        </p:spPr>
        <p:txBody>
          <a:bodyPr>
            <a:normAutofit fontScale="62500" lnSpcReduction="20000"/>
          </a:bodyPr>
          <a:lstStyle/>
          <a:p>
            <a:r>
              <a:rPr lang="en-US" dirty="0"/>
              <a:t>Surgery was performed under general </a:t>
            </a:r>
            <a:r>
              <a:rPr lang="en-US" dirty="0" err="1"/>
              <a:t>anaesthesia</a:t>
            </a:r>
            <a:endParaRPr lang="en-US" dirty="0"/>
          </a:p>
          <a:p>
            <a:r>
              <a:rPr lang="en-US" dirty="0">
                <a:solidFill>
                  <a:srgbClr val="FF0000"/>
                </a:solidFill>
              </a:rPr>
              <a:t>Adhesions were incised sharply and the cut edges were </a:t>
            </a:r>
            <a:r>
              <a:rPr lang="en-US" dirty="0" err="1">
                <a:solidFill>
                  <a:srgbClr val="FF0000"/>
                </a:solidFill>
              </a:rPr>
              <a:t>reapproximated</a:t>
            </a:r>
            <a:r>
              <a:rPr lang="en-US" dirty="0">
                <a:solidFill>
                  <a:srgbClr val="FF0000"/>
                </a:solidFill>
              </a:rPr>
              <a:t> with 7-0 chromic</a:t>
            </a:r>
            <a:r>
              <a:rPr lang="en-US" dirty="0"/>
              <a:t>.</a:t>
            </a:r>
          </a:p>
          <a:p>
            <a:r>
              <a:rPr lang="en-US" dirty="0"/>
              <a:t>or</a:t>
            </a:r>
          </a:p>
          <a:p>
            <a:r>
              <a:rPr lang="en-US" dirty="0">
                <a:solidFill>
                  <a:srgbClr val="00B050"/>
                </a:solidFill>
              </a:rPr>
              <a:t>During surgery labial fusion was separated by sharp</a:t>
            </a:r>
          </a:p>
          <a:p>
            <a:r>
              <a:rPr lang="en-US" dirty="0">
                <a:solidFill>
                  <a:srgbClr val="00B050"/>
                </a:solidFill>
              </a:rPr>
              <a:t>dissection</a:t>
            </a:r>
          </a:p>
          <a:p>
            <a:r>
              <a:rPr lang="en-US" dirty="0">
                <a:solidFill>
                  <a:srgbClr val="00B050"/>
                </a:solidFill>
              </a:rPr>
              <a:t>Saline infusion tube cut to the length</a:t>
            </a:r>
          </a:p>
          <a:p>
            <a:r>
              <a:rPr lang="en-US" dirty="0">
                <a:solidFill>
                  <a:srgbClr val="00B050"/>
                </a:solidFill>
              </a:rPr>
              <a:t>of the raw area of the separated labial adhesions were</a:t>
            </a:r>
          </a:p>
          <a:p>
            <a:r>
              <a:rPr lang="en-US" dirty="0">
                <a:solidFill>
                  <a:srgbClr val="00B050"/>
                </a:solidFill>
              </a:rPr>
              <a:t>sutured on to the edges using 3/0 </a:t>
            </a:r>
          </a:p>
          <a:p>
            <a:r>
              <a:rPr lang="en-US" dirty="0"/>
              <a:t>The tubes were removed on day 7.</a:t>
            </a:r>
          </a:p>
          <a:p>
            <a:r>
              <a:rPr lang="en-US" dirty="0"/>
              <a:t> This effectively</a:t>
            </a:r>
          </a:p>
          <a:p>
            <a:r>
              <a:rPr lang="en-US" dirty="0"/>
              <a:t>prevented contact of the raw surfaces until </a:t>
            </a:r>
            <a:r>
              <a:rPr lang="en-US" dirty="0" err="1"/>
              <a:t>epitheLialisation</a:t>
            </a:r>
            <a:endParaRPr lang="en-US" dirty="0"/>
          </a:p>
          <a:p>
            <a:r>
              <a:rPr lang="en-US" dirty="0">
                <a:solidFill>
                  <a:srgbClr val="002060"/>
                </a:solidFill>
              </a:rPr>
              <a:t>Other surgical techniques</a:t>
            </a:r>
          </a:p>
          <a:p>
            <a:r>
              <a:rPr lang="en-US" dirty="0">
                <a:solidFill>
                  <a:srgbClr val="002060"/>
                </a:solidFill>
              </a:rPr>
              <a:t> like </a:t>
            </a:r>
          </a:p>
          <a:p>
            <a:r>
              <a:rPr lang="en-US" dirty="0">
                <a:solidFill>
                  <a:srgbClr val="002060"/>
                </a:solidFill>
              </a:rPr>
              <a:t>amniotic membrane and</a:t>
            </a:r>
          </a:p>
          <a:p>
            <a:r>
              <a:rPr lang="en-US" dirty="0">
                <a:solidFill>
                  <a:srgbClr val="002060"/>
                </a:solidFill>
              </a:rPr>
              <a:t>rotational skin flaps have been tried to prevent </a:t>
            </a:r>
            <a:r>
              <a:rPr lang="en-US" dirty="0" err="1">
                <a:solidFill>
                  <a:srgbClr val="002060"/>
                </a:solidFill>
              </a:rPr>
              <a:t>recurrentlabial</a:t>
            </a:r>
            <a:r>
              <a:rPr lang="en-US" dirty="0">
                <a:solidFill>
                  <a:srgbClr val="002060"/>
                </a:solidFill>
              </a:rPr>
              <a:t> adhesions with varying success</a:t>
            </a:r>
          </a:p>
          <a:p>
            <a:endParaRPr lang="en-US" dirty="0"/>
          </a:p>
          <a:p>
            <a:endParaRPr lang="en-US" dirty="0"/>
          </a:p>
        </p:txBody>
      </p:sp>
      <p:pic>
        <p:nvPicPr>
          <p:cNvPr id="1026" name="Picture 2" descr="C:\Documents and Settings\mmhennawy\Desktop\New Folder\surgery.JPG"/>
          <p:cNvPicPr>
            <a:picLocks noChangeAspect="1" noChangeArrowheads="1"/>
          </p:cNvPicPr>
          <p:nvPr/>
        </p:nvPicPr>
        <p:blipFill>
          <a:blip r:embed="rId2"/>
          <a:srcRect/>
          <a:stretch>
            <a:fillRect/>
          </a:stretch>
        </p:blipFill>
        <p:spPr bwMode="auto">
          <a:xfrm>
            <a:off x="7010400" y="914400"/>
            <a:ext cx="1790700" cy="4953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Adhesion tend to recur</a:t>
            </a:r>
          </a:p>
        </p:txBody>
      </p:sp>
      <p:sp>
        <p:nvSpPr>
          <p:cNvPr id="3" name="Content Placeholder 2"/>
          <p:cNvSpPr>
            <a:spLocks noGrp="1"/>
          </p:cNvSpPr>
          <p:nvPr>
            <p:ph idx="1"/>
          </p:nvPr>
        </p:nvSpPr>
        <p:spPr/>
        <p:txBody>
          <a:bodyPr/>
          <a:lstStyle/>
          <a:p>
            <a:r>
              <a:rPr lang="en-US" dirty="0"/>
              <a:t>Preventive measures</a:t>
            </a:r>
          </a:p>
          <a:p>
            <a:r>
              <a:rPr lang="en-US" dirty="0"/>
              <a:t>Gentle labial separation to </a:t>
            </a:r>
            <a:r>
              <a:rPr lang="en-US" dirty="0" err="1"/>
              <a:t>visualse</a:t>
            </a:r>
            <a:r>
              <a:rPr lang="en-US" dirty="0"/>
              <a:t> </a:t>
            </a:r>
            <a:r>
              <a:rPr lang="en-US" dirty="0" err="1"/>
              <a:t>introitus</a:t>
            </a:r>
            <a:endParaRPr lang="en-US" dirty="0"/>
          </a:p>
          <a:p>
            <a:r>
              <a:rPr lang="en-US" dirty="0"/>
              <a:t>Daily bath</a:t>
            </a:r>
          </a:p>
          <a:p>
            <a:r>
              <a:rPr lang="en-US" dirty="0"/>
              <a:t>Avoidance of irritants ( soapy water, bubble bath )</a:t>
            </a:r>
          </a:p>
          <a:p>
            <a:r>
              <a:rPr lang="en-US" dirty="0" err="1"/>
              <a:t>Vulvar</a:t>
            </a:r>
            <a:r>
              <a:rPr lang="en-US" dirty="0"/>
              <a:t> </a:t>
            </a:r>
            <a:r>
              <a:rPr lang="en-US" dirty="0" err="1"/>
              <a:t>airig</a:t>
            </a:r>
            <a:r>
              <a:rPr lang="en-US" dirty="0"/>
              <a:t> ( daily period of time when diaper is removed or not wear underwear with night clothes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br>
              <a:rPr lang="en-US" b="1" dirty="0"/>
            </a:br>
            <a:r>
              <a:rPr lang="en-US" b="1" dirty="0"/>
              <a:t>Conclusion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There is no clear-cut effective treatment for labial adhesion, and </a:t>
            </a:r>
          </a:p>
          <a:p>
            <a:r>
              <a:rPr lang="en-US" dirty="0"/>
              <a:t>there is no reason to treat girls in the absence of symptoms</a:t>
            </a:r>
          </a:p>
          <a:p>
            <a:r>
              <a:rPr lang="en-US" dirty="0"/>
              <a:t>. The condition resolves spontaneously in all, at puberty if not before. </a:t>
            </a:r>
          </a:p>
          <a:p>
            <a:r>
              <a:rPr lang="en-US" dirty="0"/>
              <a:t>Any child with symptoms that may be due to the adhesion should be referred to a </a:t>
            </a:r>
            <a:r>
              <a:rPr lang="en-US" dirty="0" err="1"/>
              <a:t>paediatrician</a:t>
            </a:r>
            <a:r>
              <a:rPr lang="en-US" dirty="0"/>
              <a:t>.</a:t>
            </a:r>
          </a:p>
          <a:p>
            <a:r>
              <a:rPr lang="en-US" dirty="0"/>
              <a:t>Healthcare professionals at public health clinics are advised to look for adhesion at check-ups in children aged two years and under. </a:t>
            </a:r>
          </a:p>
          <a:p>
            <a:r>
              <a:rPr lang="en-US" dirty="0"/>
              <a:t>It is important to provide sufficient information – to ensure that parents do not become alarmed if an adhesion is discovered subsequently.</a:t>
            </a:r>
          </a:p>
          <a:p>
            <a:r>
              <a:rPr lang="en-US" dirty="0"/>
              <a:t> It is also important to avoid unnecessary investigation and treatment.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Membranous structure</a:t>
            </a:r>
          </a:p>
        </p:txBody>
      </p:sp>
      <p:sp>
        <p:nvSpPr>
          <p:cNvPr id="3" name="Content Placeholder 2"/>
          <p:cNvSpPr>
            <a:spLocks noGrp="1"/>
          </p:cNvSpPr>
          <p:nvPr>
            <p:ph idx="1"/>
          </p:nvPr>
        </p:nvSpPr>
        <p:spPr/>
        <p:txBody>
          <a:bodyPr/>
          <a:lstStyle/>
          <a:p>
            <a:r>
              <a:rPr lang="en-US" dirty="0"/>
              <a:t>Fusion of medial  adjacent mucosal surfaces of labia </a:t>
            </a:r>
            <a:r>
              <a:rPr lang="en-US" dirty="0" err="1"/>
              <a:t>minora</a:t>
            </a:r>
            <a:endParaRPr lang="en-US" dirty="0"/>
          </a:p>
          <a:p>
            <a:r>
              <a:rPr lang="en-US" dirty="0"/>
              <a:t>Ranging </a:t>
            </a:r>
          </a:p>
          <a:p>
            <a:r>
              <a:rPr lang="en-US" dirty="0"/>
              <a:t>From thin , </a:t>
            </a:r>
            <a:r>
              <a:rPr lang="en-US" dirty="0" err="1"/>
              <a:t>transeparent</a:t>
            </a:r>
            <a:r>
              <a:rPr lang="en-US" dirty="0"/>
              <a:t> </a:t>
            </a:r>
          </a:p>
          <a:p>
            <a:r>
              <a:rPr lang="en-US" dirty="0"/>
              <a:t>To thick and fibrous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Labial fusion is almost never present at birth, </a:t>
            </a:r>
          </a:p>
          <a:p>
            <a:r>
              <a:rPr lang="en-US" dirty="0"/>
              <a:t>usually develops around one to two years of age. </a:t>
            </a:r>
          </a:p>
          <a:p>
            <a:r>
              <a:rPr lang="en-US" dirty="0"/>
              <a:t>Labial adhesions are usually an innocent finding and a trivial problem, are a common finding in the girls. </a:t>
            </a:r>
          </a:p>
          <a:p>
            <a:r>
              <a:rPr lang="en-US" dirty="0"/>
              <a:t>Usually, this condition is asymptomatic </a:t>
            </a:r>
          </a:p>
          <a:p>
            <a:r>
              <a:rPr lang="en-US" dirty="0"/>
              <a:t>spontaneously disappears during adolescence</a:t>
            </a:r>
          </a:p>
          <a:p>
            <a:r>
              <a:rPr lang="en-US" dirty="0"/>
              <a:t>but its importance is that it is frequently</a:t>
            </a:r>
          </a:p>
          <a:p>
            <a:r>
              <a:rPr lang="en-US" dirty="0"/>
              <a:t>misdiagnosed as congenital absence of the vagina</a:t>
            </a:r>
          </a:p>
          <a:p>
            <a:endParaRPr lang="en-US" dirty="0"/>
          </a:p>
          <a:p>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Labial adhesion is relatively common, </a:t>
            </a:r>
          </a:p>
          <a:p>
            <a:r>
              <a:rPr lang="en-US" dirty="0"/>
              <a:t>but the condition is little known among doctors and parents. </a:t>
            </a:r>
          </a:p>
          <a:p>
            <a:r>
              <a:rPr lang="en-US" dirty="0"/>
              <a:t>It is a source of great paternal anxiety </a:t>
            </a:r>
          </a:p>
          <a:p>
            <a:r>
              <a:rPr lang="en-US" dirty="0"/>
              <a:t>And are commonly misdiagnosed or unnecessary investigations may be </a:t>
            </a:r>
            <a:r>
              <a:rPr lang="en-US" dirty="0" err="1"/>
              <a:t>orderd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a:t>
            </a:r>
          </a:p>
        </p:txBody>
      </p:sp>
      <p:sp>
        <p:nvSpPr>
          <p:cNvPr id="3" name="Content Placeholder 2"/>
          <p:cNvSpPr>
            <a:spLocks noGrp="1"/>
          </p:cNvSpPr>
          <p:nvPr>
            <p:ph idx="1"/>
          </p:nvPr>
        </p:nvSpPr>
        <p:spPr/>
        <p:txBody>
          <a:bodyPr/>
          <a:lstStyle/>
          <a:p>
            <a:r>
              <a:rPr lang="en-US" dirty="0"/>
              <a:t>Labial adhesion</a:t>
            </a:r>
          </a:p>
          <a:p>
            <a:r>
              <a:rPr lang="en-US" dirty="0"/>
              <a:t>Labial fusion</a:t>
            </a:r>
          </a:p>
          <a:p>
            <a:r>
              <a:rPr lang="en-US" dirty="0"/>
              <a:t>Labial </a:t>
            </a:r>
            <a:r>
              <a:rPr lang="en-US" dirty="0" err="1"/>
              <a:t>synechia</a:t>
            </a:r>
            <a:endParaRPr lang="en-US" dirty="0"/>
          </a:p>
          <a:p>
            <a:r>
              <a:rPr lang="en-US" dirty="0"/>
              <a:t>Labial agglutination</a:t>
            </a:r>
          </a:p>
          <a:p>
            <a:r>
              <a:rPr lang="en-US" dirty="0" err="1"/>
              <a:t>synechia</a:t>
            </a:r>
            <a:r>
              <a:rPr lang="en-US" dirty="0"/>
              <a:t> vulvae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Incidence</a:t>
            </a:r>
          </a:p>
        </p:txBody>
      </p:sp>
      <p:sp>
        <p:nvSpPr>
          <p:cNvPr id="3" name="Content Placeholder 2"/>
          <p:cNvSpPr>
            <a:spLocks noGrp="1"/>
          </p:cNvSpPr>
          <p:nvPr>
            <p:ph idx="1"/>
          </p:nvPr>
        </p:nvSpPr>
        <p:spPr/>
        <p:txBody>
          <a:bodyPr>
            <a:normAutofit/>
          </a:bodyPr>
          <a:lstStyle/>
          <a:p>
            <a:r>
              <a:rPr lang="en-US" dirty="0"/>
              <a:t>it is estimated to occur in </a:t>
            </a:r>
            <a:r>
              <a:rPr lang="en-US" dirty="0">
                <a:solidFill>
                  <a:srgbClr val="FF0000"/>
                </a:solidFill>
              </a:rPr>
              <a:t>0.6 – 3.3</a:t>
            </a:r>
            <a:r>
              <a:rPr lang="en-US" dirty="0"/>
              <a:t> % of </a:t>
            </a:r>
            <a:r>
              <a:rPr lang="en-US" dirty="0" err="1"/>
              <a:t>prepubertal</a:t>
            </a:r>
            <a:r>
              <a:rPr lang="en-US" dirty="0"/>
              <a:t> girls</a:t>
            </a:r>
          </a:p>
          <a:p>
            <a:r>
              <a:rPr lang="en-US" dirty="0"/>
              <a:t>However, this may be significantly higher as many children with this condition are asymptomatic and remain unreported. </a:t>
            </a:r>
          </a:p>
          <a:p>
            <a:r>
              <a:rPr lang="en-US" dirty="0"/>
              <a:t>Rates as high as </a:t>
            </a:r>
            <a:r>
              <a:rPr lang="en-US" dirty="0">
                <a:solidFill>
                  <a:srgbClr val="FF0000"/>
                </a:solidFill>
              </a:rPr>
              <a:t>21.3% and 38.9% </a:t>
            </a:r>
            <a:r>
              <a:rPr lang="en-US" dirty="0"/>
              <a:t>have been documented</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Causes Of labial adhesion in </a:t>
            </a:r>
            <a:r>
              <a:rPr lang="en-US" dirty="0" err="1"/>
              <a:t>PrePubertal</a:t>
            </a:r>
            <a:r>
              <a:rPr lang="en-US" dirty="0"/>
              <a:t> Girls</a:t>
            </a:r>
          </a:p>
        </p:txBody>
      </p:sp>
      <p:sp>
        <p:nvSpPr>
          <p:cNvPr id="3" name="Content Placeholder 2"/>
          <p:cNvSpPr>
            <a:spLocks noGrp="1"/>
          </p:cNvSpPr>
          <p:nvPr>
            <p:ph idx="1"/>
          </p:nvPr>
        </p:nvSpPr>
        <p:spPr>
          <a:xfrm>
            <a:off x="457200" y="1447800"/>
            <a:ext cx="8229600" cy="4906963"/>
          </a:xfrm>
        </p:spPr>
        <p:txBody>
          <a:bodyPr>
            <a:normAutofit fontScale="70000" lnSpcReduction="20000"/>
          </a:bodyPr>
          <a:lstStyle/>
          <a:p>
            <a:r>
              <a:rPr lang="en-US" dirty="0">
                <a:solidFill>
                  <a:srgbClr val="FF0000"/>
                </a:solidFill>
              </a:rPr>
              <a:t>Exact cause is uncertain</a:t>
            </a:r>
          </a:p>
          <a:p>
            <a:r>
              <a:rPr lang="en-US" dirty="0">
                <a:solidFill>
                  <a:srgbClr val="FF0000"/>
                </a:solidFill>
              </a:rPr>
              <a:t>Microtraumas l </a:t>
            </a:r>
            <a:r>
              <a:rPr lang="en-US" dirty="0" err="1">
                <a:solidFill>
                  <a:srgbClr val="FF0000"/>
                </a:solidFill>
              </a:rPr>
              <a:t>ike</a:t>
            </a:r>
            <a:r>
              <a:rPr lang="en-US" dirty="0">
                <a:solidFill>
                  <a:srgbClr val="FF0000"/>
                </a:solidFill>
              </a:rPr>
              <a:t>  overcleaning  </a:t>
            </a:r>
            <a:r>
              <a:rPr lang="en-US" dirty="0"/>
              <a:t>causing </a:t>
            </a:r>
            <a:r>
              <a:rPr lang="en-US" dirty="0" err="1"/>
              <a:t>mechanichal</a:t>
            </a:r>
            <a:r>
              <a:rPr lang="en-US" dirty="0"/>
              <a:t> mucosal injury  of the </a:t>
            </a:r>
            <a:r>
              <a:rPr lang="en-US" dirty="0" err="1"/>
              <a:t>perineium</a:t>
            </a:r>
            <a:r>
              <a:rPr lang="en-US" dirty="0"/>
              <a:t> == Lead to adhesion of labia minora  Because all mothers were cleaned  the perineum of their daughter  too much</a:t>
            </a:r>
            <a:endParaRPr lang="en-US" dirty="0">
              <a:solidFill>
                <a:srgbClr val="FF0000"/>
              </a:solidFill>
            </a:endParaRPr>
          </a:p>
          <a:p>
            <a:r>
              <a:rPr lang="en-US" dirty="0" err="1">
                <a:solidFill>
                  <a:srgbClr val="FF0000"/>
                </a:solidFill>
              </a:rPr>
              <a:t>Chonic</a:t>
            </a:r>
            <a:r>
              <a:rPr lang="en-US" dirty="0">
                <a:solidFill>
                  <a:srgbClr val="FF0000"/>
                </a:solidFill>
              </a:rPr>
              <a:t> irritation</a:t>
            </a:r>
          </a:p>
          <a:p>
            <a:r>
              <a:rPr lang="en-US" dirty="0"/>
              <a:t>chronic inflammation from fecal soiling, </a:t>
            </a:r>
            <a:r>
              <a:rPr lang="en-US" dirty="0" err="1"/>
              <a:t>vulvovaginitis</a:t>
            </a:r>
            <a:r>
              <a:rPr lang="en-US" dirty="0"/>
              <a:t> (inflammation around the area of the vagina), eczema or dermatitis (skin inflammation) from soaps or detergents. </a:t>
            </a:r>
            <a:r>
              <a:rPr lang="en-US" dirty="0" err="1"/>
              <a:t>Eg</a:t>
            </a:r>
            <a:r>
              <a:rPr lang="en-US" dirty="0"/>
              <a:t> </a:t>
            </a:r>
          </a:p>
          <a:p>
            <a:pPr marL="0" indent="0">
              <a:buNone/>
            </a:pPr>
            <a:r>
              <a:rPr lang="en-US" dirty="0"/>
              <a:t>- chemical trauma</a:t>
            </a:r>
          </a:p>
          <a:p>
            <a:pPr marL="0" indent="0">
              <a:buNone/>
            </a:pPr>
            <a:r>
              <a:rPr lang="en-US" dirty="0"/>
              <a:t>-Infections (candida </a:t>
            </a:r>
            <a:r>
              <a:rPr lang="en-US" dirty="0" err="1"/>
              <a:t>albicans,entobius</a:t>
            </a:r>
            <a:r>
              <a:rPr lang="en-US" dirty="0"/>
              <a:t> </a:t>
            </a:r>
            <a:r>
              <a:rPr lang="en-US" dirty="0" err="1"/>
              <a:t>vermicularis,various</a:t>
            </a:r>
            <a:r>
              <a:rPr lang="en-US" dirty="0"/>
              <a:t> bacteria)</a:t>
            </a:r>
          </a:p>
          <a:p>
            <a:pPr marL="0" indent="0">
              <a:buNone/>
            </a:pPr>
            <a:r>
              <a:rPr lang="en-US" dirty="0"/>
              <a:t>-Bad hygiene</a:t>
            </a:r>
          </a:p>
          <a:p>
            <a:pPr marL="0" indent="0">
              <a:buNone/>
            </a:pPr>
            <a:r>
              <a:rPr lang="en-US" dirty="0"/>
              <a:t>-Sexual abuse</a:t>
            </a:r>
          </a:p>
          <a:p>
            <a:r>
              <a:rPr lang="en-US" dirty="0"/>
              <a:t>Trigger </a:t>
            </a:r>
            <a:r>
              <a:rPr lang="en-US" dirty="0">
                <a:solidFill>
                  <a:srgbClr val="FF0000"/>
                </a:solidFill>
              </a:rPr>
              <a:t>inflammation of </a:t>
            </a:r>
            <a:r>
              <a:rPr lang="en-US" dirty="0" err="1">
                <a:solidFill>
                  <a:srgbClr val="FF0000"/>
                </a:solidFill>
              </a:rPr>
              <a:t>hypoestrogenised</a:t>
            </a:r>
            <a:r>
              <a:rPr lang="en-US" dirty="0">
                <a:solidFill>
                  <a:srgbClr val="FF0000"/>
                </a:solidFill>
              </a:rPr>
              <a:t> vulva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5279-D6F2-4E35-A92D-532CBD73E18F}"/>
              </a:ext>
            </a:extLst>
          </p:cNvPr>
          <p:cNvSpPr>
            <a:spLocks noGrp="1"/>
          </p:cNvSpPr>
          <p:nvPr>
            <p:ph type="title"/>
          </p:nvPr>
        </p:nvSpPr>
        <p:spPr/>
        <p:txBody>
          <a:bodyPr>
            <a:normAutofit fontScale="90000"/>
          </a:bodyPr>
          <a:lstStyle/>
          <a:p>
            <a:r>
              <a:rPr lang="en-US" dirty="0"/>
              <a:t>The most common causes of labial adhesion in adult women</a:t>
            </a:r>
            <a:br>
              <a:rPr lang="en-US" dirty="0"/>
            </a:br>
            <a:r>
              <a:rPr lang="en-US" dirty="0"/>
              <a:t>(</a:t>
            </a:r>
            <a:r>
              <a:rPr lang="en-US" dirty="0" err="1"/>
              <a:t>PostPartum</a:t>
            </a:r>
            <a:r>
              <a:rPr lang="en-US" dirty="0"/>
              <a:t>, </a:t>
            </a:r>
            <a:r>
              <a:rPr lang="en-US" dirty="0" err="1"/>
              <a:t>PostMenopausal</a:t>
            </a:r>
            <a:r>
              <a:rPr lang="en-US" dirty="0"/>
              <a:t>) </a:t>
            </a:r>
          </a:p>
        </p:txBody>
      </p:sp>
      <p:sp>
        <p:nvSpPr>
          <p:cNvPr id="3" name="Content Placeholder 2">
            <a:extLst>
              <a:ext uri="{FF2B5EF4-FFF2-40B4-BE49-F238E27FC236}">
                <a16:creationId xmlns:a16="http://schemas.microsoft.com/office/drawing/2014/main" id="{BFC3AB2B-40CC-438E-ABB0-A7A7F9F2A96E}"/>
              </a:ext>
            </a:extLst>
          </p:cNvPr>
          <p:cNvSpPr>
            <a:spLocks noGrp="1"/>
          </p:cNvSpPr>
          <p:nvPr>
            <p:ph idx="1"/>
          </p:nvPr>
        </p:nvSpPr>
        <p:spPr>
          <a:xfrm>
            <a:off x="533400" y="2039814"/>
            <a:ext cx="8229600" cy="4525963"/>
          </a:xfrm>
        </p:spPr>
        <p:txBody>
          <a:bodyPr>
            <a:normAutofit fontScale="85000" lnSpcReduction="20000"/>
          </a:bodyPr>
          <a:lstStyle/>
          <a:p>
            <a:r>
              <a:rPr lang="en-US" dirty="0" err="1"/>
              <a:t>Oestrogen</a:t>
            </a:r>
            <a:r>
              <a:rPr lang="en-US" dirty="0"/>
              <a:t> deficiency associated with atrophic vaginitis</a:t>
            </a:r>
          </a:p>
          <a:p>
            <a:r>
              <a:rPr lang="en-US" dirty="0" err="1"/>
              <a:t>Vulval</a:t>
            </a:r>
            <a:r>
              <a:rPr lang="en-US" dirty="0"/>
              <a:t> lichen </a:t>
            </a:r>
            <a:r>
              <a:rPr lang="en-US" dirty="0" err="1"/>
              <a:t>sclerosus</a:t>
            </a:r>
            <a:endParaRPr lang="en-US" dirty="0"/>
          </a:p>
          <a:p>
            <a:r>
              <a:rPr lang="en-US" dirty="0"/>
              <a:t>Erosive lichen planus</a:t>
            </a:r>
          </a:p>
          <a:p>
            <a:r>
              <a:rPr lang="en-US" dirty="0"/>
              <a:t>Mucous membrane pemphigoid</a:t>
            </a:r>
          </a:p>
          <a:p>
            <a:r>
              <a:rPr lang="en-US" dirty="0" err="1"/>
              <a:t>Behcet</a:t>
            </a:r>
            <a:r>
              <a:rPr lang="en-US" dirty="0"/>
              <a:t> syndrome</a:t>
            </a:r>
          </a:p>
          <a:p>
            <a:r>
              <a:rPr lang="en-US" dirty="0"/>
              <a:t>Stevens-Johnson syndrome / toxic epidermal necrolysis</a:t>
            </a:r>
          </a:p>
          <a:p>
            <a:r>
              <a:rPr lang="en-US" dirty="0" err="1"/>
              <a:t>Vulval</a:t>
            </a:r>
            <a:r>
              <a:rPr lang="en-US" dirty="0"/>
              <a:t> cancer </a:t>
            </a:r>
          </a:p>
          <a:p>
            <a:r>
              <a:rPr lang="en-US" dirty="0"/>
              <a:t>Complications of childbirth</a:t>
            </a:r>
          </a:p>
          <a:p>
            <a:r>
              <a:rPr lang="en-US" dirty="0"/>
              <a:t> Female circumcision operation (illegal in many countries) </a:t>
            </a:r>
          </a:p>
          <a:p>
            <a:r>
              <a:rPr lang="en-US" dirty="0"/>
              <a:t>Complications from vulvectomy</a:t>
            </a:r>
          </a:p>
          <a:p>
            <a:endParaRPr lang="en-US" dirty="0"/>
          </a:p>
        </p:txBody>
      </p:sp>
      <p:pic>
        <p:nvPicPr>
          <p:cNvPr id="5" name="Picture 4">
            <a:extLst>
              <a:ext uri="{FF2B5EF4-FFF2-40B4-BE49-F238E27FC236}">
                <a16:creationId xmlns:a16="http://schemas.microsoft.com/office/drawing/2014/main" id="{E8D96AE5-4B21-45A8-90BB-5A66A3857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5524500"/>
            <a:ext cx="1600200" cy="1333500"/>
          </a:xfrm>
          <a:prstGeom prst="rect">
            <a:avLst/>
          </a:prstGeom>
        </p:spPr>
      </p:pic>
    </p:spTree>
    <p:extLst>
      <p:ext uri="{BB962C8B-B14F-4D97-AF65-F5344CB8AC3E}">
        <p14:creationId xmlns:p14="http://schemas.microsoft.com/office/powerpoint/2010/main" val="419567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1197</Words>
  <Application>Microsoft Office PowerPoint</Application>
  <PresentationFormat>On-screen Show (4:3)</PresentationFormat>
  <Paragraphs>150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Labia Minora Adhesions (LMA)</vt:lpstr>
      <vt:lpstr>Definition</vt:lpstr>
      <vt:lpstr>Membranous structure</vt:lpstr>
      <vt:lpstr>PowerPoint Presentation</vt:lpstr>
      <vt:lpstr>PowerPoint Presentation</vt:lpstr>
      <vt:lpstr>Names</vt:lpstr>
      <vt:lpstr>Incidence</vt:lpstr>
      <vt:lpstr>Causes Of labial adhesion in PrePubertal Girls</vt:lpstr>
      <vt:lpstr>The most common causes of labial adhesion in adult women (PostPartum, PostMenopausal) </vt:lpstr>
      <vt:lpstr>Symptoms</vt:lpstr>
      <vt:lpstr> Signs Labial fusion is diagnosed by visual inspection </vt:lpstr>
      <vt:lpstr>Workup and Evaluation </vt:lpstr>
      <vt:lpstr>Spontaneous resolution</vt:lpstr>
      <vt:lpstr>Differential Diagnosis</vt:lpstr>
      <vt:lpstr>PowerPoint Presentation</vt:lpstr>
      <vt:lpstr>Mangement</vt:lpstr>
      <vt:lpstr>Leaving It alone</vt:lpstr>
      <vt:lpstr>Topical Estrogen  </vt:lpstr>
      <vt:lpstr>Topical Steroid</vt:lpstr>
      <vt:lpstr>Manual or surgical separation</vt:lpstr>
      <vt:lpstr>Manual separation </vt:lpstr>
      <vt:lpstr>Surgical technique </vt:lpstr>
      <vt:lpstr>Adhesion tend to recur</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Labial Adhesion</dc:title>
  <dc:creator/>
  <cp:lastModifiedBy>MMHennawy</cp:lastModifiedBy>
  <cp:revision>85</cp:revision>
  <dcterms:created xsi:type="dcterms:W3CDTF">2006-08-16T00:00:00Z</dcterms:created>
  <dcterms:modified xsi:type="dcterms:W3CDTF">2019-09-01T00:07:31Z</dcterms:modified>
</cp:coreProperties>
</file>