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70" r:id="rId5"/>
    <p:sldId id="269" r:id="rId6"/>
    <p:sldId id="277" r:id="rId7"/>
    <p:sldId id="275" r:id="rId8"/>
    <p:sldId id="274" r:id="rId9"/>
    <p:sldId id="257" r:id="rId10"/>
    <p:sldId id="258" r:id="rId11"/>
    <p:sldId id="259" r:id="rId12"/>
    <p:sldId id="260" r:id="rId13"/>
    <p:sldId id="261" r:id="rId14"/>
    <p:sldId id="262" r:id="rId15"/>
    <p:sldId id="272" r:id="rId16"/>
    <p:sldId id="263" r:id="rId17"/>
    <p:sldId id="264" r:id="rId18"/>
    <p:sldId id="265" r:id="rId19"/>
    <p:sldId id="266" r:id="rId20"/>
    <p:sldId id="268" r:id="rId21"/>
    <p:sldId id="291" r:id="rId22"/>
    <p:sldId id="267" r:id="rId23"/>
    <p:sldId id="273" r:id="rId24"/>
    <p:sldId id="280" r:id="rId25"/>
    <p:sldId id="276" r:id="rId26"/>
    <p:sldId id="282" r:id="rId27"/>
    <p:sldId id="283" r:id="rId28"/>
    <p:sldId id="285" r:id="rId29"/>
    <p:sldId id="286" r:id="rId30"/>
    <p:sldId id="287" r:id="rId31"/>
    <p:sldId id="288" r:id="rId32"/>
    <p:sldId id="289" r:id="rId33"/>
    <p:sldId id="290"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88765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79641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101102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11944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157629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8651E5-AED3-450C-92F6-3FFE5FDCFB40}" type="datetimeFigureOut">
              <a:rPr lang="en-US" smtClean="0"/>
              <a:t>16-Sep-17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387939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8651E5-AED3-450C-92F6-3FFE5FDCFB40}" type="datetimeFigureOut">
              <a:rPr lang="en-US" smtClean="0"/>
              <a:t>16-Sep-17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38985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8651E5-AED3-450C-92F6-3FFE5FDCFB40}" type="datetimeFigureOut">
              <a:rPr lang="en-US" smtClean="0"/>
              <a:t>16-Sep-17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33595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651E5-AED3-450C-92F6-3FFE5FDCFB40}" type="datetimeFigureOut">
              <a:rPr lang="en-US" smtClean="0"/>
              <a:t>16-Sep-17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401258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651E5-AED3-450C-92F6-3FFE5FDCFB40}" type="datetimeFigureOut">
              <a:rPr lang="en-US" smtClean="0"/>
              <a:t>16-Sep-17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327293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651E5-AED3-450C-92F6-3FFE5FDCFB40}" type="datetimeFigureOut">
              <a:rPr lang="en-US" smtClean="0"/>
              <a:t>16-Sep-17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280872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651E5-AED3-450C-92F6-3FFE5FDCFB40}" type="datetimeFigureOut">
              <a:rPr lang="en-US" smtClean="0"/>
              <a:t>16-Sep-17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2080B-304D-4A74-B58E-177D7943D7BC}" type="slidenum">
              <a:rPr lang="en-US" smtClean="0"/>
              <a:t>‹#›</a:t>
            </a:fld>
            <a:endParaRPr lang="en-US"/>
          </a:p>
        </p:txBody>
      </p:sp>
    </p:spTree>
    <p:extLst>
      <p:ext uri="{BB962C8B-B14F-4D97-AF65-F5344CB8AC3E}">
        <p14:creationId xmlns:p14="http://schemas.microsoft.com/office/powerpoint/2010/main" val="3093564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emf"/><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7093" y="0"/>
            <a:ext cx="6532727" cy="2961564"/>
          </a:xfrm>
        </p:spPr>
        <p:txBody>
          <a:bodyPr>
            <a:normAutofit/>
          </a:bodyPr>
          <a:lstStyle/>
          <a:p>
            <a:r>
              <a:rPr lang="en-US" b="1" dirty="0" smtClean="0">
                <a:solidFill>
                  <a:srgbClr val="FF0000"/>
                </a:solidFill>
              </a:rPr>
              <a:t>3 New Removable</a:t>
            </a:r>
            <a:br>
              <a:rPr lang="en-US" b="1" dirty="0" smtClean="0">
                <a:solidFill>
                  <a:srgbClr val="FF0000"/>
                </a:solidFill>
              </a:rPr>
            </a:br>
            <a:r>
              <a:rPr lang="en-US" b="1" dirty="0" smtClean="0">
                <a:solidFill>
                  <a:srgbClr val="FF0000"/>
                </a:solidFill>
              </a:rPr>
              <a:t>Uterine Compression </a:t>
            </a:r>
            <a:br>
              <a:rPr lang="en-US" b="1" dirty="0" smtClean="0">
                <a:solidFill>
                  <a:srgbClr val="FF0000"/>
                </a:solidFill>
              </a:rPr>
            </a:br>
            <a:r>
              <a:rPr lang="en-US" b="1" dirty="0" smtClean="0">
                <a:solidFill>
                  <a:srgbClr val="FF0000"/>
                </a:solidFill>
              </a:rPr>
              <a:t>Sutures( RUCS)</a:t>
            </a:r>
            <a:endParaRPr lang="en-US" b="1" dirty="0">
              <a:solidFill>
                <a:srgbClr val="FF0000"/>
              </a:solidFill>
            </a:endParaRPr>
          </a:p>
        </p:txBody>
      </p:sp>
      <p:sp>
        <p:nvSpPr>
          <p:cNvPr id="3" name="Subtitle 2"/>
          <p:cNvSpPr>
            <a:spLocks noGrp="1"/>
          </p:cNvSpPr>
          <p:nvPr>
            <p:ph type="subTitle" idx="1"/>
          </p:nvPr>
        </p:nvSpPr>
        <p:spPr>
          <a:xfrm rot="21191408">
            <a:off x="-2662" y="3585646"/>
            <a:ext cx="5149755" cy="1655762"/>
          </a:xfrm>
        </p:spPr>
        <p:txBody>
          <a:bodyPr>
            <a:normAutofit/>
          </a:bodyPr>
          <a:lstStyle/>
          <a:p>
            <a:r>
              <a:rPr lang="en-US" altLang="en-US" b="1" dirty="0"/>
              <a:t>Dr Muhammad M Al </a:t>
            </a:r>
            <a:r>
              <a:rPr lang="en-US" altLang="en-US" b="1" dirty="0" err="1"/>
              <a:t>Hennawy</a:t>
            </a:r>
            <a:r>
              <a:rPr lang="en-US" altLang="en-US" sz="1800" b="1" dirty="0"/>
              <a:t/>
            </a:r>
            <a:br>
              <a:rPr lang="en-US" altLang="en-US" sz="1800" b="1" dirty="0"/>
            </a:br>
            <a:r>
              <a:rPr lang="en-US" altLang="en-US" sz="2000" b="1" dirty="0"/>
              <a:t>Ob/</a:t>
            </a:r>
            <a:r>
              <a:rPr lang="en-US" altLang="en-US" sz="2000" b="1" dirty="0" err="1"/>
              <a:t>gyn</a:t>
            </a:r>
            <a:r>
              <a:rPr lang="en-US" altLang="en-US" sz="2000" b="1" dirty="0"/>
              <a:t> consultant</a:t>
            </a:r>
            <a:br>
              <a:rPr lang="en-US" altLang="en-US" sz="2000" b="1" dirty="0"/>
            </a:br>
            <a:r>
              <a:rPr lang="en-US" altLang="en-US" sz="1800" b="1" dirty="0"/>
              <a:t>Egypt</a:t>
            </a:r>
            <a:br>
              <a:rPr lang="en-US" altLang="en-US" sz="1800" b="1" dirty="0"/>
            </a:br>
            <a:r>
              <a:rPr lang="en-US" altLang="en-US" sz="1800" b="1" dirty="0"/>
              <a:t>mmhennawy.site44.com</a:t>
            </a:r>
            <a:endParaRPr lang="en-US" altLang="en-US" sz="2000" b="1" dirty="0"/>
          </a:p>
          <a:p>
            <a:endParaRPr lang="en-US" dirty="0"/>
          </a:p>
        </p:txBody>
      </p:sp>
      <p:pic>
        <p:nvPicPr>
          <p:cNvPr id="6" name="Picture 7" descr="mmhennawy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100388"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745" y="4053609"/>
            <a:ext cx="3307305" cy="28043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0267" y="4321958"/>
            <a:ext cx="1921567" cy="2395378"/>
          </a:xfrm>
          <a:prstGeom prst="rect">
            <a:avLst/>
          </a:prstGeom>
        </p:spPr>
      </p:pic>
      <p:pic>
        <p:nvPicPr>
          <p:cNvPr id="5" name="Picture 4"/>
          <p:cNvPicPr>
            <a:picLocks noChangeAspect="1"/>
          </p:cNvPicPr>
          <p:nvPr/>
        </p:nvPicPr>
        <p:blipFill>
          <a:blip r:embed="rId5"/>
          <a:stretch>
            <a:fillRect/>
          </a:stretch>
        </p:blipFill>
        <p:spPr>
          <a:xfrm>
            <a:off x="10181834" y="4321958"/>
            <a:ext cx="1891279" cy="239537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8098" y="4260709"/>
            <a:ext cx="1765647" cy="2517875"/>
          </a:xfrm>
          <a:prstGeom prst="rect">
            <a:avLst/>
          </a:prstGeom>
        </p:spPr>
      </p:pic>
    </p:spTree>
    <p:extLst>
      <p:ext uri="{BB962C8B-B14F-4D97-AF65-F5344CB8AC3E}">
        <p14:creationId xmlns:p14="http://schemas.microsoft.com/office/powerpoint/2010/main" val="158342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Under general anesthesia, </a:t>
            </a:r>
          </a:p>
          <a:p>
            <a:r>
              <a:rPr lang="en-US" dirty="0" smtClean="0"/>
              <a:t>the patient is placed in the Lloyd Davis position,</a:t>
            </a:r>
          </a:p>
          <a:p>
            <a:r>
              <a:rPr lang="en-US" dirty="0" smtClean="0"/>
              <a:t> a urinary catheter in place, and </a:t>
            </a:r>
          </a:p>
          <a:p>
            <a:r>
              <a:rPr lang="en-US" dirty="0" smtClean="0"/>
              <a:t>an assistant is positioned between the patient’s legs to assess vaginal bleeding. </a:t>
            </a:r>
          </a:p>
          <a:p>
            <a:r>
              <a:rPr lang="en-US" dirty="0" smtClean="0"/>
              <a:t>The same incision as for a cesarean section can be used or if PPH occurs after vaginal delivery, both below umbilical median or transversal incisions can be performed. </a:t>
            </a:r>
            <a:endParaRPr lang="en-US" dirty="0"/>
          </a:p>
        </p:txBody>
      </p:sp>
    </p:spTree>
    <p:extLst>
      <p:ext uri="{BB962C8B-B14F-4D97-AF65-F5344CB8AC3E}">
        <p14:creationId xmlns:p14="http://schemas.microsoft.com/office/powerpoint/2010/main" val="1626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uterine exteriorization and pelvic exploration, </a:t>
            </a:r>
          </a:p>
          <a:p>
            <a:r>
              <a:rPr lang="en-US" dirty="0" smtClean="0"/>
              <a:t>a test is carried out to assess the effectiveness.</a:t>
            </a:r>
          </a:p>
          <a:p>
            <a:r>
              <a:rPr lang="en-US" dirty="0" smtClean="0"/>
              <a:t> We proceed by front curving and compressing the uterus against the pubis,</a:t>
            </a:r>
          </a:p>
          <a:p>
            <a:r>
              <a:rPr lang="en-US" dirty="0" smtClean="0"/>
              <a:t> if bleeding has decreased or stopped, </a:t>
            </a:r>
          </a:p>
          <a:p>
            <a:r>
              <a:rPr lang="en-US" dirty="0" smtClean="0"/>
              <a:t>the procedure has a high chance of stopping PPH</a:t>
            </a:r>
            <a:endParaRPr lang="en-US" dirty="0"/>
          </a:p>
        </p:txBody>
      </p:sp>
    </p:spTree>
    <p:extLst>
      <p:ext uri="{BB962C8B-B14F-4D97-AF65-F5344CB8AC3E}">
        <p14:creationId xmlns:p14="http://schemas.microsoft.com/office/powerpoint/2010/main" val="20033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0250"/>
            <a:ext cx="10515600" cy="334275"/>
          </a:xfrm>
        </p:spPr>
        <p:txBody>
          <a:bodyPr>
            <a:normAutofit fontScale="90000"/>
          </a:bodyPr>
          <a:lstStyle/>
          <a:p>
            <a:endParaRPr lang="en-US" dirty="0"/>
          </a:p>
        </p:txBody>
      </p:sp>
      <p:sp>
        <p:nvSpPr>
          <p:cNvPr id="3" name="Content Placeholder 2"/>
          <p:cNvSpPr>
            <a:spLocks noGrp="1"/>
          </p:cNvSpPr>
          <p:nvPr>
            <p:ph idx="1"/>
          </p:nvPr>
        </p:nvSpPr>
        <p:spPr/>
        <p:txBody>
          <a:bodyPr/>
          <a:lstStyle/>
          <a:p>
            <a:r>
              <a:rPr lang="en-US" dirty="0" smtClean="0"/>
              <a:t>First, the bladder peritoneum is reflected inferiorly. </a:t>
            </a:r>
          </a:p>
          <a:p>
            <a:r>
              <a:rPr lang="en-US" dirty="0" smtClean="0"/>
              <a:t>Using a number 2 sliding non-</a:t>
            </a:r>
            <a:r>
              <a:rPr lang="en-US" dirty="0" err="1" smtClean="0"/>
              <a:t>resorbable</a:t>
            </a:r>
            <a:r>
              <a:rPr lang="en-US" dirty="0" smtClean="0"/>
              <a:t> suture wire with 70 mm round-bodied hand needle or with wire guide, </a:t>
            </a:r>
          </a:p>
          <a:p>
            <a:r>
              <a:rPr lang="en-US" dirty="0" smtClean="0"/>
              <a:t>the first stitch is applied from outside, </a:t>
            </a:r>
          </a:p>
          <a:p>
            <a:r>
              <a:rPr lang="en-US" dirty="0" smtClean="0"/>
              <a:t>running through the full thickness of anterior abdominal wall above the pubis immediately and 2 cm laterally from the median line.</a:t>
            </a:r>
          </a:p>
          <a:p>
            <a:r>
              <a:rPr lang="en-US" dirty="0" smtClean="0"/>
              <a:t> Starting from the right side or left side is the same.</a:t>
            </a:r>
            <a:endParaRPr lang="en-US" dirty="0"/>
          </a:p>
        </p:txBody>
      </p:sp>
      <p:pic>
        <p:nvPicPr>
          <p:cNvPr id="1026"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8716" y="-1"/>
            <a:ext cx="2843284" cy="214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123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After that, the needle is passed through the inferior uterine segment from the anterior to posterior wall as low as possible, </a:t>
            </a:r>
          </a:p>
          <a:p>
            <a:r>
              <a:rPr lang="en-US" dirty="0" smtClean="0"/>
              <a:t>under sutured </a:t>
            </a:r>
            <a:r>
              <a:rPr lang="en-US" dirty="0" err="1" smtClean="0"/>
              <a:t>hysterotomy</a:t>
            </a:r>
            <a:r>
              <a:rPr lang="en-US" dirty="0" smtClean="0"/>
              <a:t>, and 2 cm inside from uterine artery cross. </a:t>
            </a:r>
          </a:p>
          <a:p>
            <a:r>
              <a:rPr lang="en-US" dirty="0" smtClean="0"/>
              <a:t>The wire is then passed over as a brace to compress the uterine fundus by approximately 3 or 4 cm inside the corneal border</a:t>
            </a:r>
            <a:endParaRPr lang="en-US" dirty="0"/>
          </a:p>
        </p:txBody>
      </p:sp>
      <p:pic>
        <p:nvPicPr>
          <p:cNvPr id="3074" name="Picture 2"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3047" y="-1"/>
            <a:ext cx="2418953"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0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30250"/>
            <a:ext cx="10515600" cy="1325563"/>
          </a:xfrm>
        </p:spPr>
        <p:txBody>
          <a:bodyPr/>
          <a:lstStyle/>
          <a:p>
            <a:endParaRPr lang="en-US" dirty="0"/>
          </a:p>
        </p:txBody>
      </p:sp>
      <p:sp>
        <p:nvSpPr>
          <p:cNvPr id="3" name="Content Placeholder 2"/>
          <p:cNvSpPr>
            <a:spLocks noGrp="1"/>
          </p:cNvSpPr>
          <p:nvPr>
            <p:ph idx="1"/>
          </p:nvPr>
        </p:nvSpPr>
        <p:spPr/>
        <p:txBody>
          <a:bodyPr/>
          <a:lstStyle/>
          <a:p>
            <a:endParaRPr lang="en-US" dirty="0" smtClean="0"/>
          </a:p>
          <a:p>
            <a:r>
              <a:rPr lang="en-US" dirty="0" smtClean="0"/>
              <a:t>Finally, the last stitch is applied from inside to outside through the abdominal wall 2 cm above the first parietal stitch but 4 cm laterally from the median line.</a:t>
            </a:r>
          </a:p>
          <a:p>
            <a:r>
              <a:rPr lang="en-US" dirty="0" smtClean="0"/>
              <a:t> The same procedure is realized from the other side of the median line. </a:t>
            </a:r>
            <a:endParaRPr lang="en-US" dirty="0"/>
          </a:p>
        </p:txBody>
      </p:sp>
      <p:pic>
        <p:nvPicPr>
          <p:cNvPr id="2052" name="Picture 4" descr="Fig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820" y="0"/>
            <a:ext cx="2709180" cy="204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41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Finally, the right and the left lower suture extremities are tied anteriorly, followed by the upper extremities with added curves and compression of the uterus against the pubis </a:t>
            </a:r>
          </a:p>
          <a:p>
            <a:r>
              <a:rPr lang="en-US" dirty="0" smtClean="0"/>
              <a:t>The throws are visible to the skin</a:t>
            </a:r>
          </a:p>
          <a:p>
            <a:endParaRPr lang="en-US" dirty="0"/>
          </a:p>
        </p:txBody>
      </p:sp>
      <p:pic>
        <p:nvPicPr>
          <p:cNvPr id="4" name="Picture 2" descr="Fig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690" y="0"/>
            <a:ext cx="2890310" cy="218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21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Efficacy is immediately checked. </a:t>
            </a:r>
          </a:p>
          <a:p>
            <a:r>
              <a:rPr lang="en-US" dirty="0" smtClean="0"/>
              <a:t>Twenty-four to forty-eight hours later maximum, </a:t>
            </a:r>
          </a:p>
          <a:p>
            <a:r>
              <a:rPr lang="en-US" dirty="0" smtClean="0"/>
              <a:t>the throws are cut, and </a:t>
            </a:r>
          </a:p>
          <a:p>
            <a:r>
              <a:rPr lang="en-US" dirty="0" smtClean="0"/>
              <a:t>sutures are removed </a:t>
            </a:r>
          </a:p>
          <a:p>
            <a:r>
              <a:rPr lang="en-US" dirty="0" smtClean="0"/>
              <a:t>by simple wire traction</a:t>
            </a:r>
          </a:p>
          <a:p>
            <a:r>
              <a:rPr lang="en-US" dirty="0" smtClean="0"/>
              <a:t> without any anesthesia.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8235" y="5210834"/>
            <a:ext cx="3623765" cy="1647166"/>
          </a:xfrm>
          <a:prstGeom prst="rect">
            <a:avLst/>
          </a:prstGeom>
        </p:spPr>
      </p:pic>
    </p:spTree>
    <p:extLst>
      <p:ext uri="{BB962C8B-B14F-4D97-AF65-F5344CB8AC3E}">
        <p14:creationId xmlns:p14="http://schemas.microsoft.com/office/powerpoint/2010/main" val="822889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125" y="0"/>
            <a:ext cx="10515600" cy="958708"/>
          </a:xfrm>
        </p:spPr>
        <p:txBody>
          <a:bodyPr>
            <a:normAutofit fontScale="90000"/>
          </a:bodyPr>
          <a:lstStyle/>
          <a:p>
            <a:pPr algn="ctr"/>
            <a:r>
              <a:rPr lang="en-US" b="1" dirty="0" smtClean="0"/>
              <a:t/>
            </a:r>
            <a:br>
              <a:rPr lang="en-US" b="1" dirty="0" smtClean="0"/>
            </a:br>
            <a:r>
              <a:rPr lang="en-US" b="1" dirty="0" smtClean="0"/>
              <a:t>Results</a:t>
            </a:r>
            <a:r>
              <a:rPr lang="en-US" b="1" dirty="0"/>
              <a:t/>
            </a:r>
            <a:br>
              <a:rPr lang="en-US" b="1" dirty="0"/>
            </a:br>
            <a:endParaRPr lang="en-US" dirty="0"/>
          </a:p>
        </p:txBody>
      </p:sp>
      <p:sp>
        <p:nvSpPr>
          <p:cNvPr id="3" name="Content Placeholder 2"/>
          <p:cNvSpPr>
            <a:spLocks noGrp="1"/>
          </p:cNvSpPr>
          <p:nvPr>
            <p:ph idx="1"/>
          </p:nvPr>
        </p:nvSpPr>
        <p:spPr>
          <a:xfrm>
            <a:off x="224050" y="958708"/>
            <a:ext cx="11335604" cy="5646809"/>
          </a:xfrm>
        </p:spPr>
        <p:txBody>
          <a:bodyPr>
            <a:normAutofit fontScale="92500" lnSpcReduction="10000"/>
          </a:bodyPr>
          <a:lstStyle/>
          <a:p>
            <a:r>
              <a:rPr lang="en-US" dirty="0" smtClean="0"/>
              <a:t>In our 15 procedures, </a:t>
            </a:r>
          </a:p>
          <a:p>
            <a:r>
              <a:rPr lang="en-US" dirty="0" smtClean="0"/>
              <a:t>PPH occurred in 11 cases (73%) after vaginal delivery and in 4 cases (27%) after cesarean section. </a:t>
            </a:r>
          </a:p>
          <a:p>
            <a:r>
              <a:rPr lang="en-US" dirty="0" smtClean="0"/>
              <a:t>Eighty percent were caused by uterine </a:t>
            </a:r>
            <a:r>
              <a:rPr lang="en-US" dirty="0" err="1" smtClean="0"/>
              <a:t>atony</a:t>
            </a:r>
            <a:r>
              <a:rPr lang="en-US" dirty="0" smtClean="0"/>
              <a:t>. </a:t>
            </a:r>
          </a:p>
          <a:p>
            <a:r>
              <a:rPr lang="en-US" dirty="0" smtClean="0"/>
              <a:t>In 11 cases, the technique was realized secondarily after vascular ligature failure alone, and in 1 case after partial uterine resection for </a:t>
            </a:r>
            <a:r>
              <a:rPr lang="en-US" dirty="0" err="1" smtClean="0"/>
              <a:t>accret</a:t>
            </a:r>
            <a:r>
              <a:rPr lang="en-US" dirty="0" smtClean="0"/>
              <a:t> placental. </a:t>
            </a:r>
          </a:p>
          <a:p>
            <a:r>
              <a:rPr lang="en-US" dirty="0" smtClean="0"/>
              <a:t>One hundred percent of hemostasis was obtained; </a:t>
            </a:r>
          </a:p>
          <a:p>
            <a:r>
              <a:rPr lang="en-US" dirty="0" smtClean="0"/>
              <a:t>one (7%) secondary hysterectomy was done for bleeding relapse 3 h later. </a:t>
            </a:r>
          </a:p>
          <a:p>
            <a:r>
              <a:rPr lang="en-US" dirty="0" smtClean="0"/>
              <a:t>One death occurred secondary to preeclampsia with cerebral vascular accident.</a:t>
            </a:r>
          </a:p>
          <a:p>
            <a:r>
              <a:rPr lang="en-US" dirty="0" smtClean="0"/>
              <a:t> No particular complications were noted. </a:t>
            </a:r>
          </a:p>
          <a:p>
            <a:r>
              <a:rPr lang="en-US" dirty="0" smtClean="0"/>
              <a:t>During post-operative follow up, all patients regained their normal menstrual cycles</a:t>
            </a:r>
            <a:r>
              <a:rPr lang="en-US" smtClean="0"/>
              <a:t>. </a:t>
            </a:r>
            <a:endParaRPr lang="en-US" dirty="0"/>
          </a:p>
          <a:p>
            <a:r>
              <a:rPr lang="en-US" dirty="0" smtClean="0"/>
              <a:t>Five pregnancies were attempted, and three normal pregnancies were achieved.</a:t>
            </a:r>
          </a:p>
          <a:p>
            <a:endParaRPr lang="en-US" dirty="0"/>
          </a:p>
        </p:txBody>
      </p:sp>
    </p:spTree>
    <p:extLst>
      <p:ext uri="{BB962C8B-B14F-4D97-AF65-F5344CB8AC3E}">
        <p14:creationId xmlns:p14="http://schemas.microsoft.com/office/powerpoint/2010/main" val="298577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a:t>
            </a:r>
            <a:br>
              <a:rPr lang="en-US" b="1" dirty="0"/>
            </a:br>
            <a:endParaRPr lang="en-US" dirty="0"/>
          </a:p>
        </p:txBody>
      </p:sp>
      <p:sp>
        <p:nvSpPr>
          <p:cNvPr id="3" name="Content Placeholder 2"/>
          <p:cNvSpPr>
            <a:spLocks noGrp="1"/>
          </p:cNvSpPr>
          <p:nvPr>
            <p:ph idx="1"/>
          </p:nvPr>
        </p:nvSpPr>
        <p:spPr>
          <a:xfrm>
            <a:off x="838200" y="1132764"/>
            <a:ext cx="10515600" cy="5044199"/>
          </a:xfrm>
        </p:spPr>
        <p:txBody>
          <a:bodyPr>
            <a:normAutofit/>
          </a:bodyPr>
          <a:lstStyle/>
          <a:p>
            <a:r>
              <a:rPr lang="en-US" dirty="0" smtClean="0"/>
              <a:t>We describe an innovative method, which is</a:t>
            </a:r>
          </a:p>
          <a:p>
            <a:r>
              <a:rPr lang="en-US" dirty="0" smtClean="0"/>
              <a:t> simple, </a:t>
            </a:r>
          </a:p>
          <a:p>
            <a:r>
              <a:rPr lang="en-US" dirty="0" smtClean="0"/>
              <a:t>effective, </a:t>
            </a:r>
          </a:p>
          <a:p>
            <a:r>
              <a:rPr lang="en-US" dirty="0" smtClean="0"/>
              <a:t>easy to learn,</a:t>
            </a:r>
          </a:p>
          <a:p>
            <a:r>
              <a:rPr lang="en-US" dirty="0" smtClean="0"/>
              <a:t> tried with successful outcome for the control of severe PPH </a:t>
            </a:r>
          </a:p>
          <a:p>
            <a:r>
              <a:rPr lang="en-US" dirty="0" smtClean="0"/>
              <a:t>as an alternative to more complicated surgeries like hysterectomy. </a:t>
            </a:r>
          </a:p>
          <a:p>
            <a:r>
              <a:rPr lang="en-US" dirty="0" smtClean="0"/>
              <a:t>This technique uses </a:t>
            </a:r>
            <a:r>
              <a:rPr lang="en-US" dirty="0" smtClean="0">
                <a:solidFill>
                  <a:srgbClr val="00B050"/>
                </a:solidFill>
              </a:rPr>
              <a:t>two mechanisms of bleeding control by compression of placental site by tight compression of uterine walls and by obstruction of blood flow through uterine arteries by extreme forward flection of the uterus</a:t>
            </a:r>
            <a:r>
              <a:rPr lang="en-US" dirty="0" smtClean="0"/>
              <a:t>.</a:t>
            </a:r>
          </a:p>
          <a:p>
            <a:endParaRPr lang="en-US" dirty="0"/>
          </a:p>
        </p:txBody>
      </p:sp>
    </p:spTree>
    <p:extLst>
      <p:ext uri="{BB962C8B-B14F-4D97-AF65-F5344CB8AC3E}">
        <p14:creationId xmlns:p14="http://schemas.microsoft.com/office/powerpoint/2010/main" val="1761125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Preventing uterine </a:t>
            </a:r>
            <a:r>
              <a:rPr lang="en-US" dirty="0" err="1" smtClean="0"/>
              <a:t>synechia</a:t>
            </a:r>
            <a:r>
              <a:rPr lang="en-US" dirty="0" smtClean="0"/>
              <a:t> is possible because uterine cavity is respected, there is no need to open the cavity by a new </a:t>
            </a:r>
            <a:r>
              <a:rPr lang="en-US" dirty="0" err="1" smtClean="0"/>
              <a:t>hysterotomy</a:t>
            </a:r>
            <a:r>
              <a:rPr lang="en-US" dirty="0" smtClean="0"/>
              <a:t> compared to original B-Lynch suture </a:t>
            </a:r>
          </a:p>
          <a:p>
            <a:r>
              <a:rPr lang="en-US" dirty="0" smtClean="0"/>
              <a:t>and suture does not pass through the full thickness of both anterior and posterior uterus body wall compared to </a:t>
            </a:r>
            <a:r>
              <a:rPr lang="en-US" dirty="0" err="1" smtClean="0"/>
              <a:t>cho</a:t>
            </a:r>
            <a:r>
              <a:rPr lang="en-US" dirty="0" smtClean="0"/>
              <a:t> sutures </a:t>
            </a:r>
          </a:p>
          <a:p>
            <a:r>
              <a:rPr lang="en-US" dirty="0" smtClean="0"/>
              <a:t>or to compressing </a:t>
            </a:r>
            <a:r>
              <a:rPr lang="en-US" i="1" dirty="0" smtClean="0"/>
              <a:t>U</a:t>
            </a:r>
            <a:r>
              <a:rPr lang="en-US" dirty="0" smtClean="0"/>
              <a:t>-sutures </a:t>
            </a:r>
          </a:p>
          <a:p>
            <a:r>
              <a:rPr lang="en-US" dirty="0" smtClean="0"/>
              <a:t>Also it is known that inflammation around sutures and infection are responsible of </a:t>
            </a:r>
            <a:r>
              <a:rPr lang="en-US" dirty="0" err="1" smtClean="0"/>
              <a:t>synechia</a:t>
            </a:r>
            <a:r>
              <a:rPr lang="en-US" dirty="0" smtClean="0"/>
              <a:t>. </a:t>
            </a:r>
          </a:p>
          <a:p>
            <a:r>
              <a:rPr lang="en-US" dirty="0" smtClean="0"/>
              <a:t>So, the most innovative particularity of our technique is the removal of the suture 24 or 48 h later. T</a:t>
            </a:r>
            <a:endParaRPr lang="en-US" dirty="0"/>
          </a:p>
        </p:txBody>
      </p:sp>
    </p:spTree>
    <p:extLst>
      <p:ext uri="{BB962C8B-B14F-4D97-AF65-F5344CB8AC3E}">
        <p14:creationId xmlns:p14="http://schemas.microsoft.com/office/powerpoint/2010/main" val="192486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Primary postpartum </a:t>
            </a:r>
            <a:r>
              <a:rPr lang="en-US" dirty="0" err="1"/>
              <a:t>haemorrhage</a:t>
            </a:r>
            <a:r>
              <a:rPr lang="en-US" dirty="0"/>
              <a:t> (PPH) remains the leading</a:t>
            </a:r>
          </a:p>
          <a:p>
            <a:pPr marL="0" indent="0">
              <a:buNone/>
            </a:pPr>
            <a:r>
              <a:rPr lang="en-US" dirty="0"/>
              <a:t>cause of maternal death worldwide1 and accounts for</a:t>
            </a:r>
          </a:p>
          <a:p>
            <a:pPr marL="0" indent="0">
              <a:buNone/>
            </a:pPr>
            <a:r>
              <a:rPr lang="en-US" dirty="0"/>
              <a:t>over 25% of maternal mortality.2 Conservative management,</a:t>
            </a:r>
          </a:p>
          <a:p>
            <a:pPr marL="0" indent="0">
              <a:buNone/>
            </a:pPr>
            <a:r>
              <a:rPr lang="en-US" dirty="0"/>
              <a:t>such as uterine fundal massage or bimanual uterine</a:t>
            </a:r>
          </a:p>
          <a:p>
            <a:pPr marL="0" indent="0">
              <a:buNone/>
            </a:pPr>
            <a:r>
              <a:rPr lang="en-US" dirty="0"/>
              <a:t>compression, various </a:t>
            </a:r>
            <a:r>
              <a:rPr lang="en-US" dirty="0" err="1"/>
              <a:t>uterotonic</a:t>
            </a:r>
            <a:r>
              <a:rPr lang="en-US" dirty="0"/>
              <a:t> agents and intrauterine</a:t>
            </a:r>
          </a:p>
          <a:p>
            <a:pPr marL="0" indent="0">
              <a:buNone/>
            </a:pPr>
            <a:r>
              <a:rPr lang="en-US" dirty="0"/>
              <a:t>gauze </a:t>
            </a:r>
            <a:r>
              <a:rPr lang="en-US" dirty="0" err="1"/>
              <a:t>tamponade</a:t>
            </a:r>
            <a:r>
              <a:rPr lang="en-US" dirty="0"/>
              <a:t> or an intrauterine balloon catheter, will</a:t>
            </a:r>
          </a:p>
          <a:p>
            <a:pPr marL="0" indent="0">
              <a:buNone/>
            </a:pPr>
            <a:r>
              <a:rPr lang="en-US" dirty="0"/>
              <a:t>control the majority of PPHs.3,4 However, the failure of relatively</a:t>
            </a:r>
          </a:p>
          <a:p>
            <a:pPr marL="0" indent="0">
              <a:buNone/>
            </a:pPr>
            <a:r>
              <a:rPr lang="en-US" dirty="0"/>
              <a:t>non-invasive management has prompted more invasive</a:t>
            </a:r>
          </a:p>
          <a:p>
            <a:pPr marL="0" indent="0">
              <a:buNone/>
            </a:pPr>
            <a:r>
              <a:rPr lang="en-US" dirty="0"/>
              <a:t>treatments, including uterine artery ligation, iliac</a:t>
            </a:r>
          </a:p>
          <a:p>
            <a:pPr marL="0" indent="0">
              <a:buNone/>
            </a:pPr>
            <a:r>
              <a:rPr lang="en-US" dirty="0"/>
              <a:t>artery ligation or, as a last resort, hysterectomy. Postpartum</a:t>
            </a:r>
          </a:p>
          <a:p>
            <a:pPr marL="0" indent="0">
              <a:buNone/>
            </a:pPr>
            <a:r>
              <a:rPr lang="en-US" dirty="0"/>
              <a:t>hysterectomy under emergency conditions is a life-saving</a:t>
            </a:r>
          </a:p>
          <a:p>
            <a:pPr marL="0" indent="0">
              <a:buNone/>
            </a:pPr>
            <a:r>
              <a:rPr lang="en-US" dirty="0"/>
              <a:t>surgery but its adverse outcome is not only related to the</a:t>
            </a:r>
          </a:p>
          <a:p>
            <a:pPr marL="0" indent="0">
              <a:buNone/>
            </a:pPr>
            <a:r>
              <a:rPr lang="en-US" dirty="0"/>
              <a:t>unexpected loss of fertility and considerable psychological</a:t>
            </a:r>
          </a:p>
          <a:p>
            <a:pPr marL="0" indent="0">
              <a:buNone/>
            </a:pPr>
            <a:r>
              <a:rPr lang="en-US" dirty="0"/>
              <a:t>trauma, but also to serious morbidities such as injury of</a:t>
            </a:r>
          </a:p>
          <a:p>
            <a:pPr marL="0" indent="0">
              <a:buNone/>
            </a:pPr>
            <a:r>
              <a:rPr lang="en-US" dirty="0"/>
              <a:t>the urogenital tract.5,6</a:t>
            </a:r>
          </a:p>
        </p:txBody>
      </p:sp>
    </p:spTree>
    <p:extLst>
      <p:ext uri="{BB962C8B-B14F-4D97-AF65-F5344CB8AC3E}">
        <p14:creationId xmlns:p14="http://schemas.microsoft.com/office/powerpoint/2010/main" val="356623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the first time that a compressing uterine suture technique is followed by removal of the suture, and these three details may be the key of preventing </a:t>
            </a:r>
            <a:r>
              <a:rPr lang="en-US" dirty="0" err="1" smtClean="0"/>
              <a:t>synechia</a:t>
            </a:r>
            <a:r>
              <a:rPr lang="en-US" dirty="0" smtClean="0"/>
              <a:t> by decreasing the risk of infection.</a:t>
            </a:r>
          </a:p>
          <a:p>
            <a:r>
              <a:rPr lang="en-US" dirty="0" smtClean="0"/>
              <a:t> There is no foreign body inside the uterine cavity, and spontaneous cervical drainage is done after suture removal; hence, </a:t>
            </a:r>
          </a:p>
          <a:p>
            <a:r>
              <a:rPr lang="en-US" dirty="0" err="1" smtClean="0"/>
              <a:t>pyometra</a:t>
            </a:r>
            <a:r>
              <a:rPr lang="en-US" dirty="0" smtClean="0"/>
              <a:t> is avoided. Also, removing sutures prevents joining of endometrial walls over time, which itself increases the risk of infection.</a:t>
            </a:r>
            <a:endParaRPr lang="en-US" dirty="0"/>
          </a:p>
        </p:txBody>
      </p:sp>
    </p:spTree>
    <p:extLst>
      <p:ext uri="{BB962C8B-B14F-4D97-AF65-F5344CB8AC3E}">
        <p14:creationId xmlns:p14="http://schemas.microsoft.com/office/powerpoint/2010/main" val="299527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97" y="285162"/>
            <a:ext cx="10515600" cy="1325563"/>
          </a:xfrm>
        </p:spPr>
        <p:txBody>
          <a:bodyPr>
            <a:normAutofit/>
          </a:bodyPr>
          <a:lstStyle/>
          <a:p>
            <a:r>
              <a:rPr lang="en-US" sz="3200" dirty="0" smtClean="0"/>
              <a:t>Modification </a:t>
            </a:r>
            <a:r>
              <a:rPr lang="en-US" sz="3200" dirty="0"/>
              <a:t>Of </a:t>
            </a:r>
            <a:r>
              <a:rPr lang="en-US" sz="3200" dirty="0" err="1"/>
              <a:t>Aboulfalah</a:t>
            </a:r>
            <a:r>
              <a:rPr lang="en-US" sz="3200" dirty="0"/>
              <a:t> Removable</a:t>
            </a:r>
            <a:br>
              <a:rPr lang="en-US" sz="3200" dirty="0"/>
            </a:br>
            <a:r>
              <a:rPr lang="en-US" sz="3200" dirty="0"/>
              <a:t>Uterine Compression </a:t>
            </a:r>
            <a:r>
              <a:rPr lang="en-US" sz="3200" dirty="0" smtClean="0"/>
              <a:t> Brace </a:t>
            </a:r>
            <a:r>
              <a:rPr lang="en-US" sz="3200" dirty="0"/>
              <a:t>Suture </a:t>
            </a:r>
          </a:p>
        </p:txBody>
      </p:sp>
      <p:sp>
        <p:nvSpPr>
          <p:cNvPr id="3" name="Content Placeholder 2"/>
          <p:cNvSpPr>
            <a:spLocks noGrp="1"/>
          </p:cNvSpPr>
          <p:nvPr>
            <p:ph idx="1"/>
          </p:nvPr>
        </p:nvSpPr>
        <p:spPr/>
        <p:txBody>
          <a:bodyPr>
            <a:normAutofit fontScale="92500" lnSpcReduction="20000"/>
          </a:bodyPr>
          <a:lstStyle/>
          <a:p>
            <a:endParaRPr lang="en-US" b="1" dirty="0" smtClean="0"/>
          </a:p>
          <a:p>
            <a:r>
              <a:rPr lang="en-US" b="1" dirty="0" smtClean="0"/>
              <a:t>Schematic </a:t>
            </a:r>
            <a:r>
              <a:rPr lang="en-US" b="1" dirty="0"/>
              <a:t>presentation of the </a:t>
            </a:r>
            <a:r>
              <a:rPr lang="en-US" b="1" dirty="0" err="1"/>
              <a:t>Aboulfalah</a:t>
            </a:r>
            <a:r>
              <a:rPr lang="en-US" b="1" dirty="0"/>
              <a:t> removable uterine compression suture (A,B), </a:t>
            </a:r>
            <a:endParaRPr lang="en-US" b="1" dirty="0" smtClean="0"/>
          </a:p>
          <a:p>
            <a:r>
              <a:rPr lang="en-US" b="1" dirty="0" smtClean="0"/>
              <a:t>(</a:t>
            </a:r>
            <a:r>
              <a:rPr lang="en-US" b="1" dirty="0"/>
              <a:t>A)</a:t>
            </a:r>
            <a:r>
              <a:rPr lang="en-US" dirty="0"/>
              <a:t> The </a:t>
            </a:r>
            <a:r>
              <a:rPr lang="en-US" dirty="0" err="1"/>
              <a:t>Aboulfalah</a:t>
            </a:r>
            <a:r>
              <a:rPr lang="en-US" dirty="0"/>
              <a:t> technique. The upper inset illustrates the anterior view. </a:t>
            </a:r>
            <a:r>
              <a:rPr lang="en-US" b="1" dirty="0"/>
              <a:t>(B)</a:t>
            </a:r>
            <a:r>
              <a:rPr lang="en-US" dirty="0"/>
              <a:t> Tying the suture in the </a:t>
            </a:r>
            <a:r>
              <a:rPr lang="en-US" dirty="0" err="1"/>
              <a:t>Aboulfalah</a:t>
            </a:r>
            <a:r>
              <a:rPr lang="en-US" dirty="0"/>
              <a:t> technique. The suture is pulled (arrows) and tied, and, thus, the uterus assumes an </a:t>
            </a:r>
            <a:r>
              <a:rPr lang="en-US" dirty="0" err="1"/>
              <a:t>anteflexed</a:t>
            </a:r>
            <a:r>
              <a:rPr lang="en-US" dirty="0"/>
              <a:t> position. The suture runs freely along the anterior uterine wall. There is a space between the suture and the anterior uterine surface (star). The upper inset illustrates the anterior view. </a:t>
            </a:r>
            <a:endParaRPr lang="en-US" dirty="0" smtClean="0"/>
          </a:p>
          <a:p>
            <a:r>
              <a:rPr lang="en-US" b="1" dirty="0" smtClean="0"/>
              <a:t>(</a:t>
            </a:r>
            <a:r>
              <a:rPr lang="en-US" b="1" dirty="0"/>
              <a:t>C)</a:t>
            </a:r>
            <a:r>
              <a:rPr lang="en-US" dirty="0"/>
              <a:t> </a:t>
            </a:r>
            <a:r>
              <a:rPr lang="en-US" dirty="0" err="1" smtClean="0"/>
              <a:t>modificationof</a:t>
            </a:r>
            <a:r>
              <a:rPr lang="en-US" dirty="0" smtClean="0"/>
              <a:t> </a:t>
            </a:r>
            <a:r>
              <a:rPr lang="en-US" dirty="0" err="1" smtClean="0"/>
              <a:t>aboualfalah</a:t>
            </a:r>
            <a:r>
              <a:rPr lang="en-US" dirty="0" smtClean="0"/>
              <a:t>. </a:t>
            </a:r>
            <a:r>
              <a:rPr lang="en-US" dirty="0"/>
              <a:t>Compared with the </a:t>
            </a:r>
            <a:r>
              <a:rPr lang="en-US" dirty="0" err="1"/>
              <a:t>Aboulfalah</a:t>
            </a:r>
            <a:r>
              <a:rPr lang="en-US" dirty="0"/>
              <a:t> technique [</a:t>
            </a:r>
            <a:r>
              <a:rPr lang="en-US" b="1" dirty="0"/>
              <a:t>(A,B)</a:t>
            </a:r>
            <a:r>
              <a:rPr lang="en-US" dirty="0"/>
              <a:t>, point B], point B is more </a:t>
            </a:r>
            <a:r>
              <a:rPr lang="en-US" dirty="0" err="1"/>
              <a:t>cephalad</a:t>
            </a:r>
            <a:r>
              <a:rPr lang="en-US" dirty="0"/>
              <a:t>. Thus, the anterior uterine wall becomes compressed against the abdominal wall. There is no space [comparing the star between this figure and </a:t>
            </a:r>
            <a:r>
              <a:rPr lang="en-US" b="1" dirty="0"/>
              <a:t>(B)</a:t>
            </a:r>
            <a:r>
              <a:rPr lang="en-US"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190475"/>
            <a:ext cx="4734351" cy="2082078"/>
          </a:xfrm>
          <a:prstGeom prst="rect">
            <a:avLst/>
          </a:prstGeom>
        </p:spPr>
      </p:pic>
    </p:spTree>
    <p:extLst>
      <p:ext uri="{BB962C8B-B14F-4D97-AF65-F5344CB8AC3E}">
        <p14:creationId xmlns:p14="http://schemas.microsoft.com/office/powerpoint/2010/main" val="135580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br>
              <a:rPr lang="en-US" b="1" dirty="0"/>
            </a:br>
            <a:endParaRPr lang="en-US" dirty="0"/>
          </a:p>
        </p:txBody>
      </p:sp>
      <p:sp>
        <p:nvSpPr>
          <p:cNvPr id="3" name="Content Placeholder 2"/>
          <p:cNvSpPr>
            <a:spLocks noGrp="1"/>
          </p:cNvSpPr>
          <p:nvPr>
            <p:ph idx="1"/>
          </p:nvPr>
        </p:nvSpPr>
        <p:spPr>
          <a:xfrm>
            <a:off x="838200" y="1064525"/>
            <a:ext cx="10515600" cy="5112438"/>
          </a:xfrm>
        </p:spPr>
        <p:txBody>
          <a:bodyPr>
            <a:normAutofit fontScale="77500" lnSpcReduction="20000"/>
          </a:bodyPr>
          <a:lstStyle/>
          <a:p>
            <a:r>
              <a:rPr lang="en-US" dirty="0"/>
              <a:t>The year 1997 opened a new era of PPH treatment. </a:t>
            </a:r>
          </a:p>
          <a:p>
            <a:r>
              <a:rPr lang="en-US" dirty="0"/>
              <a:t>However, the concept of a UCS (uterine compression sutures ) is not yet complete. </a:t>
            </a:r>
          </a:p>
          <a:p>
            <a:r>
              <a:rPr lang="en-US" dirty="0"/>
              <a:t>The presence of various modifications of the UCS indicates that there is </a:t>
            </a:r>
            <a:r>
              <a:rPr lang="en-US" dirty="0">
                <a:solidFill>
                  <a:srgbClr val="00B050"/>
                </a:solidFill>
              </a:rPr>
              <a:t>no “best” method for placing or removing a UCS</a:t>
            </a:r>
            <a:r>
              <a:rPr lang="en-US" dirty="0"/>
              <a:t>.</a:t>
            </a:r>
          </a:p>
          <a:p>
            <a:r>
              <a:rPr lang="en-US" dirty="0" smtClean="0"/>
              <a:t>Removable uterine brace compressive against pubis suture is a promising technique,</a:t>
            </a:r>
          </a:p>
          <a:p>
            <a:r>
              <a:rPr lang="en-US" dirty="0" smtClean="0"/>
              <a:t> simple, </a:t>
            </a:r>
          </a:p>
          <a:p>
            <a:r>
              <a:rPr lang="en-US" dirty="0" smtClean="0"/>
              <a:t>safe, and </a:t>
            </a:r>
          </a:p>
          <a:p>
            <a:r>
              <a:rPr lang="en-US" dirty="0" smtClean="0"/>
              <a:t>effective in management of severe PPH, </a:t>
            </a:r>
          </a:p>
          <a:p>
            <a:r>
              <a:rPr lang="en-US" dirty="0" smtClean="0"/>
              <a:t>adapted to most of PPH causes, from uterine </a:t>
            </a:r>
            <a:r>
              <a:rPr lang="en-US" dirty="0" err="1" smtClean="0"/>
              <a:t>atony</a:t>
            </a:r>
            <a:r>
              <a:rPr lang="en-US" dirty="0" smtClean="0"/>
              <a:t> to placenta </a:t>
            </a:r>
            <a:r>
              <a:rPr lang="en-US" dirty="0" err="1" smtClean="0"/>
              <a:t>accreta</a:t>
            </a:r>
            <a:r>
              <a:rPr lang="en-US" dirty="0" smtClean="0"/>
              <a:t>.</a:t>
            </a:r>
          </a:p>
          <a:p>
            <a:r>
              <a:rPr lang="en-US" dirty="0" smtClean="0"/>
              <a:t> It may prevent </a:t>
            </a:r>
            <a:r>
              <a:rPr lang="en-US" dirty="0" err="1" smtClean="0"/>
              <a:t>synechia</a:t>
            </a:r>
            <a:r>
              <a:rPr lang="en-US" dirty="0" smtClean="0"/>
              <a:t> and help maintain fertility by respecting uterine cavity and </a:t>
            </a:r>
          </a:p>
          <a:p>
            <a:r>
              <a:rPr lang="en-US" dirty="0" smtClean="0"/>
              <a:t>this more precisely by percutaneous removing of the suture 24–48 h later.</a:t>
            </a:r>
          </a:p>
          <a:p>
            <a:r>
              <a:rPr lang="en-US" smtClean="0"/>
              <a:t>A </a:t>
            </a:r>
            <a:r>
              <a:rPr lang="en-US" dirty="0"/>
              <a:t>removable UCS may be promising and its introduction may open a second new era of PPH treatment. </a:t>
            </a:r>
          </a:p>
          <a:p>
            <a:r>
              <a:rPr lang="en-US" dirty="0"/>
              <a:t>Wider discussion may hasten adoption of this technique.</a:t>
            </a:r>
          </a:p>
          <a:p>
            <a:endParaRPr lang="en-US" dirty="0" smtClean="0"/>
          </a:p>
          <a:p>
            <a:endParaRPr lang="en-US" dirty="0"/>
          </a:p>
        </p:txBody>
      </p:sp>
    </p:spTree>
    <p:extLst>
      <p:ext uri="{BB962C8B-B14F-4D97-AF65-F5344CB8AC3E}">
        <p14:creationId xmlns:p14="http://schemas.microsoft.com/office/powerpoint/2010/main" val="1202986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1" y="419717"/>
            <a:ext cx="7193019" cy="999650"/>
          </a:xfrm>
        </p:spPr>
        <p:txBody>
          <a:bodyPr>
            <a:normAutofit/>
          </a:bodyPr>
          <a:lstStyle/>
          <a:p>
            <a:pPr algn="ctr"/>
            <a:r>
              <a:rPr lang="en-US" sz="4800" b="1" dirty="0" smtClean="0"/>
              <a:t>Removable B-Lynch </a:t>
            </a:r>
            <a:r>
              <a:rPr lang="en-US" sz="4800" b="1" dirty="0"/>
              <a:t>Suture</a:t>
            </a:r>
          </a:p>
        </p:txBody>
      </p:sp>
      <p:sp>
        <p:nvSpPr>
          <p:cNvPr id="3" name="Content Placeholder 2"/>
          <p:cNvSpPr>
            <a:spLocks noGrp="1"/>
          </p:cNvSpPr>
          <p:nvPr>
            <p:ph idx="1"/>
          </p:nvPr>
        </p:nvSpPr>
        <p:spPr>
          <a:xfrm>
            <a:off x="245661" y="1419367"/>
            <a:ext cx="11709778" cy="5268036"/>
          </a:xfrm>
        </p:spPr>
        <p:txBody>
          <a:bodyPr>
            <a:normAutofit fontScale="77500" lnSpcReduction="20000"/>
          </a:bodyPr>
          <a:lstStyle/>
          <a:p>
            <a:pPr marL="0" indent="0">
              <a:buNone/>
            </a:pPr>
            <a:endParaRPr lang="en-US" dirty="0" smtClean="0"/>
          </a:p>
          <a:p>
            <a:pPr marL="0" indent="0">
              <a:buNone/>
            </a:pPr>
            <a:r>
              <a:rPr lang="en-US" dirty="0" smtClean="0"/>
              <a:t>A 2-polyglactin suture </a:t>
            </a:r>
            <a:r>
              <a:rPr lang="en-US" dirty="0"/>
              <a:t>on a 70-mm round-bodied needle </a:t>
            </a:r>
            <a:endParaRPr lang="en-US" dirty="0" smtClean="0"/>
          </a:p>
          <a:p>
            <a:pPr marL="0" indent="0">
              <a:buNone/>
            </a:pPr>
            <a:r>
              <a:rPr lang="en-US" dirty="0" smtClean="0"/>
              <a:t>was threaded </a:t>
            </a:r>
            <a:r>
              <a:rPr lang="en-US" dirty="0"/>
              <a:t>through the uterine cavity to emerge at </a:t>
            </a:r>
            <a:r>
              <a:rPr lang="en-US" dirty="0" smtClean="0"/>
              <a:t>the anterior </a:t>
            </a:r>
            <a:r>
              <a:rPr lang="en-US" dirty="0"/>
              <a:t>wall (point a) 3 cm from the right lower </a:t>
            </a:r>
            <a:r>
              <a:rPr lang="en-US" dirty="0" smtClean="0"/>
              <a:t>edge of </a:t>
            </a:r>
            <a:r>
              <a:rPr lang="en-US" dirty="0"/>
              <a:t>the uterine incision and 3 cm from the right </a:t>
            </a:r>
            <a:r>
              <a:rPr lang="en-US" dirty="0" smtClean="0"/>
              <a:t>lateral border. </a:t>
            </a:r>
          </a:p>
          <a:p>
            <a:pPr marL="0" indent="0">
              <a:buNone/>
            </a:pPr>
            <a:r>
              <a:rPr lang="en-US" dirty="0" smtClean="0"/>
              <a:t>Moved </a:t>
            </a:r>
            <a:r>
              <a:rPr lang="en-US" dirty="0"/>
              <a:t>upward by 1 cm (point b), </a:t>
            </a:r>
            <a:endParaRPr lang="en-US" dirty="0" smtClean="0"/>
          </a:p>
          <a:p>
            <a:pPr marL="0" indent="0">
              <a:buNone/>
            </a:pPr>
            <a:r>
              <a:rPr lang="en-US" dirty="0" smtClean="0"/>
              <a:t>the needle punctured </a:t>
            </a:r>
            <a:r>
              <a:rPr lang="en-US" dirty="0"/>
              <a:t>the uterus through the uterine cavity </a:t>
            </a:r>
            <a:r>
              <a:rPr lang="en-US" dirty="0" smtClean="0"/>
              <a:t>and emerged </a:t>
            </a:r>
            <a:r>
              <a:rPr lang="en-US" dirty="0"/>
              <a:t>at the upper incision margin (point c) 2 </a:t>
            </a:r>
            <a:r>
              <a:rPr lang="en-US" dirty="0" smtClean="0"/>
              <a:t>cm above </a:t>
            </a:r>
            <a:r>
              <a:rPr lang="en-US" dirty="0"/>
              <a:t>and 3–4 cm from the lateral border. </a:t>
            </a:r>
            <a:endParaRPr lang="en-US" dirty="0" smtClean="0"/>
          </a:p>
          <a:p>
            <a:pPr marL="0" indent="0">
              <a:buNone/>
            </a:pPr>
            <a:r>
              <a:rPr lang="en-US" dirty="0" smtClean="0"/>
              <a:t>The needle was </a:t>
            </a:r>
            <a:r>
              <a:rPr lang="en-US" dirty="0"/>
              <a:t>passed through the uterine fundus about 4 cm </a:t>
            </a:r>
            <a:r>
              <a:rPr lang="en-US" dirty="0" smtClean="0"/>
              <a:t>from the </a:t>
            </a:r>
            <a:r>
              <a:rPr lang="en-US" dirty="0"/>
              <a:t>right </a:t>
            </a:r>
            <a:r>
              <a:rPr lang="en-US" dirty="0" err="1"/>
              <a:t>cornual</a:t>
            </a:r>
            <a:r>
              <a:rPr lang="en-US" dirty="0"/>
              <a:t> border, </a:t>
            </a:r>
            <a:endParaRPr lang="en-US" dirty="0" smtClean="0"/>
          </a:p>
          <a:p>
            <a:pPr marL="0" indent="0">
              <a:buNone/>
            </a:pPr>
            <a:r>
              <a:rPr lang="en-US" dirty="0" smtClean="0"/>
              <a:t>then </a:t>
            </a:r>
            <a:r>
              <a:rPr lang="en-US" dirty="0"/>
              <a:t>moved vertically </a:t>
            </a:r>
            <a:r>
              <a:rPr lang="en-US" dirty="0" smtClean="0"/>
              <a:t>downwards to </a:t>
            </a:r>
            <a:r>
              <a:rPr lang="en-US" dirty="0"/>
              <a:t>puncture the uterine cavity at the same </a:t>
            </a:r>
            <a:r>
              <a:rPr lang="en-US" dirty="0" smtClean="0"/>
              <a:t>level (point </a:t>
            </a:r>
            <a:r>
              <a:rPr lang="en-US" dirty="0"/>
              <a:t>d) as the upper anterior entry point. </a:t>
            </a:r>
            <a:endParaRPr lang="en-US" dirty="0" smtClean="0"/>
          </a:p>
          <a:p>
            <a:pPr marL="0" indent="0">
              <a:buNone/>
            </a:pPr>
            <a:r>
              <a:rPr lang="en-US" dirty="0" smtClean="0"/>
              <a:t>The suture was </a:t>
            </a:r>
            <a:r>
              <a:rPr lang="en-US" dirty="0"/>
              <a:t>pulled under moderate tension. </a:t>
            </a:r>
            <a:endParaRPr lang="en-US" dirty="0" smtClean="0"/>
          </a:p>
          <a:p>
            <a:pPr marL="0" indent="0">
              <a:buNone/>
            </a:pPr>
            <a:r>
              <a:rPr lang="en-US" dirty="0" smtClean="0"/>
              <a:t>Next</a:t>
            </a:r>
            <a:r>
              <a:rPr lang="en-US" dirty="0"/>
              <a:t>, the thread </a:t>
            </a:r>
            <a:r>
              <a:rPr lang="en-US" dirty="0" smtClean="0"/>
              <a:t>in the </a:t>
            </a:r>
            <a:r>
              <a:rPr lang="en-US" dirty="0"/>
              <a:t>cavity was passed through the same surface mark </a:t>
            </a:r>
            <a:r>
              <a:rPr lang="en-US" dirty="0" smtClean="0"/>
              <a:t>on the </a:t>
            </a:r>
            <a:r>
              <a:rPr lang="en-US" dirty="0"/>
              <a:t>left side (point e) as on the right side. </a:t>
            </a:r>
            <a:endParaRPr lang="en-US" dirty="0" smtClean="0"/>
          </a:p>
          <a:p>
            <a:pPr marL="0" indent="0">
              <a:buNone/>
            </a:pPr>
            <a:r>
              <a:rPr lang="en-US" dirty="0" smtClean="0"/>
              <a:t>The needle </a:t>
            </a:r>
            <a:r>
              <a:rPr lang="en-US" dirty="0"/>
              <a:t>was passed in the same fashion on the left side (points </a:t>
            </a:r>
            <a:r>
              <a:rPr lang="en-US" dirty="0" smtClean="0"/>
              <a:t>f and </a:t>
            </a:r>
            <a:r>
              <a:rPr lang="en-US" dirty="0"/>
              <a:t>g). </a:t>
            </a:r>
            <a:endParaRPr lang="en-US" dirty="0" smtClean="0"/>
          </a:p>
          <a:p>
            <a:pPr marL="0" indent="0">
              <a:buNone/>
            </a:pPr>
            <a:r>
              <a:rPr lang="en-US" dirty="0" smtClean="0"/>
              <a:t>Finally</a:t>
            </a:r>
            <a:r>
              <a:rPr lang="en-US" dirty="0"/>
              <a:t>, the needle entered the uterine </a:t>
            </a:r>
            <a:r>
              <a:rPr lang="en-US" dirty="0" smtClean="0"/>
              <a:t>cavity (point </a:t>
            </a:r>
            <a:r>
              <a:rPr lang="en-US" dirty="0"/>
              <a:t>h) approximately 3 cm anteriorly and below the</a:t>
            </a:r>
          </a:p>
          <a:p>
            <a:pPr marL="0" indent="0">
              <a:buNone/>
            </a:pPr>
            <a:r>
              <a:rPr lang="en-US" dirty="0"/>
              <a:t>incision margin on the left side. </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750" y="-1"/>
            <a:ext cx="3470431" cy="2129051"/>
          </a:xfrm>
          <a:prstGeom prst="rect">
            <a:avLst/>
          </a:prstGeom>
        </p:spPr>
      </p:pic>
    </p:spTree>
    <p:extLst>
      <p:ext uri="{BB962C8B-B14F-4D97-AF65-F5344CB8AC3E}">
        <p14:creationId xmlns:p14="http://schemas.microsoft.com/office/powerpoint/2010/main" val="40487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two lengths </a:t>
            </a:r>
            <a:r>
              <a:rPr lang="en-US" dirty="0" smtClean="0"/>
              <a:t>of suture </a:t>
            </a:r>
            <a:r>
              <a:rPr lang="en-US" dirty="0"/>
              <a:t>were pulled taut</a:t>
            </a:r>
            <a:r>
              <a:rPr lang="en-US" dirty="0" smtClean="0"/>
              <a:t>,</a:t>
            </a:r>
          </a:p>
          <a:p>
            <a:pPr marL="0" indent="0">
              <a:buNone/>
            </a:pPr>
            <a:r>
              <a:rPr lang="en-US" dirty="0" smtClean="0"/>
              <a:t> </a:t>
            </a:r>
            <a:r>
              <a:rPr lang="en-US" dirty="0"/>
              <a:t>assisted by bimanual </a:t>
            </a:r>
            <a:r>
              <a:rPr lang="en-US" dirty="0" smtClean="0"/>
              <a:t>compression to </a:t>
            </a:r>
            <a:r>
              <a:rPr lang="en-US" dirty="0" err="1"/>
              <a:t>minimise</a:t>
            </a:r>
            <a:r>
              <a:rPr lang="en-US" dirty="0"/>
              <a:t> trauma and aid compression</a:t>
            </a:r>
            <a:r>
              <a:rPr lang="en-US" dirty="0" smtClean="0"/>
              <a:t>.</a:t>
            </a:r>
          </a:p>
          <a:p>
            <a:pPr marL="0" indent="0">
              <a:buNone/>
            </a:pPr>
            <a:r>
              <a:rPr lang="en-US" dirty="0" smtClean="0"/>
              <a:t> </a:t>
            </a:r>
            <a:r>
              <a:rPr lang="en-US" dirty="0"/>
              <a:t>The </a:t>
            </a:r>
            <a:r>
              <a:rPr lang="en-US" dirty="0" smtClean="0"/>
              <a:t>knot was </a:t>
            </a:r>
            <a:r>
              <a:rPr lang="en-US" dirty="0"/>
              <a:t>tied in the uterine cavity and the remaining suture</a:t>
            </a:r>
          </a:p>
          <a:p>
            <a:pPr marL="0" indent="0">
              <a:buNone/>
            </a:pPr>
            <a:r>
              <a:rPr lang="en-US" dirty="0"/>
              <a:t>was placed in the vagina through the cervical canal. </a:t>
            </a:r>
            <a:endParaRPr lang="en-US" dirty="0" smtClean="0"/>
          </a:p>
          <a:p>
            <a:pPr marL="0" indent="0">
              <a:buNone/>
            </a:pPr>
            <a:r>
              <a:rPr lang="en-US" dirty="0" smtClean="0"/>
              <a:t>A</a:t>
            </a:r>
            <a:r>
              <a:rPr lang="en-US" dirty="0"/>
              <a:t> </a:t>
            </a:r>
            <a:r>
              <a:rPr lang="en-US" dirty="0" smtClean="0"/>
              <a:t>7-silk </a:t>
            </a:r>
            <a:r>
              <a:rPr lang="en-US" dirty="0"/>
              <a:t>thread was tied in a slack knot with the </a:t>
            </a:r>
            <a:r>
              <a:rPr lang="en-US" dirty="0" smtClean="0"/>
              <a:t>suture lying </a:t>
            </a:r>
            <a:r>
              <a:rPr lang="en-US" dirty="0"/>
              <a:t>horizontally in the cavity and </a:t>
            </a:r>
            <a:endParaRPr lang="en-US" dirty="0" smtClean="0"/>
          </a:p>
          <a:p>
            <a:pPr marL="0" indent="0">
              <a:buNone/>
            </a:pPr>
            <a:r>
              <a:rPr lang="en-US" dirty="0" smtClean="0"/>
              <a:t>the </a:t>
            </a:r>
            <a:r>
              <a:rPr lang="en-US" dirty="0"/>
              <a:t>remaining </a:t>
            </a:r>
            <a:r>
              <a:rPr lang="en-US" dirty="0" smtClean="0"/>
              <a:t>suture was </a:t>
            </a:r>
            <a:r>
              <a:rPr lang="en-US" dirty="0"/>
              <a:t>also placed in the vagina.</a:t>
            </a:r>
          </a:p>
        </p:txBody>
      </p:sp>
    </p:spTree>
    <p:extLst>
      <p:ext uri="{BB962C8B-B14F-4D97-AF65-F5344CB8AC3E}">
        <p14:creationId xmlns:p14="http://schemas.microsoft.com/office/powerpoint/2010/main" val="3567802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Removable Hayman Suture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Removable Hayman suture </a:t>
            </a:r>
            <a:endParaRPr lang="en-US" dirty="0" smtClean="0"/>
          </a:p>
          <a:p>
            <a:pPr marL="0" indent="0">
              <a:buNone/>
            </a:pPr>
            <a:r>
              <a:rPr lang="en-US" dirty="0" smtClean="0"/>
              <a:t>A round-bodied needle </a:t>
            </a:r>
            <a:r>
              <a:rPr lang="en-US" dirty="0"/>
              <a:t>was used to thread the suture through the </a:t>
            </a:r>
            <a:r>
              <a:rPr lang="en-US" dirty="0" smtClean="0"/>
              <a:t>uterine cavity </a:t>
            </a:r>
            <a:r>
              <a:rPr lang="en-US" dirty="0"/>
              <a:t>to emerge at the anterior wall 3 cm from the </a:t>
            </a:r>
            <a:r>
              <a:rPr lang="en-US" dirty="0" smtClean="0"/>
              <a:t>right lower </a:t>
            </a:r>
            <a:r>
              <a:rPr lang="en-US" dirty="0"/>
              <a:t>edge of the uterine incision and 3 cm from the</a:t>
            </a:r>
          </a:p>
          <a:p>
            <a:pPr marL="0" indent="0">
              <a:buNone/>
            </a:pPr>
            <a:r>
              <a:rPr lang="en-US" dirty="0"/>
              <a:t>right lateral border</a:t>
            </a:r>
            <a:r>
              <a:rPr lang="en-US" dirty="0" smtClean="0"/>
              <a:t>.</a:t>
            </a:r>
          </a:p>
          <a:p>
            <a:pPr marL="0" indent="0">
              <a:buNone/>
            </a:pPr>
            <a:r>
              <a:rPr lang="en-US" dirty="0" smtClean="0"/>
              <a:t> </a:t>
            </a:r>
            <a:r>
              <a:rPr lang="en-US" dirty="0"/>
              <a:t>The suture was looped over </a:t>
            </a:r>
            <a:r>
              <a:rPr lang="en-US" dirty="0" smtClean="0"/>
              <a:t>the uterine </a:t>
            </a:r>
            <a:r>
              <a:rPr lang="en-US" dirty="0"/>
              <a:t>fundus 3–4 cm from the right </a:t>
            </a:r>
            <a:r>
              <a:rPr lang="en-US" dirty="0" err="1"/>
              <a:t>cornual</a:t>
            </a:r>
            <a:r>
              <a:rPr lang="en-US" dirty="0"/>
              <a:t> </a:t>
            </a:r>
            <a:r>
              <a:rPr lang="en-US" dirty="0" smtClean="0"/>
              <a:t>border</a:t>
            </a:r>
          </a:p>
          <a:p>
            <a:pPr marL="0" indent="0">
              <a:buNone/>
            </a:pPr>
            <a:r>
              <a:rPr lang="en-US" dirty="0"/>
              <a:t>then moved vertically downwards to puncture the </a:t>
            </a:r>
            <a:r>
              <a:rPr lang="en-US" dirty="0" smtClean="0"/>
              <a:t>posterior wall </a:t>
            </a:r>
            <a:r>
              <a:rPr lang="en-US" dirty="0"/>
              <a:t>at the same level as the upper anterior </a:t>
            </a:r>
            <a:r>
              <a:rPr lang="en-US" dirty="0" smtClean="0"/>
              <a:t>entry point</a:t>
            </a:r>
            <a:r>
              <a:rPr lang="en-US" dirty="0"/>
              <a:t>. </a:t>
            </a:r>
            <a:endParaRPr lang="en-US" dirty="0" smtClean="0"/>
          </a:p>
          <a:p>
            <a:pPr marL="0" indent="0">
              <a:buNone/>
            </a:pPr>
            <a:r>
              <a:rPr lang="en-US" dirty="0" smtClean="0"/>
              <a:t>The </a:t>
            </a:r>
            <a:r>
              <a:rPr lang="en-US" dirty="0"/>
              <a:t>two lengths of suture were pulled </a:t>
            </a:r>
            <a:r>
              <a:rPr lang="en-US" dirty="0" smtClean="0"/>
              <a:t>taut, assisted </a:t>
            </a:r>
            <a:r>
              <a:rPr lang="en-US" dirty="0"/>
              <a:t>by bimanual compression to </a:t>
            </a:r>
            <a:r>
              <a:rPr lang="en-US" dirty="0" err="1"/>
              <a:t>minimise</a:t>
            </a:r>
            <a:r>
              <a:rPr lang="en-US" dirty="0"/>
              <a:t> trauma</a:t>
            </a:r>
          </a:p>
          <a:p>
            <a:pPr marL="0" indent="0">
              <a:buNone/>
            </a:pPr>
            <a:r>
              <a:rPr lang="en-US" dirty="0"/>
              <a:t>and aid compression</a:t>
            </a:r>
            <a:r>
              <a:rPr lang="en-US" dirty="0" smtClean="0"/>
              <a:t>.</a:t>
            </a:r>
          </a:p>
          <a:p>
            <a:pPr marL="0" indent="0">
              <a:buNone/>
            </a:pPr>
            <a:r>
              <a:rPr lang="en-US" dirty="0" smtClean="0"/>
              <a:t> </a:t>
            </a:r>
            <a:r>
              <a:rPr lang="en-US" dirty="0"/>
              <a:t>The knot was tied in the </a:t>
            </a:r>
            <a:r>
              <a:rPr lang="en-US" dirty="0" smtClean="0"/>
              <a:t>uterine cavity </a:t>
            </a:r>
            <a:r>
              <a:rPr lang="en-US" dirty="0"/>
              <a:t>and the remaining suture was placed in the</a:t>
            </a:r>
          </a:p>
          <a:p>
            <a:pPr marL="0" indent="0">
              <a:buNone/>
            </a:pPr>
            <a:r>
              <a:rPr lang="en-US" dirty="0"/>
              <a:t>vagina. </a:t>
            </a:r>
            <a:endParaRPr lang="en-US" dirty="0" smtClean="0"/>
          </a:p>
          <a:p>
            <a:pPr marL="0" indent="0">
              <a:buNone/>
            </a:pPr>
            <a:r>
              <a:rPr lang="en-US" dirty="0" smtClean="0"/>
              <a:t>The </a:t>
            </a:r>
            <a:r>
              <a:rPr lang="en-US" dirty="0"/>
              <a:t>same procedure was used on the left side </a:t>
            </a:r>
            <a:r>
              <a:rPr lang="en-US" dirty="0" smtClean="0"/>
              <a:t>as on </a:t>
            </a:r>
            <a:r>
              <a:rPr lang="en-US" dirty="0"/>
              <a:t>the right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546" y="0"/>
            <a:ext cx="1806454" cy="2251881"/>
          </a:xfrm>
          <a:prstGeom prst="rect">
            <a:avLst/>
          </a:prstGeom>
        </p:spPr>
      </p:pic>
    </p:spTree>
    <p:extLst>
      <p:ext uri="{BB962C8B-B14F-4D97-AF65-F5344CB8AC3E}">
        <p14:creationId xmlns:p14="http://schemas.microsoft.com/office/powerpoint/2010/main" val="1426794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6"/>
            <a:ext cx="9302087" cy="726696"/>
          </a:xfrm>
        </p:spPr>
        <p:txBody>
          <a:bodyPr/>
          <a:lstStyle/>
          <a:p>
            <a:pPr algn="ctr"/>
            <a:r>
              <a:rPr lang="en-US" dirty="0"/>
              <a:t>Removing the stitches </a:t>
            </a:r>
          </a:p>
        </p:txBody>
      </p:sp>
      <p:sp>
        <p:nvSpPr>
          <p:cNvPr id="3" name="Content Placeholder 2"/>
          <p:cNvSpPr>
            <a:spLocks noGrp="1"/>
          </p:cNvSpPr>
          <p:nvPr>
            <p:ph idx="1"/>
          </p:nvPr>
        </p:nvSpPr>
        <p:spPr>
          <a:xfrm>
            <a:off x="0" y="1828799"/>
            <a:ext cx="11353800" cy="4348163"/>
          </a:xfrm>
        </p:spPr>
        <p:txBody>
          <a:bodyPr>
            <a:normAutofit/>
          </a:bodyPr>
          <a:lstStyle/>
          <a:p>
            <a:pPr marL="0" indent="0">
              <a:buNone/>
            </a:pPr>
            <a:r>
              <a:rPr lang="en-US" dirty="0" smtClean="0"/>
              <a:t>• </a:t>
            </a:r>
            <a:r>
              <a:rPr lang="en-US" dirty="0"/>
              <a:t>The instruments used included a pair of </a:t>
            </a:r>
            <a:r>
              <a:rPr lang="en-US" dirty="0" smtClean="0"/>
              <a:t>laparoscopic scissors</a:t>
            </a:r>
            <a:r>
              <a:rPr lang="en-US" dirty="0"/>
              <a:t>, </a:t>
            </a:r>
            <a:endParaRPr lang="en-US" dirty="0" smtClean="0"/>
          </a:p>
          <a:p>
            <a:pPr marL="0" indent="0">
              <a:buNone/>
            </a:pPr>
            <a:r>
              <a:rPr lang="en-US" dirty="0" smtClean="0"/>
              <a:t>a </a:t>
            </a:r>
            <a:r>
              <a:rPr lang="en-US" dirty="0"/>
              <a:t>1-cm-diameter suction cannula, </a:t>
            </a:r>
            <a:endParaRPr lang="en-US" dirty="0" smtClean="0"/>
          </a:p>
          <a:p>
            <a:pPr marL="0" indent="0">
              <a:buNone/>
            </a:pPr>
            <a:r>
              <a:rPr lang="en-US" dirty="0" smtClean="0"/>
              <a:t>a </a:t>
            </a:r>
            <a:r>
              <a:rPr lang="en-US" dirty="0" err="1" smtClean="0"/>
              <a:t>gynaecological</a:t>
            </a:r>
            <a:r>
              <a:rPr lang="en-US" dirty="0" smtClean="0"/>
              <a:t> </a:t>
            </a:r>
            <a:r>
              <a:rPr lang="en-US" dirty="0"/>
              <a:t>contraceptive ring removal hook</a:t>
            </a:r>
            <a:r>
              <a:rPr lang="en-US" dirty="0" smtClean="0"/>
              <a:t>,</a:t>
            </a:r>
          </a:p>
          <a:p>
            <a:pPr marL="0" indent="0">
              <a:buNone/>
            </a:pPr>
            <a:r>
              <a:rPr lang="en-US" dirty="0" smtClean="0"/>
              <a:t> a spool </a:t>
            </a:r>
            <a:r>
              <a:rPr lang="en-US" dirty="0"/>
              <a:t>of silk thread and a scalpel</a:t>
            </a:r>
            <a:r>
              <a:rPr lang="en-US" dirty="0" smtClean="0"/>
              <a:t>.</a:t>
            </a:r>
          </a:p>
          <a:p>
            <a:pPr marL="0" indent="0">
              <a:buNone/>
            </a:pPr>
            <a:r>
              <a:rPr lang="en-US" dirty="0" smtClean="0"/>
              <a:t> </a:t>
            </a:r>
            <a:r>
              <a:rPr lang="en-US" dirty="0"/>
              <a:t>Two parallel </a:t>
            </a:r>
            <a:r>
              <a:rPr lang="en-US" dirty="0" smtClean="0"/>
              <a:t>‘–’ incisions </a:t>
            </a:r>
            <a:r>
              <a:rPr lang="en-US" dirty="0"/>
              <a:t>were made at the head and end of suction</a:t>
            </a:r>
          </a:p>
          <a:p>
            <a:pPr marL="0" indent="0">
              <a:buNone/>
            </a:pPr>
            <a:r>
              <a:rPr lang="en-US" dirty="0"/>
              <a:t>cannula</a:t>
            </a:r>
            <a:r>
              <a:rPr lang="en-US" dirty="0" smtClean="0"/>
              <a:t>.</a:t>
            </a:r>
          </a:p>
          <a:p>
            <a:pPr marL="0" indent="0">
              <a:buNone/>
            </a:pPr>
            <a:r>
              <a:rPr lang="en-US" dirty="0" smtClean="0"/>
              <a:t> </a:t>
            </a:r>
            <a:r>
              <a:rPr lang="en-US" dirty="0"/>
              <a:t>The length from the mark made on </a:t>
            </a:r>
            <a:r>
              <a:rPr lang="en-US" dirty="0" smtClean="0"/>
              <a:t>the scissor </a:t>
            </a:r>
            <a:r>
              <a:rPr lang="en-US" dirty="0"/>
              <a:t>handle to the tip of the scissor blades </a:t>
            </a:r>
            <a:r>
              <a:rPr lang="en-US" dirty="0" smtClean="0"/>
              <a:t>was the </a:t>
            </a:r>
            <a:r>
              <a:rPr lang="en-US" dirty="0"/>
              <a:t>same as the length of the suction cannula.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0537" y="0"/>
            <a:ext cx="1751463" cy="2266111"/>
          </a:xfrm>
          <a:prstGeom prst="rect">
            <a:avLst/>
          </a:prstGeom>
        </p:spPr>
      </p:pic>
    </p:spTree>
    <p:extLst>
      <p:ext uri="{BB962C8B-B14F-4D97-AF65-F5344CB8AC3E}">
        <p14:creationId xmlns:p14="http://schemas.microsoft.com/office/powerpoint/2010/main" val="461837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4275"/>
            <a:ext cx="10515600" cy="5412688"/>
          </a:xfrm>
        </p:spPr>
        <p:txBody>
          <a:bodyPr>
            <a:normAutofit fontScale="92500" lnSpcReduction="10000"/>
          </a:bodyPr>
          <a:lstStyle/>
          <a:p>
            <a:pPr marL="0" indent="0">
              <a:buNone/>
            </a:pPr>
            <a:r>
              <a:rPr lang="en-US" dirty="0" smtClean="0">
                <a:solidFill>
                  <a:srgbClr val="FF0000"/>
                </a:solidFill>
              </a:rPr>
              <a:t>The </a:t>
            </a:r>
            <a:r>
              <a:rPr lang="en-US" dirty="0">
                <a:solidFill>
                  <a:srgbClr val="FF0000"/>
                </a:solidFill>
              </a:rPr>
              <a:t>removable Hayman suture </a:t>
            </a:r>
            <a:r>
              <a:rPr lang="en-US" dirty="0"/>
              <a:t>was taken as </a:t>
            </a:r>
            <a:r>
              <a:rPr lang="en-US" dirty="0" smtClean="0"/>
              <a:t>an  example </a:t>
            </a:r>
            <a:r>
              <a:rPr lang="en-US" dirty="0"/>
              <a:t>of how to remove the </a:t>
            </a:r>
            <a:r>
              <a:rPr lang="en-US" dirty="0" smtClean="0"/>
              <a:t>stitches</a:t>
            </a:r>
          </a:p>
          <a:p>
            <a:pPr marL="0" indent="0">
              <a:buNone/>
            </a:pPr>
            <a:r>
              <a:rPr lang="en-US" dirty="0" smtClean="0"/>
              <a:t>.The thread placed </a:t>
            </a:r>
            <a:r>
              <a:rPr lang="en-US" dirty="0"/>
              <a:t>in the vagina was drawn into a </a:t>
            </a:r>
            <a:r>
              <a:rPr lang="en-US" dirty="0" smtClean="0"/>
              <a:t>1-cm-diameter  suction </a:t>
            </a:r>
            <a:r>
              <a:rPr lang="en-US" dirty="0"/>
              <a:t>cannula using a </a:t>
            </a:r>
            <a:r>
              <a:rPr lang="en-US" dirty="0" err="1"/>
              <a:t>gynaecological</a:t>
            </a:r>
            <a:r>
              <a:rPr lang="en-US" dirty="0"/>
              <a:t> ring </a:t>
            </a:r>
            <a:r>
              <a:rPr lang="en-US" dirty="0" smtClean="0"/>
              <a:t>removal hook</a:t>
            </a:r>
            <a:r>
              <a:rPr lang="en-US" dirty="0"/>
              <a:t>. </a:t>
            </a:r>
            <a:endParaRPr lang="en-US" dirty="0" smtClean="0"/>
          </a:p>
          <a:p>
            <a:pPr marL="0" indent="0">
              <a:buNone/>
            </a:pPr>
            <a:r>
              <a:rPr lang="en-US" dirty="0" smtClean="0"/>
              <a:t>The </a:t>
            </a:r>
            <a:r>
              <a:rPr lang="en-US" dirty="0"/>
              <a:t>suction cannula was moved forward </a:t>
            </a:r>
            <a:r>
              <a:rPr lang="en-US" dirty="0" smtClean="0"/>
              <a:t>along the </a:t>
            </a:r>
            <a:r>
              <a:rPr lang="en-US" dirty="0"/>
              <a:t>thread until the knot had been drawn into it. </a:t>
            </a:r>
            <a:endParaRPr lang="en-US" dirty="0" smtClean="0"/>
          </a:p>
          <a:p>
            <a:pPr marL="0" indent="0">
              <a:buNone/>
            </a:pPr>
            <a:r>
              <a:rPr lang="en-US" dirty="0" err="1" smtClean="0"/>
              <a:t>A</a:t>
            </a:r>
            <a:r>
              <a:rPr lang="en-US" dirty="0" err="1"/>
              <a:t>m</a:t>
            </a:r>
            <a:r>
              <a:rPr lang="en-US" dirty="0" err="1" smtClean="0"/>
              <a:t>pair</a:t>
            </a:r>
            <a:r>
              <a:rPr lang="en-US" dirty="0" smtClean="0"/>
              <a:t> </a:t>
            </a:r>
            <a:r>
              <a:rPr lang="en-US" dirty="0"/>
              <a:t>of scissors was moved towards the knot </a:t>
            </a:r>
            <a:r>
              <a:rPr lang="en-US" dirty="0" smtClean="0"/>
              <a:t>along the </a:t>
            </a:r>
            <a:r>
              <a:rPr lang="en-US" dirty="0"/>
              <a:t>inside wall of cannula and used to cut it, </a:t>
            </a:r>
            <a:r>
              <a:rPr lang="en-US" dirty="0" smtClean="0"/>
              <a:t>and then </a:t>
            </a:r>
            <a:r>
              <a:rPr lang="en-US" dirty="0"/>
              <a:t>the suture was removed. </a:t>
            </a:r>
            <a:endParaRPr lang="en-US" dirty="0" smtClean="0"/>
          </a:p>
          <a:p>
            <a:pPr marL="0" indent="0">
              <a:buNone/>
            </a:pPr>
            <a:r>
              <a:rPr lang="en-US" dirty="0" smtClean="0"/>
              <a:t>The </a:t>
            </a:r>
            <a:r>
              <a:rPr lang="en-US" dirty="0"/>
              <a:t>other suture </a:t>
            </a:r>
            <a:r>
              <a:rPr lang="en-US" dirty="0" smtClean="0"/>
              <a:t>could be </a:t>
            </a:r>
            <a:r>
              <a:rPr lang="en-US" dirty="0"/>
              <a:t>removed using the same method if uterine </a:t>
            </a:r>
            <a:r>
              <a:rPr lang="en-US" dirty="0" smtClean="0"/>
              <a:t>bleeding had </a:t>
            </a:r>
            <a:r>
              <a:rPr lang="en-US" dirty="0"/>
              <a:t>not increased 15 minutes later. </a:t>
            </a:r>
            <a:endParaRPr lang="en-US" dirty="0" smtClean="0"/>
          </a:p>
          <a:p>
            <a:pPr marL="0" indent="0">
              <a:buNone/>
            </a:pPr>
            <a:r>
              <a:rPr lang="en-US" dirty="0" smtClean="0">
                <a:solidFill>
                  <a:srgbClr val="FF0000"/>
                </a:solidFill>
              </a:rPr>
              <a:t>For the removable </a:t>
            </a:r>
            <a:r>
              <a:rPr lang="en-US" dirty="0">
                <a:solidFill>
                  <a:srgbClr val="FF0000"/>
                </a:solidFill>
              </a:rPr>
              <a:t>B-Lynch suture, </a:t>
            </a:r>
            <a:r>
              <a:rPr lang="en-US" dirty="0"/>
              <a:t>as with the </a:t>
            </a:r>
            <a:r>
              <a:rPr lang="en-US" dirty="0" smtClean="0"/>
              <a:t>removable Hayman </a:t>
            </a:r>
            <a:r>
              <a:rPr lang="en-US" dirty="0"/>
              <a:t>suture, the suture of the posterior wall </a:t>
            </a:r>
            <a:r>
              <a:rPr lang="en-US" dirty="0" smtClean="0"/>
              <a:t>was cut </a:t>
            </a:r>
            <a:r>
              <a:rPr lang="en-US" dirty="0"/>
              <a:t>and then the suture of the anterior wall was</a:t>
            </a:r>
          </a:p>
          <a:p>
            <a:pPr marL="0" indent="0">
              <a:buNone/>
            </a:pPr>
            <a:r>
              <a:rPr lang="en-US" dirty="0"/>
              <a:t>pulled until the whole suture was removed.</a:t>
            </a:r>
          </a:p>
        </p:txBody>
      </p:sp>
    </p:spTree>
    <p:extLst>
      <p:ext uri="{BB962C8B-B14F-4D97-AF65-F5344CB8AC3E}">
        <p14:creationId xmlns:p14="http://schemas.microsoft.com/office/powerpoint/2010/main" val="2825019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normAutofit fontScale="90000"/>
          </a:bodyPr>
          <a:lstStyle/>
          <a:p>
            <a:pPr algn="ctr"/>
            <a:r>
              <a:rPr lang="en-US" dirty="0" smtClean="0"/>
              <a:t/>
            </a:r>
            <a:br>
              <a:rPr lang="en-US" dirty="0" smtClean="0"/>
            </a:br>
            <a:r>
              <a:rPr lang="en-US" dirty="0" smtClean="0"/>
              <a:t>Discussion</a:t>
            </a:r>
            <a:r>
              <a:rPr lang="en-US" dirty="0"/>
              <a:t/>
            </a:r>
            <a:br>
              <a:rPr lang="en-US" dirty="0"/>
            </a:br>
            <a:endParaRPr lang="en-US" dirty="0"/>
          </a:p>
        </p:txBody>
      </p:sp>
      <p:sp>
        <p:nvSpPr>
          <p:cNvPr id="3" name="Content Placeholder 2"/>
          <p:cNvSpPr>
            <a:spLocks noGrp="1"/>
          </p:cNvSpPr>
          <p:nvPr>
            <p:ph idx="1"/>
          </p:nvPr>
        </p:nvSpPr>
        <p:spPr>
          <a:xfrm>
            <a:off x="838200" y="1173708"/>
            <a:ext cx="10515600" cy="5003255"/>
          </a:xfrm>
        </p:spPr>
        <p:txBody>
          <a:bodyPr>
            <a:normAutofit fontScale="77500" lnSpcReduction="20000"/>
          </a:bodyPr>
          <a:lstStyle/>
          <a:p>
            <a:pPr marL="0" indent="0">
              <a:buNone/>
            </a:pPr>
            <a:r>
              <a:rPr lang="en-US" dirty="0" smtClean="0"/>
              <a:t>Primary </a:t>
            </a:r>
            <a:r>
              <a:rPr lang="en-US" dirty="0"/>
              <a:t>postpartum </a:t>
            </a:r>
            <a:r>
              <a:rPr lang="en-US" dirty="0" err="1"/>
              <a:t>haemorrhage</a:t>
            </a:r>
            <a:r>
              <a:rPr lang="en-US" dirty="0"/>
              <a:t> occurs in </a:t>
            </a:r>
            <a:r>
              <a:rPr lang="en-US" dirty="0" smtClean="0"/>
              <a:t>approximately 4</a:t>
            </a:r>
            <a:r>
              <a:rPr lang="en-US" dirty="0"/>
              <a:t>% of vaginal and 6% of caesarean deliveries</a:t>
            </a:r>
            <a:r>
              <a:rPr lang="en-US" dirty="0" smtClean="0"/>
              <a:t>.</a:t>
            </a:r>
          </a:p>
          <a:p>
            <a:pPr marL="0" indent="0">
              <a:buNone/>
            </a:pPr>
            <a:r>
              <a:rPr lang="en-US" dirty="0" smtClean="0"/>
              <a:t> </a:t>
            </a:r>
            <a:r>
              <a:rPr lang="en-US" dirty="0"/>
              <a:t>The </a:t>
            </a:r>
            <a:r>
              <a:rPr lang="en-US" dirty="0" smtClean="0"/>
              <a:t>prevalence of </a:t>
            </a:r>
            <a:r>
              <a:rPr lang="en-US" dirty="0"/>
              <a:t>severe PPH is estimated in 6.7/1000,9 and </a:t>
            </a:r>
            <a:r>
              <a:rPr lang="en-US" dirty="0" smtClean="0"/>
              <a:t>deaths from </a:t>
            </a:r>
            <a:r>
              <a:rPr lang="en-US" dirty="0"/>
              <a:t>PPH occur in approximately 1/1000.10 Different </a:t>
            </a:r>
            <a:r>
              <a:rPr lang="en-US" dirty="0" smtClean="0"/>
              <a:t>compression sutures </a:t>
            </a:r>
            <a:r>
              <a:rPr lang="en-US" dirty="0"/>
              <a:t>have been applied to control PPH, </a:t>
            </a:r>
            <a:r>
              <a:rPr lang="en-US" dirty="0" smtClean="0"/>
              <a:t>including the </a:t>
            </a:r>
            <a:r>
              <a:rPr lang="en-US" dirty="0"/>
              <a:t>B-Lynch suture,7 the Cho suture,11 the Hayman</a:t>
            </a:r>
          </a:p>
          <a:p>
            <a:pPr marL="0" indent="0">
              <a:buNone/>
            </a:pPr>
            <a:r>
              <a:rPr lang="en-US" dirty="0" smtClean="0"/>
              <a:t>suture </a:t>
            </a:r>
            <a:r>
              <a:rPr lang="en-US" dirty="0"/>
              <a:t>and the Matsubara–Yano (MY</a:t>
            </a:r>
            <a:r>
              <a:rPr lang="en-US" dirty="0" smtClean="0"/>
              <a:t>) </a:t>
            </a:r>
            <a:r>
              <a:rPr lang="en-US" dirty="0"/>
              <a:t>suture.</a:t>
            </a:r>
          </a:p>
          <a:p>
            <a:pPr marL="0" indent="0">
              <a:buNone/>
            </a:pPr>
            <a:r>
              <a:rPr lang="en-US" dirty="0"/>
              <a:t>Up to now, neither </a:t>
            </a:r>
            <a:r>
              <a:rPr lang="en-US" dirty="0" err="1"/>
              <a:t>randomised</a:t>
            </a:r>
            <a:r>
              <a:rPr lang="en-US" dirty="0"/>
              <a:t> control trials (</a:t>
            </a:r>
            <a:r>
              <a:rPr lang="en-US" dirty="0" smtClean="0"/>
              <a:t>RCTs) nor </a:t>
            </a:r>
            <a:r>
              <a:rPr lang="en-US" dirty="0"/>
              <a:t>controlled trials have been performed to </a:t>
            </a:r>
            <a:r>
              <a:rPr lang="en-US" dirty="0" err="1" smtClean="0"/>
              <a:t>determinewhich</a:t>
            </a:r>
            <a:r>
              <a:rPr lang="en-US" dirty="0" smtClean="0"/>
              <a:t> </a:t>
            </a:r>
            <a:r>
              <a:rPr lang="en-US" dirty="0"/>
              <a:t>uterine compression suture is the best for </a:t>
            </a:r>
            <a:r>
              <a:rPr lang="en-US" dirty="0" smtClean="0"/>
              <a:t>achieving </a:t>
            </a:r>
            <a:r>
              <a:rPr lang="en-US" dirty="0" err="1" smtClean="0"/>
              <a:t>haemostasis</a:t>
            </a:r>
            <a:r>
              <a:rPr lang="en-US" dirty="0" smtClean="0"/>
              <a:t>.  </a:t>
            </a:r>
          </a:p>
          <a:p>
            <a:pPr marL="0" indent="0">
              <a:buNone/>
            </a:pPr>
            <a:r>
              <a:rPr lang="en-US" dirty="0" smtClean="0"/>
              <a:t>The </a:t>
            </a:r>
            <a:r>
              <a:rPr lang="en-US" dirty="0"/>
              <a:t>average rate of </a:t>
            </a:r>
            <a:r>
              <a:rPr lang="en-US" dirty="0" err="1"/>
              <a:t>haemostasis</a:t>
            </a:r>
            <a:r>
              <a:rPr lang="en-US" dirty="0"/>
              <a:t> </a:t>
            </a:r>
            <a:r>
              <a:rPr lang="en-US" dirty="0" smtClean="0"/>
              <a:t>is 97</a:t>
            </a:r>
            <a:r>
              <a:rPr lang="en-US" dirty="0"/>
              <a:t>% (103/109), varying from 76 to 100% according </a:t>
            </a:r>
            <a:r>
              <a:rPr lang="en-US" dirty="0" smtClean="0"/>
              <a:t>to the </a:t>
            </a:r>
            <a:r>
              <a:rPr lang="en-US" dirty="0" err="1" smtClean="0"/>
              <a:t>summarised</a:t>
            </a:r>
            <a:r>
              <a:rPr lang="en-US" dirty="0" smtClean="0"/>
              <a:t> </a:t>
            </a:r>
            <a:r>
              <a:rPr lang="en-US" dirty="0"/>
              <a:t>original articles</a:t>
            </a:r>
            <a:r>
              <a:rPr lang="en-US" dirty="0" smtClean="0"/>
              <a:t>, </a:t>
            </a:r>
            <a:r>
              <a:rPr lang="en-US" dirty="0"/>
              <a:t>but there are no</a:t>
            </a:r>
          </a:p>
          <a:p>
            <a:pPr marL="0" indent="0">
              <a:buNone/>
            </a:pPr>
            <a:r>
              <a:rPr lang="en-US" dirty="0"/>
              <a:t>reliable data for this</a:t>
            </a:r>
            <a:r>
              <a:rPr lang="en-US" dirty="0" smtClean="0"/>
              <a:t>.</a:t>
            </a:r>
          </a:p>
          <a:p>
            <a:pPr marL="0" indent="0">
              <a:buNone/>
            </a:pPr>
            <a:r>
              <a:rPr lang="en-US" dirty="0" smtClean="0"/>
              <a:t> </a:t>
            </a:r>
            <a:r>
              <a:rPr lang="en-US" dirty="0"/>
              <a:t>In a UK </a:t>
            </a:r>
            <a:r>
              <a:rPr lang="en-US" dirty="0" smtClean="0"/>
              <a:t>study </a:t>
            </a:r>
            <a:r>
              <a:rPr lang="en-US" dirty="0"/>
              <a:t>the success </a:t>
            </a:r>
            <a:r>
              <a:rPr lang="en-US" dirty="0" smtClean="0"/>
              <a:t>rate was </a:t>
            </a:r>
            <a:r>
              <a:rPr lang="en-US" dirty="0"/>
              <a:t>lower than that of other reports but </a:t>
            </a:r>
            <a:r>
              <a:rPr lang="en-US" dirty="0" smtClean="0"/>
              <a:t>compression sutures </a:t>
            </a:r>
            <a:r>
              <a:rPr lang="en-US" dirty="0"/>
              <a:t>still showed an overall success rate of 75%. </a:t>
            </a:r>
            <a:endParaRPr lang="en-US" dirty="0" smtClean="0"/>
          </a:p>
          <a:p>
            <a:pPr marL="0" indent="0">
              <a:buNone/>
            </a:pPr>
            <a:r>
              <a:rPr lang="en-US" dirty="0" smtClean="0"/>
              <a:t>The efficacy </a:t>
            </a:r>
            <a:r>
              <a:rPr lang="en-US" dirty="0"/>
              <a:t>of the compression suture has been tested over </a:t>
            </a:r>
            <a:r>
              <a:rPr lang="en-US" dirty="0" smtClean="0"/>
              <a:t>a substantial </a:t>
            </a:r>
            <a:r>
              <a:rPr lang="en-US" dirty="0"/>
              <a:t>period of time and can be said to be </a:t>
            </a:r>
            <a:r>
              <a:rPr lang="en-US" dirty="0" smtClean="0"/>
              <a:t>almost established.</a:t>
            </a:r>
            <a:endParaRPr lang="en-US" dirty="0"/>
          </a:p>
        </p:txBody>
      </p:sp>
    </p:spTree>
    <p:extLst>
      <p:ext uri="{BB962C8B-B14F-4D97-AF65-F5344CB8AC3E}">
        <p14:creationId xmlns:p14="http://schemas.microsoft.com/office/powerpoint/2010/main" val="3329713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Despite the great benefits gained from various </a:t>
            </a:r>
            <a:r>
              <a:rPr lang="en-US" dirty="0" smtClean="0"/>
              <a:t>uterine compression </a:t>
            </a:r>
            <a:r>
              <a:rPr lang="en-US" dirty="0"/>
              <a:t>sutures when used appropriately in </a:t>
            </a:r>
            <a:r>
              <a:rPr lang="en-US" dirty="0" smtClean="0"/>
              <a:t>the management </a:t>
            </a:r>
            <a:r>
              <a:rPr lang="en-US" dirty="0"/>
              <a:t>of intractable PPH, there have also </a:t>
            </a:r>
            <a:r>
              <a:rPr lang="en-US" dirty="0" smtClean="0"/>
              <a:t>been recent </a:t>
            </a:r>
            <a:r>
              <a:rPr lang="en-US" dirty="0"/>
              <a:t>reports of complications due to these </a:t>
            </a:r>
            <a:r>
              <a:rPr lang="en-US" dirty="0" smtClean="0"/>
              <a:t>techniques. </a:t>
            </a:r>
            <a:r>
              <a:rPr lang="en-US" dirty="0" err="1" smtClean="0"/>
              <a:t>Grotegut</a:t>
            </a:r>
            <a:r>
              <a:rPr lang="en-US" dirty="0" smtClean="0"/>
              <a:t> </a:t>
            </a:r>
            <a:r>
              <a:rPr lang="en-US" dirty="0"/>
              <a:t>et al</a:t>
            </a:r>
            <a:r>
              <a:rPr lang="en-US" dirty="0" smtClean="0"/>
              <a:t>. reported </a:t>
            </a:r>
            <a:r>
              <a:rPr lang="en-US" dirty="0"/>
              <a:t>the erosion of a </a:t>
            </a:r>
            <a:r>
              <a:rPr lang="en-US" dirty="0" smtClean="0"/>
              <a:t>B-Lynch suture </a:t>
            </a:r>
            <a:r>
              <a:rPr lang="en-US" dirty="0"/>
              <a:t>through the uterine wall. </a:t>
            </a:r>
            <a:r>
              <a:rPr lang="en-US" dirty="0">
                <a:solidFill>
                  <a:srgbClr val="FF0000"/>
                </a:solidFill>
              </a:rPr>
              <a:t>Necrosis of the </a:t>
            </a:r>
            <a:r>
              <a:rPr lang="en-US" dirty="0" smtClean="0">
                <a:solidFill>
                  <a:srgbClr val="FF0000"/>
                </a:solidFill>
              </a:rPr>
              <a:t>uterus </a:t>
            </a:r>
            <a:r>
              <a:rPr lang="en-US" dirty="0" smtClean="0"/>
              <a:t>has </a:t>
            </a:r>
            <a:r>
              <a:rPr lang="en-US" dirty="0"/>
              <a:t>been repeatedly </a:t>
            </a:r>
            <a:r>
              <a:rPr lang="en-US" dirty="0" smtClean="0"/>
              <a:t>described </a:t>
            </a:r>
            <a:r>
              <a:rPr lang="en-US" dirty="0"/>
              <a:t>following B-Lynch</a:t>
            </a:r>
          </a:p>
          <a:p>
            <a:pPr marL="0" indent="0">
              <a:buNone/>
            </a:pPr>
            <a:r>
              <a:rPr lang="en-US" dirty="0"/>
              <a:t>suturing. Two cases of </a:t>
            </a:r>
            <a:r>
              <a:rPr lang="en-US" dirty="0">
                <a:solidFill>
                  <a:srgbClr val="FF0000"/>
                </a:solidFill>
              </a:rPr>
              <a:t>antenatal catastrophic uterine rupture</a:t>
            </a:r>
          </a:p>
          <a:p>
            <a:pPr marL="0" indent="0">
              <a:buNone/>
            </a:pPr>
            <a:r>
              <a:rPr lang="en-US" dirty="0"/>
              <a:t>following previous B-Lynch suture have </a:t>
            </a:r>
            <a:r>
              <a:rPr lang="en-US" dirty="0" smtClean="0"/>
              <a:t>been reported. Some authors </a:t>
            </a:r>
            <a:r>
              <a:rPr lang="en-US" dirty="0"/>
              <a:t>have reported </a:t>
            </a:r>
            <a:r>
              <a:rPr lang="en-US" dirty="0" err="1">
                <a:solidFill>
                  <a:srgbClr val="FF0000"/>
                </a:solidFill>
              </a:rPr>
              <a:t>pyometria</a:t>
            </a:r>
            <a:endParaRPr lang="en-US" dirty="0">
              <a:solidFill>
                <a:srgbClr val="FF0000"/>
              </a:solidFill>
            </a:endParaRPr>
          </a:p>
          <a:p>
            <a:pPr marL="0" indent="0">
              <a:buNone/>
            </a:pPr>
            <a:r>
              <a:rPr lang="en-US" dirty="0">
                <a:solidFill>
                  <a:srgbClr val="FF0000"/>
                </a:solidFill>
              </a:rPr>
              <a:t>or uterine </a:t>
            </a:r>
            <a:r>
              <a:rPr lang="en-US" dirty="0" err="1">
                <a:solidFill>
                  <a:srgbClr val="FF0000"/>
                </a:solidFill>
              </a:rPr>
              <a:t>synechia</a:t>
            </a:r>
            <a:r>
              <a:rPr lang="en-US" dirty="0">
                <a:solidFill>
                  <a:srgbClr val="FF0000"/>
                </a:solidFill>
              </a:rPr>
              <a:t> </a:t>
            </a:r>
            <a:r>
              <a:rPr lang="en-US" dirty="0"/>
              <a:t>after use of the </a:t>
            </a:r>
            <a:r>
              <a:rPr lang="en-US" dirty="0" err="1"/>
              <a:t>haemostatic</a:t>
            </a:r>
            <a:r>
              <a:rPr lang="en-US" dirty="0"/>
              <a:t> </a:t>
            </a:r>
            <a:r>
              <a:rPr lang="en-US" dirty="0" smtClean="0"/>
              <a:t>square suture </a:t>
            </a:r>
            <a:r>
              <a:rPr lang="en-US" dirty="0"/>
              <a:t>technique.</a:t>
            </a:r>
          </a:p>
        </p:txBody>
      </p:sp>
    </p:spTree>
    <p:extLst>
      <p:ext uri="{BB962C8B-B14F-4D97-AF65-F5344CB8AC3E}">
        <p14:creationId xmlns:p14="http://schemas.microsoft.com/office/powerpoint/2010/main" val="217195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In 1997, B-Lynch et al.7 introduced the B-Lynch uterine</a:t>
            </a:r>
          </a:p>
          <a:p>
            <a:pPr marL="0" indent="0">
              <a:buNone/>
            </a:pPr>
            <a:r>
              <a:rPr lang="en-US" dirty="0"/>
              <a:t>compression suture. Since then, various uterine compression</a:t>
            </a:r>
          </a:p>
          <a:p>
            <a:pPr marL="0" indent="0">
              <a:buNone/>
            </a:pPr>
            <a:r>
              <a:rPr lang="en-US" dirty="0"/>
              <a:t>sutures have been used. In years some complications</a:t>
            </a:r>
          </a:p>
          <a:p>
            <a:pPr marL="0" indent="0">
              <a:buNone/>
            </a:pPr>
            <a:r>
              <a:rPr lang="en-US" dirty="0"/>
              <a:t>have emerged</a:t>
            </a:r>
            <a:r>
              <a:rPr lang="en-US" dirty="0" smtClean="0"/>
              <a:t>.</a:t>
            </a:r>
          </a:p>
          <a:p>
            <a:pPr marL="0" indent="0">
              <a:buNone/>
            </a:pPr>
            <a:r>
              <a:rPr lang="en-US" dirty="0" smtClean="0"/>
              <a:t> </a:t>
            </a:r>
            <a:r>
              <a:rPr lang="en-US" dirty="0"/>
              <a:t>In this case series we discuss </a:t>
            </a:r>
            <a:r>
              <a:rPr lang="en-US" dirty="0" smtClean="0"/>
              <a:t>three </a:t>
            </a:r>
            <a:r>
              <a:rPr lang="en-US" dirty="0"/>
              <a:t>types of</a:t>
            </a:r>
          </a:p>
          <a:p>
            <a:pPr marL="0" indent="0">
              <a:buNone/>
            </a:pPr>
            <a:r>
              <a:rPr lang="en-US" dirty="0"/>
              <a:t>removable uterine compression sutures which may reduce</a:t>
            </a:r>
          </a:p>
          <a:p>
            <a:pPr marL="0" indent="0">
              <a:buNone/>
            </a:pPr>
            <a:r>
              <a:rPr lang="en-US" dirty="0"/>
              <a:t>the risk of possible harmful consequences of compression</a:t>
            </a:r>
          </a:p>
          <a:p>
            <a:pPr marL="0" indent="0">
              <a:buNone/>
            </a:pPr>
            <a:r>
              <a:rPr lang="en-US" dirty="0"/>
              <a:t>and evaluate their effectiveness and safety in the management</a:t>
            </a:r>
          </a:p>
          <a:p>
            <a:pPr marL="0" indent="0">
              <a:buNone/>
            </a:pPr>
            <a:r>
              <a:rPr lang="en-US" dirty="0"/>
              <a:t>of PPH</a:t>
            </a:r>
          </a:p>
        </p:txBody>
      </p:sp>
    </p:spTree>
    <p:extLst>
      <p:ext uri="{BB962C8B-B14F-4D97-AF65-F5344CB8AC3E}">
        <p14:creationId xmlns:p14="http://schemas.microsoft.com/office/powerpoint/2010/main" val="1404804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There are isolated cases that have reported </a:t>
            </a:r>
            <a:r>
              <a:rPr lang="en-US" dirty="0" smtClean="0">
                <a:solidFill>
                  <a:srgbClr val="FF0000"/>
                </a:solidFill>
              </a:rPr>
              <a:t>successful pregnancies</a:t>
            </a:r>
            <a:r>
              <a:rPr lang="en-US" dirty="0" smtClean="0"/>
              <a:t> </a:t>
            </a:r>
            <a:r>
              <a:rPr lang="en-US" dirty="0"/>
              <a:t>after B-Lynch suture</a:t>
            </a:r>
            <a:r>
              <a:rPr lang="en-US" dirty="0" smtClean="0"/>
              <a:t>,</a:t>
            </a:r>
          </a:p>
          <a:p>
            <a:pPr marL="0" indent="0">
              <a:buNone/>
            </a:pPr>
            <a:r>
              <a:rPr lang="en-US" dirty="0" smtClean="0"/>
              <a:t>but </a:t>
            </a:r>
            <a:r>
              <a:rPr lang="en-US" dirty="0"/>
              <a:t>currently </a:t>
            </a:r>
            <a:r>
              <a:rPr lang="en-US" dirty="0" smtClean="0"/>
              <a:t>no studies </a:t>
            </a:r>
            <a:r>
              <a:rPr lang="en-US" dirty="0"/>
              <a:t>have adequately </a:t>
            </a:r>
            <a:r>
              <a:rPr lang="en-US" dirty="0">
                <a:solidFill>
                  <a:srgbClr val="FF0000"/>
                </a:solidFill>
              </a:rPr>
              <a:t>assessed fertility </a:t>
            </a:r>
            <a:r>
              <a:rPr lang="en-US" dirty="0"/>
              <a:t>after uterine </a:t>
            </a:r>
            <a:r>
              <a:rPr lang="en-US" dirty="0" smtClean="0"/>
              <a:t>compression suturing</a:t>
            </a:r>
            <a:r>
              <a:rPr lang="en-US" dirty="0"/>
              <a:t>. </a:t>
            </a:r>
            <a:endParaRPr lang="en-US" dirty="0" smtClean="0"/>
          </a:p>
          <a:p>
            <a:pPr marL="0" indent="0">
              <a:buNone/>
            </a:pPr>
            <a:r>
              <a:rPr lang="en-US" dirty="0" smtClean="0"/>
              <a:t>Some </a:t>
            </a:r>
            <a:r>
              <a:rPr lang="en-US" dirty="0"/>
              <a:t>authors have alerted </a:t>
            </a:r>
            <a:r>
              <a:rPr lang="en-US" dirty="0" smtClean="0"/>
              <a:t>surgeons to </a:t>
            </a:r>
            <a:r>
              <a:rPr lang="en-US" dirty="0"/>
              <a:t>possible hidden mid- or long-term effects of </a:t>
            </a:r>
            <a:r>
              <a:rPr lang="en-US" dirty="0" smtClean="0"/>
              <a:t>uterine compression </a:t>
            </a:r>
            <a:r>
              <a:rPr lang="en-US" dirty="0"/>
              <a:t>sutures and have suggested a systematic </a:t>
            </a:r>
            <a:r>
              <a:rPr lang="en-US" dirty="0" smtClean="0"/>
              <a:t>follow- up </a:t>
            </a:r>
            <a:r>
              <a:rPr lang="en-US" dirty="0"/>
              <a:t>of a relatively large cohort.</a:t>
            </a:r>
          </a:p>
        </p:txBody>
      </p:sp>
    </p:spTree>
    <p:extLst>
      <p:ext uri="{BB962C8B-B14F-4D97-AF65-F5344CB8AC3E}">
        <p14:creationId xmlns:p14="http://schemas.microsoft.com/office/powerpoint/2010/main" val="3972579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As the postpartum uterus involutes rapidly, the </a:t>
            </a:r>
            <a:r>
              <a:rPr lang="en-US" dirty="0" smtClean="0"/>
              <a:t>tension of </a:t>
            </a:r>
            <a:r>
              <a:rPr lang="en-US" dirty="0"/>
              <a:t>the compression suture and the pressure become less </a:t>
            </a:r>
            <a:r>
              <a:rPr lang="en-US" dirty="0" smtClean="0"/>
              <a:t>in the </a:t>
            </a:r>
            <a:r>
              <a:rPr lang="en-US" dirty="0"/>
              <a:t>first days postpartum. </a:t>
            </a:r>
            <a:endParaRPr lang="en-US" dirty="0" smtClean="0"/>
          </a:p>
          <a:p>
            <a:pPr marL="0" indent="0">
              <a:buNone/>
            </a:pPr>
            <a:r>
              <a:rPr lang="en-US" dirty="0" smtClean="0"/>
              <a:t>The </a:t>
            </a:r>
            <a:r>
              <a:rPr lang="en-US" dirty="0"/>
              <a:t>damage caused by </a:t>
            </a:r>
            <a:r>
              <a:rPr lang="en-US" dirty="0" smtClean="0"/>
              <a:t>compression sutures </a:t>
            </a:r>
            <a:r>
              <a:rPr lang="en-US" dirty="0"/>
              <a:t>occurs in the </a:t>
            </a:r>
            <a:r>
              <a:rPr lang="en-US" dirty="0">
                <a:solidFill>
                  <a:srgbClr val="FF0000"/>
                </a:solidFill>
              </a:rPr>
              <a:t>immediate postoperative </a:t>
            </a:r>
            <a:r>
              <a:rPr lang="en-US" dirty="0" smtClean="0">
                <a:solidFill>
                  <a:srgbClr val="FF0000"/>
                </a:solidFill>
              </a:rPr>
              <a:t>period </a:t>
            </a:r>
            <a:r>
              <a:rPr lang="en-US" dirty="0" smtClean="0"/>
              <a:t>and </a:t>
            </a:r>
          </a:p>
          <a:p>
            <a:pPr marL="0" indent="0">
              <a:buNone/>
            </a:pPr>
            <a:r>
              <a:rPr lang="en-US" dirty="0" smtClean="0"/>
              <a:t>is </a:t>
            </a:r>
            <a:r>
              <a:rPr lang="en-US" dirty="0"/>
              <a:t>related to the </a:t>
            </a:r>
            <a:r>
              <a:rPr lang="en-US" dirty="0">
                <a:solidFill>
                  <a:srgbClr val="FF0000"/>
                </a:solidFill>
              </a:rPr>
              <a:t>degree of tension and </a:t>
            </a:r>
            <a:r>
              <a:rPr lang="en-US" dirty="0" err="1">
                <a:solidFill>
                  <a:srgbClr val="FF0000"/>
                </a:solidFill>
              </a:rPr>
              <a:t>ischaemia</a:t>
            </a:r>
            <a:endParaRPr lang="en-US" dirty="0">
              <a:solidFill>
                <a:srgbClr val="FF0000"/>
              </a:solidFill>
            </a:endParaRPr>
          </a:p>
          <a:p>
            <a:pPr marL="0" indent="0">
              <a:buNone/>
            </a:pPr>
            <a:r>
              <a:rPr lang="en-US" dirty="0"/>
              <a:t>exerted by the suture on the myometrium</a:t>
            </a:r>
            <a:r>
              <a:rPr lang="en-US" dirty="0" smtClean="0"/>
              <a:t>.</a:t>
            </a:r>
          </a:p>
          <a:p>
            <a:pPr marL="0" indent="0">
              <a:buNone/>
            </a:pPr>
            <a:r>
              <a:rPr lang="en-US" dirty="0" smtClean="0"/>
              <a:t>The </a:t>
            </a:r>
            <a:r>
              <a:rPr lang="en-US" dirty="0">
                <a:solidFill>
                  <a:srgbClr val="FF0000"/>
                </a:solidFill>
              </a:rPr>
              <a:t>type </a:t>
            </a:r>
            <a:r>
              <a:rPr lang="en-US" dirty="0" smtClean="0">
                <a:solidFill>
                  <a:srgbClr val="FF0000"/>
                </a:solidFill>
              </a:rPr>
              <a:t>of suture </a:t>
            </a:r>
            <a:r>
              <a:rPr lang="en-US" dirty="0">
                <a:solidFill>
                  <a:srgbClr val="FF0000"/>
                </a:solidFill>
              </a:rPr>
              <a:t>material </a:t>
            </a:r>
            <a:r>
              <a:rPr lang="en-US" dirty="0"/>
              <a:t>may also play a role</a:t>
            </a:r>
            <a:r>
              <a:rPr lang="en-US" dirty="0" smtClean="0"/>
              <a:t>.</a:t>
            </a:r>
          </a:p>
          <a:p>
            <a:pPr marL="0" indent="0">
              <a:buNone/>
            </a:pPr>
            <a:r>
              <a:rPr lang="en-US" dirty="0" smtClean="0"/>
              <a:t> </a:t>
            </a:r>
            <a:r>
              <a:rPr lang="en-US" dirty="0"/>
              <a:t>However, no </a:t>
            </a:r>
            <a:r>
              <a:rPr lang="en-US" dirty="0" smtClean="0"/>
              <a:t>randomized trials </a:t>
            </a:r>
            <a:r>
              <a:rPr lang="en-US" dirty="0"/>
              <a:t>have been carried out to assess the </a:t>
            </a:r>
            <a:r>
              <a:rPr lang="en-US" dirty="0" err="1" smtClean="0"/>
              <a:t>correctchoice</a:t>
            </a:r>
            <a:r>
              <a:rPr lang="en-US" dirty="0" smtClean="0"/>
              <a:t> </a:t>
            </a:r>
            <a:r>
              <a:rPr lang="en-US" dirty="0"/>
              <a:t>of suture material.</a:t>
            </a:r>
          </a:p>
        </p:txBody>
      </p:sp>
    </p:spTree>
    <p:extLst>
      <p:ext uri="{BB962C8B-B14F-4D97-AF65-F5344CB8AC3E}">
        <p14:creationId xmlns:p14="http://schemas.microsoft.com/office/powerpoint/2010/main" val="2351520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091821"/>
            <a:ext cx="11012606" cy="5085142"/>
          </a:xfrm>
        </p:spPr>
        <p:txBody>
          <a:bodyPr>
            <a:normAutofit fontScale="77500" lnSpcReduction="20000"/>
          </a:bodyPr>
          <a:lstStyle/>
          <a:p>
            <a:pPr marL="0" indent="0">
              <a:buNone/>
            </a:pPr>
            <a:r>
              <a:rPr lang="en-US" dirty="0"/>
              <a:t>As mentioned, the </a:t>
            </a:r>
            <a:r>
              <a:rPr lang="en-US" dirty="0">
                <a:solidFill>
                  <a:srgbClr val="FF0000"/>
                </a:solidFill>
              </a:rPr>
              <a:t>duration of tension and </a:t>
            </a:r>
            <a:r>
              <a:rPr lang="en-US" dirty="0" err="1" smtClean="0">
                <a:solidFill>
                  <a:srgbClr val="FF0000"/>
                </a:solidFill>
              </a:rPr>
              <a:t>ischaemia</a:t>
            </a:r>
            <a:r>
              <a:rPr lang="en-US" dirty="0">
                <a:solidFill>
                  <a:srgbClr val="FF0000"/>
                </a:solidFill>
              </a:rPr>
              <a:t> </a:t>
            </a:r>
            <a:r>
              <a:rPr lang="en-US" dirty="0" smtClean="0"/>
              <a:t>exerted </a:t>
            </a:r>
            <a:r>
              <a:rPr lang="en-US" dirty="0"/>
              <a:t>by the suture on the myometrium may be important.</a:t>
            </a:r>
          </a:p>
          <a:p>
            <a:pPr marL="0" indent="0">
              <a:buNone/>
            </a:pPr>
            <a:r>
              <a:rPr lang="en-US" dirty="0"/>
              <a:t>Long-time tension is associated with </a:t>
            </a:r>
            <a:r>
              <a:rPr lang="en-US" dirty="0" err="1" smtClean="0"/>
              <a:t>ischaemia</a:t>
            </a:r>
            <a:r>
              <a:rPr lang="en-US" dirty="0" smtClean="0"/>
              <a:t>, hypoxia </a:t>
            </a:r>
            <a:r>
              <a:rPr lang="en-US" dirty="0"/>
              <a:t>and necrosis of the uterus. </a:t>
            </a:r>
            <a:endParaRPr lang="en-US" dirty="0" smtClean="0"/>
          </a:p>
          <a:p>
            <a:pPr marL="0" indent="0">
              <a:buNone/>
            </a:pPr>
            <a:r>
              <a:rPr lang="en-US" dirty="0" smtClean="0"/>
              <a:t>The </a:t>
            </a:r>
            <a:r>
              <a:rPr lang="en-US" dirty="0"/>
              <a:t>occurrence </a:t>
            </a:r>
            <a:r>
              <a:rPr lang="en-US" dirty="0" smtClean="0"/>
              <a:t>of </a:t>
            </a:r>
            <a:r>
              <a:rPr lang="en-US" dirty="0" err="1" smtClean="0"/>
              <a:t>ischaemia</a:t>
            </a:r>
            <a:r>
              <a:rPr lang="en-US" dirty="0" smtClean="0"/>
              <a:t> </a:t>
            </a:r>
            <a:r>
              <a:rPr lang="en-US" dirty="0"/>
              <a:t>and necrosis in the endometrium may result </a:t>
            </a:r>
            <a:r>
              <a:rPr lang="en-US" dirty="0" smtClean="0"/>
              <a:t>in </a:t>
            </a:r>
            <a:r>
              <a:rPr lang="en-US" dirty="0" smtClean="0">
                <a:solidFill>
                  <a:schemeClr val="accent1">
                    <a:lumMod val="75000"/>
                  </a:schemeClr>
                </a:solidFill>
              </a:rPr>
              <a:t>uterine </a:t>
            </a:r>
            <a:r>
              <a:rPr lang="en-US" dirty="0" err="1">
                <a:solidFill>
                  <a:schemeClr val="accent1">
                    <a:lumMod val="75000"/>
                  </a:schemeClr>
                </a:solidFill>
              </a:rPr>
              <a:t>synechia</a:t>
            </a:r>
            <a:r>
              <a:rPr lang="en-US" dirty="0">
                <a:solidFill>
                  <a:schemeClr val="accent1">
                    <a:lumMod val="75000"/>
                  </a:schemeClr>
                </a:solidFill>
              </a:rPr>
              <a:t>, </a:t>
            </a:r>
            <a:r>
              <a:rPr lang="en-US" dirty="0" err="1">
                <a:solidFill>
                  <a:schemeClr val="accent1">
                    <a:lumMod val="75000"/>
                  </a:schemeClr>
                </a:solidFill>
              </a:rPr>
              <a:t>pyometria</a:t>
            </a:r>
            <a:r>
              <a:rPr lang="en-US" dirty="0">
                <a:solidFill>
                  <a:schemeClr val="accent1">
                    <a:lumMod val="75000"/>
                  </a:schemeClr>
                </a:solidFill>
              </a:rPr>
              <a:t> and secondary infertility</a:t>
            </a:r>
            <a:r>
              <a:rPr lang="en-US" dirty="0"/>
              <a:t>.</a:t>
            </a:r>
          </a:p>
          <a:p>
            <a:pPr marL="0" indent="0">
              <a:buNone/>
            </a:pPr>
            <a:r>
              <a:rPr lang="en-US" dirty="0"/>
              <a:t>Accordingly, in our modified uterine compression </a:t>
            </a:r>
            <a:r>
              <a:rPr lang="en-US" dirty="0" smtClean="0"/>
              <a:t>suture the </a:t>
            </a:r>
            <a:r>
              <a:rPr lang="en-US" dirty="0"/>
              <a:t>stitches are removed after 24 hours or so if there is </a:t>
            </a:r>
            <a:r>
              <a:rPr lang="en-US" dirty="0" smtClean="0"/>
              <a:t>little bleeding</a:t>
            </a:r>
            <a:r>
              <a:rPr lang="en-US" dirty="0"/>
              <a:t>. </a:t>
            </a:r>
            <a:endParaRPr lang="en-US" dirty="0" smtClean="0"/>
          </a:p>
          <a:p>
            <a:pPr marL="0" indent="0">
              <a:buNone/>
            </a:pPr>
            <a:r>
              <a:rPr lang="en-US" dirty="0" smtClean="0"/>
              <a:t>The </a:t>
            </a:r>
            <a:r>
              <a:rPr lang="en-US" dirty="0"/>
              <a:t>mean time to stitch removal is 21.6 </a:t>
            </a:r>
            <a:r>
              <a:rPr lang="en-US" dirty="0" smtClean="0"/>
              <a:t>hours</a:t>
            </a:r>
            <a:r>
              <a:rPr lang="en-US" dirty="0"/>
              <a:t> after operation and bleeding does not increase when </a:t>
            </a:r>
            <a:r>
              <a:rPr lang="en-US" dirty="0" smtClean="0"/>
              <a:t>the stitches </a:t>
            </a:r>
            <a:r>
              <a:rPr lang="en-US" dirty="0"/>
              <a:t>are removed. </a:t>
            </a:r>
            <a:endParaRPr lang="en-US" dirty="0" smtClean="0"/>
          </a:p>
          <a:p>
            <a:pPr marL="0" indent="0">
              <a:buNone/>
            </a:pPr>
            <a:r>
              <a:rPr lang="en-US" dirty="0" smtClean="0"/>
              <a:t>So </a:t>
            </a:r>
            <a:r>
              <a:rPr lang="en-US" dirty="0"/>
              <a:t>far, no apparent </a:t>
            </a:r>
            <a:r>
              <a:rPr lang="en-US" dirty="0" smtClean="0"/>
              <a:t>complications have </a:t>
            </a:r>
            <a:r>
              <a:rPr lang="en-US" dirty="0"/>
              <a:t>been observed during the </a:t>
            </a:r>
            <a:r>
              <a:rPr lang="en-US" dirty="0" err="1"/>
              <a:t>puerperium</a:t>
            </a:r>
            <a:r>
              <a:rPr lang="en-US" dirty="0"/>
              <a:t> and a </a:t>
            </a:r>
            <a:r>
              <a:rPr lang="en-US" dirty="0" smtClean="0"/>
              <a:t>normal menstrual </a:t>
            </a:r>
            <a:r>
              <a:rPr lang="en-US" dirty="0"/>
              <a:t>pattern has returned in all women. </a:t>
            </a:r>
            <a:endParaRPr lang="en-US" dirty="0" smtClean="0"/>
          </a:p>
          <a:p>
            <a:pPr marL="0" indent="0">
              <a:buNone/>
            </a:pPr>
            <a:r>
              <a:rPr lang="en-US" dirty="0" smtClean="0">
                <a:solidFill>
                  <a:srgbClr val="00B050"/>
                </a:solidFill>
              </a:rPr>
              <a:t>This technique may </a:t>
            </a:r>
            <a:r>
              <a:rPr lang="en-US" dirty="0">
                <a:solidFill>
                  <a:srgbClr val="00B050"/>
                </a:solidFill>
              </a:rPr>
              <a:t>be applied not only for therapeutic but also </a:t>
            </a:r>
            <a:r>
              <a:rPr lang="en-US" dirty="0" smtClean="0">
                <a:solidFill>
                  <a:srgbClr val="00B050"/>
                </a:solidFill>
              </a:rPr>
              <a:t>for prophylactic </a:t>
            </a:r>
            <a:r>
              <a:rPr lang="en-US" dirty="0">
                <a:solidFill>
                  <a:srgbClr val="00B050"/>
                </a:solidFill>
              </a:rPr>
              <a:t>purposes</a:t>
            </a:r>
            <a:r>
              <a:rPr lang="en-US" dirty="0"/>
              <a:t>. </a:t>
            </a:r>
            <a:endParaRPr lang="en-US" dirty="0" smtClean="0"/>
          </a:p>
          <a:p>
            <a:pPr marL="0" indent="0">
              <a:buNone/>
            </a:pPr>
            <a:r>
              <a:rPr lang="en-US" dirty="0" smtClean="0"/>
              <a:t>It </a:t>
            </a:r>
            <a:r>
              <a:rPr lang="en-US" dirty="0"/>
              <a:t>should be attempted as early </a:t>
            </a:r>
            <a:r>
              <a:rPr lang="en-US" dirty="0" smtClean="0"/>
              <a:t>as possible </a:t>
            </a:r>
            <a:r>
              <a:rPr lang="en-US" dirty="0"/>
              <a:t>to </a:t>
            </a:r>
            <a:r>
              <a:rPr lang="en-US" dirty="0" err="1"/>
              <a:t>maximise</a:t>
            </a:r>
            <a:r>
              <a:rPr lang="en-US" dirty="0"/>
              <a:t> its success, and prophylactic </a:t>
            </a:r>
            <a:r>
              <a:rPr lang="en-US" dirty="0" smtClean="0"/>
              <a:t>application should </a:t>
            </a:r>
            <a:r>
              <a:rPr lang="en-US" dirty="0"/>
              <a:t>be considered in </a:t>
            </a:r>
            <a:r>
              <a:rPr lang="en-US" dirty="0" err="1"/>
              <a:t>puerpera</a:t>
            </a:r>
            <a:r>
              <a:rPr lang="en-US" dirty="0"/>
              <a:t> at high </a:t>
            </a:r>
            <a:r>
              <a:rPr lang="en-US" dirty="0" smtClean="0"/>
              <a:t>risk</a:t>
            </a:r>
          </a:p>
          <a:p>
            <a:pPr marL="0" indent="0">
              <a:buNone/>
            </a:pPr>
            <a:r>
              <a:rPr lang="en-US" dirty="0" smtClean="0"/>
              <a:t> </a:t>
            </a:r>
            <a:r>
              <a:rPr lang="en-US" dirty="0"/>
              <a:t>A </a:t>
            </a:r>
            <a:r>
              <a:rPr lang="en-US" dirty="0" smtClean="0"/>
              <a:t>prospective study </a:t>
            </a:r>
            <a:r>
              <a:rPr lang="en-US" dirty="0"/>
              <a:t>is needed to verify whether </a:t>
            </a:r>
            <a:r>
              <a:rPr lang="en-US" dirty="0" smtClean="0"/>
              <a:t>uterine compression </a:t>
            </a:r>
            <a:r>
              <a:rPr lang="en-US" dirty="0"/>
              <a:t>sutures can be removed earlier.</a:t>
            </a:r>
          </a:p>
        </p:txBody>
      </p:sp>
    </p:spTree>
    <p:extLst>
      <p:ext uri="{BB962C8B-B14F-4D97-AF65-F5344CB8AC3E}">
        <p14:creationId xmlns:p14="http://schemas.microsoft.com/office/powerpoint/2010/main" val="3166738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586854"/>
            <a:ext cx="10903424" cy="5590109"/>
          </a:xfrm>
        </p:spPr>
        <p:txBody>
          <a:bodyPr>
            <a:normAutofit fontScale="85000" lnSpcReduction="10000"/>
          </a:bodyPr>
          <a:lstStyle/>
          <a:p>
            <a:pPr marL="0" indent="0">
              <a:buNone/>
            </a:pPr>
            <a:r>
              <a:rPr lang="en-US" dirty="0"/>
              <a:t>Various suture materials have been used in uterine </a:t>
            </a:r>
            <a:r>
              <a:rPr lang="en-US" dirty="0" smtClean="0"/>
              <a:t>compression sutures</a:t>
            </a:r>
            <a:r>
              <a:rPr lang="en-US" dirty="0"/>
              <a:t>, including chromic catgut, PGA (</a:t>
            </a:r>
            <a:r>
              <a:rPr lang="en-US" dirty="0" err="1" smtClean="0"/>
              <a:t>polyglycolic</a:t>
            </a:r>
            <a:r>
              <a:rPr lang="en-US" dirty="0"/>
              <a:t> </a:t>
            </a:r>
            <a:r>
              <a:rPr lang="en-US" dirty="0" smtClean="0"/>
              <a:t>acid</a:t>
            </a:r>
            <a:r>
              <a:rPr lang="en-US" dirty="0"/>
              <a:t>), </a:t>
            </a:r>
            <a:r>
              <a:rPr lang="en-US" dirty="0" err="1"/>
              <a:t>Vicryl</a:t>
            </a:r>
            <a:r>
              <a:rPr lang="en-US" dirty="0"/>
              <a:t> (</a:t>
            </a:r>
            <a:r>
              <a:rPr lang="en-US" dirty="0" err="1"/>
              <a:t>polyglactin</a:t>
            </a:r>
            <a:r>
              <a:rPr lang="en-US" dirty="0"/>
              <a:t> 910), PDS (</a:t>
            </a:r>
            <a:r>
              <a:rPr lang="en-US" dirty="0" err="1"/>
              <a:t>polydioxanone</a:t>
            </a:r>
            <a:r>
              <a:rPr lang="en-US" dirty="0"/>
              <a:t>),</a:t>
            </a:r>
          </a:p>
          <a:p>
            <a:pPr marL="0" indent="0">
              <a:buNone/>
            </a:pPr>
            <a:r>
              <a:rPr lang="en-US" dirty="0" err="1"/>
              <a:t>Prolene</a:t>
            </a:r>
            <a:r>
              <a:rPr lang="en-US" dirty="0"/>
              <a:t> (monofilament polypropylene), </a:t>
            </a:r>
            <a:r>
              <a:rPr lang="en-US" dirty="0" err="1"/>
              <a:t>Monocryl</a:t>
            </a:r>
            <a:r>
              <a:rPr lang="en-US" dirty="0"/>
              <a:t> (</a:t>
            </a:r>
            <a:r>
              <a:rPr lang="en-US" dirty="0" err="1"/>
              <a:t>polyglecaprone</a:t>
            </a:r>
            <a:endParaRPr lang="en-US" dirty="0"/>
          </a:p>
          <a:p>
            <a:pPr marL="0" indent="0">
              <a:buNone/>
            </a:pPr>
            <a:r>
              <a:rPr lang="en-US" dirty="0" smtClean="0"/>
              <a:t>The </a:t>
            </a:r>
            <a:r>
              <a:rPr lang="en-US" dirty="0"/>
              <a:t>best material for uterine </a:t>
            </a:r>
            <a:r>
              <a:rPr lang="en-US" dirty="0" smtClean="0"/>
              <a:t>compression sutures </a:t>
            </a:r>
            <a:r>
              <a:rPr lang="en-US" dirty="0"/>
              <a:t>should be firm, </a:t>
            </a:r>
            <a:r>
              <a:rPr lang="en-US" dirty="0" err="1"/>
              <a:t>monofilamentary</a:t>
            </a:r>
            <a:r>
              <a:rPr lang="en-US" dirty="0"/>
              <a:t> (to reduce </a:t>
            </a:r>
            <a:r>
              <a:rPr lang="en-US" dirty="0" smtClean="0"/>
              <a:t>possible damage </a:t>
            </a:r>
            <a:r>
              <a:rPr lang="en-US" dirty="0"/>
              <a:t>to the uterine wall), quickly absorbed (to</a:t>
            </a:r>
          </a:p>
          <a:p>
            <a:pPr marL="0" indent="0">
              <a:buNone/>
            </a:pPr>
            <a:r>
              <a:rPr lang="en-US" dirty="0"/>
              <a:t>reduce potential risks of bowel entrapment and </a:t>
            </a:r>
            <a:r>
              <a:rPr lang="en-US" dirty="0" smtClean="0"/>
              <a:t>intrauterine adhesions</a:t>
            </a:r>
            <a:r>
              <a:rPr lang="en-US" dirty="0"/>
              <a:t>) and mountable on a large curved needle </a:t>
            </a:r>
            <a:r>
              <a:rPr lang="en-US" dirty="0" smtClean="0"/>
              <a:t>for easy </a:t>
            </a:r>
            <a:r>
              <a:rPr lang="en-US" dirty="0"/>
              <a:t>operation</a:t>
            </a:r>
            <a:r>
              <a:rPr lang="en-US" dirty="0" smtClean="0"/>
              <a:t>.</a:t>
            </a:r>
          </a:p>
          <a:p>
            <a:pPr marL="0" indent="0">
              <a:buNone/>
            </a:pPr>
            <a:r>
              <a:rPr lang="en-US" dirty="0" err="1" smtClean="0">
                <a:solidFill>
                  <a:srgbClr val="FF0000"/>
                </a:solidFill>
              </a:rPr>
              <a:t>Monocryl</a:t>
            </a:r>
            <a:r>
              <a:rPr lang="en-US" dirty="0" smtClean="0">
                <a:solidFill>
                  <a:srgbClr val="FF0000"/>
                </a:solidFill>
              </a:rPr>
              <a:t> </a:t>
            </a:r>
            <a:r>
              <a:rPr lang="en-US" dirty="0"/>
              <a:t>was recommended by </a:t>
            </a:r>
            <a:r>
              <a:rPr lang="en-US" dirty="0" smtClean="0"/>
              <a:t>Lynch himself </a:t>
            </a:r>
            <a:r>
              <a:rPr lang="en-US" dirty="0"/>
              <a:t>as the most suitable material for the B-Lynch </a:t>
            </a:r>
            <a:r>
              <a:rPr lang="en-US" dirty="0" smtClean="0"/>
              <a:t>brace suture.</a:t>
            </a:r>
          </a:p>
          <a:p>
            <a:pPr marL="0" indent="0">
              <a:buNone/>
            </a:pPr>
            <a:r>
              <a:rPr lang="en-US" dirty="0" smtClean="0"/>
              <a:t> </a:t>
            </a:r>
            <a:r>
              <a:rPr lang="en-US" dirty="0"/>
              <a:t>However, it is not available in most hospitals. </a:t>
            </a:r>
            <a:r>
              <a:rPr lang="en-US" dirty="0" smtClean="0"/>
              <a:t>The consultants </a:t>
            </a:r>
            <a:r>
              <a:rPr lang="en-US" dirty="0"/>
              <a:t>in our department used </a:t>
            </a:r>
            <a:r>
              <a:rPr lang="en-US" dirty="0">
                <a:solidFill>
                  <a:srgbClr val="FF0000"/>
                </a:solidFill>
              </a:rPr>
              <a:t>PGA and </a:t>
            </a:r>
            <a:r>
              <a:rPr lang="en-US" dirty="0" err="1">
                <a:solidFill>
                  <a:srgbClr val="FF0000"/>
                </a:solidFill>
              </a:rPr>
              <a:t>Vicryl</a:t>
            </a:r>
            <a:r>
              <a:rPr lang="en-US" dirty="0">
                <a:solidFill>
                  <a:srgbClr val="FF0000"/>
                </a:solidFill>
              </a:rPr>
              <a:t> with </a:t>
            </a:r>
            <a:r>
              <a:rPr lang="en-US" dirty="0" smtClean="0">
                <a:solidFill>
                  <a:srgbClr val="FF0000"/>
                </a:solidFill>
              </a:rPr>
              <a:t>a large </a:t>
            </a:r>
            <a:r>
              <a:rPr lang="en-US" dirty="0">
                <a:solidFill>
                  <a:srgbClr val="FF0000"/>
                </a:solidFill>
              </a:rPr>
              <a:t>straight needle </a:t>
            </a:r>
            <a:r>
              <a:rPr lang="en-US" dirty="0"/>
              <a:t>rather than a curved needle. </a:t>
            </a:r>
            <a:endParaRPr lang="en-US" dirty="0" smtClean="0"/>
          </a:p>
          <a:p>
            <a:pPr marL="0" indent="0">
              <a:buNone/>
            </a:pPr>
            <a:r>
              <a:rPr lang="en-US" dirty="0" smtClean="0"/>
              <a:t>Other suture </a:t>
            </a:r>
            <a:r>
              <a:rPr lang="en-US" dirty="0"/>
              <a:t>materials could be tried because the stitches will </a:t>
            </a:r>
            <a:r>
              <a:rPr lang="en-US" dirty="0" smtClean="0"/>
              <a:t>be removed </a:t>
            </a:r>
            <a:r>
              <a:rPr lang="en-US" dirty="0"/>
              <a:t>after a relatively short period. </a:t>
            </a:r>
            <a:endParaRPr lang="en-US" dirty="0" smtClean="0"/>
          </a:p>
          <a:p>
            <a:pPr marL="0" indent="0">
              <a:buNone/>
            </a:pPr>
            <a:r>
              <a:rPr lang="en-US" dirty="0" smtClean="0"/>
              <a:t>The </a:t>
            </a:r>
            <a:r>
              <a:rPr lang="en-US" dirty="0"/>
              <a:t>possibility </a:t>
            </a:r>
            <a:r>
              <a:rPr lang="en-US" dirty="0" smtClean="0"/>
              <a:t>of using </a:t>
            </a:r>
            <a:r>
              <a:rPr lang="en-US" dirty="0"/>
              <a:t>suture materials of a lower standard is </a:t>
            </a:r>
            <a:r>
              <a:rPr lang="en-US" dirty="0" smtClean="0"/>
              <a:t>another advantage </a:t>
            </a:r>
            <a:r>
              <a:rPr lang="en-US" dirty="0"/>
              <a:t>of this technique.</a:t>
            </a:r>
          </a:p>
        </p:txBody>
      </p:sp>
    </p:spTree>
    <p:extLst>
      <p:ext uri="{BB962C8B-B14F-4D97-AF65-F5344CB8AC3E}">
        <p14:creationId xmlns:p14="http://schemas.microsoft.com/office/powerpoint/2010/main" val="4026401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Conclusion</a:t>
            </a:r>
            <a:r>
              <a:rPr lang="en-US" dirty="0"/>
              <a:t/>
            </a:r>
            <a:br>
              <a:rPr lang="en-US" dirty="0"/>
            </a:br>
            <a:endParaRPr lang="en-US" dirty="0"/>
          </a:p>
        </p:txBody>
      </p:sp>
      <p:sp>
        <p:nvSpPr>
          <p:cNvPr id="3" name="Content Placeholder 2"/>
          <p:cNvSpPr>
            <a:spLocks noGrp="1"/>
          </p:cNvSpPr>
          <p:nvPr>
            <p:ph idx="1"/>
          </p:nvPr>
        </p:nvSpPr>
        <p:spPr>
          <a:xfrm>
            <a:off x="838200" y="1690688"/>
            <a:ext cx="10515600" cy="4486275"/>
          </a:xfrm>
        </p:spPr>
        <p:txBody>
          <a:bodyPr/>
          <a:lstStyle/>
          <a:p>
            <a:pPr marL="0" indent="0">
              <a:buNone/>
            </a:pPr>
            <a:r>
              <a:rPr lang="en-US" dirty="0" smtClean="0"/>
              <a:t>In </a:t>
            </a:r>
            <a:r>
              <a:rPr lang="en-US" dirty="0"/>
              <a:t>our case series we introduced two kinds of removable</a:t>
            </a:r>
          </a:p>
          <a:p>
            <a:pPr marL="0" indent="0">
              <a:buNone/>
            </a:pPr>
            <a:r>
              <a:rPr lang="en-US" dirty="0"/>
              <a:t>uterine compression sutures. This is a novel concept, with</a:t>
            </a:r>
          </a:p>
          <a:p>
            <a:pPr marL="0" indent="0">
              <a:buNone/>
            </a:pPr>
            <a:r>
              <a:rPr lang="en-US" dirty="0"/>
              <a:t>the potential to reduce morbidity related to compression</a:t>
            </a:r>
          </a:p>
          <a:p>
            <a:pPr marL="0" indent="0">
              <a:buNone/>
            </a:pPr>
            <a:r>
              <a:rPr lang="en-US" dirty="0"/>
              <a:t>sutures and lower the standard required for suture materials,</a:t>
            </a:r>
          </a:p>
          <a:p>
            <a:pPr marL="0" indent="0">
              <a:buNone/>
            </a:pPr>
            <a:r>
              <a:rPr lang="en-US" dirty="0"/>
              <a:t>but it needs further evaluation. </a:t>
            </a:r>
            <a:endParaRPr lang="en-US" dirty="0" smtClean="0"/>
          </a:p>
          <a:p>
            <a:pPr marL="0" indent="0">
              <a:buNone/>
            </a:pPr>
            <a:r>
              <a:rPr lang="en-US" dirty="0" smtClean="0"/>
              <a:t>This </a:t>
            </a:r>
            <a:r>
              <a:rPr lang="en-US" dirty="0"/>
              <a:t>technique </a:t>
            </a:r>
            <a:r>
              <a:rPr lang="en-US" dirty="0" smtClean="0"/>
              <a:t>may encourage </a:t>
            </a:r>
            <a:r>
              <a:rPr lang="en-US" dirty="0"/>
              <a:t>more hospitals to consider its application </a:t>
            </a:r>
            <a:r>
              <a:rPr lang="en-US" dirty="0" smtClean="0"/>
              <a:t>not only </a:t>
            </a:r>
            <a:r>
              <a:rPr lang="en-US" dirty="0"/>
              <a:t>for therapeutic but </a:t>
            </a:r>
            <a:endParaRPr lang="en-US" dirty="0" smtClean="0"/>
          </a:p>
          <a:p>
            <a:pPr marL="0" indent="0">
              <a:buNone/>
            </a:pPr>
            <a:r>
              <a:rPr lang="en-US" dirty="0" smtClean="0"/>
              <a:t>also </a:t>
            </a:r>
            <a:r>
              <a:rPr lang="en-US" dirty="0"/>
              <a:t>for prophylactic purposes.</a:t>
            </a:r>
          </a:p>
        </p:txBody>
      </p:sp>
    </p:spTree>
    <p:extLst>
      <p:ext uri="{BB962C8B-B14F-4D97-AF65-F5344CB8AC3E}">
        <p14:creationId xmlns:p14="http://schemas.microsoft.com/office/powerpoint/2010/main" val="266285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553" y="406257"/>
            <a:ext cx="10515600" cy="5598757"/>
          </a:xfrm>
        </p:spPr>
        <p:txBody>
          <a:bodyPr>
            <a:normAutofit/>
          </a:bodyPr>
          <a:lstStyle/>
          <a:p>
            <a:r>
              <a:rPr lang="en-US" dirty="0" smtClean="0"/>
              <a:t>Postpartum hemorrhage (PPH) is a life-threatening complication of delivery. It is the leading cause of maternal death </a:t>
            </a:r>
            <a:endParaRPr lang="ar-EG" dirty="0" smtClean="0"/>
          </a:p>
          <a:p>
            <a:r>
              <a:rPr lang="en-US" dirty="0" smtClean="0"/>
              <a:t>with 1 to 13% of births around the world affected </a:t>
            </a:r>
            <a:endParaRPr lang="ar-EG" dirty="0" smtClean="0"/>
          </a:p>
          <a:p>
            <a:r>
              <a:rPr lang="en-US" dirty="0" smtClean="0"/>
              <a:t>It occurs in approximately 4% of vaginal deliveries and 6% of cesarean deliveries </a:t>
            </a:r>
          </a:p>
          <a:p>
            <a:r>
              <a:rPr lang="en-US" dirty="0" smtClean="0"/>
              <a:t>Definition of PPH differs between authors; in general, it is a loss of more than 500 ml of blood after vaginal delivery or 1000 ml after cesarean section </a:t>
            </a:r>
          </a:p>
          <a:p>
            <a:r>
              <a:rPr lang="en-US" dirty="0" smtClean="0"/>
              <a:t>Severity criteria are uncontrolled bleeding after initial medical management of PPH, hemodynamic instability even resuscitation by crystalloids and red blood cells, and presence of coagulation disturbances.</a:t>
            </a:r>
            <a:endParaRPr lang="en-US" dirty="0"/>
          </a:p>
        </p:txBody>
      </p:sp>
    </p:spTree>
    <p:extLst>
      <p:ext uri="{BB962C8B-B14F-4D97-AF65-F5344CB8AC3E}">
        <p14:creationId xmlns:p14="http://schemas.microsoft.com/office/powerpoint/2010/main" val="5159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300" y="392611"/>
            <a:ext cx="11035353" cy="5939950"/>
          </a:xfrm>
        </p:spPr>
        <p:txBody>
          <a:bodyPr>
            <a:normAutofit/>
          </a:bodyPr>
          <a:lstStyle/>
          <a:p>
            <a:r>
              <a:rPr lang="en-US" dirty="0" smtClean="0"/>
              <a:t>Surgery is then indicated.</a:t>
            </a:r>
          </a:p>
          <a:p>
            <a:r>
              <a:rPr lang="en-US" dirty="0" smtClean="0"/>
              <a:t> Since the first publication of B-lynch technique in 1997 </a:t>
            </a:r>
          </a:p>
          <a:p>
            <a:r>
              <a:rPr lang="en-US" dirty="0" smtClean="0"/>
              <a:t>different uterine compression sutures have been described and performed as an alternative to hysterectomy. </a:t>
            </a:r>
          </a:p>
          <a:p>
            <a:r>
              <a:rPr lang="en-US" dirty="0" smtClean="0"/>
              <a:t>Based on compressive sutures, they have proven to be valuable and safe in the control of massive PPH </a:t>
            </a:r>
          </a:p>
          <a:p>
            <a:r>
              <a:rPr lang="en-US" dirty="0" smtClean="0"/>
              <a:t>Recently, uterine </a:t>
            </a:r>
            <a:r>
              <a:rPr lang="en-US" dirty="0" err="1" smtClean="0"/>
              <a:t>synechia</a:t>
            </a:r>
            <a:r>
              <a:rPr lang="en-US" dirty="0" smtClean="0"/>
              <a:t> has been reported as a frequent complication of those sutures, </a:t>
            </a:r>
          </a:p>
          <a:p>
            <a:r>
              <a:rPr lang="en-US" dirty="0" smtClean="0"/>
              <a:t>with 18–54% frequency, which surely compromises fertility </a:t>
            </a:r>
          </a:p>
          <a:p>
            <a:r>
              <a:rPr lang="en-US" dirty="0" smtClean="0"/>
              <a:t>Sutures that run through the full thickness of both anterior and posterior uterine walls and infection are involved in this complication.</a:t>
            </a:r>
          </a:p>
        </p:txBody>
      </p:sp>
    </p:spTree>
    <p:extLst>
      <p:ext uri="{BB962C8B-B14F-4D97-AF65-F5344CB8AC3E}">
        <p14:creationId xmlns:p14="http://schemas.microsoft.com/office/powerpoint/2010/main" val="359534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order to prevent </a:t>
            </a:r>
            <a:r>
              <a:rPr lang="en-US" dirty="0" err="1"/>
              <a:t>synechia</a:t>
            </a:r>
            <a:r>
              <a:rPr lang="en-US" dirty="0"/>
              <a:t> and </a:t>
            </a:r>
            <a:endParaRPr lang="en-US" dirty="0" smtClean="0"/>
          </a:p>
          <a:p>
            <a:r>
              <a:rPr lang="en-US" dirty="0" smtClean="0"/>
              <a:t>using </a:t>
            </a:r>
            <a:r>
              <a:rPr lang="en-US" dirty="0"/>
              <a:t>two uterine bleeding control mechanisms,</a:t>
            </a:r>
          </a:p>
          <a:p>
            <a:r>
              <a:rPr lang="en-US" dirty="0" smtClean="0"/>
              <a:t>We discuss New  Removable compression sutures </a:t>
            </a:r>
          </a:p>
          <a:p>
            <a:r>
              <a:rPr lang="en-US" dirty="0" smtClean="0"/>
              <a:t>Removable brace </a:t>
            </a:r>
            <a:r>
              <a:rPr lang="en-US" dirty="0"/>
              <a:t>suture compression suture </a:t>
            </a:r>
            <a:endParaRPr lang="en-US" dirty="0" smtClean="0"/>
          </a:p>
          <a:p>
            <a:r>
              <a:rPr lang="en-US" dirty="0" smtClean="0"/>
              <a:t>Removable B-Lynch </a:t>
            </a:r>
            <a:r>
              <a:rPr lang="en-US" dirty="0"/>
              <a:t>compression suture</a:t>
            </a:r>
            <a:endParaRPr lang="en-US" dirty="0" smtClean="0"/>
          </a:p>
          <a:p>
            <a:r>
              <a:rPr lang="en-US" dirty="0" smtClean="0"/>
              <a:t>Removable Hyman compression suture</a:t>
            </a:r>
            <a:endParaRPr lang="en-US" dirty="0"/>
          </a:p>
          <a:p>
            <a:endParaRPr lang="en-US" dirty="0"/>
          </a:p>
          <a:p>
            <a:endParaRPr lang="en-US" dirty="0"/>
          </a:p>
        </p:txBody>
      </p:sp>
    </p:spTree>
    <p:extLst>
      <p:ext uri="{BB962C8B-B14F-4D97-AF65-F5344CB8AC3E}">
        <p14:creationId xmlns:p14="http://schemas.microsoft.com/office/powerpoint/2010/main" val="223868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9454" y="3833134"/>
            <a:ext cx="4978772" cy="220889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354" y="2851102"/>
            <a:ext cx="4006685" cy="295914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627" y="1047750"/>
            <a:ext cx="6127845" cy="27853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739" y="365125"/>
            <a:ext cx="5814603" cy="2219314"/>
          </a:xfrm>
          <a:prstGeom prst="rect">
            <a:avLst/>
          </a:prstGeom>
        </p:spPr>
      </p:pic>
    </p:spTree>
    <p:extLst>
      <p:ext uri="{BB962C8B-B14F-4D97-AF65-F5344CB8AC3E}">
        <p14:creationId xmlns:p14="http://schemas.microsoft.com/office/powerpoint/2010/main" val="148958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331" y="518616"/>
            <a:ext cx="10630469" cy="1637730"/>
          </a:xfrm>
        </p:spPr>
        <p:txBody>
          <a:bodyPr>
            <a:normAutofit fontScale="90000"/>
          </a:bodyPr>
          <a:lstStyle/>
          <a:p>
            <a:r>
              <a:rPr lang="en-US" b="1" dirty="0" smtClean="0"/>
              <a:t/>
            </a:r>
            <a:br>
              <a:rPr lang="en-US" b="1" dirty="0" smtClean="0"/>
            </a:br>
            <a:r>
              <a:rPr lang="en-US" b="1" dirty="0" smtClean="0"/>
              <a:t>“A </a:t>
            </a:r>
            <a:r>
              <a:rPr lang="en-US" b="1" dirty="0"/>
              <a:t>new removable uterine compression by a brace suture in the management of severe postpartum hemorrhage”</a:t>
            </a:r>
            <a:br>
              <a:rPr lang="en-US" b="1" dirty="0"/>
            </a:br>
            <a:endParaRPr lang="en-US" dirty="0"/>
          </a:p>
        </p:txBody>
      </p:sp>
      <p:sp>
        <p:nvSpPr>
          <p:cNvPr id="3" name="Content Placeholder 2"/>
          <p:cNvSpPr>
            <a:spLocks noGrp="1"/>
          </p:cNvSpPr>
          <p:nvPr>
            <p:ph idx="1"/>
          </p:nvPr>
        </p:nvSpPr>
        <p:spPr>
          <a:xfrm>
            <a:off x="838200" y="1924335"/>
            <a:ext cx="10515600" cy="4252628"/>
          </a:xfrm>
        </p:spPr>
        <p:txBody>
          <a:bodyPr>
            <a:normAutofit lnSpcReduction="10000"/>
          </a:bodyPr>
          <a:lstStyle/>
          <a:p>
            <a:endParaRPr lang="en-US" dirty="0"/>
          </a:p>
          <a:p>
            <a:r>
              <a:rPr lang="en-US" dirty="0"/>
              <a:t>ORIGINAL RESEARCH ARTICLE</a:t>
            </a:r>
          </a:p>
          <a:p>
            <a:r>
              <a:rPr lang="en-US" dirty="0"/>
              <a:t>published: 17 November 2014</a:t>
            </a:r>
          </a:p>
          <a:p>
            <a:r>
              <a:rPr lang="en-US" dirty="0" err="1" smtClean="0"/>
              <a:t>Abderrahim</a:t>
            </a:r>
            <a:r>
              <a:rPr lang="en-US" dirty="0" smtClean="0"/>
              <a:t> </a:t>
            </a:r>
            <a:r>
              <a:rPr lang="en-US" dirty="0" err="1"/>
              <a:t>Aboulfalah</a:t>
            </a:r>
            <a:r>
              <a:rPr lang="en-US" dirty="0"/>
              <a:t>*, </a:t>
            </a:r>
            <a:r>
              <a:rPr lang="en-US" dirty="0" err="1"/>
              <a:t>Bouchra</a:t>
            </a:r>
            <a:r>
              <a:rPr lang="en-US" dirty="0"/>
              <a:t> </a:t>
            </a:r>
            <a:r>
              <a:rPr lang="en-US" dirty="0" err="1"/>
              <a:t>Fakhir</a:t>
            </a:r>
            <a:r>
              <a:rPr lang="en-US" dirty="0" smtClean="0"/>
              <a:t>, </a:t>
            </a:r>
            <a:r>
              <a:rPr lang="en-US" dirty="0" err="1" smtClean="0"/>
              <a:t>Yassir</a:t>
            </a:r>
            <a:r>
              <a:rPr lang="en-US" dirty="0" smtClean="0"/>
              <a:t> </a:t>
            </a:r>
            <a:r>
              <a:rPr lang="en-US" dirty="0" err="1"/>
              <a:t>Ait</a:t>
            </a:r>
            <a:r>
              <a:rPr lang="en-US" dirty="0"/>
              <a:t> Ben </a:t>
            </a:r>
            <a:r>
              <a:rPr lang="en-US" dirty="0" err="1"/>
              <a:t>Kaddour</a:t>
            </a:r>
            <a:r>
              <a:rPr lang="en-US" dirty="0"/>
              <a:t> , Hamid </a:t>
            </a:r>
            <a:r>
              <a:rPr lang="en-US" dirty="0" err="1"/>
              <a:t>Asmouki</a:t>
            </a:r>
            <a:r>
              <a:rPr lang="en-US" dirty="0"/>
              <a:t> </a:t>
            </a:r>
            <a:r>
              <a:rPr lang="en-US" dirty="0" smtClean="0"/>
              <a:t>and </a:t>
            </a:r>
            <a:r>
              <a:rPr lang="en-US" dirty="0" err="1" smtClean="0"/>
              <a:t>Abderraouf</a:t>
            </a:r>
            <a:r>
              <a:rPr lang="en-US" dirty="0" smtClean="0"/>
              <a:t> </a:t>
            </a:r>
            <a:r>
              <a:rPr lang="en-US" dirty="0" err="1"/>
              <a:t>Soummani</a:t>
            </a:r>
            <a:endParaRPr lang="en-US" dirty="0"/>
          </a:p>
          <a:p>
            <a:r>
              <a:rPr lang="en-US" dirty="0"/>
              <a:t>Department of Gynecology and Obstetrics</a:t>
            </a:r>
            <a:r>
              <a:rPr lang="en-US" dirty="0" smtClean="0"/>
              <a:t>,</a:t>
            </a:r>
          </a:p>
          <a:p>
            <a:r>
              <a:rPr lang="en-US" dirty="0" smtClean="0"/>
              <a:t> </a:t>
            </a:r>
            <a:r>
              <a:rPr lang="en-US" dirty="0"/>
              <a:t>University Hospital Mohammed VI, </a:t>
            </a:r>
            <a:endParaRPr lang="en-US" dirty="0" smtClean="0"/>
          </a:p>
          <a:p>
            <a:r>
              <a:rPr lang="en-US" dirty="0" smtClean="0"/>
              <a:t>Marrakech,</a:t>
            </a:r>
          </a:p>
          <a:p>
            <a:r>
              <a:rPr lang="en-US" dirty="0" smtClean="0"/>
              <a:t> </a:t>
            </a:r>
            <a:r>
              <a:rPr lang="en-US" dirty="0" err="1" smtClean="0"/>
              <a:t>Morocc</a:t>
            </a:r>
            <a:endParaRPr lang="en-US" dirty="0"/>
          </a:p>
        </p:txBody>
      </p:sp>
    </p:spTree>
    <p:extLst>
      <p:ext uri="{BB962C8B-B14F-4D97-AF65-F5344CB8AC3E}">
        <p14:creationId xmlns:p14="http://schemas.microsoft.com/office/powerpoint/2010/main" val="315178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Surgical technique description</a:t>
            </a:r>
            <a:br>
              <a:rPr lang="en-US" b="1" dirty="0" smtClean="0"/>
            </a:br>
            <a:endParaRPr lang="en-US" dirty="0"/>
          </a:p>
        </p:txBody>
      </p:sp>
      <p:sp>
        <p:nvSpPr>
          <p:cNvPr id="3" name="Content Placeholder 2"/>
          <p:cNvSpPr>
            <a:spLocks noGrp="1"/>
          </p:cNvSpPr>
          <p:nvPr>
            <p:ph idx="1"/>
          </p:nvPr>
        </p:nvSpPr>
        <p:spPr/>
        <p:txBody>
          <a:bodyPr/>
          <a:lstStyle/>
          <a:p>
            <a:r>
              <a:rPr lang="en-US" dirty="0" smtClean="0"/>
              <a:t>The principle of the technique is a removable uterine brace suture, which compresses uterus against the pubis.</a:t>
            </a:r>
          </a:p>
          <a:p>
            <a:endParaRPr lang="en-US" dirty="0"/>
          </a:p>
        </p:txBody>
      </p:sp>
    </p:spTree>
    <p:extLst>
      <p:ext uri="{BB962C8B-B14F-4D97-AF65-F5344CB8AC3E}">
        <p14:creationId xmlns:p14="http://schemas.microsoft.com/office/powerpoint/2010/main" val="1269022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2738</Words>
  <Application>Microsoft Office PowerPoint</Application>
  <PresentationFormat>Widescreen</PresentationFormat>
  <Paragraphs>222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3 New Removable Uterine Compression  Sutures( RUCS)</vt:lpstr>
      <vt:lpstr>PowerPoint Presentation</vt:lpstr>
      <vt:lpstr>PowerPoint Presentation</vt:lpstr>
      <vt:lpstr>PowerPoint Presentation</vt:lpstr>
      <vt:lpstr>PowerPoint Presentation</vt:lpstr>
      <vt:lpstr>PowerPoint Presentation</vt:lpstr>
      <vt:lpstr>PowerPoint Presentation</vt:lpstr>
      <vt:lpstr> “A new removable uterine compression by a brace suture in the management of severe postpartum hemorrhage” </vt:lpstr>
      <vt:lpstr>Surgical technique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Results </vt:lpstr>
      <vt:lpstr>Discussion </vt:lpstr>
      <vt:lpstr>PowerPoint Presentation</vt:lpstr>
      <vt:lpstr>PowerPoint Presentation</vt:lpstr>
      <vt:lpstr>Modification Of Aboulfalah Removable Uterine Compression  Brace Suture </vt:lpstr>
      <vt:lpstr>Conclusion </vt:lpstr>
      <vt:lpstr>Removable B-Lynch Suture</vt:lpstr>
      <vt:lpstr>PowerPoint Presentation</vt:lpstr>
      <vt:lpstr>Removable Hayman Suture</vt:lpstr>
      <vt:lpstr>Removing the stitches </vt:lpstr>
      <vt:lpstr>PowerPoint Presentation</vt:lpstr>
      <vt:lpstr> Discussion </vt:lpstr>
      <vt:lpstr>PowerPoint Presentation</vt:lpstr>
      <vt:lpstr>PowerPoint Presentation</vt:lpstr>
      <vt:lpstr>PowerPoint Presentation</vt:lpstr>
      <vt:lpstr>PowerPoint Presentation</vt:lpstr>
      <vt:lpstr>PowerPoint Presentation</vt:lpstr>
      <vt:lpstr>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removable  uterine compression sutures</dc:title>
  <dc:creator>MHennawy</dc:creator>
  <cp:lastModifiedBy>MHennawy</cp:lastModifiedBy>
  <cp:revision>45</cp:revision>
  <dcterms:created xsi:type="dcterms:W3CDTF">2017-09-13T21:59:32Z</dcterms:created>
  <dcterms:modified xsi:type="dcterms:W3CDTF">2017-09-16T18:09:47Z</dcterms:modified>
</cp:coreProperties>
</file>