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7" r:id="rId3"/>
    <p:sldId id="276" r:id="rId4"/>
    <p:sldId id="332" r:id="rId5"/>
    <p:sldId id="258" r:id="rId6"/>
    <p:sldId id="335" r:id="rId7"/>
    <p:sldId id="286" r:id="rId8"/>
    <p:sldId id="260" r:id="rId9"/>
    <p:sldId id="266" r:id="rId10"/>
    <p:sldId id="290" r:id="rId11"/>
    <p:sldId id="278" r:id="rId12"/>
    <p:sldId id="279" r:id="rId13"/>
    <p:sldId id="289" r:id="rId14"/>
    <p:sldId id="333" r:id="rId15"/>
    <p:sldId id="320" r:id="rId16"/>
    <p:sldId id="284" r:id="rId17"/>
    <p:sldId id="293" r:id="rId18"/>
    <p:sldId id="261" r:id="rId19"/>
    <p:sldId id="263" r:id="rId20"/>
    <p:sldId id="309" r:id="rId21"/>
    <p:sldId id="310" r:id="rId22"/>
    <p:sldId id="311" r:id="rId23"/>
    <p:sldId id="312" r:id="rId24"/>
    <p:sldId id="341" r:id="rId25"/>
    <p:sldId id="313" r:id="rId26"/>
    <p:sldId id="330" r:id="rId27"/>
    <p:sldId id="345" r:id="rId28"/>
    <p:sldId id="315" r:id="rId29"/>
    <p:sldId id="323" r:id="rId30"/>
    <p:sldId id="336" r:id="rId31"/>
    <p:sldId id="344" r:id="rId32"/>
    <p:sldId id="317" r:id="rId33"/>
    <p:sldId id="318" r:id="rId34"/>
    <p:sldId id="322" r:id="rId35"/>
    <p:sldId id="319" r:id="rId36"/>
    <p:sldId id="298" r:id="rId37"/>
    <p:sldId id="346" r:id="rId38"/>
    <p:sldId id="326" r:id="rId39"/>
    <p:sldId id="299" r:id="rId40"/>
    <p:sldId id="300" r:id="rId41"/>
    <p:sldId id="288" r:id="rId42"/>
    <p:sldId id="328" r:id="rId43"/>
    <p:sldId id="301" r:id="rId44"/>
    <p:sldId id="302" r:id="rId45"/>
    <p:sldId id="30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5AB12-65E2-463B-88A3-06D08BB272C4}" type="datetimeFigureOut">
              <a:rPr lang="en-US" smtClean="0"/>
              <a:t>07-Feb-18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89EE7-ED5F-490F-9DAD-4BC6B599A0FA}" type="slidenum">
              <a:rPr lang="en-US" smtClean="0"/>
              <a:t>‹#›</a:t>
            </a:fld>
            <a:endParaRPr lang="en-US"/>
          </a:p>
        </p:txBody>
      </p:sp>
    </p:spTree>
    <p:extLst>
      <p:ext uri="{BB962C8B-B14F-4D97-AF65-F5344CB8AC3E}">
        <p14:creationId xmlns:p14="http://schemas.microsoft.com/office/powerpoint/2010/main" val="139517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07-Feb-18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609600"/>
            <a:ext cx="4267200" cy="2057400"/>
          </a:xfrm>
        </p:spPr>
        <p:txBody>
          <a:bodyPr>
            <a:noAutofit/>
          </a:bodyPr>
          <a:lstStyle/>
          <a:p>
            <a:r>
              <a:rPr lang="en-US" sz="5400" b="1" dirty="0" smtClean="0">
                <a:solidFill>
                  <a:srgbClr val="FF0000"/>
                </a:solidFill>
              </a:rPr>
              <a:t>Preeclampsia</a:t>
            </a:r>
            <a:endParaRPr lang="en-US" sz="5400" b="1" dirty="0">
              <a:solidFill>
                <a:srgbClr val="FF0000"/>
              </a:solidFill>
            </a:endParaRPr>
          </a:p>
        </p:txBody>
      </p:sp>
      <p:sp>
        <p:nvSpPr>
          <p:cNvPr id="3" name="Subtitle 2"/>
          <p:cNvSpPr>
            <a:spLocks noGrp="1"/>
          </p:cNvSpPr>
          <p:nvPr>
            <p:ph type="subTitle" idx="1"/>
          </p:nvPr>
        </p:nvSpPr>
        <p:spPr>
          <a:xfrm>
            <a:off x="228600" y="4800600"/>
            <a:ext cx="5334000" cy="1752600"/>
          </a:xfrm>
        </p:spPr>
        <p:txBody>
          <a:bodyPr>
            <a:normAutofit fontScale="70000" lnSpcReduction="20000"/>
          </a:bodyPr>
          <a:lstStyle/>
          <a:p>
            <a:r>
              <a:rPr lang="en-US" sz="3600" b="1" dirty="0">
                <a:solidFill>
                  <a:srgbClr val="002060"/>
                </a:solidFill>
              </a:rPr>
              <a:t>Muhammad  M  Al </a:t>
            </a:r>
            <a:r>
              <a:rPr lang="en-US" sz="3600" b="1" dirty="0" err="1">
                <a:solidFill>
                  <a:srgbClr val="002060"/>
                </a:solidFill>
              </a:rPr>
              <a:t>Hennawy</a:t>
            </a:r>
            <a:endParaRPr lang="en-US" sz="3600" b="1" dirty="0">
              <a:solidFill>
                <a:srgbClr val="002060"/>
              </a:solidFill>
            </a:endParaRPr>
          </a:p>
          <a:p>
            <a:r>
              <a:rPr lang="en-US" b="1" dirty="0">
                <a:solidFill>
                  <a:srgbClr val="FF0000"/>
                </a:solidFill>
              </a:rPr>
              <a:t>Consultant Obstetrician &amp; </a:t>
            </a:r>
            <a:r>
              <a:rPr lang="en-US" b="1" dirty="0" err="1">
                <a:solidFill>
                  <a:srgbClr val="FF0000"/>
                </a:solidFill>
              </a:rPr>
              <a:t>Gynacologist</a:t>
            </a:r>
            <a:endParaRPr lang="en-US" b="1" dirty="0">
              <a:solidFill>
                <a:srgbClr val="FF0000"/>
              </a:solidFill>
            </a:endParaRPr>
          </a:p>
          <a:p>
            <a:r>
              <a:rPr lang="en-US" b="1" dirty="0" err="1"/>
              <a:t>Ras</a:t>
            </a:r>
            <a:r>
              <a:rPr lang="en-US" b="1" dirty="0"/>
              <a:t> El Bar Central Hospital ,</a:t>
            </a:r>
          </a:p>
          <a:p>
            <a:r>
              <a:rPr lang="en-US" b="1" dirty="0"/>
              <a:t> Dumyat </a:t>
            </a:r>
            <a:r>
              <a:rPr lang="en-US" b="1" dirty="0" err="1"/>
              <a:t>Specialised</a:t>
            </a:r>
            <a:r>
              <a:rPr lang="en-US" b="1" dirty="0"/>
              <a:t> Hospital ,</a:t>
            </a:r>
          </a:p>
          <a:p>
            <a:r>
              <a:rPr lang="en-US" b="1" dirty="0"/>
              <a:t> Egypt</a:t>
            </a:r>
            <a:endParaRPr lang="en-US" dirty="0"/>
          </a:p>
          <a:p>
            <a:endParaRPr lang="en-US" dirty="0"/>
          </a:p>
        </p:txBody>
      </p:sp>
      <p:pic>
        <p:nvPicPr>
          <p:cNvPr id="4" name="Picture 7" descr="mmhennawy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8" y="0"/>
            <a:ext cx="2850104"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eaLnBrk="1" hangingPunct="1"/>
            <a:r>
              <a:rPr lang="en-US" altLang="en-US" smtClean="0"/>
              <a:t>Pathophysiology</a:t>
            </a:r>
          </a:p>
        </p:txBody>
      </p:sp>
      <p:sp>
        <p:nvSpPr>
          <p:cNvPr id="3" name="Content Placeholder 2"/>
          <p:cNvSpPr>
            <a:spLocks noGrp="1"/>
          </p:cNvSpPr>
          <p:nvPr>
            <p:ph idx="1"/>
          </p:nvPr>
        </p:nvSpPr>
        <p:spPr/>
        <p:txBody>
          <a:bodyPr rtlCol="0">
            <a:normAutofit fontScale="70000" lnSpcReduction="20000"/>
          </a:bodyPr>
          <a:lstStyle/>
          <a:p>
            <a:pPr>
              <a:defRPr/>
            </a:pPr>
            <a:r>
              <a:rPr lang="en-US" dirty="0" smtClean="0">
                <a:solidFill>
                  <a:srgbClr val="FF0000"/>
                </a:solidFill>
              </a:rPr>
              <a:t>The precise mechanism for the development of preeclampsia is unknown</a:t>
            </a:r>
          </a:p>
          <a:p>
            <a:pPr>
              <a:defRPr/>
            </a:pPr>
            <a:r>
              <a:rPr lang="en-US" dirty="0" smtClean="0">
                <a:solidFill>
                  <a:schemeClr val="tx2">
                    <a:lumMod val="75000"/>
                  </a:schemeClr>
                </a:solidFill>
              </a:rPr>
              <a:t>The </a:t>
            </a:r>
            <a:r>
              <a:rPr lang="en-US" dirty="0" err="1" smtClean="0">
                <a:solidFill>
                  <a:schemeClr val="tx2">
                    <a:lumMod val="75000"/>
                  </a:schemeClr>
                </a:solidFill>
              </a:rPr>
              <a:t>pathophysiology</a:t>
            </a:r>
            <a:r>
              <a:rPr lang="en-US" dirty="0" smtClean="0">
                <a:solidFill>
                  <a:schemeClr val="tx2">
                    <a:lumMod val="75000"/>
                  </a:schemeClr>
                </a:solidFill>
              </a:rPr>
              <a:t> of preeclampsia likely involves both maternal and fetal/placental factors</a:t>
            </a:r>
            <a:r>
              <a:rPr lang="en-US" dirty="0" smtClean="0"/>
              <a:t>.</a:t>
            </a:r>
            <a:endParaRPr lang="en-US" dirty="0" smtClean="0">
              <a:solidFill>
                <a:srgbClr val="FF0000"/>
              </a:solidFill>
            </a:endParaRPr>
          </a:p>
          <a:p>
            <a:pPr>
              <a:defRPr/>
            </a:pPr>
            <a:r>
              <a:rPr lang="en-US" dirty="0" smtClean="0"/>
              <a:t>A major component in the development of preeclampsia is the excessive placental production  of antagonists to both vascular epithelial growth factors( VEGF) and transforming growth </a:t>
            </a:r>
            <a:r>
              <a:rPr lang="en-US" dirty="0" err="1" smtClean="0"/>
              <a:t>factorB</a:t>
            </a:r>
            <a:r>
              <a:rPr lang="en-US" dirty="0" smtClean="0"/>
              <a:t> ( TGF-B ) </a:t>
            </a:r>
          </a:p>
          <a:p>
            <a:pPr>
              <a:defRPr/>
            </a:pPr>
            <a:r>
              <a:rPr lang="en-US" dirty="0" smtClean="0"/>
              <a:t>These antagonists to VEGF and TGF-B  disrupt endothelial and renal glomerular function resulting in edema , hypertension and proteinuria </a:t>
            </a:r>
          </a:p>
          <a:p>
            <a:pPr>
              <a:defRPr/>
            </a:pPr>
            <a:r>
              <a:rPr lang="en-US" dirty="0" smtClean="0"/>
              <a:t>In addition there appears to be  a heritable component and oxidative stress and abnormal placental implantation can further increase the risk of developing the disease</a:t>
            </a:r>
            <a:endParaRPr lang="en-US" dirty="0"/>
          </a:p>
        </p:txBody>
      </p:sp>
    </p:spTree>
    <p:extLst>
      <p:ext uri="{BB962C8B-B14F-4D97-AF65-F5344CB8AC3E}">
        <p14:creationId xmlns:p14="http://schemas.microsoft.com/office/powerpoint/2010/main" val="89159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143001" y="304800"/>
            <a:ext cx="6288881" cy="914400"/>
          </a:xfrm>
        </p:spPr>
        <p:txBody>
          <a:bodyPr/>
          <a:lstStyle/>
          <a:p>
            <a:pPr eaLnBrk="1" hangingPunct="1">
              <a:defRPr/>
            </a:pPr>
            <a:r>
              <a:rPr lang="en-US" sz="4000" dirty="0" err="1"/>
              <a:t>Aetiology</a:t>
            </a:r>
            <a:r>
              <a:rPr lang="en-US" sz="4000" dirty="0"/>
              <a:t> of </a:t>
            </a:r>
            <a:r>
              <a:rPr lang="en-US" sz="4000" dirty="0" smtClean="0"/>
              <a:t>preeclampsia</a:t>
            </a:r>
            <a:endParaRPr lang="en-US" dirty="0" smtClean="0">
              <a:solidFill>
                <a:srgbClr val="990033"/>
              </a:solidFill>
            </a:endParaRPr>
          </a:p>
        </p:txBody>
      </p:sp>
      <p:sp>
        <p:nvSpPr>
          <p:cNvPr id="7171" name="Rectangle 3"/>
          <p:cNvSpPr>
            <a:spLocks noGrp="1" noRot="1" noChangeArrowheads="1"/>
          </p:cNvSpPr>
          <p:nvPr>
            <p:ph type="body" idx="1"/>
          </p:nvPr>
        </p:nvSpPr>
        <p:spPr>
          <a:xfrm>
            <a:off x="304800" y="1295400"/>
            <a:ext cx="8229600" cy="4953000"/>
          </a:xfrm>
        </p:spPr>
        <p:txBody>
          <a:bodyPr>
            <a:normAutofit fontScale="85000" lnSpcReduction="20000"/>
          </a:bodyPr>
          <a:lstStyle/>
          <a:p>
            <a:pPr algn="ctr" eaLnBrk="1" hangingPunct="1">
              <a:buFont typeface="Wingdings" panose="05000000000000000000" pitchFamily="2" charset="2"/>
              <a:buNone/>
              <a:defRPr/>
            </a:pPr>
            <a:r>
              <a:rPr lang="en-US" dirty="0" smtClean="0">
                <a:solidFill>
                  <a:srgbClr val="554545"/>
                </a:solidFill>
              </a:rPr>
              <a:t>(</a:t>
            </a:r>
            <a:r>
              <a:rPr lang="en-US" dirty="0" smtClean="0"/>
              <a:t>Genetic predisposition</a:t>
            </a:r>
            <a:r>
              <a:rPr lang="en-US" dirty="0" smtClean="0">
                <a:solidFill>
                  <a:srgbClr val="554545"/>
                </a:solidFill>
              </a:rPr>
              <a:t>)</a:t>
            </a:r>
          </a:p>
          <a:p>
            <a:pPr algn="ctr" eaLnBrk="1" hangingPunct="1">
              <a:buFont typeface="Wingdings" panose="05000000000000000000" pitchFamily="2" charset="2"/>
              <a:buNone/>
              <a:defRPr/>
            </a:pPr>
            <a:r>
              <a:rPr lang="en-US" dirty="0" smtClean="0">
                <a:solidFill>
                  <a:srgbClr val="554545"/>
                </a:solidFill>
              </a:rPr>
              <a:t>(</a:t>
            </a:r>
            <a:r>
              <a:rPr lang="en-US" dirty="0" smtClean="0"/>
              <a:t>Abnormal immunological response</a:t>
            </a:r>
            <a:r>
              <a:rPr lang="en-US" dirty="0" smtClean="0">
                <a:solidFill>
                  <a:srgbClr val="554545"/>
                </a:solidFill>
              </a:rPr>
              <a:t>)</a:t>
            </a:r>
          </a:p>
          <a:p>
            <a:pPr algn="ctr" eaLnBrk="1" hangingPunct="1">
              <a:buFont typeface="Wingdings" panose="05000000000000000000" pitchFamily="2" charset="2"/>
              <a:buNone/>
              <a:defRPr/>
            </a:pPr>
            <a:r>
              <a:rPr lang="en-US" dirty="0" smtClean="0">
                <a:solidFill>
                  <a:srgbClr val="554545"/>
                </a:solidFill>
              </a:rPr>
              <a:t>(</a:t>
            </a:r>
            <a:r>
              <a:rPr lang="en-US" dirty="0" smtClean="0"/>
              <a:t>Deficient </a:t>
            </a:r>
            <a:r>
              <a:rPr lang="en-US" dirty="0" err="1" smtClean="0"/>
              <a:t>trophoplast</a:t>
            </a:r>
            <a:r>
              <a:rPr lang="en-US" dirty="0" smtClean="0"/>
              <a:t> invasion</a:t>
            </a:r>
            <a:r>
              <a:rPr lang="en-US" dirty="0" smtClean="0">
                <a:solidFill>
                  <a:srgbClr val="554545"/>
                </a:solidFill>
              </a:rPr>
              <a:t>)</a:t>
            </a:r>
          </a:p>
          <a:p>
            <a:pPr algn="ctr" eaLnBrk="1" hangingPunct="1">
              <a:buFont typeface="Wingdings" panose="05000000000000000000" pitchFamily="2" charset="2"/>
              <a:buNone/>
              <a:defRPr/>
            </a:pPr>
            <a:r>
              <a:rPr lang="en-US" dirty="0" smtClean="0">
                <a:solidFill>
                  <a:srgbClr val="554545"/>
                </a:solidFill>
              </a:rPr>
              <a:t>(</a:t>
            </a:r>
            <a:r>
              <a:rPr lang="en-US" dirty="0" err="1" smtClean="0"/>
              <a:t>Hypoperfused</a:t>
            </a:r>
            <a:r>
              <a:rPr lang="en-US" dirty="0" smtClean="0"/>
              <a:t> placenta</a:t>
            </a:r>
            <a:r>
              <a:rPr lang="en-US" dirty="0" smtClean="0">
                <a:solidFill>
                  <a:srgbClr val="554545"/>
                </a:solidFill>
              </a:rPr>
              <a:t>)</a:t>
            </a:r>
          </a:p>
          <a:p>
            <a:pPr algn="ctr" eaLnBrk="1" hangingPunct="1">
              <a:buFont typeface="Wingdings" panose="05000000000000000000" pitchFamily="2" charset="2"/>
              <a:buNone/>
              <a:defRPr/>
            </a:pPr>
            <a:r>
              <a:rPr lang="en-US" dirty="0" smtClean="0">
                <a:solidFill>
                  <a:srgbClr val="554545"/>
                </a:solidFill>
              </a:rPr>
              <a:t>(</a:t>
            </a:r>
            <a:r>
              <a:rPr lang="en-US" dirty="0" smtClean="0"/>
              <a:t>Circulating factors</a:t>
            </a:r>
            <a:r>
              <a:rPr lang="en-US" dirty="0" smtClean="0">
                <a:solidFill>
                  <a:srgbClr val="554545"/>
                </a:solidFill>
              </a:rPr>
              <a:t>)</a:t>
            </a:r>
          </a:p>
          <a:p>
            <a:pPr algn="ctr" eaLnBrk="1" hangingPunct="1">
              <a:buFont typeface="Wingdings" panose="05000000000000000000" pitchFamily="2" charset="2"/>
              <a:buNone/>
              <a:defRPr/>
            </a:pPr>
            <a:r>
              <a:rPr lang="en-US" dirty="0" smtClean="0">
                <a:solidFill>
                  <a:srgbClr val="554545"/>
                </a:solidFill>
              </a:rPr>
              <a:t>(</a:t>
            </a:r>
            <a:r>
              <a:rPr lang="en-US" dirty="0" smtClean="0"/>
              <a:t>Vascular endothelial cell activation</a:t>
            </a:r>
            <a:r>
              <a:rPr lang="en-US" dirty="0" smtClean="0">
                <a:solidFill>
                  <a:srgbClr val="554545"/>
                </a:solidFill>
              </a:rPr>
              <a:t>)</a:t>
            </a:r>
          </a:p>
          <a:p>
            <a:pPr algn="ctr">
              <a:buNone/>
              <a:defRPr/>
            </a:pPr>
            <a:r>
              <a:rPr lang="en-US" dirty="0" smtClean="0"/>
              <a:t>Generalized vasospasm     Activation of coagulation system Abnormal </a:t>
            </a:r>
            <a:r>
              <a:rPr lang="en-US" dirty="0" err="1" smtClean="0"/>
              <a:t>hemostasis</a:t>
            </a:r>
            <a:r>
              <a:rPr lang="en-US" dirty="0" smtClean="0"/>
              <a:t>     Altered </a:t>
            </a:r>
            <a:r>
              <a:rPr lang="en-US" dirty="0" err="1" smtClean="0"/>
              <a:t>thromboxane</a:t>
            </a:r>
            <a:r>
              <a:rPr lang="en-US" dirty="0" smtClean="0"/>
              <a:t>-to-</a:t>
            </a:r>
            <a:r>
              <a:rPr lang="en-US" dirty="0" err="1" smtClean="0"/>
              <a:t>prostacyclin</a:t>
            </a:r>
            <a:r>
              <a:rPr lang="en-US" dirty="0" smtClean="0"/>
              <a:t> ratio     Endothelial cell injury    Abnormal </a:t>
            </a:r>
            <a:r>
              <a:rPr lang="en-US" dirty="0" err="1" smtClean="0"/>
              <a:t>hemodynamics</a:t>
            </a:r>
            <a:r>
              <a:rPr lang="en-US" dirty="0" smtClean="0"/>
              <a:t>         Reduced </a:t>
            </a:r>
            <a:r>
              <a:rPr lang="en-US" dirty="0" err="1" smtClean="0"/>
              <a:t>uteroplacental</a:t>
            </a:r>
            <a:r>
              <a:rPr lang="en-US" dirty="0" smtClean="0"/>
              <a:t> blood flow</a:t>
            </a:r>
            <a:endParaRPr lang="en-US" dirty="0" smtClean="0">
              <a:solidFill>
                <a:srgbClr val="554545"/>
              </a:solidFill>
            </a:endParaRPr>
          </a:p>
          <a:p>
            <a:pPr algn="ctr" eaLnBrk="1" hangingPunct="1">
              <a:buFont typeface="Wingdings" panose="05000000000000000000" pitchFamily="2" charset="2"/>
              <a:buNone/>
              <a:defRPr/>
            </a:pPr>
            <a:r>
              <a:rPr lang="en-US" dirty="0" smtClean="0">
                <a:solidFill>
                  <a:srgbClr val="554545"/>
                </a:solidFill>
              </a:rPr>
              <a:t>(</a:t>
            </a:r>
            <a:r>
              <a:rPr lang="en-US" dirty="0" smtClean="0"/>
              <a:t>Clinical manifestations of the disease</a:t>
            </a:r>
            <a:r>
              <a:rPr lang="en-US" dirty="0" smtClean="0">
                <a:solidFill>
                  <a:srgbClr val="554545"/>
                </a:solidFill>
              </a:rPr>
              <a:t>)</a:t>
            </a:r>
          </a:p>
          <a:p>
            <a:pPr algn="ctr" eaLnBrk="1" hangingPunct="1">
              <a:buFont typeface="Wingdings" panose="05000000000000000000" pitchFamily="2" charset="2"/>
              <a:buNone/>
              <a:defRPr/>
            </a:pPr>
            <a:endParaRPr lang="en-US" dirty="0" smtClean="0"/>
          </a:p>
        </p:txBody>
      </p:sp>
      <p:sp>
        <p:nvSpPr>
          <p:cNvPr id="7172" name="Line 5"/>
          <p:cNvSpPr>
            <a:spLocks noChangeShapeType="1"/>
          </p:cNvSpPr>
          <p:nvPr/>
        </p:nvSpPr>
        <p:spPr bwMode="auto">
          <a:xfrm>
            <a:off x="4572000" y="2438400"/>
            <a:ext cx="0" cy="228600"/>
          </a:xfrm>
          <a:prstGeom prst="line">
            <a:avLst/>
          </a:prstGeom>
          <a:noFill/>
          <a:ln w="9525">
            <a:solidFill>
              <a:srgbClr val="FF66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73" name="Line 6"/>
          <p:cNvSpPr>
            <a:spLocks noChangeShapeType="1"/>
          </p:cNvSpPr>
          <p:nvPr/>
        </p:nvSpPr>
        <p:spPr bwMode="auto">
          <a:xfrm>
            <a:off x="4572000" y="2971800"/>
            <a:ext cx="0" cy="228600"/>
          </a:xfrm>
          <a:prstGeom prst="line">
            <a:avLst/>
          </a:prstGeom>
          <a:noFill/>
          <a:ln w="9525">
            <a:solidFill>
              <a:srgbClr val="FF66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74" name="Line 10"/>
          <p:cNvSpPr>
            <a:spLocks noChangeShapeType="1"/>
          </p:cNvSpPr>
          <p:nvPr/>
        </p:nvSpPr>
        <p:spPr bwMode="auto">
          <a:xfrm>
            <a:off x="4572000" y="3581400"/>
            <a:ext cx="0" cy="228600"/>
          </a:xfrm>
          <a:prstGeom prst="line">
            <a:avLst/>
          </a:prstGeom>
          <a:noFill/>
          <a:ln w="9525">
            <a:solidFill>
              <a:srgbClr val="FF66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75" name="Line 12"/>
          <p:cNvSpPr>
            <a:spLocks noChangeShapeType="1"/>
          </p:cNvSpPr>
          <p:nvPr/>
        </p:nvSpPr>
        <p:spPr bwMode="auto">
          <a:xfrm>
            <a:off x="4572000" y="4114800"/>
            <a:ext cx="0" cy="304800"/>
          </a:xfrm>
          <a:prstGeom prst="line">
            <a:avLst/>
          </a:prstGeom>
          <a:noFill/>
          <a:ln w="9525">
            <a:solidFill>
              <a:srgbClr val="FF66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76" name="Line 14"/>
          <p:cNvSpPr>
            <a:spLocks noChangeShapeType="1"/>
          </p:cNvSpPr>
          <p:nvPr/>
        </p:nvSpPr>
        <p:spPr bwMode="auto">
          <a:xfrm>
            <a:off x="4572000" y="4724400"/>
            <a:ext cx="0" cy="228600"/>
          </a:xfrm>
          <a:prstGeom prst="line">
            <a:avLst/>
          </a:prstGeom>
          <a:noFill/>
          <a:ln w="9525">
            <a:solidFill>
              <a:srgbClr val="FF66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666891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Prevention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women with history of a delivery at less than   34  0/7 weeks gestation Or with history of preeclampsia in multiple pregnancies</a:t>
            </a:r>
          </a:p>
          <a:p>
            <a:r>
              <a:rPr lang="en-US" dirty="0" smtClean="0"/>
              <a:t>Daily low dose aspirin therapy is suggested</a:t>
            </a:r>
          </a:p>
          <a:p>
            <a:r>
              <a:rPr lang="en-US" dirty="0" smtClean="0"/>
              <a:t>Low dose aspirin is not associated with </a:t>
            </a:r>
            <a:r>
              <a:rPr lang="en-US" dirty="0" err="1" smtClean="0"/>
              <a:t>increasd</a:t>
            </a:r>
            <a:r>
              <a:rPr lang="en-US" dirty="0" smtClean="0"/>
              <a:t> bleeding or placental abruption</a:t>
            </a:r>
          </a:p>
          <a:p>
            <a:r>
              <a:rPr lang="en-US" dirty="0" smtClean="0"/>
              <a:t>Supplementation with antioxidant ( </a:t>
            </a:r>
            <a:r>
              <a:rPr lang="en-US" dirty="0" err="1" smtClean="0"/>
              <a:t>vit</a:t>
            </a:r>
            <a:r>
              <a:rPr lang="en-US" dirty="0" smtClean="0"/>
              <a:t> C , E) or magnesium</a:t>
            </a:r>
          </a:p>
          <a:p>
            <a:r>
              <a:rPr lang="en-US" dirty="0" smtClean="0"/>
              <a:t>folic acid or fish oils or algal oils or garlic  is not recommended in prevention of preeclampsia</a:t>
            </a:r>
          </a:p>
          <a:p>
            <a:r>
              <a:rPr lang="en-US" dirty="0" smtClean="0"/>
              <a:t>Supplementation of calcium in women with preeclampsia is only indicated in those who are calcium deficient</a:t>
            </a:r>
          </a:p>
          <a:p>
            <a:r>
              <a:rPr lang="en-US" dirty="0" smtClean="0"/>
              <a:t>Bed rest and salt restriction are not recommended in prevention </a:t>
            </a:r>
            <a:r>
              <a:rPr lang="en-US" dirty="0" err="1" smtClean="0"/>
              <a:t>pf</a:t>
            </a:r>
            <a:r>
              <a:rPr lang="en-US" dirty="0" smtClean="0"/>
              <a:t> preeclampsia</a:t>
            </a:r>
            <a:endParaRPr lang="en-US" dirty="0"/>
          </a:p>
        </p:txBody>
      </p:sp>
    </p:spTree>
    <p:extLst>
      <p:ext uri="{BB962C8B-B14F-4D97-AF65-F5344CB8AC3E}">
        <p14:creationId xmlns:p14="http://schemas.microsoft.com/office/powerpoint/2010/main" val="230697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3600" dirty="0" smtClean="0"/>
              <a:t/>
            </a:r>
            <a:br>
              <a:rPr lang="en-US" sz="3600" dirty="0" smtClean="0"/>
            </a:br>
            <a:r>
              <a:rPr lang="en-US" sz="3600" dirty="0" smtClean="0"/>
              <a:t>Preeclampsia Cannot Reliably Be Predicted</a:t>
            </a:r>
            <a:r>
              <a:rPr lang="en-US" sz="3600" dirty="0"/>
              <a:t>. </a:t>
            </a:r>
            <a:br>
              <a:rPr lang="en-US" sz="3600" dirty="0"/>
            </a:br>
            <a:endParaRPr lang="en-US" sz="3600" dirty="0"/>
          </a:p>
        </p:txBody>
      </p:sp>
      <p:sp>
        <p:nvSpPr>
          <p:cNvPr id="7171" name="Content Placeholder 2"/>
          <p:cNvSpPr>
            <a:spLocks noGrp="1"/>
          </p:cNvSpPr>
          <p:nvPr>
            <p:ph idx="1"/>
          </p:nvPr>
        </p:nvSpPr>
        <p:spPr>
          <a:xfrm>
            <a:off x="436960" y="1932385"/>
            <a:ext cx="8078390" cy="3631406"/>
          </a:xfrm>
        </p:spPr>
        <p:txBody>
          <a:bodyPr>
            <a:normAutofit fontScale="70000" lnSpcReduction="20000"/>
          </a:bodyPr>
          <a:lstStyle/>
          <a:p>
            <a:pPr eaLnBrk="1" hangingPunct="1"/>
            <a:r>
              <a:rPr lang="en-US" altLang="en-US" smtClean="0">
                <a:solidFill>
                  <a:srgbClr val="FF0000"/>
                </a:solidFill>
              </a:rPr>
              <a:t>There are currently no tests available in early pregnancy that can accurately distinguish women who will go on to develop preeclampsia from those who will not </a:t>
            </a:r>
          </a:p>
          <a:p>
            <a:pPr eaLnBrk="1" hangingPunct="1"/>
            <a:r>
              <a:rPr lang="en-US" altLang="en-US" smtClean="0"/>
              <a:t>The American College of Obstetricians and Gynecologists does not recommend screening to predict preeclampsia beyond </a:t>
            </a:r>
            <a:r>
              <a:rPr lang="en-US" altLang="en-US" smtClean="0">
                <a:solidFill>
                  <a:srgbClr val="FF0000"/>
                </a:solidFill>
              </a:rPr>
              <a:t>obtaining an appropriate medical history to evaluate for risk factors </a:t>
            </a:r>
          </a:p>
          <a:p>
            <a:pPr eaLnBrk="1" hangingPunct="1"/>
            <a:r>
              <a:rPr lang="en-US" altLang="en-US" smtClean="0"/>
              <a:t>For this reason, obstetric care providers focus primarily on early detection of the disease. </a:t>
            </a:r>
          </a:p>
          <a:p>
            <a:pPr eaLnBrk="1" hangingPunct="1"/>
            <a:r>
              <a:rPr lang="en-US" altLang="en-US" smtClean="0"/>
              <a:t>All pregnant women are monitored for evidence of preeclampsia at each of their prenatal visits</a:t>
            </a:r>
          </a:p>
          <a:p>
            <a:pPr eaLnBrk="1" hangingPunct="1"/>
            <a:endParaRPr lang="en-US" altLang="en-US" smtClean="0"/>
          </a:p>
        </p:txBody>
      </p:sp>
    </p:spTree>
    <p:extLst>
      <p:ext uri="{BB962C8B-B14F-4D97-AF65-F5344CB8AC3E}">
        <p14:creationId xmlns:p14="http://schemas.microsoft.com/office/powerpoint/2010/main" val="331967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SCREENING</a:t>
            </a:r>
            <a:r>
              <a:rPr lang="en-US" dirty="0"/>
              <a:t> </a:t>
            </a: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Screening </a:t>
            </a:r>
            <a:r>
              <a:rPr lang="en-US" dirty="0"/>
              <a:t>for traditional risk factors for preeclampsia is of value at the first prenatal visit to identify women at high risk of developing the disease, as these women are offered low-dose </a:t>
            </a:r>
            <a:r>
              <a:rPr lang="en-US" u="sng" dirty="0"/>
              <a:t>aspirin</a:t>
            </a:r>
            <a:r>
              <a:rPr lang="en-US" dirty="0"/>
              <a:t> therapy to reduce their risk of developing the disease. </a:t>
            </a:r>
            <a:endParaRPr lang="en-US" dirty="0" smtClean="0"/>
          </a:p>
          <a:p>
            <a:r>
              <a:rPr lang="en-US" dirty="0" smtClean="0"/>
              <a:t>All </a:t>
            </a:r>
            <a:r>
              <a:rPr lang="en-US" dirty="0"/>
              <a:t>pregnant women are at risk for preeclampsia, and evidence supports routinely screening for the disorder by measuring blood pressure at all provider visits throughout pregnancy </a:t>
            </a:r>
            <a:endParaRPr lang="en-US" dirty="0" smtClean="0"/>
          </a:p>
          <a:p>
            <a:r>
              <a:rPr lang="en-US" dirty="0" smtClean="0"/>
              <a:t>The </a:t>
            </a:r>
            <a:r>
              <a:rPr lang="en-US" dirty="0"/>
              <a:t>value of any laboratory or imaging test for screening has not been established</a:t>
            </a:r>
          </a:p>
        </p:txBody>
      </p:sp>
    </p:spTree>
    <p:extLst>
      <p:ext uri="{BB962C8B-B14F-4D97-AF65-F5344CB8AC3E}">
        <p14:creationId xmlns:p14="http://schemas.microsoft.com/office/powerpoint/2010/main" val="228875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83568" cy="6248400"/>
          </a:xfrm>
        </p:spPr>
      </p:pic>
    </p:spTree>
    <p:extLst>
      <p:ext uri="{BB962C8B-B14F-4D97-AF65-F5344CB8AC3E}">
        <p14:creationId xmlns:p14="http://schemas.microsoft.com/office/powerpoint/2010/main" val="181456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b="1" i="1" dirty="0"/>
              <a:t>Investigations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Complete </a:t>
            </a:r>
            <a:r>
              <a:rPr lang="en-US" dirty="0">
                <a:solidFill>
                  <a:srgbClr val="FF0000"/>
                </a:solidFill>
              </a:rPr>
              <a:t>urine examination</a:t>
            </a:r>
            <a:r>
              <a:rPr lang="en-US" dirty="0"/>
              <a:t>: for proteinuria, pus cells, RBCs, casts, specific gravity, culture and sensitivity. </a:t>
            </a:r>
            <a:endParaRPr lang="sv-SE" sz="4400" dirty="0"/>
          </a:p>
          <a:p>
            <a:r>
              <a:rPr lang="en-US" sz="3300" dirty="0">
                <a:solidFill>
                  <a:srgbClr val="FF0000"/>
                </a:solidFill>
              </a:rPr>
              <a:t>Kidney function tests</a:t>
            </a:r>
            <a:r>
              <a:rPr lang="en-US" sz="3300" dirty="0"/>
              <a:t>: serum uric acid &gt; 6 mg % is abnormal during pregnancy. </a:t>
            </a:r>
            <a:r>
              <a:rPr lang="sv-SE" sz="3300" dirty="0"/>
              <a:t>It is more specific for pre-eclampsia than creatinine. </a:t>
            </a:r>
            <a:r>
              <a:rPr lang="en-US" sz="3300" dirty="0"/>
              <a:t>Serum creatinine level over 1.1 mg/</a:t>
            </a:r>
            <a:r>
              <a:rPr lang="en-US" sz="3300" dirty="0" err="1"/>
              <a:t>dL</a:t>
            </a:r>
            <a:r>
              <a:rPr lang="en-US" sz="3300" dirty="0"/>
              <a:t> </a:t>
            </a:r>
            <a:endParaRPr lang="sv-SE" sz="3300" dirty="0"/>
          </a:p>
          <a:p>
            <a:r>
              <a:rPr lang="en-US" altLang="en-US" sz="3300" dirty="0">
                <a:solidFill>
                  <a:srgbClr val="FF0000"/>
                </a:solidFill>
              </a:rPr>
              <a:t>Liver enzymes </a:t>
            </a:r>
            <a:r>
              <a:rPr lang="en-US" altLang="en-US" sz="3300" dirty="0"/>
              <a:t>(AST of &gt;70 U/L and LDH of &gt;600 U/L) </a:t>
            </a:r>
          </a:p>
          <a:p>
            <a:pPr>
              <a:defRPr/>
            </a:pPr>
            <a:r>
              <a:rPr lang="en-US" sz="3300" dirty="0">
                <a:solidFill>
                  <a:srgbClr val="FF0000"/>
                </a:solidFill>
              </a:rPr>
              <a:t>Hemolysis-related results </a:t>
            </a:r>
            <a:r>
              <a:rPr lang="en-US" sz="3300" dirty="0"/>
              <a:t>are as follows: Abnormal peripheral smear. Indirect bilirubin level over 1.2 mg/</a:t>
            </a:r>
            <a:r>
              <a:rPr lang="en-US" sz="3300" dirty="0" err="1"/>
              <a:t>dL</a:t>
            </a:r>
            <a:r>
              <a:rPr lang="en-US" sz="3300" dirty="0"/>
              <a:t> . LDH level greater than 600 U/L</a:t>
            </a:r>
            <a:endParaRPr lang="sv-SE" sz="3300" dirty="0"/>
          </a:p>
          <a:p>
            <a:pPr lvl="0"/>
            <a:r>
              <a:rPr lang="en-US" sz="3300" dirty="0">
                <a:solidFill>
                  <a:srgbClr val="FF0000"/>
                </a:solidFill>
              </a:rPr>
              <a:t>Coagulation status</a:t>
            </a:r>
            <a:r>
              <a:rPr lang="en-US" sz="3300" dirty="0"/>
              <a:t>: Platelet count, FDP , Elevated PT (prothrombin time )or </a:t>
            </a:r>
            <a:r>
              <a:rPr lang="en-US" sz="3300" dirty="0" err="1"/>
              <a:t>aPTT</a:t>
            </a:r>
            <a:r>
              <a:rPr lang="en-US" sz="3300" dirty="0"/>
              <a:t>( activated partial </a:t>
            </a:r>
            <a:r>
              <a:rPr lang="en-US" sz="3300" dirty="0" err="1"/>
              <a:t>thromboplastin</a:t>
            </a:r>
            <a:r>
              <a:rPr lang="en-US" sz="3300" dirty="0"/>
              <a:t> time) , Decreased fibrinogen as DIC may develop. </a:t>
            </a:r>
            <a:endParaRPr lang="sv-SE" sz="3300" dirty="0"/>
          </a:p>
          <a:p>
            <a:pPr lvl="0"/>
            <a:r>
              <a:rPr lang="sv-SE" sz="3300" dirty="0">
                <a:solidFill>
                  <a:srgbClr val="FF0000"/>
                </a:solidFill>
              </a:rPr>
              <a:t>Eye fundus examination. </a:t>
            </a:r>
          </a:p>
          <a:p>
            <a:pPr lvl="0"/>
            <a:r>
              <a:rPr lang="en-US" sz="3300" dirty="0">
                <a:solidFill>
                  <a:srgbClr val="FF0000"/>
                </a:solidFill>
              </a:rPr>
              <a:t>Tests for </a:t>
            </a:r>
            <a:r>
              <a:rPr lang="en-US" sz="3300" dirty="0" err="1">
                <a:solidFill>
                  <a:srgbClr val="FF0000"/>
                </a:solidFill>
              </a:rPr>
              <a:t>foetal</a:t>
            </a:r>
            <a:r>
              <a:rPr lang="en-US" sz="3300" dirty="0">
                <a:solidFill>
                  <a:srgbClr val="FF0000"/>
                </a:solidFill>
              </a:rPr>
              <a:t> well being</a:t>
            </a:r>
            <a:r>
              <a:rPr lang="en-US" sz="3300" dirty="0"/>
              <a:t>: as </a:t>
            </a:r>
            <a:endParaRPr lang="sv-SE" sz="3300" dirty="0"/>
          </a:p>
          <a:p>
            <a:pPr lvl="1"/>
            <a:r>
              <a:rPr lang="sv-SE" sz="3300" dirty="0"/>
              <a:t>ultrasound, </a:t>
            </a:r>
          </a:p>
          <a:p>
            <a:pPr lvl="1"/>
            <a:r>
              <a:rPr lang="sv-SE" sz="3300" dirty="0"/>
              <a:t>daily foetal movement count, </a:t>
            </a:r>
          </a:p>
          <a:p>
            <a:pPr lvl="1"/>
            <a:r>
              <a:rPr lang="sv-SE" sz="3300" dirty="0"/>
              <a:t>non-stress test, </a:t>
            </a:r>
          </a:p>
          <a:p>
            <a:pPr lvl="1"/>
            <a:r>
              <a:rPr lang="en-US" sz="3300" dirty="0"/>
              <a:t>oxytocin challenge test (if needed). </a:t>
            </a:r>
            <a:endParaRPr lang="sv-SE" sz="3300" dirty="0"/>
          </a:p>
          <a:p>
            <a:endParaRPr lang="en-US" dirty="0"/>
          </a:p>
        </p:txBody>
      </p:sp>
    </p:spTree>
    <p:extLst>
      <p:ext uri="{BB962C8B-B14F-4D97-AF65-F5344CB8AC3E}">
        <p14:creationId xmlns:p14="http://schemas.microsoft.com/office/powerpoint/2010/main" val="96690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altLang="en-US" smtClean="0"/>
          </a:p>
        </p:txBody>
      </p:sp>
      <p:sp>
        <p:nvSpPr>
          <p:cNvPr id="32771" name="Content Placeholder 2"/>
          <p:cNvSpPr>
            <a:spLocks noGrp="1"/>
          </p:cNvSpPr>
          <p:nvPr>
            <p:ph idx="1"/>
          </p:nvPr>
        </p:nvSpPr>
        <p:spPr>
          <a:xfrm>
            <a:off x="531019" y="1371600"/>
            <a:ext cx="8123635" cy="4952999"/>
          </a:xfrm>
        </p:spPr>
        <p:txBody>
          <a:bodyPr>
            <a:normAutofit fontScale="85000" lnSpcReduction="20000"/>
          </a:bodyPr>
          <a:lstStyle/>
          <a:p>
            <a:pPr eaLnBrk="1" hangingPunct="1"/>
            <a:r>
              <a:rPr lang="en-US" altLang="en-US" b="1" dirty="0" smtClean="0">
                <a:solidFill>
                  <a:srgbClr val="FF0000"/>
                </a:solidFill>
              </a:rPr>
              <a:t>CT Scanning and MRI</a:t>
            </a:r>
          </a:p>
          <a:p>
            <a:pPr eaLnBrk="1" hangingPunct="1"/>
            <a:r>
              <a:rPr lang="en-US" altLang="en-US" dirty="0" smtClean="0">
                <a:solidFill>
                  <a:srgbClr val="FF0000"/>
                </a:solidFill>
              </a:rPr>
              <a:t>Computed tomography (CT) scanning and magnetic resonance imaging (MRI) scans have revealed numerous abnormalities in patients with </a:t>
            </a:r>
            <a:r>
              <a:rPr lang="en-US" altLang="en-US" dirty="0" err="1" smtClean="0">
                <a:solidFill>
                  <a:srgbClr val="FF0000"/>
                </a:solidFill>
              </a:rPr>
              <a:t>eclampsia</a:t>
            </a:r>
            <a:r>
              <a:rPr lang="en-US" altLang="en-US" dirty="0" smtClean="0">
                <a:solidFill>
                  <a:srgbClr val="FF0000"/>
                </a:solidFill>
              </a:rPr>
              <a:t>, such as cerebral edema, focal infarction, intracranial hemorrhage, and posterior </a:t>
            </a:r>
            <a:r>
              <a:rPr lang="en-US" altLang="en-US" dirty="0" err="1" smtClean="0">
                <a:solidFill>
                  <a:srgbClr val="FF0000"/>
                </a:solidFill>
              </a:rPr>
              <a:t>leukoencephalopathy</a:t>
            </a:r>
            <a:endParaRPr lang="en-US" altLang="en-US" dirty="0" smtClean="0">
              <a:solidFill>
                <a:srgbClr val="FF0000"/>
              </a:solidFill>
            </a:endParaRPr>
          </a:p>
          <a:p>
            <a:pPr eaLnBrk="1" hangingPunct="1"/>
            <a:r>
              <a:rPr lang="en-US" altLang="en-US" dirty="0" smtClean="0">
                <a:solidFill>
                  <a:srgbClr val="FF0000"/>
                </a:solidFill>
              </a:rPr>
              <a:t>Currently, however, there is no </a:t>
            </a:r>
            <a:r>
              <a:rPr lang="en-US" altLang="en-US" dirty="0" err="1" smtClean="0">
                <a:solidFill>
                  <a:srgbClr val="FF0000"/>
                </a:solidFill>
              </a:rPr>
              <a:t>pathognomonic</a:t>
            </a:r>
            <a:r>
              <a:rPr lang="en-US" altLang="en-US" dirty="0" smtClean="0">
                <a:solidFill>
                  <a:srgbClr val="FF0000"/>
                </a:solidFill>
              </a:rPr>
              <a:t> CT scan or MRI finding for </a:t>
            </a:r>
            <a:r>
              <a:rPr lang="en-US" altLang="en-US" dirty="0" err="1" smtClean="0">
                <a:solidFill>
                  <a:srgbClr val="FF0000"/>
                </a:solidFill>
              </a:rPr>
              <a:t>eclampsia</a:t>
            </a:r>
            <a:r>
              <a:rPr lang="en-US" altLang="en-US" dirty="0" smtClean="0">
                <a:solidFill>
                  <a:srgbClr val="FF0000"/>
                </a:solidFill>
              </a:rPr>
              <a:t>. Furthermore, cerebral imaging is not necessary for the condition’s diagnosis and management. However, head CT scanning is used to detect intracranial hemorrhage in selected patients with sudden severe headaches, focal neurologic deficits, seizures with a prolonged </a:t>
            </a:r>
            <a:r>
              <a:rPr lang="en-US" altLang="en-US" dirty="0" err="1" smtClean="0">
                <a:solidFill>
                  <a:srgbClr val="FF0000"/>
                </a:solidFill>
              </a:rPr>
              <a:t>postictal</a:t>
            </a:r>
            <a:r>
              <a:rPr lang="en-US" altLang="en-US" dirty="0" smtClean="0">
                <a:solidFill>
                  <a:srgbClr val="FF0000"/>
                </a:solidFill>
              </a:rPr>
              <a:t> state, or atypical presentation for </a:t>
            </a:r>
            <a:r>
              <a:rPr lang="en-US" altLang="en-US" dirty="0" err="1" smtClean="0">
                <a:solidFill>
                  <a:srgbClr val="FF0000"/>
                </a:solidFill>
              </a:rPr>
              <a:t>eclampsia</a:t>
            </a:r>
            <a:r>
              <a:rPr lang="en-US" altLang="en-US" dirty="0" smtClean="0">
                <a:solidFill>
                  <a:srgbClr val="FF0000"/>
                </a:solidFill>
              </a:rPr>
              <a:t>.</a:t>
            </a:r>
          </a:p>
        </p:txBody>
      </p:sp>
    </p:spTree>
    <p:extLst>
      <p:ext uri="{BB962C8B-B14F-4D97-AF65-F5344CB8AC3E}">
        <p14:creationId xmlns:p14="http://schemas.microsoft.com/office/powerpoint/2010/main" val="399588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81000"/>
            <a:ext cx="8458200" cy="609599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Measurement of blood pressure</a:t>
            </a:r>
            <a:br>
              <a:rPr lang="en-US" dirty="0" smtClean="0"/>
            </a:br>
            <a:endParaRPr lang="en-US" dirty="0"/>
          </a:p>
        </p:txBody>
      </p:sp>
      <p:sp>
        <p:nvSpPr>
          <p:cNvPr id="3" name="Content Placeholder 2"/>
          <p:cNvSpPr>
            <a:spLocks noGrp="1"/>
          </p:cNvSpPr>
          <p:nvPr>
            <p:ph idx="1"/>
          </p:nvPr>
        </p:nvSpPr>
        <p:spPr>
          <a:xfrm>
            <a:off x="381000" y="1371600"/>
            <a:ext cx="8458200" cy="5105400"/>
          </a:xfrm>
        </p:spPr>
        <p:txBody>
          <a:bodyPr>
            <a:normAutofit fontScale="55000" lnSpcReduction="20000"/>
          </a:bodyPr>
          <a:lstStyle/>
          <a:p>
            <a:pPr marL="0" indent="0">
              <a:buNone/>
            </a:pPr>
            <a:r>
              <a:rPr lang="en-US" altLang="en-US" dirty="0" smtClean="0"/>
              <a:t>No caffeine , No smoking , No use of substances containing adrenergic stimulants in the preceding hour.</a:t>
            </a:r>
          </a:p>
          <a:p>
            <a:pPr marL="0" indent="0">
              <a:buNone/>
            </a:pPr>
            <a:r>
              <a:rPr lang="en-US" altLang="en-US" dirty="0" smtClean="0"/>
              <a:t>room </a:t>
            </a:r>
            <a:r>
              <a:rPr lang="en-US" altLang="en-US" dirty="0" err="1" smtClean="0"/>
              <a:t>temperature,Bladder</a:t>
            </a:r>
            <a:r>
              <a:rPr lang="en-US" altLang="en-US" dirty="0" smtClean="0"/>
              <a:t> and bowel comfortable , No tight clothing </a:t>
            </a:r>
            <a:endParaRPr lang="en-US" altLang="en-US" b="1" dirty="0" smtClean="0"/>
          </a:p>
          <a:p>
            <a:pPr marL="0" indent="0">
              <a:buNone/>
            </a:pPr>
            <a:r>
              <a:rPr lang="en-US" altLang="en-US" b="1" dirty="0" smtClean="0"/>
              <a:t>Allow women to </a:t>
            </a:r>
            <a:r>
              <a:rPr lang="en-US" altLang="en-US" b="1" dirty="0" smtClean="0">
                <a:solidFill>
                  <a:srgbClr val="00CC00"/>
                </a:solidFill>
              </a:rPr>
              <a:t>sit quietly</a:t>
            </a:r>
            <a:r>
              <a:rPr lang="en-US" altLang="en-US" b="1" dirty="0" smtClean="0"/>
              <a:t> for 5-10 minutes before measuring the blood pressure.</a:t>
            </a:r>
            <a:endParaRPr lang="en-US" dirty="0" smtClean="0"/>
          </a:p>
          <a:p>
            <a:pPr marL="0" indent="0">
              <a:buNone/>
            </a:pPr>
            <a:r>
              <a:rPr lang="en-US" dirty="0" smtClean="0"/>
              <a:t>Blood </a:t>
            </a:r>
            <a:r>
              <a:rPr lang="en-US" dirty="0"/>
              <a:t>pressure should be measured with the woman rested </a:t>
            </a:r>
            <a:r>
              <a:rPr lang="en-US" altLang="en-US" dirty="0" smtClean="0"/>
              <a:t>in the sitting position, her back well supported and arm supported at the level of the heart. </a:t>
            </a:r>
          </a:p>
          <a:p>
            <a:pPr marL="0" indent="0">
              <a:buNone/>
            </a:pPr>
            <a:r>
              <a:rPr lang="en-US" altLang="en-US" dirty="0" smtClean="0"/>
              <a:t>her feet should touch the floor and legs should not be crossed.</a:t>
            </a:r>
            <a:endParaRPr lang="en-US" dirty="0" smtClean="0"/>
          </a:p>
          <a:p>
            <a:pPr marL="0" indent="0">
              <a:buNone/>
            </a:pPr>
            <a:r>
              <a:rPr lang="en-US" altLang="en-US" dirty="0" smtClean="0"/>
              <a:t>with the cuff at the level of the heart</a:t>
            </a:r>
            <a:endParaRPr lang="en-US" dirty="0"/>
          </a:p>
          <a:p>
            <a:pPr marL="0" indent="0">
              <a:buNone/>
            </a:pPr>
            <a:r>
              <a:rPr lang="en-US" dirty="0"/>
              <a:t>Proper cuff size (</a:t>
            </a:r>
            <a:r>
              <a:rPr lang="en-US" b="1" dirty="0"/>
              <a:t>80% </a:t>
            </a:r>
            <a:r>
              <a:rPr lang="en-US" b="1" dirty="0" smtClean="0"/>
              <a:t>of </a:t>
            </a:r>
            <a:r>
              <a:rPr lang="en-US" dirty="0" smtClean="0"/>
              <a:t>arm </a:t>
            </a:r>
            <a:r>
              <a:rPr lang="en-US" dirty="0"/>
              <a:t>circumference)</a:t>
            </a:r>
          </a:p>
          <a:p>
            <a:pPr marL="0" indent="0">
              <a:buNone/>
            </a:pPr>
            <a:r>
              <a:rPr lang="en-US" dirty="0" smtClean="0"/>
              <a:t>To </a:t>
            </a:r>
            <a:r>
              <a:rPr lang="en-US" dirty="0"/>
              <a:t>avoid incorrect measurement of blood pressure, if the </a:t>
            </a:r>
            <a:r>
              <a:rPr lang="en-US" dirty="0" err="1" smtClean="0"/>
              <a:t>midarm</a:t>
            </a:r>
            <a:r>
              <a:rPr lang="en-US" dirty="0"/>
              <a:t> </a:t>
            </a:r>
            <a:r>
              <a:rPr lang="en-US" dirty="0" smtClean="0"/>
              <a:t>circumference </a:t>
            </a:r>
            <a:r>
              <a:rPr lang="en-US" dirty="0"/>
              <a:t>is greater than 33 cm, a large cuff should </a:t>
            </a:r>
            <a:r>
              <a:rPr lang="en-US" dirty="0" smtClean="0"/>
              <a:t>be used</a:t>
            </a:r>
            <a:r>
              <a:rPr lang="en-US" dirty="0"/>
              <a:t>. Slow deflation of </a:t>
            </a:r>
            <a:r>
              <a:rPr lang="en-US" dirty="0" smtClean="0"/>
              <a:t>bladder (2mmHg/s)</a:t>
            </a:r>
          </a:p>
          <a:p>
            <a:pPr marL="0" indent="0">
              <a:buNone/>
            </a:pPr>
            <a:r>
              <a:rPr lang="en-US" dirty="0" smtClean="0"/>
              <a:t> </a:t>
            </a:r>
            <a:r>
              <a:rPr lang="en-US" dirty="0" err="1"/>
              <a:t>Korotkoff</a:t>
            </a:r>
            <a:r>
              <a:rPr lang="en-US" dirty="0"/>
              <a:t> phase 1 should be used to measure systolic BP</a:t>
            </a:r>
          </a:p>
          <a:p>
            <a:pPr marL="0" indent="0">
              <a:buNone/>
            </a:pPr>
            <a:r>
              <a:rPr lang="en-US" dirty="0"/>
              <a:t>and </a:t>
            </a:r>
            <a:r>
              <a:rPr lang="en-US" dirty="0" err="1"/>
              <a:t>Korotkoff</a:t>
            </a:r>
            <a:r>
              <a:rPr lang="en-US" dirty="0"/>
              <a:t> 5 is the appropriate measurement of diastolic</a:t>
            </a:r>
          </a:p>
          <a:p>
            <a:pPr marL="0" indent="0">
              <a:buNone/>
            </a:pPr>
            <a:r>
              <a:rPr lang="en-US" dirty="0"/>
              <a:t>blood pressure. </a:t>
            </a:r>
            <a:endParaRPr lang="en-US" dirty="0" smtClean="0"/>
          </a:p>
          <a:p>
            <a:pPr marL="0" indent="0">
              <a:buNone/>
            </a:pPr>
            <a:r>
              <a:rPr lang="en-US" dirty="0" smtClean="0"/>
              <a:t>The </a:t>
            </a:r>
            <a:r>
              <a:rPr lang="en-US" dirty="0"/>
              <a:t>method used to record blood pressure</a:t>
            </a:r>
          </a:p>
          <a:p>
            <a:pPr marL="0" indent="0">
              <a:buNone/>
            </a:pPr>
            <a:r>
              <a:rPr lang="en-US" dirty="0"/>
              <a:t>should be consistent and documented</a:t>
            </a:r>
            <a:r>
              <a:rPr lang="en-US" dirty="0" smtClean="0"/>
              <a:t>.</a:t>
            </a:r>
          </a:p>
          <a:p>
            <a:pPr marL="0" indent="0">
              <a:buNone/>
            </a:pPr>
            <a:r>
              <a:rPr lang="en-US" altLang="en-US" dirty="0" smtClean="0"/>
              <a:t>The patient should be instructed </a:t>
            </a:r>
          </a:p>
          <a:p>
            <a:pPr marL="0" indent="0">
              <a:buNone/>
            </a:pPr>
            <a:r>
              <a:rPr lang="en-US" altLang="en-US" dirty="0" smtClean="0"/>
              <a:t>not to talk prior and during the procedure.</a:t>
            </a:r>
          </a:p>
          <a:p>
            <a:pPr marL="0" indent="0">
              <a:buNone/>
            </a:pPr>
            <a:endParaRPr lang="en-US" dirty="0"/>
          </a:p>
        </p:txBody>
      </p:sp>
      <p:grpSp>
        <p:nvGrpSpPr>
          <p:cNvPr id="4" name="Group 13"/>
          <p:cNvGrpSpPr>
            <a:grpSpLocks/>
          </p:cNvGrpSpPr>
          <p:nvPr/>
        </p:nvGrpSpPr>
        <p:grpSpPr bwMode="auto">
          <a:xfrm>
            <a:off x="5867400" y="4800600"/>
            <a:ext cx="2895600" cy="1676400"/>
            <a:chOff x="576" y="624"/>
            <a:chExt cx="4512" cy="3072"/>
          </a:xfrm>
        </p:grpSpPr>
        <p:pic>
          <p:nvPicPr>
            <p:cNvPr id="5" name="Picture 4" descr="pregn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624"/>
              <a:ext cx="4512"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 y="2544"/>
              <a:ext cx="38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55527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pPr algn="ctr" eaLnBrk="1" hangingPunct="1"/>
            <a:r>
              <a:rPr lang="en-US" altLang="en-US" smtClean="0"/>
              <a:t>Hypertensive disorders of pregnancy </a:t>
            </a:r>
          </a:p>
        </p:txBody>
      </p:sp>
      <p:sp>
        <p:nvSpPr>
          <p:cNvPr id="4099" name="Content Placeholder 2"/>
          <p:cNvSpPr>
            <a:spLocks noGrp="1"/>
          </p:cNvSpPr>
          <p:nvPr>
            <p:ph idx="1"/>
          </p:nvPr>
        </p:nvSpPr>
        <p:spPr/>
        <p:txBody>
          <a:bodyPr/>
          <a:lstStyle/>
          <a:p>
            <a:pPr eaLnBrk="1" hangingPunct="1"/>
            <a:r>
              <a:rPr lang="en-US" altLang="en-US" smtClean="0"/>
              <a:t>They are divided into four categories :</a:t>
            </a:r>
          </a:p>
          <a:p>
            <a:pPr eaLnBrk="1" hangingPunct="1"/>
            <a:r>
              <a:rPr lang="en-US" altLang="en-US" smtClean="0"/>
              <a:t>1-gestational hypertension</a:t>
            </a:r>
          </a:p>
          <a:p>
            <a:pPr eaLnBrk="1" hangingPunct="1"/>
            <a:r>
              <a:rPr lang="en-US" altLang="en-US" smtClean="0"/>
              <a:t>2-chronic hypertension</a:t>
            </a:r>
          </a:p>
          <a:p>
            <a:pPr eaLnBrk="1" hangingPunct="1"/>
            <a:r>
              <a:rPr lang="en-US" altLang="en-US" smtClean="0"/>
              <a:t>3-chronic hypertension with superimposed preeclampsia</a:t>
            </a:r>
          </a:p>
          <a:p>
            <a:pPr eaLnBrk="1" hangingPunct="1"/>
            <a:r>
              <a:rPr lang="en-US" altLang="en-US" smtClean="0"/>
              <a:t>4- preeclampsia-eclampsia</a:t>
            </a:r>
          </a:p>
        </p:txBody>
      </p:sp>
    </p:spTree>
    <p:extLst>
      <p:ext uri="{BB962C8B-B14F-4D97-AF65-F5344CB8AC3E}">
        <p14:creationId xmlns:p14="http://schemas.microsoft.com/office/powerpoint/2010/main" val="1351617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Proteinuria</a:t>
            </a:r>
            <a:endParaRPr lang="en-US" dirty="0"/>
          </a:p>
        </p:txBody>
      </p:sp>
      <p:sp>
        <p:nvSpPr>
          <p:cNvPr id="3" name="Content Placeholder 2"/>
          <p:cNvSpPr>
            <a:spLocks noGrp="1"/>
          </p:cNvSpPr>
          <p:nvPr>
            <p:ph idx="1"/>
          </p:nvPr>
        </p:nvSpPr>
        <p:spPr>
          <a:xfrm>
            <a:off x="457200" y="1676400"/>
            <a:ext cx="8229600" cy="4449763"/>
          </a:xfrm>
        </p:spPr>
        <p:txBody>
          <a:bodyPr>
            <a:normAutofit lnSpcReduction="10000"/>
          </a:bodyPr>
          <a:lstStyle/>
          <a:p>
            <a:r>
              <a:rPr lang="en-US" dirty="0" err="1" smtClean="0"/>
              <a:t>Proteinuria</a:t>
            </a:r>
            <a:r>
              <a:rPr lang="en-US" dirty="0" smtClean="0"/>
              <a:t> </a:t>
            </a:r>
            <a:r>
              <a:rPr lang="en-US" dirty="0"/>
              <a:t>may be defined as: ≥ 300 mg per 24-hour urine collection (or this amount extrapolated from a timed study—for instance, if the patient has a 12 hour urine collection) </a:t>
            </a:r>
          </a:p>
          <a:p>
            <a:r>
              <a:rPr lang="en-US" dirty="0"/>
              <a:t>Protein/creatinine ratio ≥ 0.3mg/</a:t>
            </a:r>
            <a:r>
              <a:rPr lang="en-US" dirty="0" err="1"/>
              <a:t>dL</a:t>
            </a:r>
            <a:r>
              <a:rPr lang="en-US" dirty="0"/>
              <a:t> </a:t>
            </a:r>
          </a:p>
          <a:p>
            <a:r>
              <a:rPr lang="en-US" dirty="0"/>
              <a:t>Dipstick reading of 1+ (this is used only if other methods are not yet available, and is to be used only as a screening tool at this facility) </a:t>
            </a:r>
          </a:p>
          <a:p>
            <a:endParaRPr lang="en-US" dirty="0"/>
          </a:p>
          <a:p>
            <a:endParaRPr lang="en-US" dirty="0"/>
          </a:p>
        </p:txBody>
      </p:sp>
    </p:spTree>
    <p:extLst>
      <p:ext uri="{BB962C8B-B14F-4D97-AF65-F5344CB8AC3E}">
        <p14:creationId xmlns:p14="http://schemas.microsoft.com/office/powerpoint/2010/main" val="601809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smtClean="0"/>
              <a:t>Treatment</a:t>
            </a:r>
            <a:endParaRPr lang="sv-SE" dirty="0"/>
          </a:p>
        </p:txBody>
      </p:sp>
      <p:sp>
        <p:nvSpPr>
          <p:cNvPr id="3" name="Content Placeholder 2"/>
          <p:cNvSpPr>
            <a:spLocks noGrp="1"/>
          </p:cNvSpPr>
          <p:nvPr>
            <p:ph idx="1"/>
          </p:nvPr>
        </p:nvSpPr>
        <p:spPr/>
        <p:txBody>
          <a:bodyPr/>
          <a:lstStyle/>
          <a:p>
            <a:r>
              <a:rPr lang="sv-SE" b="1" i="1" dirty="0" smtClean="0"/>
              <a:t>Prophylactic</a:t>
            </a:r>
            <a:endParaRPr lang="sv-SE" dirty="0" smtClean="0"/>
          </a:p>
          <a:p>
            <a:r>
              <a:rPr lang="en-US" b="1" i="1" dirty="0" smtClean="0"/>
              <a:t>Curative</a:t>
            </a:r>
            <a:endParaRPr lang="sv-SE" dirty="0" smtClean="0"/>
          </a:p>
          <a:p>
            <a:endParaRPr lang="sv-SE" dirty="0"/>
          </a:p>
        </p:txBody>
      </p:sp>
    </p:spTree>
    <p:extLst>
      <p:ext uri="{BB962C8B-B14F-4D97-AF65-F5344CB8AC3E}">
        <p14:creationId xmlns:p14="http://schemas.microsoft.com/office/powerpoint/2010/main" val="3423893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i="1" dirty="0" smtClean="0"/>
              <a:t>Prophylactic</a:t>
            </a:r>
            <a:endParaRPr lang="sv-SE" dirty="0"/>
          </a:p>
        </p:txBody>
      </p:sp>
      <p:sp>
        <p:nvSpPr>
          <p:cNvPr id="3" name="Content Placeholder 2"/>
          <p:cNvSpPr>
            <a:spLocks noGrp="1"/>
          </p:cNvSpPr>
          <p:nvPr>
            <p:ph idx="1"/>
          </p:nvPr>
        </p:nvSpPr>
        <p:spPr/>
        <p:txBody>
          <a:bodyPr>
            <a:normAutofit fontScale="77500" lnSpcReduction="20000"/>
          </a:bodyPr>
          <a:lstStyle/>
          <a:p>
            <a:pPr lvl="0"/>
            <a:r>
              <a:rPr lang="sv-SE" dirty="0" smtClean="0"/>
              <a:t>Proper antenatal care: </a:t>
            </a:r>
            <a:endParaRPr lang="sv-SE" sz="3300" dirty="0"/>
          </a:p>
          <a:p>
            <a:pPr lvl="1"/>
            <a:r>
              <a:rPr lang="en-US" dirty="0" smtClean="0"/>
              <a:t>To detect the high risk patients who may develop PIH through the screening tests. </a:t>
            </a:r>
            <a:endParaRPr lang="sv-SE" sz="3000" dirty="0"/>
          </a:p>
          <a:p>
            <a:pPr lvl="1"/>
            <a:r>
              <a:rPr lang="en-US" dirty="0" smtClean="0"/>
              <a:t>Early detection of cases who have already developed PIH and examine them more frequently. </a:t>
            </a:r>
            <a:endParaRPr lang="sv-SE" sz="3000" dirty="0"/>
          </a:p>
          <a:p>
            <a:pPr lvl="0"/>
            <a:r>
              <a:rPr lang="sv-SE" dirty="0" smtClean="0"/>
              <a:t>Low dose aspirin: </a:t>
            </a:r>
            <a:endParaRPr lang="sv-SE" sz="3300" dirty="0"/>
          </a:p>
          <a:p>
            <a:pPr lvl="1"/>
            <a:r>
              <a:rPr lang="en-US" dirty="0" smtClean="0"/>
              <a:t>It inhibits thromboxane production from the platelets and the AII binding sites on platelets. </a:t>
            </a:r>
            <a:endParaRPr lang="sv-SE" sz="3000" dirty="0"/>
          </a:p>
          <a:p>
            <a:pPr lvl="1"/>
            <a:r>
              <a:rPr lang="en-US" dirty="0" smtClean="0"/>
              <a:t>A low dose (60 mg daily) selectively inhibits thromboxane due to higher concentration of such a low dose in the portal circulation than systemic affecting the platelets when they pass through the portal circulation. The Prostacyclin production from the systemic vessels will not be affected. </a:t>
            </a:r>
            <a:endParaRPr lang="sv-SE" sz="3000" dirty="0"/>
          </a:p>
          <a:p>
            <a:endParaRPr lang="sv-SE" dirty="0"/>
          </a:p>
        </p:txBody>
      </p:sp>
    </p:spTree>
    <p:extLst>
      <p:ext uri="{BB962C8B-B14F-4D97-AF65-F5344CB8AC3E}">
        <p14:creationId xmlns:p14="http://schemas.microsoft.com/office/powerpoint/2010/main" val="1658633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Curative</a:t>
            </a:r>
            <a:endParaRPr lang="sv-SE" dirty="0"/>
          </a:p>
        </p:txBody>
      </p:sp>
      <p:sp>
        <p:nvSpPr>
          <p:cNvPr id="3" name="Content Placeholder 2"/>
          <p:cNvSpPr>
            <a:spLocks noGrp="1"/>
          </p:cNvSpPr>
          <p:nvPr>
            <p:ph idx="1"/>
          </p:nvPr>
        </p:nvSpPr>
        <p:spPr/>
        <p:txBody>
          <a:bodyPr/>
          <a:lstStyle/>
          <a:p>
            <a:r>
              <a:rPr lang="en-US" dirty="0" smtClean="0"/>
              <a:t>Delivery of the foetus and placenta is the only real treatment of pre-eclampsia. </a:t>
            </a:r>
          </a:p>
          <a:p>
            <a:r>
              <a:rPr lang="en-US" dirty="0" smtClean="0"/>
              <a:t>As the conditions are not always suitable for this, the treatment aims to prevent or minimize the maternal and foetal complications  till reasonable maturation of the foetus.</a:t>
            </a:r>
            <a:endParaRPr lang="sv-SE" dirty="0"/>
          </a:p>
        </p:txBody>
      </p:sp>
    </p:spTree>
    <p:extLst>
      <p:ext uri="{BB962C8B-B14F-4D97-AF65-F5344CB8AC3E}">
        <p14:creationId xmlns:p14="http://schemas.microsoft.com/office/powerpoint/2010/main" val="3432406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9600" y="457200"/>
            <a:ext cx="7886700" cy="2016919"/>
          </a:xfrm>
        </p:spPr>
        <p:txBody>
          <a:bodyPr/>
          <a:lstStyle/>
          <a:p>
            <a:pPr algn="ctr" eaLnBrk="1" hangingPunct="1"/>
            <a:r>
              <a:rPr lang="en-US" altLang="en-US" dirty="0" smtClean="0"/>
              <a:t>Decrease Complications </a:t>
            </a:r>
            <a:r>
              <a:rPr lang="en-US" altLang="en-US" sz="1350" dirty="0"/>
              <a:t>(Of The Mother)</a:t>
            </a:r>
            <a:br>
              <a:rPr lang="en-US" altLang="en-US" sz="1350" dirty="0"/>
            </a:br>
            <a:r>
              <a:rPr lang="en-US" altLang="en-US" sz="3000" dirty="0"/>
              <a:t>and </a:t>
            </a:r>
            <a:r>
              <a:rPr lang="en-US" altLang="en-US" dirty="0" smtClean="0"/>
              <a:t/>
            </a:r>
            <a:br>
              <a:rPr lang="en-US" altLang="en-US" dirty="0" smtClean="0"/>
            </a:br>
            <a:r>
              <a:rPr lang="en-US" altLang="en-US" dirty="0" smtClean="0"/>
              <a:t>Increase Maturation </a:t>
            </a:r>
            <a:r>
              <a:rPr lang="en-US" altLang="en-US" sz="1350" dirty="0"/>
              <a:t>(Of The Fetus )</a:t>
            </a:r>
            <a:endParaRPr lang="en-US" altLang="en-US" dirty="0" smtClean="0"/>
          </a:p>
        </p:txBody>
      </p:sp>
      <p:sp>
        <p:nvSpPr>
          <p:cNvPr id="41987" name="Content Placeholder 2"/>
          <p:cNvSpPr>
            <a:spLocks noGrp="1"/>
          </p:cNvSpPr>
          <p:nvPr>
            <p:ph idx="1"/>
          </p:nvPr>
        </p:nvSpPr>
        <p:spPr>
          <a:xfrm>
            <a:off x="519113" y="3117056"/>
            <a:ext cx="8099822" cy="2353866"/>
          </a:xfrm>
        </p:spPr>
        <p:txBody>
          <a:bodyPr>
            <a:normAutofit fontScale="92500" lnSpcReduction="20000"/>
          </a:bodyPr>
          <a:lstStyle/>
          <a:p>
            <a:pPr eaLnBrk="1" hangingPunct="1"/>
            <a:r>
              <a:rPr lang="en-US" altLang="en-US" smtClean="0">
                <a:solidFill>
                  <a:srgbClr val="FF0000"/>
                </a:solidFill>
              </a:rPr>
              <a:t>clinicians must try to minimize maternal risk while maximizing fetal maturity. </a:t>
            </a:r>
          </a:p>
          <a:p>
            <a:pPr eaLnBrk="1" hangingPunct="1"/>
            <a:r>
              <a:rPr lang="en-US" altLang="en-US" smtClean="0">
                <a:solidFill>
                  <a:srgbClr val="FF0000"/>
                </a:solidFill>
              </a:rPr>
              <a:t>The primary objective is the safety of the mother </a:t>
            </a:r>
          </a:p>
          <a:p>
            <a:pPr eaLnBrk="1" hangingPunct="1"/>
            <a:r>
              <a:rPr lang="en-US" altLang="en-US" smtClean="0">
                <a:solidFill>
                  <a:srgbClr val="FF0000"/>
                </a:solidFill>
              </a:rPr>
              <a:t>and then </a:t>
            </a:r>
          </a:p>
          <a:p>
            <a:pPr eaLnBrk="1" hangingPunct="1"/>
            <a:r>
              <a:rPr lang="en-US" altLang="en-US" smtClean="0">
                <a:solidFill>
                  <a:srgbClr val="FF0000"/>
                </a:solidFill>
              </a:rPr>
              <a:t>the delivery of a healthy newborn.</a:t>
            </a:r>
          </a:p>
          <a:p>
            <a:pPr eaLnBrk="1" hangingPunct="1"/>
            <a:endParaRPr lang="en-US" altLang="en-US" smtClean="0"/>
          </a:p>
        </p:txBody>
      </p:sp>
    </p:spTree>
    <p:extLst>
      <p:ext uri="{BB962C8B-B14F-4D97-AF65-F5344CB8AC3E}">
        <p14:creationId xmlns:p14="http://schemas.microsoft.com/office/powerpoint/2010/main" val="325036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Autofit/>
          </a:bodyPr>
          <a:lstStyle/>
          <a:p>
            <a:pPr lvl="0"/>
            <a:r>
              <a:rPr lang="sv-SE" sz="4000" dirty="0"/>
              <a:t/>
            </a:r>
            <a:br>
              <a:rPr lang="sv-SE" sz="4000" dirty="0"/>
            </a:br>
            <a:r>
              <a:rPr lang="sv-SE" sz="4000" dirty="0"/>
              <a:t>      </a:t>
            </a:r>
            <a:r>
              <a:rPr lang="sv-SE" sz="4000" dirty="0" smtClean="0"/>
              <a:t>General measures:Observation</a:t>
            </a:r>
            <a:r>
              <a:rPr lang="sv-SE" sz="4000" dirty="0"/>
              <a:t/>
            </a:r>
            <a:br>
              <a:rPr lang="sv-SE" sz="4000" dirty="0"/>
            </a:br>
            <a:endParaRPr lang="sv-SE" sz="4000" dirty="0"/>
          </a:p>
        </p:txBody>
      </p:sp>
      <p:sp>
        <p:nvSpPr>
          <p:cNvPr id="3" name="Text Placeholder 2"/>
          <p:cNvSpPr>
            <a:spLocks noGrp="1"/>
          </p:cNvSpPr>
          <p:nvPr>
            <p:ph type="body" idx="1"/>
          </p:nvPr>
        </p:nvSpPr>
        <p:spPr/>
        <p:txBody>
          <a:bodyPr>
            <a:normAutofit fontScale="85000" lnSpcReduction="20000"/>
          </a:bodyPr>
          <a:lstStyle/>
          <a:p>
            <a:endParaRPr lang="sv-SE" dirty="0" smtClean="0"/>
          </a:p>
          <a:p>
            <a:pPr lvl="1" algn="ctr"/>
            <a:r>
              <a:rPr lang="sv-SE" sz="2100" dirty="0">
                <a:latin typeface="Times New Roman" pitchFamily="18" charset="0"/>
                <a:cs typeface="Times New Roman" pitchFamily="18" charset="0"/>
              </a:rPr>
              <a:t>Maternal: </a:t>
            </a:r>
          </a:p>
        </p:txBody>
      </p:sp>
      <p:sp>
        <p:nvSpPr>
          <p:cNvPr id="4" name="Content Placeholder 3"/>
          <p:cNvSpPr>
            <a:spLocks noGrp="1"/>
          </p:cNvSpPr>
          <p:nvPr>
            <p:ph sz="half" idx="2"/>
          </p:nvPr>
        </p:nvSpPr>
        <p:spPr>
          <a:xfrm>
            <a:off x="381000" y="2209800"/>
            <a:ext cx="4040188" cy="3951288"/>
          </a:xfrm>
        </p:spPr>
        <p:txBody>
          <a:bodyPr/>
          <a:lstStyle/>
          <a:p>
            <a:endParaRPr lang="sv-SE" dirty="0" smtClean="0"/>
          </a:p>
          <a:p>
            <a:pPr lvl="2"/>
            <a:r>
              <a:rPr lang="sv-SE" dirty="0" smtClean="0"/>
              <a:t>blood pressure twice daily. </a:t>
            </a:r>
            <a:endParaRPr lang="sv-SE" sz="2100" dirty="0"/>
          </a:p>
          <a:p>
            <a:pPr lvl="2"/>
            <a:r>
              <a:rPr lang="en-US" dirty="0" smtClean="0"/>
              <a:t>urine volume and proteinuria daily, </a:t>
            </a:r>
            <a:endParaRPr lang="sv-SE" sz="2100" dirty="0"/>
          </a:p>
          <a:p>
            <a:pPr lvl="2"/>
            <a:r>
              <a:rPr lang="sv-SE" dirty="0" smtClean="0"/>
              <a:t>oedema daily, </a:t>
            </a:r>
            <a:endParaRPr lang="sv-SE" sz="2100" dirty="0"/>
          </a:p>
          <a:p>
            <a:pPr lvl="2"/>
            <a:r>
              <a:rPr lang="sv-SE" dirty="0" smtClean="0"/>
              <a:t>body weight twice weekly, </a:t>
            </a:r>
            <a:endParaRPr lang="sv-SE" sz="2100" dirty="0"/>
          </a:p>
          <a:p>
            <a:pPr lvl="2"/>
            <a:r>
              <a:rPr lang="sv-SE" dirty="0" smtClean="0"/>
              <a:t>fundus oculi once weekly, </a:t>
            </a:r>
            <a:endParaRPr lang="sv-SE" sz="2100" dirty="0"/>
          </a:p>
          <a:p>
            <a:pPr lvl="2"/>
            <a:r>
              <a:rPr lang="en-US" dirty="0" smtClean="0"/>
              <a:t>blood picture including platelet count, liver and renal functions particularly serum uric acid on admission. </a:t>
            </a:r>
            <a:endParaRPr lang="sv-SE" sz="2100" dirty="0"/>
          </a:p>
        </p:txBody>
      </p:sp>
      <p:sp>
        <p:nvSpPr>
          <p:cNvPr id="5" name="Text Placeholder 4"/>
          <p:cNvSpPr>
            <a:spLocks noGrp="1"/>
          </p:cNvSpPr>
          <p:nvPr>
            <p:ph type="body" sz="quarter" idx="3"/>
          </p:nvPr>
        </p:nvSpPr>
        <p:spPr/>
        <p:txBody>
          <a:bodyPr>
            <a:normAutofit fontScale="92500" lnSpcReduction="20000"/>
          </a:bodyPr>
          <a:lstStyle/>
          <a:p>
            <a:endParaRPr lang="sv-SE" dirty="0" smtClean="0"/>
          </a:p>
          <a:p>
            <a:pPr lvl="1" algn="ctr"/>
            <a:r>
              <a:rPr lang="sv-SE" sz="1800" dirty="0">
                <a:latin typeface="Times New Roman" pitchFamily="18" charset="0"/>
                <a:cs typeface="Times New Roman" pitchFamily="18" charset="0"/>
              </a:rPr>
              <a:t>Foetal: </a:t>
            </a:r>
          </a:p>
        </p:txBody>
      </p:sp>
      <p:sp>
        <p:nvSpPr>
          <p:cNvPr id="6" name="Content Placeholder 5"/>
          <p:cNvSpPr>
            <a:spLocks noGrp="1"/>
          </p:cNvSpPr>
          <p:nvPr>
            <p:ph sz="quarter" idx="4"/>
          </p:nvPr>
        </p:nvSpPr>
        <p:spPr/>
        <p:txBody>
          <a:bodyPr/>
          <a:lstStyle/>
          <a:p>
            <a:endParaRPr lang="sv-SE" dirty="0" smtClean="0"/>
          </a:p>
          <a:p>
            <a:pPr lvl="2"/>
            <a:r>
              <a:rPr lang="sv-SE" dirty="0" smtClean="0"/>
              <a:t>daily foetal movement count, </a:t>
            </a:r>
            <a:endParaRPr lang="sv-SE" sz="2100" dirty="0"/>
          </a:p>
          <a:p>
            <a:pPr lvl="2"/>
            <a:r>
              <a:rPr lang="sv-SE" dirty="0" smtClean="0"/>
              <a:t>serial sonography, </a:t>
            </a:r>
            <a:endParaRPr lang="sv-SE" sz="2100" dirty="0"/>
          </a:p>
          <a:p>
            <a:pPr lvl="2"/>
            <a:r>
              <a:rPr lang="en-US" dirty="0" smtClean="0"/>
              <a:t>non-stress and stress test if needed. </a:t>
            </a:r>
            <a:endParaRPr lang="sv-SE" sz="2100" dirty="0"/>
          </a:p>
        </p:txBody>
      </p:sp>
    </p:spTree>
    <p:extLst>
      <p:ext uri="{BB962C8B-B14F-4D97-AF65-F5344CB8AC3E}">
        <p14:creationId xmlns:p14="http://schemas.microsoft.com/office/powerpoint/2010/main" val="3403004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sv-SE" dirty="0" smtClean="0"/>
              <a:t/>
            </a:r>
            <a:br>
              <a:rPr lang="sv-SE" dirty="0" smtClean="0"/>
            </a:br>
            <a:r>
              <a:rPr lang="sv-SE" dirty="0" smtClean="0"/>
              <a:t>Medical treatment</a:t>
            </a:r>
            <a:br>
              <a:rPr lang="sv-SE" dirty="0" smtClean="0"/>
            </a:br>
            <a:r>
              <a:rPr lang="sv-SE" sz="3600" dirty="0" smtClean="0"/>
              <a:t>Antihypertensives</a:t>
            </a:r>
            <a:r>
              <a:rPr lang="sv-SE" dirty="0" smtClean="0"/>
              <a:t> </a:t>
            </a:r>
            <a:r>
              <a:rPr lang="sv-SE" sz="4800" dirty="0" smtClean="0"/>
              <a:t/>
            </a:r>
            <a:br>
              <a:rPr lang="sv-SE" sz="4800"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1"/>
            <a:ext cx="8229600" cy="5181599"/>
          </a:xfrm>
          <a:prstGeom prst="rect">
            <a:avLst/>
          </a:prstGeom>
        </p:spPr>
      </p:pic>
    </p:spTree>
    <p:extLst>
      <p:ext uri="{BB962C8B-B14F-4D97-AF65-F5344CB8AC3E}">
        <p14:creationId xmlns:p14="http://schemas.microsoft.com/office/powerpoint/2010/main" val="3914833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dirty="0"/>
              <a:t>Blood pressure readings &gt;  </a:t>
            </a:r>
            <a:r>
              <a:rPr lang="en-US" dirty="0" smtClean="0"/>
              <a:t>160/110 </a:t>
            </a:r>
            <a:r>
              <a:rPr lang="en-US" dirty="0"/>
              <a:t>require </a:t>
            </a:r>
            <a:r>
              <a:rPr lang="en-US" dirty="0" smtClean="0"/>
              <a:t>antihypertensive drugs </a:t>
            </a:r>
          </a:p>
          <a:p>
            <a:pPr>
              <a:defRPr/>
            </a:pPr>
            <a:r>
              <a:rPr lang="en-US" dirty="0" smtClean="0"/>
              <a:t>Goal </a:t>
            </a:r>
            <a:r>
              <a:rPr lang="en-US" dirty="0"/>
              <a:t>of </a:t>
            </a:r>
            <a:r>
              <a:rPr lang="en-US" dirty="0" smtClean="0"/>
              <a:t>treatment  </a:t>
            </a:r>
            <a:r>
              <a:rPr lang="en-US" dirty="0"/>
              <a:t>to decrease BP to 140/90   not more</a:t>
            </a:r>
          </a:p>
          <a:p>
            <a:endParaRPr lang="en-US" dirty="0"/>
          </a:p>
        </p:txBody>
      </p:sp>
    </p:spTree>
    <p:extLst>
      <p:ext uri="{BB962C8B-B14F-4D97-AF65-F5344CB8AC3E}">
        <p14:creationId xmlns:p14="http://schemas.microsoft.com/office/powerpoint/2010/main" val="320451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Obstetric measures</a:t>
            </a:r>
            <a:endParaRPr lang="sv-SE" dirty="0"/>
          </a:p>
        </p:txBody>
      </p:sp>
      <p:sp>
        <p:nvSpPr>
          <p:cNvPr id="3" name="Content Placeholder 2"/>
          <p:cNvSpPr>
            <a:spLocks noGrp="1"/>
          </p:cNvSpPr>
          <p:nvPr>
            <p:ph idx="1"/>
          </p:nvPr>
        </p:nvSpPr>
        <p:spPr/>
        <p:txBody>
          <a:bodyPr/>
          <a:lstStyle/>
          <a:p>
            <a:pPr lvl="0"/>
            <a:r>
              <a:rPr lang="sv-SE" dirty="0" smtClean="0"/>
              <a:t>Timing of delivery </a:t>
            </a:r>
          </a:p>
          <a:p>
            <a:pPr lvl="0"/>
            <a:r>
              <a:rPr lang="sv-SE" dirty="0" smtClean="0"/>
              <a:t>Method of delivery</a:t>
            </a:r>
          </a:p>
          <a:p>
            <a:pPr lvl="0"/>
            <a:r>
              <a:rPr lang="sv-SE" dirty="0" smtClean="0"/>
              <a:t>Intrapartum care</a:t>
            </a:r>
          </a:p>
          <a:p>
            <a:r>
              <a:rPr lang="sv-SE" dirty="0" smtClean="0"/>
              <a:t>Postpartum care </a:t>
            </a:r>
          </a:p>
          <a:p>
            <a:pPr lvl="0"/>
            <a:endParaRPr lang="sv-SE" dirty="0"/>
          </a:p>
        </p:txBody>
      </p:sp>
    </p:spTree>
    <p:extLst>
      <p:ext uri="{BB962C8B-B14F-4D97-AF65-F5344CB8AC3E}">
        <p14:creationId xmlns:p14="http://schemas.microsoft.com/office/powerpoint/2010/main" val="967693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v-SE" dirty="0" smtClean="0"/>
              <a:t>Timing of delivery </a:t>
            </a:r>
          </a:p>
        </p:txBody>
      </p:sp>
      <p:sp>
        <p:nvSpPr>
          <p:cNvPr id="3" name="Content Placeholder 2"/>
          <p:cNvSpPr>
            <a:spLocks noGrp="1"/>
          </p:cNvSpPr>
          <p:nvPr>
            <p:ph idx="1"/>
          </p:nvPr>
        </p:nvSpPr>
        <p:spPr>
          <a:xfrm>
            <a:off x="304800" y="1600200"/>
            <a:ext cx="8610600" cy="4525963"/>
          </a:xfrm>
        </p:spPr>
        <p:txBody>
          <a:bodyPr>
            <a:normAutofit fontScale="85000" lnSpcReduction="10000"/>
          </a:bodyPr>
          <a:lstStyle/>
          <a:p>
            <a:r>
              <a:rPr lang="en-US" dirty="0" smtClean="0"/>
              <a:t>depends on </a:t>
            </a:r>
            <a:r>
              <a:rPr lang="en-US" b="1" dirty="0" smtClean="0"/>
              <a:t>Severity of disease </a:t>
            </a:r>
            <a:r>
              <a:rPr lang="en-US" dirty="0" smtClean="0"/>
              <a:t>,</a:t>
            </a:r>
            <a:r>
              <a:rPr lang="en-US" b="1" dirty="0" smtClean="0"/>
              <a:t>Fetal    </a:t>
            </a:r>
            <a:r>
              <a:rPr lang="en-US" b="1" dirty="0" err="1" smtClean="0"/>
              <a:t>maturity</a:t>
            </a:r>
            <a:r>
              <a:rPr lang="en-US" dirty="0" err="1" smtClean="0"/>
              <a:t>a</a:t>
            </a:r>
            <a:r>
              <a:rPr lang="en-US" dirty="0" smtClean="0"/>
              <a:t> and </a:t>
            </a:r>
            <a:r>
              <a:rPr lang="en-US" b="1" dirty="0" smtClean="0"/>
              <a:t>Condition of cervix</a:t>
            </a:r>
            <a:endParaRPr lang="en-US" dirty="0" smtClean="0"/>
          </a:p>
          <a:p>
            <a:pPr>
              <a:buNone/>
            </a:pPr>
            <a:endParaRPr lang="en-US" dirty="0" smtClean="0"/>
          </a:p>
          <a:p>
            <a:r>
              <a:rPr lang="en-US" dirty="0" smtClean="0">
                <a:solidFill>
                  <a:srgbClr val="FF0000"/>
                </a:solidFill>
              </a:rPr>
              <a:t>A</a:t>
            </a:r>
            <a:r>
              <a:rPr lang="en-US" dirty="0" smtClean="0"/>
              <a:t>:  &gt;</a:t>
            </a:r>
            <a:r>
              <a:rPr lang="en-US" dirty="0"/>
              <a:t>37wk terminate without </a:t>
            </a:r>
            <a:r>
              <a:rPr lang="en-US" dirty="0" smtClean="0"/>
              <a:t>delay</a:t>
            </a:r>
          </a:p>
          <a:p>
            <a:r>
              <a:rPr lang="en-US" dirty="0" smtClean="0">
                <a:solidFill>
                  <a:srgbClr val="FF0000"/>
                </a:solidFill>
              </a:rPr>
              <a:t>B:</a:t>
            </a:r>
            <a:r>
              <a:rPr lang="en-US" dirty="0"/>
              <a:t> </a:t>
            </a:r>
            <a:r>
              <a:rPr lang="en-US" dirty="0" smtClean="0"/>
              <a:t> &lt;</a:t>
            </a:r>
            <a:r>
              <a:rPr lang="en-US" dirty="0"/>
              <a:t>37wk, expectant management at </a:t>
            </a:r>
            <a:r>
              <a:rPr lang="en-US" dirty="0" smtClean="0"/>
              <a:t>least  till </a:t>
            </a:r>
            <a:r>
              <a:rPr lang="en-US" dirty="0"/>
              <a:t>34wks</a:t>
            </a:r>
          </a:p>
          <a:p>
            <a:r>
              <a:rPr lang="en-US" dirty="0">
                <a:solidFill>
                  <a:srgbClr val="FF0000"/>
                </a:solidFill>
              </a:rPr>
              <a:t>C:</a:t>
            </a:r>
            <a:r>
              <a:rPr lang="en-US" dirty="0"/>
              <a:t> </a:t>
            </a:r>
            <a:r>
              <a:rPr lang="en-US" b="1" dirty="0" smtClean="0"/>
              <a:t>unstable maternal or fetal conditions irrespective of gestational age, should be delivered as soon as the maternal status is stabilized – immediate delivery </a:t>
            </a:r>
            <a:endParaRPr lang="en-US" dirty="0" smtClean="0"/>
          </a:p>
          <a:p>
            <a:pPr marL="0" indent="0">
              <a:buNone/>
            </a:pPr>
            <a:r>
              <a:rPr lang="en-US" dirty="0" smtClean="0"/>
              <a:t>    start </a:t>
            </a:r>
            <a:r>
              <a:rPr lang="en-US" dirty="0"/>
              <a:t>seizure prophylaxis and steroids </a:t>
            </a:r>
            <a:r>
              <a:rPr lang="en-US" dirty="0" smtClean="0"/>
              <a:t> if&lt;34wks</a:t>
            </a:r>
          </a:p>
          <a:p>
            <a:pPr marL="0" indent="0">
              <a:buNone/>
            </a:pPr>
            <a:endParaRPr lang="en-US" dirty="0"/>
          </a:p>
        </p:txBody>
      </p:sp>
    </p:spTree>
    <p:extLst>
      <p:ext uri="{BB962C8B-B14F-4D97-AF65-F5344CB8AC3E}">
        <p14:creationId xmlns:p14="http://schemas.microsoft.com/office/powerpoint/2010/main" val="87342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Epidimiology</a:t>
            </a:r>
            <a:endParaRPr lang="en-US" dirty="0"/>
          </a:p>
        </p:txBody>
      </p:sp>
      <p:sp>
        <p:nvSpPr>
          <p:cNvPr id="3" name="Content Placeholder 2"/>
          <p:cNvSpPr>
            <a:spLocks noGrp="1"/>
          </p:cNvSpPr>
          <p:nvPr>
            <p:ph idx="1"/>
          </p:nvPr>
        </p:nvSpPr>
        <p:spPr>
          <a:xfrm>
            <a:off x="381000" y="1447800"/>
            <a:ext cx="8229600" cy="4525963"/>
          </a:xfrm>
        </p:spPr>
        <p:txBody>
          <a:bodyPr>
            <a:normAutofit fontScale="92500" lnSpcReduction="20000"/>
          </a:bodyPr>
          <a:lstStyle/>
          <a:p>
            <a:r>
              <a:rPr lang="en-US" dirty="0" smtClean="0"/>
              <a:t>Hypertensive disorders of pregnancy complicate nearly 10 % of pregnancy  and their incidence is increasing</a:t>
            </a:r>
          </a:p>
          <a:p>
            <a:r>
              <a:rPr lang="en-US" dirty="0" smtClean="0"/>
              <a:t>Preeclampsia causes  50000 – 60000  deaths per year worldwide</a:t>
            </a:r>
          </a:p>
          <a:p>
            <a:r>
              <a:rPr lang="en-US" dirty="0" smtClean="0"/>
              <a:t>In addition to causing significant maternal and fetal morbidity in hundreds of thousands of others</a:t>
            </a:r>
          </a:p>
          <a:p>
            <a:r>
              <a:rPr lang="en-US" dirty="0" smtClean="0"/>
              <a:t>Some of these outcomes can be prevented or improved upon through implementation of the updated recommendations in clinical practice</a:t>
            </a:r>
            <a:endParaRPr lang="en-US" dirty="0"/>
          </a:p>
        </p:txBody>
      </p:sp>
    </p:spTree>
    <p:extLst>
      <p:ext uri="{BB962C8B-B14F-4D97-AF65-F5344CB8AC3E}">
        <p14:creationId xmlns:p14="http://schemas.microsoft.com/office/powerpoint/2010/main" val="674198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a:bodyPr>
          <a:lstStyle/>
          <a:p>
            <a:r>
              <a:rPr lang="en-US" sz="4000" dirty="0" smtClean="0"/>
              <a:t>Time of Delivery</a:t>
            </a:r>
            <a:endParaRPr lang="en-US" sz="4000" dirty="0"/>
          </a:p>
        </p:txBody>
      </p:sp>
      <p:sp>
        <p:nvSpPr>
          <p:cNvPr id="3" name="Content Placeholder 2"/>
          <p:cNvSpPr>
            <a:spLocks noGrp="1"/>
          </p:cNvSpPr>
          <p:nvPr>
            <p:ph idx="1"/>
          </p:nvPr>
        </p:nvSpPr>
        <p:spPr>
          <a:xfrm>
            <a:off x="304800" y="1066800"/>
            <a:ext cx="8534400" cy="5486400"/>
          </a:xfrm>
        </p:spPr>
        <p:txBody>
          <a:bodyPr>
            <a:normAutofit fontScale="92500" lnSpcReduction="10000"/>
          </a:bodyPr>
          <a:lstStyle/>
          <a:p>
            <a:pPr>
              <a:buNone/>
            </a:pPr>
            <a:r>
              <a:rPr lang="en-US" dirty="0" smtClean="0"/>
              <a:t>   </a:t>
            </a:r>
            <a:r>
              <a:rPr lang="en-US" sz="2400" dirty="0" smtClean="0"/>
              <a:t>Mild                                                                severe</a:t>
            </a:r>
          </a:p>
          <a:p>
            <a:pPr>
              <a:buNone/>
            </a:pPr>
            <a:endParaRPr lang="en-US" sz="2400" dirty="0" smtClean="0"/>
          </a:p>
          <a:p>
            <a:pPr>
              <a:buNone/>
            </a:pPr>
            <a:r>
              <a:rPr lang="en-US" sz="2400" dirty="0" smtClean="0"/>
              <a:t>  &gt; 37w                 &gt; 37w                34-37w                          &lt; 34w</a:t>
            </a:r>
          </a:p>
          <a:p>
            <a:pPr>
              <a:buNone/>
            </a:pPr>
            <a:endParaRPr lang="en-US" sz="2400" dirty="0" smtClean="0"/>
          </a:p>
          <a:p>
            <a:pPr>
              <a:buNone/>
            </a:pPr>
            <a:r>
              <a:rPr lang="en-US" sz="2400" dirty="0" smtClean="0"/>
              <a:t>  deliver               </a:t>
            </a:r>
            <a:r>
              <a:rPr lang="en-US" sz="2400" dirty="0" err="1" smtClean="0"/>
              <a:t>deliver</a:t>
            </a:r>
            <a:r>
              <a:rPr lang="en-US" sz="2400" dirty="0" smtClean="0"/>
              <a:t>      stable     unstable        </a:t>
            </a:r>
            <a:r>
              <a:rPr lang="en-US" sz="2400" dirty="0" err="1" smtClean="0"/>
              <a:t>unstable</a:t>
            </a:r>
            <a:r>
              <a:rPr lang="en-US" sz="2400" dirty="0" smtClean="0"/>
              <a:t>      stable</a:t>
            </a:r>
          </a:p>
          <a:p>
            <a:pPr>
              <a:buNone/>
            </a:pPr>
            <a:r>
              <a:rPr lang="en-US" sz="2400" dirty="0" smtClean="0"/>
              <a:t>                                                               </a:t>
            </a:r>
            <a:r>
              <a:rPr lang="en-US" sz="1300" dirty="0" smtClean="0"/>
              <a:t>mother or fetus                </a:t>
            </a:r>
            <a:r>
              <a:rPr lang="en-US" sz="1300" dirty="0"/>
              <a:t>mother or fetus</a:t>
            </a:r>
          </a:p>
          <a:p>
            <a:pPr>
              <a:buNone/>
            </a:pPr>
            <a:endParaRPr lang="en-US" dirty="0" smtClean="0"/>
          </a:p>
          <a:p>
            <a:pPr>
              <a:buNone/>
            </a:pPr>
            <a:r>
              <a:rPr lang="en-US" sz="2400" dirty="0" smtClean="0"/>
              <a:t>                                              </a:t>
            </a:r>
            <a:r>
              <a:rPr lang="en-US" sz="2400" dirty="0" smtClean="0"/>
              <a:t>deliver              </a:t>
            </a:r>
            <a:r>
              <a:rPr lang="en-US" sz="2400" dirty="0" err="1" smtClean="0"/>
              <a:t>stabiise</a:t>
            </a:r>
            <a:r>
              <a:rPr lang="en-US" sz="2400" dirty="0" smtClean="0"/>
              <a:t>                      tertiary</a:t>
            </a:r>
          </a:p>
          <a:p>
            <a:pPr>
              <a:buNone/>
            </a:pPr>
            <a:r>
              <a:rPr lang="en-US" sz="2400" dirty="0" smtClean="0"/>
              <a:t>                                                                                                             center</a:t>
            </a:r>
          </a:p>
          <a:p>
            <a:pPr>
              <a:buNone/>
            </a:pPr>
            <a:endParaRPr lang="en-US" sz="2400" dirty="0" smtClean="0"/>
          </a:p>
          <a:p>
            <a:pPr>
              <a:buNone/>
            </a:pPr>
            <a:r>
              <a:rPr lang="en-US" sz="2400" dirty="0" smtClean="0"/>
              <a:t>                                               at 37w           immediate </a:t>
            </a:r>
          </a:p>
          <a:p>
            <a:pPr>
              <a:buNone/>
            </a:pPr>
            <a:r>
              <a:rPr lang="en-US" sz="2400" dirty="0" smtClean="0"/>
              <a:t>                                                                         delivery    </a:t>
            </a:r>
          </a:p>
          <a:p>
            <a:pPr>
              <a:buNone/>
            </a:pPr>
            <a:r>
              <a:rPr lang="en-US" sz="2400" dirty="0" smtClean="0"/>
              <a:t>                                                             </a:t>
            </a:r>
          </a:p>
          <a:p>
            <a:endParaRPr lang="en-US" dirty="0" smtClean="0"/>
          </a:p>
          <a:p>
            <a:endParaRPr lang="en-US" dirty="0"/>
          </a:p>
        </p:txBody>
      </p:sp>
      <p:cxnSp>
        <p:nvCxnSpPr>
          <p:cNvPr id="7" name="Straight Arrow Connector 6"/>
          <p:cNvCxnSpPr/>
          <p:nvPr/>
        </p:nvCxnSpPr>
        <p:spPr>
          <a:xfrm rot="10800000" flipV="1">
            <a:off x="1295400" y="914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81600" y="8382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62794" y="1751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3200400" y="1524000"/>
            <a:ext cx="2057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029200" y="1752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39219" y="1476232"/>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7237863" y="2441242"/>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552063" y="2403141"/>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4838700" y="26289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4038600" y="25908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628900" y="2705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733800" y="3581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685800" y="2743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372100" y="36195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6210300" y="3619499"/>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734300" y="3353594"/>
            <a:ext cx="5070" cy="325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5448300" y="4686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3543300" y="46101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40644"/>
            <a:ext cx="8192691" cy="4207669"/>
          </a:xfrm>
        </p:spPr>
        <p:txBody>
          <a:bodyPr rtlCol="0">
            <a:normAutofit fontScale="85000" lnSpcReduction="20000"/>
          </a:bodyPr>
          <a:lstStyle/>
          <a:p>
            <a:pPr>
              <a:defRPr/>
            </a:pPr>
            <a:r>
              <a:rPr lang="en-US" dirty="0" smtClean="0">
                <a:solidFill>
                  <a:srgbClr val="FF0000"/>
                </a:solidFill>
              </a:rPr>
              <a:t>Immediate Delivery</a:t>
            </a:r>
          </a:p>
          <a:p>
            <a:pPr>
              <a:defRPr/>
            </a:pPr>
            <a:r>
              <a:rPr lang="en-US" dirty="0" smtClean="0">
                <a:solidFill>
                  <a:srgbClr val="FF0000"/>
                </a:solidFill>
              </a:rPr>
              <a:t>In </a:t>
            </a:r>
            <a:r>
              <a:rPr lang="en-US" dirty="0" smtClean="0">
                <a:solidFill>
                  <a:srgbClr val="FF0000"/>
                </a:solidFill>
              </a:rPr>
              <a:t>the emergency setting, control of BP and seizures should be priorities.</a:t>
            </a:r>
          </a:p>
          <a:p>
            <a:pPr>
              <a:buNone/>
              <a:defRPr/>
            </a:pPr>
            <a:endParaRPr lang="en-US" dirty="0" smtClean="0">
              <a:solidFill>
                <a:srgbClr val="FF0000"/>
              </a:solidFill>
            </a:endParaRPr>
          </a:p>
          <a:p>
            <a:pPr algn="ctr">
              <a:defRPr/>
            </a:pPr>
            <a:r>
              <a:rPr lang="en-US" sz="4950" b="1" dirty="0">
                <a:solidFill>
                  <a:schemeClr val="accent1">
                    <a:lumMod val="75000"/>
                  </a:schemeClr>
                </a:solidFill>
              </a:rPr>
              <a:t>Don’t wait </a:t>
            </a:r>
          </a:p>
          <a:p>
            <a:pPr algn="ctr">
              <a:defRPr/>
            </a:pPr>
            <a:r>
              <a:rPr lang="en-US" sz="4950" b="1" dirty="0">
                <a:solidFill>
                  <a:schemeClr val="accent1">
                    <a:lumMod val="75000"/>
                  </a:schemeClr>
                </a:solidFill>
              </a:rPr>
              <a:t>Don’t hesitate</a:t>
            </a:r>
          </a:p>
          <a:p>
            <a:pPr algn="ctr">
              <a:defRPr/>
            </a:pPr>
            <a:r>
              <a:rPr lang="en-US" sz="4950" b="1" dirty="0">
                <a:solidFill>
                  <a:schemeClr val="accent1">
                    <a:lumMod val="75000"/>
                  </a:schemeClr>
                </a:solidFill>
              </a:rPr>
              <a:t>Within 6 hour</a:t>
            </a:r>
          </a:p>
          <a:p>
            <a:pPr algn="ctr">
              <a:defRPr/>
            </a:pPr>
            <a:r>
              <a:rPr lang="en-US" sz="4950" b="1" dirty="0">
                <a:solidFill>
                  <a:schemeClr val="accent1">
                    <a:lumMod val="75000"/>
                  </a:schemeClr>
                </a:solidFill>
              </a:rPr>
              <a:t>Terminate</a:t>
            </a:r>
          </a:p>
          <a:p>
            <a:pPr>
              <a:defRPr/>
            </a:pPr>
            <a:endParaRPr lang="en-US" dirty="0"/>
          </a:p>
        </p:txBody>
      </p:sp>
    </p:spTree>
    <p:extLst>
      <p:ext uri="{BB962C8B-B14F-4D97-AF65-F5344CB8AC3E}">
        <p14:creationId xmlns:p14="http://schemas.microsoft.com/office/powerpoint/2010/main" val="1562742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sv-SE" dirty="0" smtClean="0"/>
              <a:t>Method of delivery: </a:t>
            </a:r>
            <a:br>
              <a:rPr lang="sv-SE" dirty="0" smtClean="0"/>
            </a:br>
            <a:endParaRPr lang="sv-SE" dirty="0"/>
          </a:p>
        </p:txBody>
      </p:sp>
      <p:sp>
        <p:nvSpPr>
          <p:cNvPr id="3" name="Content Placeholder 2"/>
          <p:cNvSpPr>
            <a:spLocks noGrp="1"/>
          </p:cNvSpPr>
          <p:nvPr>
            <p:ph idx="1"/>
          </p:nvPr>
        </p:nvSpPr>
        <p:spPr/>
        <p:txBody>
          <a:bodyPr>
            <a:normAutofit fontScale="92500" lnSpcReduction="20000"/>
          </a:bodyPr>
          <a:lstStyle/>
          <a:p>
            <a:endParaRPr lang="sv-SE" dirty="0" smtClean="0"/>
          </a:p>
          <a:p>
            <a:pPr lvl="1"/>
            <a:r>
              <a:rPr lang="en-US" dirty="0" smtClean="0"/>
              <a:t>Vaginal delivery may be commenced in vertex presentation by: </a:t>
            </a:r>
            <a:endParaRPr lang="sv-SE" sz="3000" dirty="0"/>
          </a:p>
          <a:p>
            <a:pPr lvl="2"/>
            <a:r>
              <a:rPr lang="en-US" dirty="0" err="1" smtClean="0"/>
              <a:t>amniotomy</a:t>
            </a:r>
            <a:r>
              <a:rPr lang="en-US" dirty="0" smtClean="0"/>
              <a:t> + </a:t>
            </a:r>
            <a:r>
              <a:rPr lang="en-US" dirty="0" err="1" smtClean="0"/>
              <a:t>oxytocin</a:t>
            </a:r>
            <a:r>
              <a:rPr lang="en-US" dirty="0" smtClean="0"/>
              <a:t> if the cervix is </a:t>
            </a:r>
            <a:r>
              <a:rPr lang="en-US" dirty="0" err="1" smtClean="0"/>
              <a:t>favourable</a:t>
            </a:r>
            <a:r>
              <a:rPr lang="en-US" dirty="0" smtClean="0"/>
              <a:t>. </a:t>
            </a:r>
            <a:endParaRPr lang="sv-SE" sz="2700" dirty="0"/>
          </a:p>
          <a:p>
            <a:pPr lvl="2"/>
            <a:r>
              <a:rPr lang="en-US" dirty="0" smtClean="0"/>
              <a:t>prostaglandin vaginal tablet (PGE2) if the cervix is not </a:t>
            </a:r>
            <a:r>
              <a:rPr lang="en-US" dirty="0" err="1" smtClean="0"/>
              <a:t>favourable</a:t>
            </a:r>
            <a:r>
              <a:rPr lang="en-US" dirty="0" smtClean="0"/>
              <a:t>. </a:t>
            </a:r>
            <a:endParaRPr lang="sv-SE" sz="2700" dirty="0"/>
          </a:p>
          <a:p>
            <a:pPr lvl="1"/>
            <a:r>
              <a:rPr lang="en-US" dirty="0" smtClean="0"/>
              <a:t>Caesarean section is indicated in: </a:t>
            </a:r>
            <a:endParaRPr lang="sv-SE" sz="3000" dirty="0"/>
          </a:p>
          <a:p>
            <a:pPr lvl="2"/>
            <a:r>
              <a:rPr lang="sv-SE" dirty="0" smtClean="0"/>
              <a:t>Foetal distress. </a:t>
            </a:r>
            <a:endParaRPr lang="sv-SE" sz="2700" dirty="0"/>
          </a:p>
          <a:p>
            <a:pPr lvl="2"/>
            <a:r>
              <a:rPr lang="en-US" dirty="0" smtClean="0"/>
              <a:t>Late deceleration occurs with </a:t>
            </a:r>
            <a:r>
              <a:rPr lang="en-US" dirty="0" err="1" smtClean="0"/>
              <a:t>oxytocin</a:t>
            </a:r>
            <a:r>
              <a:rPr lang="en-US" dirty="0" smtClean="0"/>
              <a:t> challenge test. </a:t>
            </a:r>
            <a:endParaRPr lang="sv-SE" sz="2700" dirty="0"/>
          </a:p>
          <a:p>
            <a:pPr lvl="2"/>
            <a:r>
              <a:rPr lang="en-US" dirty="0" smtClean="0"/>
              <a:t>Failure of induction of labour. </a:t>
            </a:r>
            <a:endParaRPr lang="sv-SE" sz="2700" dirty="0"/>
          </a:p>
          <a:p>
            <a:pPr lvl="2"/>
            <a:r>
              <a:rPr lang="en-US" dirty="0" smtClean="0"/>
              <a:t>Other indications as contracted pelvis, and </a:t>
            </a:r>
            <a:r>
              <a:rPr lang="en-US" dirty="0" err="1" smtClean="0"/>
              <a:t>malpresentations</a:t>
            </a:r>
            <a:r>
              <a:rPr lang="en-US" dirty="0" smtClean="0"/>
              <a:t>. </a:t>
            </a:r>
            <a:endParaRPr lang="sv-SE" sz="2700" dirty="0"/>
          </a:p>
        </p:txBody>
      </p:sp>
    </p:spTree>
    <p:extLst>
      <p:ext uri="{BB962C8B-B14F-4D97-AF65-F5344CB8AC3E}">
        <p14:creationId xmlns:p14="http://schemas.microsoft.com/office/powerpoint/2010/main" val="1707947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v-SE" dirty="0" smtClean="0"/>
              <a:t>Intrapartum care: </a:t>
            </a:r>
            <a:endParaRPr lang="sv-SE" dirty="0"/>
          </a:p>
        </p:txBody>
      </p:sp>
      <p:sp>
        <p:nvSpPr>
          <p:cNvPr id="3" name="Content Placeholder 2"/>
          <p:cNvSpPr>
            <a:spLocks noGrp="1"/>
          </p:cNvSpPr>
          <p:nvPr>
            <p:ph idx="1"/>
          </p:nvPr>
        </p:nvSpPr>
        <p:spPr/>
        <p:txBody>
          <a:bodyPr/>
          <a:lstStyle/>
          <a:p>
            <a:endParaRPr lang="sv-SE" dirty="0" smtClean="0"/>
          </a:p>
          <a:p>
            <a:pPr lvl="1"/>
            <a:r>
              <a:rPr lang="en-US" dirty="0" smtClean="0"/>
              <a:t>Close monitoring of the foetus is indicated. </a:t>
            </a:r>
            <a:endParaRPr lang="sv-SE" sz="3000" dirty="0"/>
          </a:p>
          <a:p>
            <a:pPr lvl="1"/>
            <a:r>
              <a:rPr lang="en-US" dirty="0" smtClean="0"/>
              <a:t>Proper analgesia to the mother. </a:t>
            </a:r>
          </a:p>
          <a:p>
            <a:pPr lvl="1"/>
            <a:r>
              <a:rPr lang="en-US" dirty="0" smtClean="0"/>
              <a:t>Anti-</a:t>
            </a:r>
            <a:r>
              <a:rPr lang="en-US" dirty="0" err="1" smtClean="0"/>
              <a:t>Hypertensives</a:t>
            </a:r>
            <a:r>
              <a:rPr lang="en-US" dirty="0" smtClean="0"/>
              <a:t> may be given if needed. </a:t>
            </a:r>
            <a:endParaRPr lang="sv-SE" sz="3000" dirty="0"/>
          </a:p>
          <a:p>
            <a:pPr lvl="1"/>
            <a:r>
              <a:rPr lang="en-US" dirty="0" smtClean="0"/>
              <a:t>2nd stage of labour may be shortened by forceps. </a:t>
            </a:r>
            <a:endParaRPr lang="sv-SE" sz="3000" dirty="0"/>
          </a:p>
          <a:p>
            <a:endParaRPr lang="sv-SE" dirty="0"/>
          </a:p>
        </p:txBody>
      </p:sp>
    </p:spTree>
    <p:extLst>
      <p:ext uri="{BB962C8B-B14F-4D97-AF65-F5344CB8AC3E}">
        <p14:creationId xmlns:p14="http://schemas.microsoft.com/office/powerpoint/2010/main" val="3659451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Emergency Antihypertensive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219200"/>
            <a:ext cx="8921933" cy="5486400"/>
          </a:xfrm>
        </p:spPr>
      </p:pic>
    </p:spTree>
    <p:extLst>
      <p:ext uri="{BB962C8B-B14F-4D97-AF65-F5344CB8AC3E}">
        <p14:creationId xmlns:p14="http://schemas.microsoft.com/office/powerpoint/2010/main" val="151703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lvl="0"/>
            <a:r>
              <a:rPr lang="sv-SE" dirty="0" smtClean="0"/>
              <a:t/>
            </a:r>
            <a:br>
              <a:rPr lang="sv-SE" dirty="0" smtClean="0"/>
            </a:br>
            <a:r>
              <a:rPr lang="sv-SE" dirty="0" smtClean="0"/>
              <a:t>Postpartum care </a:t>
            </a:r>
            <a:br>
              <a:rPr lang="sv-SE" dirty="0" smtClean="0"/>
            </a:br>
            <a:endParaRPr lang="sv-SE" dirty="0"/>
          </a:p>
        </p:txBody>
      </p:sp>
      <p:sp>
        <p:nvSpPr>
          <p:cNvPr id="3" name="Content Placeholder 2"/>
          <p:cNvSpPr>
            <a:spLocks noGrp="1"/>
          </p:cNvSpPr>
          <p:nvPr>
            <p:ph idx="1"/>
          </p:nvPr>
        </p:nvSpPr>
        <p:spPr/>
        <p:txBody>
          <a:bodyPr/>
          <a:lstStyle/>
          <a:p>
            <a:endParaRPr lang="sv-SE" dirty="0" smtClean="0"/>
          </a:p>
          <a:p>
            <a:pPr lvl="1"/>
            <a:r>
              <a:rPr lang="en-US" dirty="0" smtClean="0"/>
              <a:t>Methergin (Ergometrine) is better avoided as it may increase the blood pressure. </a:t>
            </a:r>
            <a:endParaRPr lang="sv-SE" sz="3000" dirty="0"/>
          </a:p>
          <a:p>
            <a:pPr lvl="1"/>
            <a:r>
              <a:rPr lang="en-US" dirty="0" smtClean="0"/>
              <a:t>Continue observation of the mother for 48 hours. </a:t>
            </a:r>
            <a:endParaRPr lang="sv-SE" sz="3000" dirty="0"/>
          </a:p>
          <a:p>
            <a:pPr lvl="1"/>
            <a:r>
              <a:rPr lang="en-US" dirty="0" smtClean="0"/>
              <a:t>Anti- hypertensive drugs are continued in a decreasing dose for 48 hours. </a:t>
            </a:r>
            <a:endParaRPr lang="sv-SE" sz="3000" dirty="0"/>
          </a:p>
          <a:p>
            <a:endParaRPr lang="sv-SE" dirty="0"/>
          </a:p>
        </p:txBody>
      </p:sp>
    </p:spTree>
    <p:extLst>
      <p:ext uri="{BB962C8B-B14F-4D97-AF65-F5344CB8AC3E}">
        <p14:creationId xmlns:p14="http://schemas.microsoft.com/office/powerpoint/2010/main" val="687940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endParaRPr lang="en-US" altLang="en-US" smtClean="0"/>
          </a:p>
        </p:txBody>
      </p:sp>
      <p:sp>
        <p:nvSpPr>
          <p:cNvPr id="47107" name="Content Placeholder 2"/>
          <p:cNvSpPr>
            <a:spLocks noGrp="1"/>
          </p:cNvSpPr>
          <p:nvPr>
            <p:ph idx="1"/>
          </p:nvPr>
        </p:nvSpPr>
        <p:spPr/>
        <p:txBody>
          <a:bodyPr>
            <a:normAutofit/>
          </a:bodyPr>
          <a:lstStyle/>
          <a:p>
            <a:pPr eaLnBrk="1" hangingPunct="1"/>
            <a:r>
              <a:rPr lang="en-US" altLang="en-US" dirty="0" smtClean="0">
                <a:solidFill>
                  <a:srgbClr val="FF0000"/>
                </a:solidFill>
              </a:rPr>
              <a:t>Prophylactic treatment with magnesium sulfate is indicated for all patients with preeclampsia with severe features </a:t>
            </a:r>
          </a:p>
          <a:p>
            <a:pPr eaLnBrk="1" hangingPunct="1"/>
            <a:r>
              <a:rPr lang="en-US" altLang="en-US" dirty="0" smtClean="0">
                <a:solidFill>
                  <a:srgbClr val="FF0000"/>
                </a:solidFill>
              </a:rPr>
              <a:t>Lorazepam and phenytoin may be used as second-line agents for refractory seizures </a:t>
            </a:r>
            <a:endParaRPr lang="en-US" altLang="en-US" dirty="0" smtClean="0">
              <a:solidFill>
                <a:srgbClr val="FF0000"/>
              </a:solidFill>
            </a:endParaRPr>
          </a:p>
          <a:p>
            <a:r>
              <a:rPr lang="en-US" altLang="en-US" sz="2000" dirty="0">
                <a:solidFill>
                  <a:schemeClr val="tx2">
                    <a:lumMod val="60000"/>
                    <a:lumOff val="40000"/>
                  </a:schemeClr>
                </a:solidFill>
              </a:rPr>
              <a:t>magnesium sulfate was safer and more effective for prevention of recurrent seizures than phenytoin, diazepam, or lytic cocktail (</a:t>
            </a:r>
            <a:r>
              <a:rPr lang="en-US" altLang="en-US" sz="2000" dirty="0" err="1">
                <a:solidFill>
                  <a:schemeClr val="tx2">
                    <a:lumMod val="60000"/>
                    <a:lumOff val="40000"/>
                  </a:schemeClr>
                </a:solidFill>
              </a:rPr>
              <a:t>ie</a:t>
            </a:r>
            <a:r>
              <a:rPr lang="en-US" altLang="en-US" sz="2000" dirty="0">
                <a:solidFill>
                  <a:schemeClr val="tx2">
                    <a:lumMod val="60000"/>
                    <a:lumOff val="40000"/>
                  </a:schemeClr>
                </a:solidFill>
              </a:rPr>
              <a:t>, chlorpromazine, promethazine, and </a:t>
            </a:r>
            <a:r>
              <a:rPr lang="en-US" altLang="en-US" sz="2000" dirty="0" err="1">
                <a:solidFill>
                  <a:schemeClr val="tx2">
                    <a:lumMod val="60000"/>
                    <a:lumOff val="40000"/>
                  </a:schemeClr>
                </a:solidFill>
              </a:rPr>
              <a:t>pethidine</a:t>
            </a:r>
            <a:r>
              <a:rPr lang="en-US" altLang="en-US" sz="2000" dirty="0">
                <a:solidFill>
                  <a:schemeClr val="tx2">
                    <a:lumMod val="60000"/>
                    <a:lumOff val="40000"/>
                  </a:schemeClr>
                </a:solidFill>
              </a:rPr>
              <a:t>)</a:t>
            </a:r>
            <a:endParaRPr lang="en-US" altLang="en-US" sz="2000" dirty="0" smtClean="0">
              <a:solidFill>
                <a:schemeClr val="tx2">
                  <a:lumMod val="60000"/>
                  <a:lumOff val="40000"/>
                </a:schemeClr>
              </a:solidFill>
            </a:endParaRPr>
          </a:p>
          <a:p>
            <a:pPr eaLnBrk="1" hangingPunct="1"/>
            <a:endParaRPr lang="en-US" altLang="en-US" dirty="0" smtClean="0"/>
          </a:p>
        </p:txBody>
      </p:sp>
    </p:spTree>
    <p:extLst>
      <p:ext uri="{BB962C8B-B14F-4D97-AF65-F5344CB8AC3E}">
        <p14:creationId xmlns:p14="http://schemas.microsoft.com/office/powerpoint/2010/main" val="4188497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magnesium sulfate regimen</a:t>
            </a:r>
          </a:p>
        </p:txBody>
      </p:sp>
      <p:sp>
        <p:nvSpPr>
          <p:cNvPr id="3" name="Content Placeholder 2"/>
          <p:cNvSpPr>
            <a:spLocks noGrp="1"/>
          </p:cNvSpPr>
          <p:nvPr>
            <p:ph idx="1"/>
          </p:nvPr>
        </p:nvSpPr>
        <p:spPr/>
        <p:txBody>
          <a:bodyPr>
            <a:normAutofit fontScale="55000" lnSpcReduction="20000"/>
          </a:bodyPr>
          <a:lstStyle/>
          <a:p>
            <a:r>
              <a:rPr lang="en-US" dirty="0"/>
              <a:t>The most common magnesium sulfate regimen, and the one that we use, is a loading dose of </a:t>
            </a:r>
            <a:r>
              <a:rPr lang="en-US" dirty="0" smtClean="0"/>
              <a:t>4-6 </a:t>
            </a:r>
            <a:r>
              <a:rPr lang="en-US" dirty="0"/>
              <a:t>g of a 10 percent solution intravenously over 15 to 20 minutes followed by </a:t>
            </a:r>
            <a:r>
              <a:rPr lang="en-US" dirty="0" smtClean="0"/>
              <a:t>1-3 </a:t>
            </a:r>
            <a:r>
              <a:rPr lang="en-US" dirty="0"/>
              <a:t>g/hour as a continuous infusion </a:t>
            </a:r>
            <a:endParaRPr lang="en-US" dirty="0" smtClean="0"/>
          </a:p>
          <a:p>
            <a:r>
              <a:rPr lang="en-US" dirty="0" smtClean="0"/>
              <a:t>An </a:t>
            </a:r>
            <a:r>
              <a:rPr lang="en-US" dirty="0"/>
              <a:t>alternative regimen is 5 g of a 50 percent solution intramuscularly into each buttock (total of 10 g) followed by 5 g intramuscularly every four hours. </a:t>
            </a:r>
            <a:endParaRPr lang="en-US" dirty="0" smtClean="0"/>
          </a:p>
          <a:p>
            <a:r>
              <a:rPr lang="en-US" dirty="0" smtClean="0"/>
              <a:t>These </a:t>
            </a:r>
            <a:r>
              <a:rPr lang="en-US" dirty="0"/>
              <a:t>regimens generally result in similar magnesium levels; however, intramuscular administration results in more fluctuation and is associated with more side effects, particularly pain at the injection site </a:t>
            </a:r>
            <a:endParaRPr lang="en-US" dirty="0" smtClean="0"/>
          </a:p>
          <a:p>
            <a:r>
              <a:rPr lang="en-US" dirty="0">
                <a:solidFill>
                  <a:schemeClr val="tx2">
                    <a:lumMod val="60000"/>
                    <a:lumOff val="40000"/>
                  </a:schemeClr>
                </a:solidFill>
              </a:rPr>
              <a:t>Clinical assessment for magnesium toxicity should be performed every one to two hours. </a:t>
            </a:r>
            <a:endParaRPr lang="en-US" dirty="0" smtClean="0">
              <a:solidFill>
                <a:schemeClr val="tx2">
                  <a:lumMod val="60000"/>
                  <a:lumOff val="40000"/>
                </a:schemeClr>
              </a:solidFill>
            </a:endParaRPr>
          </a:p>
          <a:p>
            <a:r>
              <a:rPr lang="en-US" dirty="0" smtClean="0">
                <a:solidFill>
                  <a:schemeClr val="tx2">
                    <a:lumMod val="60000"/>
                    <a:lumOff val="40000"/>
                  </a:schemeClr>
                </a:solidFill>
              </a:rPr>
              <a:t>The </a:t>
            </a:r>
            <a:r>
              <a:rPr lang="en-US" dirty="0">
                <a:solidFill>
                  <a:schemeClr val="tx2">
                    <a:lumMod val="60000"/>
                    <a:lumOff val="40000"/>
                  </a:schemeClr>
                </a:solidFill>
              </a:rPr>
              <a:t>maintenance dose is only given when a patellar reflex is present (loss of reflexes is the first manifestation of symptomatic </a:t>
            </a:r>
            <a:r>
              <a:rPr lang="en-US" dirty="0" err="1">
                <a:solidFill>
                  <a:schemeClr val="tx2">
                    <a:lumMod val="60000"/>
                    <a:lumOff val="40000"/>
                  </a:schemeClr>
                </a:solidFill>
              </a:rPr>
              <a:t>hypermagnesemia</a:t>
            </a:r>
            <a:r>
              <a:rPr lang="en-US" dirty="0">
                <a:solidFill>
                  <a:schemeClr val="tx2">
                    <a:lumMod val="60000"/>
                    <a:lumOff val="40000"/>
                  </a:schemeClr>
                </a:solidFill>
              </a:rPr>
              <a:t>), respirations exceed 12 breaths/minute, and urine output exceeds 100 mL over four hours.</a:t>
            </a:r>
          </a:p>
          <a:p>
            <a:r>
              <a:rPr lang="en-US" dirty="0">
                <a:solidFill>
                  <a:schemeClr val="tx2">
                    <a:lumMod val="60000"/>
                    <a:lumOff val="40000"/>
                  </a:schemeClr>
                </a:solidFill>
              </a:rPr>
              <a:t>If magnesium toxicity is suspected, the maintenance dose should be decreased or eliminated and the magnesium level should be checked</a:t>
            </a:r>
            <a:endParaRPr lang="en-US" dirty="0">
              <a:solidFill>
                <a:schemeClr val="tx2">
                  <a:lumMod val="60000"/>
                  <a:lumOff val="40000"/>
                </a:schemeClr>
              </a:solidFill>
            </a:endParaRPr>
          </a:p>
        </p:txBody>
      </p:sp>
    </p:spTree>
    <p:extLst>
      <p:ext uri="{BB962C8B-B14F-4D97-AF65-F5344CB8AC3E}">
        <p14:creationId xmlns:p14="http://schemas.microsoft.com/office/powerpoint/2010/main" val="2509527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Management of Eclampsia :</a:t>
            </a:r>
          </a:p>
        </p:txBody>
      </p:sp>
      <p:sp>
        <p:nvSpPr>
          <p:cNvPr id="3" name="Content Placeholder 2"/>
          <p:cNvSpPr>
            <a:spLocks noGrp="1"/>
          </p:cNvSpPr>
          <p:nvPr>
            <p:ph idx="1"/>
          </p:nvPr>
        </p:nvSpPr>
        <p:spPr/>
        <p:txBody>
          <a:bodyPr>
            <a:normAutofit fontScale="85000" lnSpcReduction="20000"/>
          </a:bodyPr>
          <a:lstStyle/>
          <a:p>
            <a:r>
              <a:rPr lang="en-US" dirty="0"/>
              <a:t>Prompt delivery of fetus to achieve cure</a:t>
            </a:r>
          </a:p>
          <a:p>
            <a:r>
              <a:rPr lang="en-US" dirty="0"/>
              <a:t>Avoidance of diuretics &amp; hyper osmotic agents</a:t>
            </a:r>
          </a:p>
          <a:p>
            <a:r>
              <a:rPr lang="en-US" dirty="0"/>
              <a:t>Limitation of I.V fluid</a:t>
            </a:r>
          </a:p>
          <a:p>
            <a:r>
              <a:rPr lang="en-US" dirty="0"/>
              <a:t>Intermittent antihypertensive to control BP judiciously</a:t>
            </a:r>
          </a:p>
          <a:p>
            <a:r>
              <a:rPr lang="en-US" dirty="0"/>
              <a:t>Control of convulsion by MgSO4 (IM/IV route)</a:t>
            </a:r>
          </a:p>
          <a:p>
            <a:r>
              <a:rPr lang="en-US" dirty="0"/>
              <a:t>Protection &amp; supporting care during convulsion</a:t>
            </a:r>
          </a:p>
          <a:p>
            <a:r>
              <a:rPr lang="en-US" dirty="0"/>
              <a:t>Protection in a railed cot Protection of airway &amp;</a:t>
            </a:r>
          </a:p>
          <a:p>
            <a:r>
              <a:rPr lang="en-US" dirty="0"/>
              <a:t>prevention of tongue bite</a:t>
            </a:r>
          </a:p>
          <a:p>
            <a:r>
              <a:rPr lang="en-US" dirty="0"/>
              <a:t>Correction of hypoxia </a:t>
            </a:r>
            <a:r>
              <a:rPr lang="en-US" dirty="0" smtClean="0"/>
              <a:t>&amp; acidosis</a:t>
            </a:r>
            <a:endParaRPr lang="en-US" dirty="0"/>
          </a:p>
          <a:p>
            <a:r>
              <a:rPr lang="en-US" dirty="0"/>
              <a:t>Managed in </a:t>
            </a:r>
            <a:r>
              <a:rPr lang="en-US" b="1" dirty="0"/>
              <a:t>Eclampsia room.</a:t>
            </a:r>
            <a:endParaRPr lang="en-US" dirty="0"/>
          </a:p>
        </p:txBody>
      </p:sp>
    </p:spTree>
    <p:extLst>
      <p:ext uri="{BB962C8B-B14F-4D97-AF65-F5344CB8AC3E}">
        <p14:creationId xmlns:p14="http://schemas.microsoft.com/office/powerpoint/2010/main" val="453710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rtlCol="0">
            <a:normAutofit fontScale="90000"/>
          </a:bodyPr>
          <a:lstStyle/>
          <a:p>
            <a:pPr>
              <a:defRPr/>
            </a:pPr>
            <a:r>
              <a:rPr lang="en-US" b="1" dirty="0" smtClean="0">
                <a:solidFill>
                  <a:srgbClr val="FF0000"/>
                </a:solidFill>
              </a:rPr>
              <a:t/>
            </a:r>
            <a:br>
              <a:rPr lang="en-US" b="1" dirty="0" smtClean="0">
                <a:solidFill>
                  <a:srgbClr val="FF0000"/>
                </a:solidFill>
              </a:rPr>
            </a:br>
            <a:r>
              <a:rPr lang="en-US" b="1" dirty="0" smtClean="0">
                <a:solidFill>
                  <a:srgbClr val="FF0000"/>
                </a:solidFill>
              </a:rPr>
              <a:t>Recurrence of preeclampsia</a:t>
            </a:r>
            <a:br>
              <a:rPr lang="en-US" b="1" dirty="0" smtClean="0">
                <a:solidFill>
                  <a:srgbClr val="FF0000"/>
                </a:solidFill>
              </a:rPr>
            </a:br>
            <a:endParaRPr lang="en-US" dirty="0" smtClean="0"/>
          </a:p>
        </p:txBody>
      </p:sp>
      <p:sp>
        <p:nvSpPr>
          <p:cNvPr id="3" name="Content Placeholder 2"/>
          <p:cNvSpPr>
            <a:spLocks noGrp="1"/>
          </p:cNvSpPr>
          <p:nvPr>
            <p:ph idx="1"/>
          </p:nvPr>
        </p:nvSpPr>
        <p:spPr/>
        <p:txBody>
          <a:bodyPr rtlCol="0">
            <a:normAutofit/>
          </a:bodyPr>
          <a:lstStyle/>
          <a:p>
            <a:pPr>
              <a:defRPr/>
            </a:pPr>
            <a:r>
              <a:rPr lang="en-US" dirty="0" smtClean="0">
                <a:solidFill>
                  <a:srgbClr val="FF0000"/>
                </a:solidFill>
              </a:rPr>
              <a:t>Uncommonly, patients have </a:t>
            </a:r>
            <a:r>
              <a:rPr lang="en-US" dirty="0" err="1" smtClean="0">
                <a:solidFill>
                  <a:schemeClr val="tx2">
                    <a:lumMod val="75000"/>
                  </a:schemeClr>
                </a:solidFill>
              </a:rPr>
              <a:t>antepartum</a:t>
            </a:r>
            <a:r>
              <a:rPr lang="en-US" dirty="0" smtClean="0">
                <a:solidFill>
                  <a:schemeClr val="tx2">
                    <a:lumMod val="75000"/>
                  </a:schemeClr>
                </a:solidFill>
              </a:rPr>
              <a:t> </a:t>
            </a:r>
            <a:r>
              <a:rPr lang="en-US" dirty="0" smtClean="0">
                <a:solidFill>
                  <a:srgbClr val="FF0000"/>
                </a:solidFill>
              </a:rPr>
              <a:t>preeclampsia that is treated with delivery but that recurs in the </a:t>
            </a:r>
            <a:r>
              <a:rPr lang="en-US" dirty="0" smtClean="0">
                <a:solidFill>
                  <a:schemeClr val="tx2">
                    <a:lumMod val="75000"/>
                  </a:schemeClr>
                </a:solidFill>
              </a:rPr>
              <a:t>postpartum</a:t>
            </a:r>
            <a:r>
              <a:rPr lang="en-US" dirty="0" smtClean="0">
                <a:solidFill>
                  <a:srgbClr val="FF0000"/>
                </a:solidFill>
              </a:rPr>
              <a:t> period.</a:t>
            </a:r>
            <a:r>
              <a:rPr lang="en-US" baseline="30000" dirty="0" smtClean="0">
                <a:solidFill>
                  <a:srgbClr val="FF0000"/>
                </a:solidFill>
              </a:rPr>
              <a:t> </a:t>
            </a:r>
          </a:p>
          <a:p>
            <a:pPr>
              <a:defRPr/>
            </a:pPr>
            <a:r>
              <a:rPr lang="en-US" dirty="0" smtClean="0">
                <a:solidFill>
                  <a:srgbClr val="FF0000"/>
                </a:solidFill>
              </a:rPr>
              <a:t>Recurrent preeclampsia should be considered in postpartum patients who present with hypertension and </a:t>
            </a:r>
            <a:r>
              <a:rPr lang="en-US" dirty="0" err="1" smtClean="0">
                <a:solidFill>
                  <a:srgbClr val="FF0000"/>
                </a:solidFill>
              </a:rPr>
              <a:t>proteinuria</a:t>
            </a:r>
            <a:r>
              <a:rPr lang="en-US" dirty="0" smtClean="0">
                <a:solidFill>
                  <a:srgbClr val="FF0000"/>
                </a:solidFill>
              </a:rPr>
              <a:t>. </a:t>
            </a:r>
            <a:endParaRPr lang="en-US" dirty="0"/>
          </a:p>
        </p:txBody>
      </p:sp>
    </p:spTree>
    <p:extLst>
      <p:ext uri="{BB962C8B-B14F-4D97-AF65-F5344CB8AC3E}">
        <p14:creationId xmlns:p14="http://schemas.microsoft.com/office/powerpoint/2010/main" val="68191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Preeclampsia</a:t>
            </a:r>
          </a:p>
        </p:txBody>
      </p:sp>
      <p:sp>
        <p:nvSpPr>
          <p:cNvPr id="3" name="Content Placeholder 2"/>
          <p:cNvSpPr>
            <a:spLocks noGrp="1"/>
          </p:cNvSpPr>
          <p:nvPr>
            <p:ph idx="1"/>
          </p:nvPr>
        </p:nvSpPr>
        <p:spPr/>
        <p:txBody>
          <a:bodyPr>
            <a:normAutofit fontScale="77500" lnSpcReduction="20000"/>
          </a:bodyPr>
          <a:lstStyle/>
          <a:p>
            <a:r>
              <a:rPr lang="en-US" dirty="0"/>
              <a:t>Preeclampsia is a multi-system progressive disorder characterized by the new onset of hypertension and proteinuria, or hypertension and end-organ dysfunction with or without proteinuria, in the last half of pregnancy or postpartum </a:t>
            </a:r>
            <a:endParaRPr lang="en-US" dirty="0" smtClean="0"/>
          </a:p>
          <a:p>
            <a:r>
              <a:rPr lang="en-US" dirty="0" smtClean="0"/>
              <a:t>The </a:t>
            </a:r>
            <a:r>
              <a:rPr lang="en-US" dirty="0"/>
              <a:t>disorder is caused by placental and maternal vascular dysfunction and always resolves after </a:t>
            </a:r>
            <a:r>
              <a:rPr lang="en-US" dirty="0" smtClean="0"/>
              <a:t>delivery </a:t>
            </a:r>
          </a:p>
          <a:p>
            <a:r>
              <a:rPr lang="en-US" dirty="0" smtClean="0"/>
              <a:t>Although </a:t>
            </a:r>
            <a:r>
              <a:rPr lang="en-US" dirty="0"/>
              <a:t>most affected pregnancies deliver at term or near term with good maternal and fetal outcomes, these pregnancies are at increased risk for maternal and/or fetal mortality or serious morbidity. </a:t>
            </a:r>
            <a:endParaRPr lang="en-US" dirty="0" smtClean="0"/>
          </a:p>
          <a:p>
            <a:r>
              <a:rPr lang="en-US" dirty="0" smtClean="0"/>
              <a:t>In </a:t>
            </a:r>
            <a:r>
              <a:rPr lang="en-US" dirty="0"/>
              <a:t>addition, women with preeclampsia are at increased risk for future cardiovascular disease.</a:t>
            </a:r>
          </a:p>
        </p:txBody>
      </p:sp>
    </p:spTree>
    <p:extLst>
      <p:ext uri="{BB962C8B-B14F-4D97-AF65-F5344CB8AC3E}">
        <p14:creationId xmlns:p14="http://schemas.microsoft.com/office/powerpoint/2010/main" val="3295643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262" y="457200"/>
            <a:ext cx="8346281" cy="994172"/>
          </a:xfrm>
        </p:spPr>
        <p:txBody>
          <a:bodyPr rtlCol="0">
            <a:normAutofit fontScale="90000"/>
          </a:bodyPr>
          <a:lstStyle/>
          <a:p>
            <a:pPr>
              <a:defRPr/>
            </a:pPr>
            <a:r>
              <a:rPr lang="en-US" dirty="0" smtClean="0"/>
              <a:t/>
            </a:r>
            <a:br>
              <a:rPr lang="en-US" dirty="0" smtClean="0"/>
            </a:br>
            <a:r>
              <a:rPr lang="en-US" dirty="0" smtClean="0"/>
              <a:t>WILL </a:t>
            </a:r>
            <a:r>
              <a:rPr lang="en-US" dirty="0"/>
              <a:t>PREECLAMPSIA HAPPEN AGAIN IN FUTURE PREGNANCIES?</a:t>
            </a:r>
            <a:br>
              <a:rPr lang="en-US" dirty="0"/>
            </a:br>
            <a:endParaRPr lang="en-US" dirty="0"/>
          </a:p>
        </p:txBody>
      </p:sp>
      <p:sp>
        <p:nvSpPr>
          <p:cNvPr id="57347" name="Content Placeholder 2"/>
          <p:cNvSpPr>
            <a:spLocks noGrp="1"/>
          </p:cNvSpPr>
          <p:nvPr>
            <p:ph idx="1"/>
          </p:nvPr>
        </p:nvSpPr>
        <p:spPr/>
        <p:txBody>
          <a:bodyPr>
            <a:normAutofit fontScale="92500" lnSpcReduction="10000"/>
          </a:bodyPr>
          <a:lstStyle/>
          <a:p>
            <a:pPr eaLnBrk="1" hangingPunct="1"/>
            <a:r>
              <a:rPr lang="en-US" altLang="en-US" smtClean="0"/>
              <a:t>Women who do not develop preeclampsia in their first pregnancy are at low risk of developing it in a subsequent pregnancy.</a:t>
            </a:r>
          </a:p>
          <a:p>
            <a:pPr eaLnBrk="1" hangingPunct="1"/>
            <a:r>
              <a:rPr lang="en-US" altLang="en-US" smtClean="0"/>
              <a:t>Women with preeclampsia without severe features of the disease near term have only a 5 percent chance of developing it again. However, women who developed severe features of preeclampsia and were delivered before 30 weeks gestation have a high risk (up to 70 percent) of preeclampsia in future pregnancies</a:t>
            </a:r>
          </a:p>
          <a:p>
            <a:pPr eaLnBrk="1" hangingPunct="1"/>
            <a:endParaRPr lang="en-US" altLang="en-US" smtClean="0"/>
          </a:p>
        </p:txBody>
      </p:sp>
    </p:spTree>
    <p:extLst>
      <p:ext uri="{BB962C8B-B14F-4D97-AF65-F5344CB8AC3E}">
        <p14:creationId xmlns:p14="http://schemas.microsoft.com/office/powerpoint/2010/main" val="2936411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err="1" smtClean="0"/>
              <a:t>Clasification</a:t>
            </a:r>
            <a:r>
              <a:rPr lang="en-US" sz="3600" b="1" dirty="0" smtClean="0"/>
              <a:t> Of Hypertension During pregnancy</a:t>
            </a:r>
            <a:endParaRPr lang="en-US" b="1" dirty="0"/>
          </a:p>
        </p:txBody>
      </p:sp>
      <p:sp>
        <p:nvSpPr>
          <p:cNvPr id="3" name="Content Placeholder 2"/>
          <p:cNvSpPr>
            <a:spLocks noGrp="1"/>
          </p:cNvSpPr>
          <p:nvPr>
            <p:ph idx="1"/>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14400"/>
            <a:ext cx="8915400" cy="5687496"/>
          </a:xfrm>
        </p:spPr>
      </p:pic>
    </p:spTree>
    <p:extLst>
      <p:ext uri="{BB962C8B-B14F-4D97-AF65-F5344CB8AC3E}">
        <p14:creationId xmlns:p14="http://schemas.microsoft.com/office/powerpoint/2010/main" val="3081169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Differential Diagnosis</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r>
              <a:rPr lang="en-US" dirty="0" smtClean="0"/>
              <a:t>It includes </a:t>
            </a:r>
          </a:p>
          <a:p>
            <a:r>
              <a:rPr lang="en-US" dirty="0" smtClean="0"/>
              <a:t>exacerbation </a:t>
            </a:r>
            <a:r>
              <a:rPr lang="en-US" dirty="0"/>
              <a:t>of underlying renal disease, </a:t>
            </a:r>
            <a:endParaRPr lang="en-US" dirty="0" smtClean="0"/>
          </a:p>
          <a:p>
            <a:r>
              <a:rPr lang="en-US" dirty="0" smtClean="0"/>
              <a:t>acute </a:t>
            </a:r>
            <a:r>
              <a:rPr lang="en-US" dirty="0"/>
              <a:t>fatty liver of pregnancy, </a:t>
            </a:r>
            <a:endParaRPr lang="en-US" dirty="0" smtClean="0"/>
          </a:p>
          <a:p>
            <a:r>
              <a:rPr lang="en-US" dirty="0" smtClean="0"/>
              <a:t>thrombotic </a:t>
            </a:r>
            <a:r>
              <a:rPr lang="en-US" dirty="0"/>
              <a:t>thrombocytopenic </a:t>
            </a:r>
            <a:r>
              <a:rPr lang="en-US" dirty="0" err="1"/>
              <a:t>purpura</a:t>
            </a:r>
            <a:r>
              <a:rPr lang="en-US" dirty="0"/>
              <a:t> or </a:t>
            </a:r>
            <a:endParaRPr lang="en-US" dirty="0" smtClean="0"/>
          </a:p>
          <a:p>
            <a:r>
              <a:rPr lang="en-US" dirty="0" smtClean="0"/>
              <a:t>hemolytic </a:t>
            </a:r>
            <a:r>
              <a:rPr lang="en-US" dirty="0"/>
              <a:t>uremic syndrome, and </a:t>
            </a:r>
            <a:endParaRPr lang="en-US" dirty="0" smtClean="0"/>
          </a:p>
          <a:p>
            <a:r>
              <a:rPr lang="en-US" dirty="0" smtClean="0"/>
              <a:t>exacerbation </a:t>
            </a:r>
            <a:r>
              <a:rPr lang="en-US" dirty="0"/>
              <a:t>of systemic lupus erythematosus. </a:t>
            </a:r>
            <a:endParaRPr lang="en-US" dirty="0" smtClean="0"/>
          </a:p>
          <a:p>
            <a:r>
              <a:rPr lang="en-US" dirty="0" smtClean="0"/>
              <a:t> </a:t>
            </a:r>
            <a:r>
              <a:rPr lang="en-US" b="1" dirty="0" smtClean="0"/>
              <a:t>Pre-existing hypertension,</a:t>
            </a:r>
          </a:p>
          <a:p>
            <a:r>
              <a:rPr lang="en-US" dirty="0" smtClean="0"/>
              <a:t> </a:t>
            </a:r>
            <a:r>
              <a:rPr lang="en-US" b="1" dirty="0" smtClean="0"/>
              <a:t>New/gestational hypertension</a:t>
            </a:r>
          </a:p>
          <a:p>
            <a:r>
              <a:rPr lang="en-US" dirty="0" smtClean="0"/>
              <a:t> </a:t>
            </a:r>
            <a:r>
              <a:rPr lang="en-US" b="1" dirty="0" smtClean="0"/>
              <a:t>Pre-</a:t>
            </a:r>
            <a:r>
              <a:rPr lang="en-US" b="1" dirty="0" err="1" smtClean="0"/>
              <a:t>eclampsia</a:t>
            </a:r>
            <a:endParaRPr lang="en-US" b="1" dirty="0" smtClean="0"/>
          </a:p>
          <a:p>
            <a:r>
              <a:rPr lang="en-US" dirty="0" smtClean="0"/>
              <a:t> </a:t>
            </a:r>
            <a:r>
              <a:rPr lang="en-US" b="1" dirty="0" err="1" smtClean="0"/>
              <a:t>Eclampsia</a:t>
            </a:r>
            <a:endParaRPr lang="en-US" b="1" dirty="0" smtClean="0"/>
          </a:p>
          <a:p>
            <a:r>
              <a:rPr lang="en-US" dirty="0" smtClean="0"/>
              <a:t> </a:t>
            </a:r>
            <a:r>
              <a:rPr lang="en-US" b="1" dirty="0" smtClean="0"/>
              <a:t>Exacerbation of underlying renal disease/Superimposed pre-</a:t>
            </a:r>
            <a:r>
              <a:rPr lang="en-US" b="1" dirty="0" err="1" smtClean="0"/>
              <a:t>eclampsiaeclampsia</a:t>
            </a:r>
            <a:endParaRPr lang="en-US" b="1" dirty="0" smtClean="0"/>
          </a:p>
          <a:p>
            <a:r>
              <a:rPr lang="en-US" dirty="0" smtClean="0"/>
              <a:t> </a:t>
            </a:r>
            <a:r>
              <a:rPr lang="en-US" b="1" dirty="0" smtClean="0"/>
              <a:t>SLE</a:t>
            </a:r>
          </a:p>
          <a:p>
            <a:r>
              <a:rPr lang="el-GR" dirty="0" smtClean="0">
                <a:solidFill>
                  <a:srgbClr val="FF0000"/>
                </a:solidFill>
              </a:rPr>
              <a:t> </a:t>
            </a:r>
            <a:r>
              <a:rPr lang="el-GR" b="1" dirty="0" smtClean="0">
                <a:solidFill>
                  <a:srgbClr val="FF0000"/>
                </a:solidFill>
              </a:rPr>
              <a:t>ΔΔ </a:t>
            </a:r>
            <a:r>
              <a:rPr lang="en-US" b="1" dirty="0" smtClean="0">
                <a:solidFill>
                  <a:srgbClr val="FF0000"/>
                </a:solidFill>
              </a:rPr>
              <a:t>ECLAMPSIA</a:t>
            </a:r>
          </a:p>
          <a:p>
            <a:r>
              <a:rPr lang="en-US" dirty="0" smtClean="0"/>
              <a:t> </a:t>
            </a:r>
            <a:r>
              <a:rPr lang="en-US" b="1" dirty="0" smtClean="0"/>
              <a:t>-Epilepsy,</a:t>
            </a:r>
          </a:p>
          <a:p>
            <a:r>
              <a:rPr lang="en-US" dirty="0" smtClean="0"/>
              <a:t> </a:t>
            </a:r>
            <a:r>
              <a:rPr lang="en-US" b="1" dirty="0" smtClean="0"/>
              <a:t>-Intracranial </a:t>
            </a:r>
            <a:r>
              <a:rPr lang="en-US" b="1" dirty="0" err="1" smtClean="0"/>
              <a:t>haemorrhage</a:t>
            </a:r>
            <a:r>
              <a:rPr lang="en-US" b="1" dirty="0" smtClean="0"/>
              <a:t>/thrombosis,</a:t>
            </a:r>
          </a:p>
          <a:p>
            <a:r>
              <a:rPr lang="en-US" dirty="0" smtClean="0"/>
              <a:t> </a:t>
            </a:r>
            <a:r>
              <a:rPr lang="en-US" b="1" dirty="0" smtClean="0"/>
              <a:t>-meningitis,</a:t>
            </a:r>
          </a:p>
          <a:p>
            <a:r>
              <a:rPr lang="en-US" dirty="0" smtClean="0"/>
              <a:t> </a:t>
            </a:r>
            <a:r>
              <a:rPr lang="en-US" b="1" dirty="0" smtClean="0"/>
              <a:t>-cerebral malaria,</a:t>
            </a:r>
          </a:p>
          <a:p>
            <a:r>
              <a:rPr lang="en-US" dirty="0" smtClean="0"/>
              <a:t> </a:t>
            </a:r>
            <a:r>
              <a:rPr lang="en-US" b="1" dirty="0" smtClean="0"/>
              <a:t>-amniotic fluid embolism can mimic </a:t>
            </a:r>
            <a:r>
              <a:rPr lang="en-US" b="1" dirty="0" err="1" smtClean="0"/>
              <a:t>eclampsia</a:t>
            </a:r>
            <a:r>
              <a:rPr lang="en-US" b="1" dirty="0" smtClean="0"/>
              <a:t>.</a:t>
            </a:r>
            <a:endParaRPr lang="en-US" dirty="0"/>
          </a:p>
        </p:txBody>
      </p:sp>
    </p:spTree>
    <p:extLst>
      <p:ext uri="{BB962C8B-B14F-4D97-AF65-F5344CB8AC3E}">
        <p14:creationId xmlns:p14="http://schemas.microsoft.com/office/powerpoint/2010/main" val="3938515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81000" y="381000"/>
            <a:ext cx="7886700" cy="676275"/>
          </a:xfrm>
        </p:spPr>
        <p:txBody>
          <a:bodyPr>
            <a:normAutofit fontScale="90000"/>
          </a:bodyPr>
          <a:lstStyle/>
          <a:p>
            <a:pPr algn="ctr" eaLnBrk="1" hangingPunct="1"/>
            <a:r>
              <a:rPr lang="en-US" altLang="en-US" dirty="0" smtClean="0"/>
              <a:t>Conclusion</a:t>
            </a:r>
          </a:p>
        </p:txBody>
      </p:sp>
      <p:sp>
        <p:nvSpPr>
          <p:cNvPr id="3" name="Content Placeholder 2"/>
          <p:cNvSpPr>
            <a:spLocks noGrp="1"/>
          </p:cNvSpPr>
          <p:nvPr>
            <p:ph idx="1"/>
          </p:nvPr>
        </p:nvSpPr>
        <p:spPr>
          <a:xfrm>
            <a:off x="304800" y="1143000"/>
            <a:ext cx="8526065" cy="5257800"/>
          </a:xfrm>
        </p:spPr>
        <p:txBody>
          <a:bodyPr rtlCol="0">
            <a:normAutofit fontScale="62500" lnSpcReduction="20000"/>
          </a:bodyPr>
          <a:lstStyle/>
          <a:p>
            <a:pPr>
              <a:defRPr/>
            </a:pPr>
            <a:r>
              <a:rPr lang="en-US" dirty="0" smtClean="0"/>
              <a:t>Hypertensive syndrome that occurs in pregnant women after 20 weeks' gestation, consisting of new-onset, persistent hypertension with either </a:t>
            </a:r>
            <a:r>
              <a:rPr lang="en-US" dirty="0" err="1" smtClean="0"/>
              <a:t>proteinuria</a:t>
            </a:r>
            <a:r>
              <a:rPr lang="en-US" dirty="0" smtClean="0"/>
              <a:t> or evidence of systemic involvement.</a:t>
            </a:r>
          </a:p>
          <a:p>
            <a:pPr>
              <a:defRPr/>
            </a:pPr>
            <a:r>
              <a:rPr lang="en-US" dirty="0" smtClean="0"/>
              <a:t>It require close assessment and monitoring for pre-eclampsia and its complications.</a:t>
            </a:r>
          </a:p>
          <a:p>
            <a:pPr>
              <a:defRPr/>
            </a:pPr>
            <a:r>
              <a:rPr lang="en-US" dirty="0" smtClean="0"/>
              <a:t>Blood pressure readings &gt;  </a:t>
            </a:r>
            <a:r>
              <a:rPr lang="en-US" dirty="0" smtClean="0"/>
              <a:t>160/110  </a:t>
            </a:r>
            <a:r>
              <a:rPr lang="en-US" dirty="0" smtClean="0"/>
              <a:t>require pharmacologic treatment</a:t>
            </a:r>
          </a:p>
          <a:p>
            <a:pPr>
              <a:defRPr/>
            </a:pPr>
            <a:r>
              <a:rPr lang="en-US" dirty="0" smtClean="0"/>
              <a:t>Goal of </a:t>
            </a:r>
            <a:r>
              <a:rPr lang="en-US" dirty="0" err="1" smtClean="0"/>
              <a:t>ttt</a:t>
            </a:r>
            <a:r>
              <a:rPr lang="en-US" dirty="0" smtClean="0"/>
              <a:t> to decrease BP to 140/90   not more</a:t>
            </a:r>
          </a:p>
          <a:p>
            <a:pPr>
              <a:defRPr/>
            </a:pPr>
            <a:r>
              <a:rPr lang="en-US" dirty="0" err="1" smtClean="0"/>
              <a:t>Nifedipine</a:t>
            </a:r>
            <a:r>
              <a:rPr lang="en-US" dirty="0" smtClean="0"/>
              <a:t> , labetalol and methyldopa are approved for treatment of hypertensive disorders of pregnancy</a:t>
            </a:r>
          </a:p>
          <a:p>
            <a:pPr>
              <a:defRPr/>
            </a:pPr>
            <a:r>
              <a:rPr lang="en-US" dirty="0" smtClean="0"/>
              <a:t>Patients with gestational hypertension and preeclampsia should be monitored with regular labs , sonograms and antenatal  testing</a:t>
            </a:r>
          </a:p>
          <a:p>
            <a:pPr>
              <a:defRPr/>
            </a:pPr>
            <a:r>
              <a:rPr lang="en-US" dirty="0" smtClean="0"/>
              <a:t>Delivery of fetus and placenta  is a definitive treatment of preeclampsia</a:t>
            </a:r>
          </a:p>
          <a:p>
            <a:pPr>
              <a:defRPr/>
            </a:pPr>
            <a:r>
              <a:rPr lang="en-US" dirty="0" smtClean="0"/>
              <a:t>Delivery results in resolution of the disease.</a:t>
            </a:r>
          </a:p>
          <a:p>
            <a:pPr>
              <a:defRPr/>
            </a:pPr>
            <a:r>
              <a:rPr lang="en-US" dirty="0" smtClean="0"/>
              <a:t>During delivery -- Main stays of management include antihypertensive therapy, seizure control, and fluid restriction </a:t>
            </a:r>
          </a:p>
          <a:p>
            <a:pPr>
              <a:defRPr/>
            </a:pPr>
            <a:r>
              <a:rPr lang="en-US" dirty="0" smtClean="0"/>
              <a:t>hypertensive disorders in pregnancy are an indication of early delivery</a:t>
            </a:r>
          </a:p>
          <a:p>
            <a:pPr>
              <a:defRPr/>
            </a:pPr>
            <a:r>
              <a:rPr lang="en-US" dirty="0" smtClean="0"/>
              <a:t>Timing of delivery is based upon a combination of factors, including disease severity, maternal and fetal condition, and gestational age.</a:t>
            </a:r>
            <a:endParaRPr lang="en-US" dirty="0"/>
          </a:p>
        </p:txBody>
      </p:sp>
    </p:spTree>
    <p:extLst>
      <p:ext uri="{BB962C8B-B14F-4D97-AF65-F5344CB8AC3E}">
        <p14:creationId xmlns:p14="http://schemas.microsoft.com/office/powerpoint/2010/main" val="1493124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idx="1"/>
          </p:nvPr>
        </p:nvSpPr>
        <p:spPr/>
        <p:txBody>
          <a:bodyPr rtlCol="0">
            <a:normAutofit fontScale="85000" lnSpcReduction="20000"/>
          </a:bodyPr>
          <a:lstStyle/>
          <a:p>
            <a:pPr>
              <a:defRPr/>
            </a:pPr>
            <a:r>
              <a:rPr lang="en-US" dirty="0" smtClean="0"/>
              <a:t>Magnesium </a:t>
            </a:r>
            <a:r>
              <a:rPr lang="en-US" dirty="0" err="1" smtClean="0"/>
              <a:t>sulphate</a:t>
            </a:r>
            <a:r>
              <a:rPr lang="en-US" dirty="0" smtClean="0"/>
              <a:t> injection is indicated in severe preeclampsia For prevention of eclampsia</a:t>
            </a:r>
          </a:p>
          <a:p>
            <a:pPr>
              <a:defRPr/>
            </a:pPr>
            <a:r>
              <a:rPr lang="en-US" dirty="0" smtClean="0"/>
              <a:t>It is also preferred agent for treatment of eclampsia</a:t>
            </a:r>
          </a:p>
          <a:p>
            <a:pPr>
              <a:defRPr/>
            </a:pPr>
            <a:r>
              <a:rPr lang="en-US" dirty="0" smtClean="0"/>
              <a:t>Hypertensive disorders of pregnancy can be present in postpartum period</a:t>
            </a:r>
          </a:p>
          <a:p>
            <a:pPr>
              <a:defRPr/>
            </a:pPr>
            <a:r>
              <a:rPr lang="en-US" dirty="0" smtClean="0"/>
              <a:t>Preeclampsia is associated with increase risk of cardiovascular disease later in life</a:t>
            </a:r>
          </a:p>
          <a:p>
            <a:pPr>
              <a:defRPr/>
            </a:pPr>
            <a:r>
              <a:rPr lang="en-US" dirty="0" smtClean="0"/>
              <a:t>Initiation of daily low dose aspirin late in the first trimester is indicated for prevention  of preeclampsia in certain high risk women</a:t>
            </a:r>
          </a:p>
          <a:p>
            <a:pPr>
              <a:defRPr/>
            </a:pPr>
            <a:r>
              <a:rPr lang="en-US" dirty="0" smtClean="0"/>
              <a:t>Can occur in subsequent pregnancies; therefore, women should be </a:t>
            </a:r>
            <a:r>
              <a:rPr lang="en-US" dirty="0" err="1" smtClean="0"/>
              <a:t>counselled</a:t>
            </a:r>
            <a:r>
              <a:rPr lang="en-US" dirty="0" smtClean="0"/>
              <a:t> about the risk</a:t>
            </a:r>
            <a:endParaRPr lang="en-US" dirty="0"/>
          </a:p>
        </p:txBody>
      </p:sp>
    </p:spTree>
    <p:extLst>
      <p:ext uri="{BB962C8B-B14F-4D97-AF65-F5344CB8AC3E}">
        <p14:creationId xmlns:p14="http://schemas.microsoft.com/office/powerpoint/2010/main" val="3224931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305800" cy="5334000"/>
          </a:xfrm>
        </p:spPr>
        <p:txBody>
          <a:bodyPr>
            <a:normAutofit/>
          </a:bodyPr>
          <a:lstStyle/>
          <a:p>
            <a:pPr>
              <a:defRPr/>
            </a:pPr>
            <a:r>
              <a:rPr lang="en-US" sz="2800" dirty="0"/>
              <a:t>Following delivery, the patient should be fluid restricted in order to wait for the natural diuresis. </a:t>
            </a:r>
            <a:endParaRPr lang="en-US" sz="2800" dirty="0" smtClean="0"/>
          </a:p>
          <a:p>
            <a:pPr>
              <a:defRPr/>
            </a:pPr>
            <a:r>
              <a:rPr lang="en-US" sz="2800" dirty="0" smtClean="0"/>
              <a:t> </a:t>
            </a:r>
            <a:r>
              <a:rPr lang="en-US" sz="2800" dirty="0"/>
              <a:t>A platelet transfusion is recommended prior to Caesarean section or vaginal delivery when the platelet count is &lt; 20 x 109 ml. </a:t>
            </a:r>
          </a:p>
          <a:p>
            <a:pPr>
              <a:defRPr/>
            </a:pPr>
            <a:r>
              <a:rPr lang="en-US" sz="2800" dirty="0" smtClean="0"/>
              <a:t> </a:t>
            </a:r>
            <a:r>
              <a:rPr lang="en-US" sz="2800" dirty="0"/>
              <a:t>Methyldopa should be avoided </a:t>
            </a:r>
            <a:r>
              <a:rPr lang="en-US" sz="2800" dirty="0" err="1"/>
              <a:t>postnatally</a:t>
            </a:r>
            <a:r>
              <a:rPr lang="en-US" sz="2800" dirty="0"/>
              <a:t>. </a:t>
            </a:r>
          </a:p>
          <a:p>
            <a:pPr>
              <a:defRPr/>
            </a:pPr>
            <a:r>
              <a:rPr lang="en-US" sz="2800" dirty="0" smtClean="0"/>
              <a:t> </a:t>
            </a:r>
            <a:r>
              <a:rPr lang="en-US" sz="2800" dirty="0"/>
              <a:t>All women with severe pre-eclampsia should return to the hospital for post-natal review within 12 weeks of delivery to debrief, complete any outstanding investigations and plan for the next pregnancy. </a:t>
            </a:r>
          </a:p>
          <a:p>
            <a:pPr>
              <a:defRPr/>
            </a:pPr>
            <a:endParaRPr lang="en-US" sz="2000" dirty="0"/>
          </a:p>
        </p:txBody>
      </p:sp>
    </p:spTree>
    <p:extLst>
      <p:ext uri="{BB962C8B-B14F-4D97-AF65-F5344CB8AC3E}">
        <p14:creationId xmlns:p14="http://schemas.microsoft.com/office/powerpoint/2010/main" val="301219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mmhennawy\Desktop\pppp.JPG"/>
          <p:cNvPicPr>
            <a:picLocks noChangeAspect="1" noChangeArrowheads="1"/>
          </p:cNvPicPr>
          <p:nvPr/>
        </p:nvPicPr>
        <p:blipFill>
          <a:blip r:embed="rId2"/>
          <a:srcRect/>
          <a:stretch>
            <a:fillRect/>
          </a:stretch>
        </p:blipFill>
        <p:spPr bwMode="auto">
          <a:xfrm>
            <a:off x="228600" y="304800"/>
            <a:ext cx="8686801" cy="6324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No longer in use are the criteria of </a:t>
            </a:r>
            <a:br>
              <a:rPr lang="en-US" dirty="0">
                <a:solidFill>
                  <a:srgbClr val="FF0000"/>
                </a:solidFill>
              </a:rPr>
            </a:br>
            <a:endParaRPr lang="en-US" dirty="0"/>
          </a:p>
        </p:txBody>
      </p:sp>
      <p:sp>
        <p:nvSpPr>
          <p:cNvPr id="3" name="Content Placeholder 2"/>
          <p:cNvSpPr>
            <a:spLocks noGrp="1"/>
          </p:cNvSpPr>
          <p:nvPr>
            <p:ph idx="1"/>
          </p:nvPr>
        </p:nvSpPr>
        <p:spPr/>
        <p:txBody>
          <a:bodyPr>
            <a:normAutofit/>
          </a:bodyPr>
          <a:lstStyle/>
          <a:p>
            <a:r>
              <a:rPr lang="en-US" dirty="0" smtClean="0"/>
              <a:t>Increase in blood pressure above baseline measurements of 30 mmHg systolic, 15 mmHg diastolic, or 20 mmHg mean arterial pressure.</a:t>
            </a:r>
          </a:p>
          <a:p>
            <a:r>
              <a:rPr lang="en-US" dirty="0" smtClean="0"/>
              <a:t>Edema is a common finding in the gravid patient, occurring in approximately 50% of women. Lower extremity edema is the most typical form of edema.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altLang="en-US" smtClean="0"/>
              <a:t>Classification Of Preeclampsia</a:t>
            </a:r>
          </a:p>
        </p:txBody>
      </p:sp>
      <p:sp>
        <p:nvSpPr>
          <p:cNvPr id="15363" name="Content Placeholder 2"/>
          <p:cNvSpPr>
            <a:spLocks noGrp="1"/>
          </p:cNvSpPr>
          <p:nvPr>
            <p:ph idx="1"/>
          </p:nvPr>
        </p:nvSpPr>
        <p:spPr/>
        <p:txBody>
          <a:bodyPr/>
          <a:lstStyle/>
          <a:p>
            <a:pPr eaLnBrk="1" hangingPunct="1"/>
            <a:r>
              <a:rPr lang="en-US" altLang="en-US" dirty="0" smtClean="0"/>
              <a:t> Preeclampsia may be classified as </a:t>
            </a:r>
          </a:p>
          <a:p>
            <a:pPr eaLnBrk="1" hangingPunct="1"/>
            <a:r>
              <a:rPr lang="en-US" altLang="en-US" dirty="0" smtClean="0"/>
              <a:t>Severe (also called preeclampsia with severe features) or </a:t>
            </a:r>
          </a:p>
          <a:p>
            <a:r>
              <a:rPr lang="en-US" altLang="en-US" dirty="0" smtClean="0"/>
              <a:t>Mild (</a:t>
            </a:r>
            <a:r>
              <a:rPr lang="en-US" altLang="en-US" dirty="0"/>
              <a:t>also called Preeclampsia without severe features </a:t>
            </a:r>
            <a:r>
              <a:rPr lang="en-US" altLang="en-US" dirty="0" smtClean="0"/>
              <a:t>)</a:t>
            </a:r>
          </a:p>
        </p:txBody>
      </p:sp>
    </p:spTree>
    <p:extLst>
      <p:ext uri="{BB962C8B-B14F-4D97-AF65-F5344CB8AC3E}">
        <p14:creationId xmlns:p14="http://schemas.microsoft.com/office/powerpoint/2010/main" val="264778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Severity Of Preeclampsia</a:t>
            </a:r>
            <a:endParaRPr lang="en-US" dirty="0"/>
          </a:p>
        </p:txBody>
      </p:sp>
      <p:pic>
        <p:nvPicPr>
          <p:cNvPr id="4" name="Picture 2" descr="C:\Documents and Settings\mmhennawy\Desktop\pree11.JPG"/>
          <p:cNvPicPr>
            <a:picLocks noGrp="1" noChangeAspect="1" noChangeArrowheads="1"/>
          </p:cNvPicPr>
          <p:nvPr>
            <p:ph idx="1"/>
          </p:nvPr>
        </p:nvPicPr>
        <p:blipFill>
          <a:blip r:embed="rId2"/>
          <a:srcRect/>
          <a:stretch>
            <a:fillRect/>
          </a:stretch>
        </p:blipFill>
        <p:spPr bwMode="auto">
          <a:xfrm>
            <a:off x="152400" y="1066800"/>
            <a:ext cx="8839200" cy="555002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fontScale="90000"/>
          </a:bodyPr>
          <a:lstStyle/>
          <a:p>
            <a:r>
              <a:rPr lang="en-US" b="1" dirty="0" smtClean="0"/>
              <a:t/>
            </a:r>
            <a:br>
              <a:rPr lang="en-US" b="1" dirty="0" smtClean="0"/>
            </a:br>
            <a:r>
              <a:rPr lang="en-US" b="1" dirty="0" smtClean="0"/>
              <a:t>HELLP Syndrome </a:t>
            </a:r>
            <a:br>
              <a:rPr lang="en-US" b="1" dirty="0" smtClean="0"/>
            </a:br>
            <a:endParaRPr lang="en-US" dirty="0"/>
          </a:p>
        </p:txBody>
      </p:sp>
      <p:sp>
        <p:nvSpPr>
          <p:cNvPr id="3" name="Content Placeholder 2"/>
          <p:cNvSpPr>
            <a:spLocks noGrp="1"/>
          </p:cNvSpPr>
          <p:nvPr>
            <p:ph idx="1"/>
          </p:nvPr>
        </p:nvSpPr>
        <p:spPr>
          <a:xfrm>
            <a:off x="304800" y="990600"/>
            <a:ext cx="8534400" cy="5486400"/>
          </a:xfrm>
        </p:spPr>
        <p:txBody>
          <a:bodyPr>
            <a:normAutofit fontScale="77500" lnSpcReduction="20000"/>
          </a:bodyPr>
          <a:lstStyle/>
          <a:p>
            <a:r>
              <a:rPr lang="en-US" dirty="0" smtClean="0"/>
              <a:t>A particularly severe and serious form of preeclampsia is HELLP syndrome characterized by </a:t>
            </a:r>
            <a:r>
              <a:rPr lang="en-US" dirty="0" err="1" smtClean="0"/>
              <a:t>hemolysis</a:t>
            </a:r>
            <a:r>
              <a:rPr lang="en-US" dirty="0" smtClean="0"/>
              <a:t>, elevated liver enzymes, and low platelets.</a:t>
            </a:r>
          </a:p>
          <a:p>
            <a:r>
              <a:rPr lang="en-US" dirty="0" smtClean="0"/>
              <a:t> Prompt recognition is vital to improving outcomes. </a:t>
            </a:r>
          </a:p>
          <a:p>
            <a:r>
              <a:rPr lang="en-US" dirty="0" smtClean="0"/>
              <a:t>Due to the different number of assays used to measure liver enzymes, clinicians should be familiar with the upper limit values used in their own laboratory. </a:t>
            </a:r>
          </a:p>
          <a:p>
            <a:r>
              <a:rPr lang="en-US" dirty="0" smtClean="0"/>
              <a:t>Criteria for HELLP syndrome are: </a:t>
            </a:r>
          </a:p>
          <a:p>
            <a:r>
              <a:rPr lang="en-US" dirty="0" smtClean="0"/>
              <a:t>LDH &gt; 600 IU/L (more than 2 times the upper limit of normal values) or </a:t>
            </a:r>
          </a:p>
          <a:p>
            <a:r>
              <a:rPr lang="en-US" dirty="0" err="1" smtClean="0"/>
              <a:t>bilirubin</a:t>
            </a:r>
            <a:r>
              <a:rPr lang="en-US" dirty="0" smtClean="0"/>
              <a:t> &gt; 1.2 mg/</a:t>
            </a:r>
            <a:r>
              <a:rPr lang="en-US" dirty="0" err="1" smtClean="0"/>
              <a:t>dL</a:t>
            </a:r>
            <a:r>
              <a:rPr lang="en-US" dirty="0" smtClean="0"/>
              <a:t>, </a:t>
            </a:r>
          </a:p>
          <a:p>
            <a:r>
              <a:rPr lang="en-US" dirty="0" smtClean="0"/>
              <a:t>AST &gt; 70 IU/L (more than 2 times the upper limit of normal values), and </a:t>
            </a:r>
          </a:p>
          <a:p>
            <a:r>
              <a:rPr lang="en-US" dirty="0" smtClean="0"/>
              <a:t>platelets &lt; 100,000/</a:t>
            </a:r>
            <a:r>
              <a:rPr lang="en-US" dirty="0" err="1" smtClean="0"/>
              <a:t>μL</a:t>
            </a:r>
            <a:r>
              <a:rPr lang="en-US" dirty="0" smtClean="0"/>
              <a:t>.(</a:t>
            </a:r>
            <a:r>
              <a:rPr lang="en-US" dirty="0" err="1" smtClean="0"/>
              <a:t>Sibai</a:t>
            </a:r>
            <a:r>
              <a:rPr lang="en-US" dirty="0" smtClean="0"/>
              <a:t>, 2004)</a:t>
            </a:r>
          </a:p>
          <a:p>
            <a:r>
              <a:rPr lang="en-US" dirty="0" smtClean="0"/>
              <a:t> </a:t>
            </a:r>
            <a:r>
              <a:rPr lang="en-US" dirty="0" err="1" smtClean="0"/>
              <a:t>Proteinuria</a:t>
            </a:r>
            <a:r>
              <a:rPr lang="en-US" dirty="0" smtClean="0"/>
              <a:t> may or may not be present with HELLP syndrome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2581</Words>
  <Application>Microsoft Office PowerPoint</Application>
  <PresentationFormat>On-screen Show (4:3)</PresentationFormat>
  <Paragraphs>268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Wingdings</vt:lpstr>
      <vt:lpstr>Office Theme</vt:lpstr>
      <vt:lpstr>Preeclampsia</vt:lpstr>
      <vt:lpstr>Hypertensive disorders of pregnancy </vt:lpstr>
      <vt:lpstr>Epidimiology</vt:lpstr>
      <vt:lpstr>Preeclampsia</vt:lpstr>
      <vt:lpstr>PowerPoint Presentation</vt:lpstr>
      <vt:lpstr>No longer in use are the criteria of  </vt:lpstr>
      <vt:lpstr>Classification Of Preeclampsia</vt:lpstr>
      <vt:lpstr>Severity Of Preeclampsia</vt:lpstr>
      <vt:lpstr> HELLP Syndrome  </vt:lpstr>
      <vt:lpstr>Pathophysiology</vt:lpstr>
      <vt:lpstr>Aetiology of preeclampsia</vt:lpstr>
      <vt:lpstr>Prevention</vt:lpstr>
      <vt:lpstr> Preeclampsia Cannot Reliably Be Predicted.  </vt:lpstr>
      <vt:lpstr>SCREENING </vt:lpstr>
      <vt:lpstr>PowerPoint Presentation</vt:lpstr>
      <vt:lpstr>Investigations</vt:lpstr>
      <vt:lpstr>PowerPoint Presentation</vt:lpstr>
      <vt:lpstr>PowerPoint Presentation</vt:lpstr>
      <vt:lpstr> Measurement of blood pressure </vt:lpstr>
      <vt:lpstr>Proteinuria</vt:lpstr>
      <vt:lpstr>Treatment</vt:lpstr>
      <vt:lpstr>Prophylactic</vt:lpstr>
      <vt:lpstr>Curative</vt:lpstr>
      <vt:lpstr>Decrease Complications (Of The Mother) and  Increase Maturation (Of The Fetus )</vt:lpstr>
      <vt:lpstr>       General measures:Observation </vt:lpstr>
      <vt:lpstr> Medical treatment Antihypertensives  </vt:lpstr>
      <vt:lpstr>PowerPoint Presentation</vt:lpstr>
      <vt:lpstr>Obstetric measures</vt:lpstr>
      <vt:lpstr>Timing of delivery </vt:lpstr>
      <vt:lpstr>Time of Delivery</vt:lpstr>
      <vt:lpstr>PowerPoint Presentation</vt:lpstr>
      <vt:lpstr>Method of delivery:  </vt:lpstr>
      <vt:lpstr>Intrapartum care: </vt:lpstr>
      <vt:lpstr>Emergency Antihypertensive</vt:lpstr>
      <vt:lpstr> Postpartum care  </vt:lpstr>
      <vt:lpstr>PowerPoint Presentation</vt:lpstr>
      <vt:lpstr>magnesium sulfate regimen</vt:lpstr>
      <vt:lpstr>Management of Eclampsia :</vt:lpstr>
      <vt:lpstr> Recurrence of preeclampsia </vt:lpstr>
      <vt:lpstr> WILL PREECLAMPSIA HAPPEN AGAIN IN FUTURE PREGNANCIES? </vt:lpstr>
      <vt:lpstr>Clasification Of Hypertension During pregnancy</vt:lpstr>
      <vt:lpstr>Differential Diagnosis </vt:lpstr>
      <vt:lpstr>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MHennawy</cp:lastModifiedBy>
  <cp:revision>89</cp:revision>
  <dcterms:created xsi:type="dcterms:W3CDTF">2006-08-16T00:00:00Z</dcterms:created>
  <dcterms:modified xsi:type="dcterms:W3CDTF">2018-02-07T19:55:34Z</dcterms:modified>
</cp:coreProperties>
</file>