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84" r:id="rId17"/>
    <p:sldId id="273" r:id="rId18"/>
    <p:sldId id="285"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04800"/>
            <a:ext cx="4419600" cy="5333999"/>
          </a:xfrm>
        </p:spPr>
        <p:txBody>
          <a:bodyPr>
            <a:normAutofit/>
          </a:bodyPr>
          <a:lstStyle/>
          <a:p>
            <a:r>
              <a:rPr lang="en-US" sz="5400" b="1" dirty="0" smtClean="0">
                <a:solidFill>
                  <a:srgbClr val="FF0000"/>
                </a:solidFill>
              </a:rPr>
              <a:t>Platelet-Rich </a:t>
            </a:r>
            <a:r>
              <a:rPr lang="en-US" sz="5400" b="1" smtClean="0">
                <a:solidFill>
                  <a:srgbClr val="FF0000"/>
                </a:solidFill>
              </a:rPr>
              <a:t>Plasma </a:t>
            </a:r>
            <a:br>
              <a:rPr lang="en-US" sz="5400" b="1" smtClean="0">
                <a:solidFill>
                  <a:srgbClr val="FF0000"/>
                </a:solidFill>
              </a:rPr>
            </a:br>
            <a:r>
              <a:rPr lang="en-US" sz="5400" b="1" smtClean="0">
                <a:solidFill>
                  <a:srgbClr val="FF0000"/>
                </a:solidFill>
              </a:rPr>
              <a:t>In </a:t>
            </a:r>
            <a:br>
              <a:rPr lang="en-US" sz="5400" b="1" smtClean="0">
                <a:solidFill>
                  <a:srgbClr val="FF0000"/>
                </a:solidFill>
              </a:rPr>
            </a:br>
            <a:r>
              <a:rPr lang="en-US" sz="5400" b="1" smtClean="0">
                <a:solidFill>
                  <a:srgbClr val="FF0000"/>
                </a:solidFill>
              </a:rPr>
              <a:t>Infertility</a:t>
            </a:r>
            <a:r>
              <a:rPr lang="en-US" b="1" dirty="0" smtClean="0"/>
              <a:t/>
            </a:r>
            <a:br>
              <a:rPr lang="en-US" b="1" dirty="0" smtClean="0"/>
            </a:br>
            <a:endParaRPr lang="en-US" dirty="0"/>
          </a:p>
        </p:txBody>
      </p:sp>
      <p:sp>
        <p:nvSpPr>
          <p:cNvPr id="3" name="Subtitle 2"/>
          <p:cNvSpPr>
            <a:spLocks noGrp="1"/>
          </p:cNvSpPr>
          <p:nvPr>
            <p:ph type="subTitle" idx="1"/>
          </p:nvPr>
        </p:nvSpPr>
        <p:spPr>
          <a:xfrm>
            <a:off x="20782" y="3771900"/>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,Egypt</a:t>
            </a:r>
          </a:p>
          <a:p>
            <a:r>
              <a:rPr lang="en-US" sz="1600" b="1" dirty="0" smtClean="0"/>
              <a:t>mmhennawy.site44.com</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316182"/>
            <a:ext cx="1981200" cy="2360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4648200"/>
            <a:ext cx="3479800" cy="2087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9DABE-AA66-47CC-A8D6-8981EF3AC3FD}"/>
              </a:ext>
            </a:extLst>
          </p:cNvPr>
          <p:cNvSpPr>
            <a:spLocks noGrp="1"/>
          </p:cNvSpPr>
          <p:nvPr>
            <p:ph type="title"/>
          </p:nvPr>
        </p:nvSpPr>
        <p:spPr>
          <a:xfrm>
            <a:off x="628650" y="1050925"/>
            <a:ext cx="7886700" cy="4061402"/>
          </a:xfrm>
        </p:spPr>
        <p:txBody>
          <a:bodyPr/>
          <a:lstStyle/>
          <a:p>
            <a:pPr algn="ctr"/>
            <a:r>
              <a:rPr lang="en-US" b="1" dirty="0">
                <a:solidFill>
                  <a:srgbClr val="00B050"/>
                </a:solidFill>
              </a:rPr>
              <a:t>PRP</a:t>
            </a:r>
            <a:br>
              <a:rPr lang="en-US" b="1" dirty="0">
                <a:solidFill>
                  <a:srgbClr val="00B050"/>
                </a:solidFill>
              </a:rPr>
            </a:br>
            <a:r>
              <a:rPr lang="en-US" b="1" dirty="0">
                <a:solidFill>
                  <a:srgbClr val="00B050"/>
                </a:solidFill>
              </a:rPr>
              <a:t>Usage </a:t>
            </a:r>
            <a:br>
              <a:rPr lang="en-US" b="1" dirty="0">
                <a:solidFill>
                  <a:srgbClr val="00B050"/>
                </a:solidFill>
              </a:rPr>
            </a:br>
            <a:r>
              <a:rPr lang="en-US" b="1" dirty="0">
                <a:solidFill>
                  <a:srgbClr val="00B050"/>
                </a:solidFill>
              </a:rPr>
              <a:t>In </a:t>
            </a:r>
            <a:br>
              <a:rPr lang="en-US" b="1" dirty="0">
                <a:solidFill>
                  <a:srgbClr val="00B050"/>
                </a:solidFill>
              </a:rPr>
            </a:br>
            <a:r>
              <a:rPr lang="en-US" b="1" dirty="0">
                <a:solidFill>
                  <a:srgbClr val="00B050"/>
                </a:solidFill>
              </a:rPr>
              <a:t>Reproductive </a:t>
            </a:r>
            <a:br>
              <a:rPr lang="en-US" b="1" dirty="0">
                <a:solidFill>
                  <a:srgbClr val="00B050"/>
                </a:solidFill>
              </a:rPr>
            </a:br>
            <a:r>
              <a:rPr lang="en-US" b="1" dirty="0">
                <a:solidFill>
                  <a:srgbClr val="00B050"/>
                </a:solidFill>
              </a:rPr>
              <a:t>Medicine</a:t>
            </a:r>
            <a:endParaRPr lang="en-US" dirty="0">
              <a:solidFill>
                <a:srgbClr val="00B050"/>
              </a:solidFill>
            </a:endParaRPr>
          </a:p>
        </p:txBody>
      </p:sp>
    </p:spTree>
    <p:extLst>
      <p:ext uri="{BB962C8B-B14F-4D97-AF65-F5344CB8AC3E}">
        <p14:creationId xmlns:p14="http://schemas.microsoft.com/office/powerpoint/2010/main" val="318003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AAF8C-CCCC-4244-B365-10617428EE70}"/>
              </a:ext>
            </a:extLst>
          </p:cNvPr>
          <p:cNvSpPr>
            <a:spLocks noGrp="1"/>
          </p:cNvSpPr>
          <p:nvPr>
            <p:ph type="title"/>
          </p:nvPr>
        </p:nvSpPr>
        <p:spPr/>
        <p:txBody>
          <a:bodyPr/>
          <a:lstStyle/>
          <a:p>
            <a:pPr algn="ctr"/>
            <a:r>
              <a:rPr lang="en-US" b="1" dirty="0" smtClean="0">
                <a:solidFill>
                  <a:srgbClr val="00B050"/>
                </a:solidFill>
              </a:rPr>
              <a:t>1-Endometrial </a:t>
            </a:r>
            <a:r>
              <a:rPr lang="en-US" b="1" dirty="0">
                <a:solidFill>
                  <a:srgbClr val="00B050"/>
                </a:solidFill>
              </a:rPr>
              <a:t>Rejuvenation</a:t>
            </a:r>
            <a:endParaRPr lang="en-US" dirty="0">
              <a:solidFill>
                <a:srgbClr val="00B050"/>
              </a:solidFill>
            </a:endParaRPr>
          </a:p>
        </p:txBody>
      </p:sp>
      <p:sp>
        <p:nvSpPr>
          <p:cNvPr id="3" name="Content Placeholder 2">
            <a:extLst>
              <a:ext uri="{FF2B5EF4-FFF2-40B4-BE49-F238E27FC236}">
                <a16:creationId xmlns="" xmlns:a16="http://schemas.microsoft.com/office/drawing/2014/main" id="{F71F6D71-30BD-49DD-9A36-A9FC1E9E5371}"/>
              </a:ext>
            </a:extLst>
          </p:cNvPr>
          <p:cNvSpPr>
            <a:spLocks noGrp="1"/>
          </p:cNvSpPr>
          <p:nvPr>
            <p:ph idx="1"/>
          </p:nvPr>
        </p:nvSpPr>
        <p:spPr/>
        <p:txBody>
          <a:bodyPr/>
          <a:lstStyle/>
          <a:p>
            <a:r>
              <a:rPr lang="en-US" b="1" dirty="0">
                <a:solidFill>
                  <a:srgbClr val="00B050"/>
                </a:solidFill>
              </a:rPr>
              <a:t>Asherman syndrome</a:t>
            </a:r>
            <a:br>
              <a:rPr lang="en-US" b="1" dirty="0">
                <a:solidFill>
                  <a:srgbClr val="00B050"/>
                </a:solidFill>
              </a:rPr>
            </a:br>
            <a:r>
              <a:rPr lang="en-US" b="1" dirty="0">
                <a:solidFill>
                  <a:srgbClr val="00B050"/>
                </a:solidFill>
              </a:rPr>
              <a:t>(</a:t>
            </a:r>
            <a:r>
              <a:rPr lang="en-US" dirty="0">
                <a:solidFill>
                  <a:srgbClr val="00B050"/>
                </a:solidFill>
              </a:rPr>
              <a:t>A Thin And Damaged Endometrium)</a:t>
            </a:r>
          </a:p>
          <a:p>
            <a:r>
              <a:rPr lang="en-US" b="1" dirty="0">
                <a:solidFill>
                  <a:srgbClr val="00B050"/>
                </a:solidFill>
              </a:rPr>
              <a:t>Endometrial Rejuvenation with IVF or ICSI</a:t>
            </a:r>
            <a:br>
              <a:rPr lang="en-US" b="1" dirty="0">
                <a:solidFill>
                  <a:srgbClr val="00B050"/>
                </a:solidFill>
              </a:rPr>
            </a:br>
            <a:r>
              <a:rPr lang="en-US" b="1" dirty="0">
                <a:solidFill>
                  <a:srgbClr val="00B050"/>
                </a:solidFill>
              </a:rPr>
              <a:t>(</a:t>
            </a:r>
            <a:r>
              <a:rPr lang="en-US" dirty="0">
                <a:solidFill>
                  <a:srgbClr val="00B050"/>
                </a:solidFill>
              </a:rPr>
              <a:t>A Thin  Endometrium)</a:t>
            </a:r>
          </a:p>
          <a:p>
            <a:r>
              <a:rPr lang="en-US" b="1" dirty="0">
                <a:solidFill>
                  <a:srgbClr val="00B050"/>
                </a:solidFill>
              </a:rPr>
              <a:t>PRP in repeated implantation failure </a:t>
            </a:r>
            <a:br>
              <a:rPr lang="en-US" b="1" dirty="0">
                <a:solidFill>
                  <a:srgbClr val="00B050"/>
                </a:solidFill>
              </a:rPr>
            </a:br>
            <a:r>
              <a:rPr lang="en-US" b="1" dirty="0">
                <a:solidFill>
                  <a:srgbClr val="00B050"/>
                </a:solidFill>
              </a:rPr>
              <a:t>(</a:t>
            </a:r>
            <a:r>
              <a:rPr lang="en-US" dirty="0">
                <a:solidFill>
                  <a:srgbClr val="00B050"/>
                </a:solidFill>
              </a:rPr>
              <a:t>A normal  Endometrium)</a:t>
            </a:r>
          </a:p>
          <a:p>
            <a:endParaRPr lang="en-US" dirty="0"/>
          </a:p>
          <a:p>
            <a:endParaRPr lang="en-US" dirty="0"/>
          </a:p>
        </p:txBody>
      </p:sp>
    </p:spTree>
    <p:extLst>
      <p:ext uri="{BB962C8B-B14F-4D97-AF65-F5344CB8AC3E}">
        <p14:creationId xmlns:p14="http://schemas.microsoft.com/office/powerpoint/2010/main" val="203142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pPr algn="ctr"/>
            <a:r>
              <a:rPr lang="en-US" b="1" dirty="0" smtClean="0">
                <a:solidFill>
                  <a:srgbClr val="00B050"/>
                </a:solidFill>
              </a:rPr>
              <a:t/>
            </a:r>
            <a:br>
              <a:rPr lang="en-US" b="1" dirty="0" smtClean="0">
                <a:solidFill>
                  <a:srgbClr val="00B050"/>
                </a:solidFill>
              </a:rPr>
            </a:br>
            <a:r>
              <a:rPr lang="en-US" b="1" dirty="0" err="1" smtClean="0">
                <a:solidFill>
                  <a:srgbClr val="00B050"/>
                </a:solidFill>
              </a:rPr>
              <a:t>Asherman</a:t>
            </a:r>
            <a:r>
              <a:rPr lang="en-US" b="1" dirty="0" smtClean="0">
                <a:solidFill>
                  <a:srgbClr val="00B050"/>
                </a:solidFill>
              </a:rPr>
              <a:t> </a:t>
            </a:r>
            <a:r>
              <a:rPr lang="en-US" b="1" dirty="0">
                <a:solidFill>
                  <a:srgbClr val="00B050"/>
                </a:solidFill>
              </a:rPr>
              <a:t>syndrome</a:t>
            </a:r>
            <a:br>
              <a:rPr lang="en-US" b="1" dirty="0">
                <a:solidFill>
                  <a:srgbClr val="00B050"/>
                </a:solidFill>
              </a:rPr>
            </a:br>
            <a:r>
              <a:rPr lang="en-US" b="1" dirty="0">
                <a:solidFill>
                  <a:srgbClr val="00B050"/>
                </a:solidFill>
              </a:rPr>
              <a:t>(</a:t>
            </a:r>
            <a:r>
              <a:rPr lang="en-US" dirty="0">
                <a:solidFill>
                  <a:srgbClr val="00B050"/>
                </a:solidFill>
              </a:rPr>
              <a:t>A Thin And Damaged Endometrium)</a:t>
            </a:r>
            <a:r>
              <a:rPr lang="en-US" b="1" dirty="0">
                <a:solidFill>
                  <a:srgbClr val="00B050"/>
                </a:solidFill>
              </a:rPr>
              <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628650" y="1825625"/>
            <a:ext cx="7886700" cy="4667250"/>
          </a:xfrm>
        </p:spPr>
        <p:txBody>
          <a:bodyPr>
            <a:normAutofit fontScale="70000" lnSpcReduction="20000"/>
          </a:bodyPr>
          <a:lstStyle/>
          <a:p>
            <a:r>
              <a:rPr lang="en-US" dirty="0">
                <a:solidFill>
                  <a:srgbClr val="00B050"/>
                </a:solidFill>
              </a:rPr>
              <a:t>Endometrial thickness (EMT) and menstrual bleeding pattern were assessed before and 2weeks after the therapy. Intrauterine adhesion and pain scores were recorded</a:t>
            </a:r>
          </a:p>
          <a:p>
            <a:r>
              <a:rPr lang="en-US" dirty="0">
                <a:solidFill>
                  <a:srgbClr val="00B050"/>
                </a:solidFill>
              </a:rPr>
              <a:t>. At the end of hysteroscopy 0.5-1ml of PRP was infused into the uterus via a Wallace catheter, </a:t>
            </a:r>
          </a:p>
          <a:p>
            <a:r>
              <a:rPr lang="en-US" dirty="0">
                <a:solidFill>
                  <a:srgbClr val="00B050"/>
                </a:solidFill>
              </a:rPr>
              <a:t>followed by estrogen therapy</a:t>
            </a:r>
          </a:p>
          <a:p>
            <a:r>
              <a:rPr lang="en-US" dirty="0">
                <a:solidFill>
                  <a:srgbClr val="00B050"/>
                </a:solidFill>
              </a:rPr>
              <a:t>Or</a:t>
            </a:r>
          </a:p>
          <a:p>
            <a:r>
              <a:rPr lang="en-US" dirty="0">
                <a:solidFill>
                  <a:srgbClr val="00B050"/>
                </a:solidFill>
              </a:rPr>
              <a:t>After hysteroscopic </a:t>
            </a:r>
            <a:r>
              <a:rPr lang="en-US" dirty="0" err="1">
                <a:solidFill>
                  <a:srgbClr val="00B050"/>
                </a:solidFill>
              </a:rPr>
              <a:t>adhesiolysis</a:t>
            </a:r>
            <a:r>
              <a:rPr lang="en-US" dirty="0">
                <a:solidFill>
                  <a:srgbClr val="00B050"/>
                </a:solidFill>
              </a:rPr>
              <a:t>, </a:t>
            </a:r>
          </a:p>
          <a:p>
            <a:r>
              <a:rPr lang="en-US" dirty="0">
                <a:solidFill>
                  <a:srgbClr val="00B050"/>
                </a:solidFill>
              </a:rPr>
              <a:t>injection of 5ml PRP into the  wall </a:t>
            </a:r>
          </a:p>
          <a:p>
            <a:r>
              <a:rPr lang="en-US" dirty="0">
                <a:solidFill>
                  <a:srgbClr val="00B050"/>
                </a:solidFill>
              </a:rPr>
              <a:t>then lining the uterine cavity by 5ml platelet  rich plasma gel.</a:t>
            </a:r>
          </a:p>
          <a:p>
            <a:r>
              <a:rPr lang="en-US" dirty="0">
                <a:solidFill>
                  <a:srgbClr val="00B050"/>
                </a:solidFill>
              </a:rPr>
              <a:t> Finally, Foley’s balloon catheter  will be inserted intrauterine then inflated and cutting  its stem and to be left for two weeks</a:t>
            </a:r>
          </a:p>
          <a:p>
            <a:endParaRPr lang="en-US" dirty="0"/>
          </a:p>
          <a:p>
            <a:endParaRPr lang="en-US" dirty="0"/>
          </a:p>
        </p:txBody>
      </p:sp>
    </p:spTree>
    <p:extLst>
      <p:ext uri="{BB962C8B-B14F-4D97-AF65-F5344CB8AC3E}">
        <p14:creationId xmlns:p14="http://schemas.microsoft.com/office/powerpoint/2010/main" val="23534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1" y="210382"/>
            <a:ext cx="8251580" cy="1237418"/>
          </a:xfrm>
        </p:spPr>
        <p:txBody>
          <a:bodyPr>
            <a:normAutofit fontScale="90000"/>
          </a:bodyPr>
          <a:lstStyle/>
          <a:p>
            <a:pPr algn="ctr"/>
            <a:r>
              <a:rPr lang="en-US" b="1" dirty="0">
                <a:solidFill>
                  <a:srgbClr val="00B050"/>
                </a:solidFill>
              </a:rPr>
              <a:t/>
            </a:r>
            <a:br>
              <a:rPr lang="en-US" b="1" dirty="0">
                <a:solidFill>
                  <a:srgbClr val="00B050"/>
                </a:solidFill>
              </a:rPr>
            </a:br>
            <a:r>
              <a:rPr lang="en-US" b="1" dirty="0">
                <a:solidFill>
                  <a:srgbClr val="00B050"/>
                </a:solidFill>
              </a:rPr>
              <a:t>Endometrial Rejuvenation (</a:t>
            </a:r>
            <a:r>
              <a:rPr lang="en-US" dirty="0">
                <a:solidFill>
                  <a:srgbClr val="00B050"/>
                </a:solidFill>
              </a:rPr>
              <a:t>A Thin </a:t>
            </a:r>
            <a:r>
              <a:rPr lang="en-US" dirty="0" smtClean="0">
                <a:solidFill>
                  <a:srgbClr val="00B050"/>
                </a:solidFill>
              </a:rPr>
              <a:t>Endometrium)</a:t>
            </a:r>
            <a:r>
              <a:rPr lang="en-US" b="1" dirty="0" smtClean="0">
                <a:solidFill>
                  <a:srgbClr val="00B050"/>
                </a:solidFill>
              </a:rPr>
              <a:t>with </a:t>
            </a:r>
            <a:r>
              <a:rPr lang="en-US" b="1" dirty="0">
                <a:solidFill>
                  <a:srgbClr val="00B050"/>
                </a:solidFill>
              </a:rPr>
              <a:t>IVF or ICSI</a:t>
            </a:r>
            <a:br>
              <a:rPr lang="en-US" b="1" dirty="0">
                <a:solidFill>
                  <a:srgbClr val="00B050"/>
                </a:solidFill>
              </a:rPr>
            </a:br>
            <a:endParaRPr lang="en-US" b="1" dirty="0">
              <a:solidFill>
                <a:srgbClr val="00B050"/>
              </a:solidFill>
            </a:endParaRPr>
          </a:p>
        </p:txBody>
      </p:sp>
      <p:sp>
        <p:nvSpPr>
          <p:cNvPr id="3" name="Content Placeholder 2"/>
          <p:cNvSpPr>
            <a:spLocks noGrp="1"/>
          </p:cNvSpPr>
          <p:nvPr>
            <p:ph idx="1"/>
          </p:nvPr>
        </p:nvSpPr>
        <p:spPr>
          <a:xfrm>
            <a:off x="628650" y="1659988"/>
            <a:ext cx="7886700" cy="4516975"/>
          </a:xfrm>
        </p:spPr>
        <p:txBody>
          <a:bodyPr>
            <a:normAutofit fontScale="70000" lnSpcReduction="20000"/>
          </a:bodyPr>
          <a:lstStyle/>
          <a:p>
            <a:r>
              <a:rPr lang="en-US" b="1" dirty="0">
                <a:solidFill>
                  <a:srgbClr val="00B050"/>
                </a:solidFill>
              </a:rPr>
              <a:t>When the subject is undergoing in vitro fertilization (IVF)</a:t>
            </a:r>
          </a:p>
          <a:p>
            <a:r>
              <a:rPr lang="en-US" b="1" dirty="0">
                <a:solidFill>
                  <a:srgbClr val="00B050"/>
                </a:solidFill>
              </a:rPr>
              <a:t> with poor endometrial response still had thin endometrium which is less than seven millimeters after standard hormone replacement therapy (HRT) and </a:t>
            </a:r>
          </a:p>
          <a:p>
            <a:r>
              <a:rPr lang="en-US" b="1" dirty="0">
                <a:solidFill>
                  <a:srgbClr val="00B050"/>
                </a:solidFill>
              </a:rPr>
              <a:t>had to cancel the embryo transfer cycle.</a:t>
            </a:r>
          </a:p>
          <a:p>
            <a:r>
              <a:rPr lang="en-US" b="1" dirty="0">
                <a:solidFill>
                  <a:srgbClr val="00B050"/>
                </a:solidFill>
              </a:rPr>
              <a:t> Then an intrauterine infusion of PRP was performed. </a:t>
            </a:r>
          </a:p>
          <a:p>
            <a:r>
              <a:rPr lang="en-US" b="1" dirty="0">
                <a:solidFill>
                  <a:srgbClr val="00B050"/>
                </a:solidFill>
              </a:rPr>
              <a:t>0.5-1 ml of PRP was injected into the uterine cavity on the tenth day of HRT cycle.</a:t>
            </a:r>
          </a:p>
          <a:p>
            <a:r>
              <a:rPr lang="en-US" b="1" dirty="0">
                <a:solidFill>
                  <a:srgbClr val="00B050"/>
                </a:solidFill>
              </a:rPr>
              <a:t> If endometrial thickness failed to increase 72 hours later,</a:t>
            </a:r>
          </a:p>
          <a:p>
            <a:r>
              <a:rPr lang="en-US" b="1" dirty="0">
                <a:solidFill>
                  <a:srgbClr val="00B050"/>
                </a:solidFill>
              </a:rPr>
              <a:t> PRP infusion was done 1-2 times in each cycle. Embryos were transmitted when the endometrium thickness reached &gt; 7 millimeters.</a:t>
            </a:r>
          </a:p>
          <a:p>
            <a:r>
              <a:rPr lang="en-US" b="1" dirty="0">
                <a:solidFill>
                  <a:srgbClr val="00B050"/>
                </a:solidFill>
              </a:rPr>
              <a:t> Successful endometrial expansion and pregnancy were observed in the patients after PRP infusion.</a:t>
            </a:r>
          </a:p>
        </p:txBody>
      </p:sp>
      <p:pic>
        <p:nvPicPr>
          <p:cNvPr id="1026" name="Picture 2" descr="D:\lecture sources\prp\prp endometriu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6897" y="5715001"/>
            <a:ext cx="1957103"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2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990600"/>
          </a:xfrm>
        </p:spPr>
        <p:txBody>
          <a:bodyPr>
            <a:normAutofit fontScale="90000"/>
          </a:bodyPr>
          <a:lstStyle/>
          <a:p>
            <a:r>
              <a:rPr lang="en-US" b="1" dirty="0">
                <a:solidFill>
                  <a:srgbClr val="00B050"/>
                </a:solidFill>
              </a:rPr>
              <a:t/>
            </a:r>
            <a:br>
              <a:rPr lang="en-US" b="1" dirty="0">
                <a:solidFill>
                  <a:srgbClr val="00B050"/>
                </a:solidFill>
              </a:rPr>
            </a:br>
            <a:r>
              <a:rPr lang="en-US" b="1" dirty="0">
                <a:solidFill>
                  <a:srgbClr val="00B050"/>
                </a:solidFill>
              </a:rPr>
              <a:t>PRP in repeated implantation failure</a:t>
            </a:r>
            <a:br>
              <a:rPr lang="en-US" b="1" dirty="0">
                <a:solidFill>
                  <a:srgbClr val="00B050"/>
                </a:solidFill>
              </a:rPr>
            </a:br>
            <a:r>
              <a:rPr lang="en-US" b="1" dirty="0">
                <a:solidFill>
                  <a:srgbClr val="00B050"/>
                </a:solidFill>
              </a:rPr>
              <a:t>(</a:t>
            </a:r>
            <a:r>
              <a:rPr lang="en-US" dirty="0">
                <a:solidFill>
                  <a:srgbClr val="00B050"/>
                </a:solidFill>
              </a:rPr>
              <a:t>A </a:t>
            </a:r>
            <a:r>
              <a:rPr lang="en-US" dirty="0" smtClean="0">
                <a:solidFill>
                  <a:srgbClr val="00B050"/>
                </a:solidFill>
              </a:rPr>
              <a:t>Normal </a:t>
            </a:r>
            <a:r>
              <a:rPr lang="en-US" dirty="0">
                <a:solidFill>
                  <a:srgbClr val="00B050"/>
                </a:solidFill>
              </a:rPr>
              <a:t>Endometrium)</a:t>
            </a:r>
            <a:r>
              <a:rPr lang="en-US" b="1" dirty="0" smtClean="0">
                <a:solidFill>
                  <a:srgbClr val="00B050"/>
                </a:solidFill>
              </a:rPr>
              <a:t> </a:t>
            </a:r>
            <a:r>
              <a:rPr lang="en-US" b="1" dirty="0">
                <a:solidFill>
                  <a:srgbClr val="00B050"/>
                </a:solidFill>
              </a:rPr>
              <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357389" y="1184856"/>
            <a:ext cx="8538693" cy="5422006"/>
          </a:xfrm>
        </p:spPr>
        <p:txBody>
          <a:bodyPr>
            <a:normAutofit fontScale="92500"/>
          </a:bodyPr>
          <a:lstStyle/>
          <a:p>
            <a:r>
              <a:rPr lang="en-US" dirty="0">
                <a:solidFill>
                  <a:srgbClr val="00B050"/>
                </a:solidFill>
              </a:rPr>
              <a:t>Repeated implantation failure (RIF) is defined as failure to conceive following several embryo transfers in IVF cycles</a:t>
            </a:r>
            <a:r>
              <a:rPr lang="en-US" dirty="0" smtClean="0">
                <a:solidFill>
                  <a:srgbClr val="00B050"/>
                </a:solidFill>
              </a:rPr>
              <a:t>.</a:t>
            </a:r>
          </a:p>
          <a:p>
            <a:r>
              <a:rPr lang="en-US" dirty="0" smtClean="0">
                <a:solidFill>
                  <a:srgbClr val="00B050"/>
                </a:solidFill>
              </a:rPr>
              <a:t> </a:t>
            </a:r>
            <a:r>
              <a:rPr lang="en-US" dirty="0">
                <a:solidFill>
                  <a:srgbClr val="00B050"/>
                </a:solidFill>
              </a:rPr>
              <a:t>Numerous factors are involved in the implantation process, including embryo quality, endometrial receptivity, and immunological factors  </a:t>
            </a:r>
          </a:p>
          <a:p>
            <a:r>
              <a:rPr lang="en-US" dirty="0">
                <a:solidFill>
                  <a:srgbClr val="00B050"/>
                </a:solidFill>
              </a:rPr>
              <a:t> the </a:t>
            </a:r>
            <a:r>
              <a:rPr lang="en-US" dirty="0">
                <a:solidFill>
                  <a:srgbClr val="FF0000"/>
                </a:solidFill>
              </a:rPr>
              <a:t>intrauterine infusion</a:t>
            </a:r>
            <a:r>
              <a:rPr lang="en-US" dirty="0">
                <a:solidFill>
                  <a:srgbClr val="00B050"/>
                </a:solidFill>
              </a:rPr>
              <a:t> of PRP has been described as a way to promote endometrial growth and receptivity  </a:t>
            </a:r>
          </a:p>
          <a:p>
            <a:r>
              <a:rPr lang="en-US" dirty="0">
                <a:solidFill>
                  <a:srgbClr val="00B050"/>
                </a:solidFill>
              </a:rPr>
              <a:t>0.5ml of Platelet rich plasma will be placed into the uterus at least 48 hours prior to embryo transfer</a:t>
            </a:r>
            <a:r>
              <a:rPr lang="en-US" dirty="0"/>
              <a:t>.</a:t>
            </a:r>
          </a:p>
          <a:p>
            <a:endParaRPr lang="en-US" dirty="0"/>
          </a:p>
          <a:p>
            <a:endParaRPr lang="en-US" dirty="0"/>
          </a:p>
        </p:txBody>
      </p:sp>
    </p:spTree>
    <p:extLst>
      <p:ext uri="{BB962C8B-B14F-4D97-AF65-F5344CB8AC3E}">
        <p14:creationId xmlns:p14="http://schemas.microsoft.com/office/powerpoint/2010/main" val="22858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799"/>
            <a:ext cx="7543800" cy="722143"/>
          </a:xfrm>
        </p:spPr>
        <p:txBody>
          <a:bodyPr>
            <a:normAutofit fontScale="90000"/>
          </a:bodyPr>
          <a:lstStyle/>
          <a:p>
            <a:pPr algn="ctr"/>
            <a:r>
              <a:rPr lang="en-US" b="1" dirty="0">
                <a:solidFill>
                  <a:srgbClr val="00B050"/>
                </a:solidFill>
              </a:rPr>
              <a:t/>
            </a:r>
            <a:br>
              <a:rPr lang="en-US" b="1" dirty="0">
                <a:solidFill>
                  <a:srgbClr val="00B050"/>
                </a:solidFill>
              </a:rPr>
            </a:br>
            <a:r>
              <a:rPr lang="en-US" b="1" dirty="0">
                <a:solidFill>
                  <a:srgbClr val="00B050"/>
                </a:solidFill>
              </a:rPr>
              <a:t>2-Ovarian Rejuvenation with PRP </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84406" y="1212386"/>
            <a:ext cx="8799341" cy="5300956"/>
          </a:xfrm>
        </p:spPr>
        <p:txBody>
          <a:bodyPr>
            <a:normAutofit fontScale="92500"/>
          </a:bodyPr>
          <a:lstStyle/>
          <a:p>
            <a:r>
              <a:rPr lang="en-US" dirty="0">
                <a:solidFill>
                  <a:srgbClr val="00B050"/>
                </a:solidFill>
              </a:rPr>
              <a:t> The ideal candidates for ovarian regeneration with PRP are the following:</a:t>
            </a:r>
          </a:p>
          <a:p>
            <a:r>
              <a:rPr lang="en-US" dirty="0">
                <a:solidFill>
                  <a:srgbClr val="00B050"/>
                </a:solidFill>
              </a:rPr>
              <a:t> </a:t>
            </a:r>
            <a:r>
              <a:rPr lang="en-US" dirty="0">
                <a:solidFill>
                  <a:srgbClr val="FF0000"/>
                </a:solidFill>
              </a:rPr>
              <a:t>Menopausal or perimenopausal women under the age of 50 years,</a:t>
            </a:r>
          </a:p>
          <a:p>
            <a:r>
              <a:rPr lang="en-US" dirty="0">
                <a:solidFill>
                  <a:srgbClr val="FF0000"/>
                </a:solidFill>
              </a:rPr>
              <a:t> infertile women, who are over the age of 35 years, having low egg reserve and low </a:t>
            </a:r>
            <a:r>
              <a:rPr lang="en-US" dirty="0" err="1">
                <a:solidFill>
                  <a:srgbClr val="FF0000"/>
                </a:solidFill>
              </a:rPr>
              <a:t>AntiMullerian</a:t>
            </a:r>
            <a:r>
              <a:rPr lang="en-US" dirty="0">
                <a:solidFill>
                  <a:srgbClr val="FF0000"/>
                </a:solidFill>
              </a:rPr>
              <a:t> Hormone levels (AMH), </a:t>
            </a:r>
          </a:p>
          <a:p>
            <a:r>
              <a:rPr lang="en-US" dirty="0">
                <a:solidFill>
                  <a:srgbClr val="FF0000"/>
                </a:solidFill>
              </a:rPr>
              <a:t>women under the age of 35 years, who have low egg reserve and low </a:t>
            </a:r>
            <a:r>
              <a:rPr lang="en-US" dirty="0" err="1">
                <a:solidFill>
                  <a:srgbClr val="FF0000"/>
                </a:solidFill>
              </a:rPr>
              <a:t>AntiMullerian</a:t>
            </a:r>
            <a:r>
              <a:rPr lang="en-US" dirty="0">
                <a:solidFill>
                  <a:srgbClr val="FF0000"/>
                </a:solidFill>
              </a:rPr>
              <a:t> Hormone levels, and </a:t>
            </a:r>
          </a:p>
          <a:p>
            <a:r>
              <a:rPr lang="en-US" dirty="0">
                <a:solidFill>
                  <a:srgbClr val="FF0000"/>
                </a:solidFill>
              </a:rPr>
              <a:t>women with premature ovarian failure (POF).</a:t>
            </a:r>
          </a:p>
          <a:p>
            <a:endParaRPr lang="en-US" dirty="0">
              <a:solidFill>
                <a:srgbClr val="00B050"/>
              </a:solidFill>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3512" y="2"/>
            <a:ext cx="1700487" cy="990598"/>
          </a:xfrm>
          <a:prstGeom prst="rect">
            <a:avLst/>
          </a:prstGeom>
        </p:spPr>
      </p:pic>
    </p:spTree>
    <p:extLst>
      <p:ext uri="{BB962C8B-B14F-4D97-AF65-F5344CB8AC3E}">
        <p14:creationId xmlns:p14="http://schemas.microsoft.com/office/powerpoint/2010/main" val="3453245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00B050"/>
                </a:solidFill>
              </a:rPr>
              <a:t>injection of this PRP into the ovaries= </a:t>
            </a:r>
            <a:r>
              <a:rPr lang="en-US" dirty="0" smtClean="0">
                <a:solidFill>
                  <a:srgbClr val="00B050"/>
                </a:solidFill>
              </a:rPr>
              <a:t>2- </a:t>
            </a:r>
            <a:r>
              <a:rPr lang="en-US" dirty="0">
                <a:solidFill>
                  <a:srgbClr val="00B050"/>
                </a:solidFill>
              </a:rPr>
              <a:t>4 mL per ovary for the </a:t>
            </a:r>
            <a:r>
              <a:rPr lang="en-US" dirty="0" err="1">
                <a:solidFill>
                  <a:srgbClr val="00B050"/>
                </a:solidFill>
              </a:rPr>
              <a:t>intraovarian</a:t>
            </a:r>
            <a:r>
              <a:rPr lang="en-US" dirty="0">
                <a:solidFill>
                  <a:srgbClr val="00B050"/>
                </a:solidFill>
              </a:rPr>
              <a:t> injection. </a:t>
            </a:r>
            <a:endParaRPr lang="en-US" dirty="0" smtClean="0">
              <a:solidFill>
                <a:srgbClr val="00B050"/>
              </a:solidFill>
            </a:endParaRPr>
          </a:p>
          <a:p>
            <a:r>
              <a:rPr lang="en-US" dirty="0">
                <a:solidFill>
                  <a:srgbClr val="00B050"/>
                </a:solidFill>
              </a:rPr>
              <a:t>3 punctures per ovary, intramedullary </a:t>
            </a:r>
            <a:r>
              <a:rPr lang="en-US" dirty="0" smtClean="0">
                <a:solidFill>
                  <a:srgbClr val="00B050"/>
                </a:solidFill>
              </a:rPr>
              <a:t>injection, and </a:t>
            </a:r>
            <a:r>
              <a:rPr lang="en-US" dirty="0">
                <a:solidFill>
                  <a:srgbClr val="00B050"/>
                </a:solidFill>
              </a:rPr>
              <a:t>diffusion in the subcortical layers</a:t>
            </a:r>
          </a:p>
          <a:p>
            <a:r>
              <a:rPr lang="en-US" dirty="0">
                <a:solidFill>
                  <a:srgbClr val="00B050"/>
                </a:solidFill>
              </a:rPr>
              <a:t>in a procedure quite similar to Egg Pick up. The PRP Therapy is minimally invasive. </a:t>
            </a:r>
          </a:p>
          <a:p>
            <a:r>
              <a:rPr lang="en-US" dirty="0">
                <a:solidFill>
                  <a:srgbClr val="00B050"/>
                </a:solidFill>
              </a:rPr>
              <a:t>Local </a:t>
            </a:r>
            <a:r>
              <a:rPr lang="en-US" dirty="0" err="1">
                <a:solidFill>
                  <a:srgbClr val="00B050"/>
                </a:solidFill>
              </a:rPr>
              <a:t>anaesthesia</a:t>
            </a:r>
            <a:r>
              <a:rPr lang="en-US" dirty="0">
                <a:solidFill>
                  <a:srgbClr val="00B050"/>
                </a:solidFill>
              </a:rPr>
              <a:t> is provided in order to ensure that you don’t feel any pain during the procedure. </a:t>
            </a:r>
          </a:p>
          <a:p>
            <a:r>
              <a:rPr lang="en-US" dirty="0">
                <a:solidFill>
                  <a:srgbClr val="00B050"/>
                </a:solidFill>
              </a:rPr>
              <a:t>The whole process takes a 2-3 hours</a:t>
            </a:r>
          </a:p>
          <a:p>
            <a:r>
              <a:rPr lang="en-US" dirty="0">
                <a:solidFill>
                  <a:srgbClr val="00B050"/>
                </a:solidFill>
              </a:rPr>
              <a:t>This process is repeated once every month for a total </a:t>
            </a:r>
            <a:r>
              <a:rPr lang="en-US" dirty="0" smtClean="0">
                <a:solidFill>
                  <a:srgbClr val="00B050"/>
                </a:solidFill>
              </a:rPr>
              <a:t>of 2- </a:t>
            </a:r>
            <a:r>
              <a:rPr lang="en-US" dirty="0">
                <a:solidFill>
                  <a:srgbClr val="00B050"/>
                </a:solidFill>
              </a:rPr>
              <a:t>3 times. </a:t>
            </a:r>
          </a:p>
          <a:p>
            <a:r>
              <a:rPr lang="en-US" dirty="0">
                <a:solidFill>
                  <a:srgbClr val="00B050"/>
                </a:solidFill>
              </a:rPr>
              <a:t>All cases underwent natural IVF cycles with follicles of 15.20±2.05 mm in diameter, the resulting oocytes were inseminated by </a:t>
            </a:r>
            <a:r>
              <a:rPr lang="en-US" dirty="0" err="1">
                <a:solidFill>
                  <a:srgbClr val="00B050"/>
                </a:solidFill>
              </a:rPr>
              <a:t>intracytoplasmic</a:t>
            </a:r>
            <a:r>
              <a:rPr lang="en-US" dirty="0">
                <a:solidFill>
                  <a:srgbClr val="00B050"/>
                </a:solidFill>
              </a:rPr>
              <a:t> sperm injection (ICSI), and all resulting embryos were cryopreserved</a:t>
            </a:r>
            <a:endParaRPr lang="en-US" dirty="0"/>
          </a:p>
        </p:txBody>
      </p:sp>
      <p:pic>
        <p:nvPicPr>
          <p:cNvPr id="1026" name="Picture 2" descr="C:\Users\Administrator\Desktop\يي.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0"/>
            <a:ext cx="2295525"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910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B050"/>
                </a:solidFill>
              </a:rPr>
              <a:t/>
            </a:r>
            <a:br>
              <a:rPr lang="en-US" b="1" dirty="0">
                <a:solidFill>
                  <a:srgbClr val="00B050"/>
                </a:solidFill>
              </a:rPr>
            </a:br>
            <a:r>
              <a:rPr lang="en-US" b="1" dirty="0">
                <a:solidFill>
                  <a:srgbClr val="00B050"/>
                </a:solidFill>
              </a:rPr>
              <a:t>3) PRP in ovarian torsion </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a:solidFill>
                  <a:srgbClr val="00B050"/>
                </a:solidFill>
              </a:rPr>
              <a:t>In bilateral adnexal torsion for 3 hours.</a:t>
            </a:r>
          </a:p>
          <a:p>
            <a:r>
              <a:rPr lang="en-US" dirty="0">
                <a:solidFill>
                  <a:srgbClr val="00B050"/>
                </a:solidFill>
              </a:rPr>
              <a:t> </a:t>
            </a:r>
            <a:r>
              <a:rPr lang="en-US" dirty="0">
                <a:solidFill>
                  <a:srgbClr val="FF0000"/>
                </a:solidFill>
              </a:rPr>
              <a:t>Intraperitoneal PRP </a:t>
            </a:r>
            <a:r>
              <a:rPr lang="en-US" dirty="0">
                <a:solidFill>
                  <a:srgbClr val="00B050"/>
                </a:solidFill>
              </a:rPr>
              <a:t>was administered 30 minutes </a:t>
            </a:r>
          </a:p>
          <a:p>
            <a:r>
              <a:rPr lang="en-US" dirty="0">
                <a:solidFill>
                  <a:srgbClr val="00B050"/>
                </a:solidFill>
              </a:rPr>
              <a:t>Detorsion was then done, and oxidative stress levels, histopathological changes, and reperfusion injuries were lower in the PRP group than in the other group</a:t>
            </a:r>
          </a:p>
          <a:p>
            <a:r>
              <a:rPr lang="en-US" dirty="0">
                <a:solidFill>
                  <a:srgbClr val="00B050"/>
                </a:solidFill>
              </a:rPr>
              <a:t> PRP was effective for the prevention of ischemia and reperfusion damage in ovary </a:t>
            </a:r>
          </a:p>
          <a:p>
            <a:endParaRPr lang="en-US" dirty="0"/>
          </a:p>
        </p:txBody>
      </p:sp>
    </p:spTree>
    <p:extLst>
      <p:ext uri="{BB962C8B-B14F-4D97-AF65-F5344CB8AC3E}">
        <p14:creationId xmlns:p14="http://schemas.microsoft.com/office/powerpoint/2010/main" val="720993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rPr>
              <a:t>4 - Can </a:t>
            </a:r>
            <a:r>
              <a:rPr lang="en-US" b="1" dirty="0" err="1">
                <a:solidFill>
                  <a:srgbClr val="00B050"/>
                </a:solidFill>
              </a:rPr>
              <a:t>Azoospermia</a:t>
            </a:r>
            <a:r>
              <a:rPr lang="en-US" b="1" dirty="0">
                <a:solidFill>
                  <a:srgbClr val="00B050"/>
                </a:solidFill>
              </a:rPr>
              <a:t> Be Treated? </a:t>
            </a:r>
            <a:endParaRPr lang="en-US" dirty="0">
              <a:solidFill>
                <a:srgbClr val="00B050"/>
              </a:solidFill>
            </a:endParaRP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a:solidFill>
                  <a:srgbClr val="00B050"/>
                </a:solidFill>
              </a:rPr>
              <a:t>In non-obstructive </a:t>
            </a:r>
            <a:r>
              <a:rPr lang="en-US" dirty="0" err="1">
                <a:solidFill>
                  <a:srgbClr val="00B050"/>
                </a:solidFill>
              </a:rPr>
              <a:t>azoospermia</a:t>
            </a:r>
            <a:r>
              <a:rPr lang="en-US" dirty="0">
                <a:solidFill>
                  <a:srgbClr val="00B050"/>
                </a:solidFill>
              </a:rPr>
              <a:t>,</a:t>
            </a:r>
          </a:p>
          <a:p>
            <a:r>
              <a:rPr lang="en-US" dirty="0" smtClean="0">
                <a:solidFill>
                  <a:srgbClr val="00B050"/>
                </a:solidFill>
              </a:rPr>
              <a:t>When </a:t>
            </a:r>
            <a:r>
              <a:rPr lang="en-US" dirty="0">
                <a:solidFill>
                  <a:srgbClr val="00B050"/>
                </a:solidFill>
              </a:rPr>
              <a:t>stem cells are isolated </a:t>
            </a:r>
            <a:r>
              <a:rPr lang="en-US" dirty="0" smtClean="0">
                <a:solidFill>
                  <a:srgbClr val="00B050"/>
                </a:solidFill>
              </a:rPr>
              <a:t>-- use </a:t>
            </a:r>
            <a:r>
              <a:rPr lang="en-US" dirty="0" err="1">
                <a:solidFill>
                  <a:srgbClr val="00B050"/>
                </a:solidFill>
              </a:rPr>
              <a:t>mesenchymal</a:t>
            </a:r>
            <a:r>
              <a:rPr lang="en-US" dirty="0">
                <a:solidFill>
                  <a:srgbClr val="00B050"/>
                </a:solidFill>
              </a:rPr>
              <a:t> stem cells (from the patient's own fat tissue), they are mixed with platelet rich plasma (</a:t>
            </a:r>
            <a:r>
              <a:rPr lang="en-US" dirty="0" err="1">
                <a:solidFill>
                  <a:srgbClr val="00B050"/>
                </a:solidFill>
              </a:rPr>
              <a:t>prp</a:t>
            </a:r>
            <a:r>
              <a:rPr lang="en-US" dirty="0">
                <a:solidFill>
                  <a:srgbClr val="00B050"/>
                </a:solidFill>
              </a:rPr>
              <a:t>), which is also obtained from the patient's own blood sample. </a:t>
            </a:r>
            <a:endParaRPr lang="en-US" dirty="0" smtClean="0">
              <a:solidFill>
                <a:srgbClr val="00B050"/>
              </a:solidFill>
            </a:endParaRPr>
          </a:p>
          <a:p>
            <a:r>
              <a:rPr lang="en-US" dirty="0" smtClean="0">
                <a:solidFill>
                  <a:srgbClr val="00B050"/>
                </a:solidFill>
              </a:rPr>
              <a:t>A </a:t>
            </a:r>
            <a:r>
              <a:rPr lang="en-US" dirty="0">
                <a:solidFill>
                  <a:srgbClr val="00B050"/>
                </a:solidFill>
              </a:rPr>
              <a:t>mixture of </a:t>
            </a:r>
            <a:r>
              <a:rPr lang="en-US" dirty="0" err="1">
                <a:solidFill>
                  <a:srgbClr val="00B050"/>
                </a:solidFill>
              </a:rPr>
              <a:t>mesenchymal</a:t>
            </a:r>
            <a:r>
              <a:rPr lang="en-US" dirty="0">
                <a:solidFill>
                  <a:srgbClr val="00B050"/>
                </a:solidFill>
              </a:rPr>
              <a:t> stem cells and platelet rich plasma are directly injected into the testicles at four different locations, which are important for initiation and maturation of spermatogenesis</a:t>
            </a:r>
          </a:p>
        </p:txBody>
      </p:sp>
    </p:spTree>
    <p:extLst>
      <p:ext uri="{BB962C8B-B14F-4D97-AF65-F5344CB8AC3E}">
        <p14:creationId xmlns:p14="http://schemas.microsoft.com/office/powerpoint/2010/main" val="1191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325563"/>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358193" y="1236372"/>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fontScale="77500" lnSpcReduction="2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normAutofit fontScale="92500" lnSpcReduction="20000"/>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a:bodyPr>
          <a:lstStyle/>
          <a:p>
            <a:r>
              <a:rPr lang="en-US" dirty="0"/>
              <a:t>entirely 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Autofit/>
          </a:bodyPr>
          <a:lstStyle/>
          <a:p>
            <a:r>
              <a:rPr lang="en-US" sz="2000" dirty="0">
                <a:solidFill>
                  <a:srgbClr val="00B050"/>
                </a:solidFill>
              </a:rPr>
              <a:t>PRP is an innovative therapeutic modality, </a:t>
            </a:r>
          </a:p>
          <a:p>
            <a:r>
              <a:rPr lang="en-US" sz="2000" dirty="0">
                <a:solidFill>
                  <a:srgbClr val="00B050"/>
                </a:solidFill>
              </a:rPr>
              <a:t>as it is affordable, </a:t>
            </a:r>
          </a:p>
          <a:p>
            <a:r>
              <a:rPr lang="en-US" sz="2000" dirty="0">
                <a:solidFill>
                  <a:srgbClr val="00B050"/>
                </a:solidFill>
              </a:rPr>
              <a:t>simple, </a:t>
            </a:r>
          </a:p>
          <a:p>
            <a:r>
              <a:rPr lang="en-US" sz="2000" dirty="0">
                <a:solidFill>
                  <a:srgbClr val="00B050"/>
                </a:solidFill>
              </a:rPr>
              <a:t>cheap,</a:t>
            </a:r>
          </a:p>
          <a:p>
            <a:r>
              <a:rPr lang="en-US" sz="2000" dirty="0">
                <a:solidFill>
                  <a:srgbClr val="00B050"/>
                </a:solidFill>
              </a:rPr>
              <a:t>easily performed, and </a:t>
            </a:r>
          </a:p>
          <a:p>
            <a:r>
              <a:rPr lang="en-US" sz="2000" dirty="0">
                <a:solidFill>
                  <a:srgbClr val="00B050"/>
                </a:solidFill>
              </a:rPr>
              <a:t>effective. </a:t>
            </a:r>
          </a:p>
          <a:p>
            <a:r>
              <a:rPr lang="en-US" sz="2000" dirty="0">
                <a:solidFill>
                  <a:srgbClr val="00B050"/>
                </a:solidFill>
              </a:rPr>
              <a:t>It is also a noninvasive modality with promising results and </a:t>
            </a:r>
          </a:p>
          <a:p>
            <a:r>
              <a:rPr lang="en-US" sz="2000" dirty="0">
                <a:solidFill>
                  <a:srgbClr val="00B050"/>
                </a:solidFill>
              </a:rPr>
              <a:t>no side effects. </a:t>
            </a:r>
          </a:p>
          <a:p>
            <a:r>
              <a:rPr lang="en-US" sz="2000" dirty="0">
                <a:solidFill>
                  <a:srgbClr val="00B050"/>
                </a:solidFill>
              </a:rPr>
              <a:t>In the field of gynecology, the few studies that have been conducted are pilot studies, case series, and case reports. </a:t>
            </a:r>
          </a:p>
          <a:p>
            <a:r>
              <a:rPr lang="en-US" sz="2000" dirty="0">
                <a:solidFill>
                  <a:srgbClr val="00B050"/>
                </a:solidFill>
              </a:rPr>
              <a:t>The risks of PRP therapy as infection, bleeding, and nerve damage, appear to be minimal.</a:t>
            </a:r>
          </a:p>
          <a:p>
            <a:r>
              <a:rPr lang="en-US" sz="2000" dirty="0">
                <a:solidFill>
                  <a:srgbClr val="00B050"/>
                </a:solidFill>
              </a:rPr>
              <a:t> Large randomized controlled studies are required to confirm its efficacy and safety in various gynecological disorders.</a:t>
            </a:r>
          </a:p>
          <a:p>
            <a:endParaRPr lang="en-US" sz="2000" dirty="0"/>
          </a:p>
        </p:txBody>
      </p:sp>
    </p:spTree>
    <p:extLst>
      <p:ext uri="{BB962C8B-B14F-4D97-AF65-F5344CB8AC3E}">
        <p14:creationId xmlns:p14="http://schemas.microsoft.com/office/powerpoint/2010/main" val="16336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9365" y="4435712"/>
            <a:ext cx="1344635" cy="1346041"/>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2468</Words>
  <Application>Microsoft Office PowerPoint</Application>
  <PresentationFormat>On-screen Show (4:3)</PresentationFormat>
  <Paragraphs>177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Platelet-Rich Plasma  In  Infertility </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Reproductive  Medicine</vt:lpstr>
      <vt:lpstr>1-Endometrial Rejuvenation</vt:lpstr>
      <vt:lpstr> Asherman syndrome (A Thin And Damaged Endometrium) </vt:lpstr>
      <vt:lpstr> Endometrial Rejuvenation (A Thin Endometrium)with IVF or ICSI </vt:lpstr>
      <vt:lpstr> PRP in repeated implantation failure (A Normal Endometrium)  </vt:lpstr>
      <vt:lpstr> 2-Ovarian Rejuvenation with PRP  </vt:lpstr>
      <vt:lpstr>PowerPoint Presentation</vt:lpstr>
      <vt:lpstr> 3) PRP in ovarian torsion  </vt:lpstr>
      <vt:lpstr>4 - Can Azoospermia Be Treated? </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15</cp:revision>
  <dcterms:created xsi:type="dcterms:W3CDTF">2006-08-16T00:00:00Z</dcterms:created>
  <dcterms:modified xsi:type="dcterms:W3CDTF">2020-03-29T20:54:28Z</dcterms:modified>
</cp:coreProperties>
</file>