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82" r:id="rId15"/>
    <p:sldId id="281"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19600" y="304800"/>
            <a:ext cx="4419600" cy="5333999"/>
          </a:xfrm>
        </p:spPr>
        <p:txBody>
          <a:bodyPr>
            <a:normAutofit/>
          </a:bodyPr>
          <a:lstStyle/>
          <a:p>
            <a:r>
              <a:rPr lang="en-US" sz="5400" b="1" dirty="0" smtClean="0">
                <a:solidFill>
                  <a:srgbClr val="FF0000"/>
                </a:solidFill>
              </a:rPr>
              <a:t>Platelet-Rich </a:t>
            </a:r>
            <a:r>
              <a:rPr lang="en-US" sz="5400" b="1" smtClean="0">
                <a:solidFill>
                  <a:srgbClr val="FF0000"/>
                </a:solidFill>
              </a:rPr>
              <a:t>Plasma </a:t>
            </a:r>
            <a:br>
              <a:rPr lang="en-US" sz="5400" b="1" smtClean="0">
                <a:solidFill>
                  <a:srgbClr val="FF0000"/>
                </a:solidFill>
              </a:rPr>
            </a:br>
            <a:r>
              <a:rPr lang="en-US" sz="5400" b="1" smtClean="0">
                <a:solidFill>
                  <a:srgbClr val="FF0000"/>
                </a:solidFill>
              </a:rPr>
              <a:t>In </a:t>
            </a:r>
            <a:r>
              <a:rPr lang="en-US" sz="5400" b="1" dirty="0" err="1" smtClean="0">
                <a:solidFill>
                  <a:srgbClr val="FF0000"/>
                </a:solidFill>
              </a:rPr>
              <a:t>Obestetrical</a:t>
            </a:r>
            <a:r>
              <a:rPr lang="en-US" sz="5400" b="1" dirty="0" smtClean="0">
                <a:solidFill>
                  <a:srgbClr val="FF0000"/>
                </a:solidFill>
              </a:rPr>
              <a:t> Disorders</a:t>
            </a:r>
            <a:r>
              <a:rPr lang="en-US" b="1" dirty="0" smtClean="0"/>
              <a:t/>
            </a:r>
            <a:br>
              <a:rPr lang="en-US" b="1" dirty="0" smtClean="0"/>
            </a:br>
            <a:endParaRPr lang="en-US" dirty="0"/>
          </a:p>
        </p:txBody>
      </p:sp>
      <p:sp>
        <p:nvSpPr>
          <p:cNvPr id="3" name="Subtitle 2"/>
          <p:cNvSpPr>
            <a:spLocks noGrp="1"/>
          </p:cNvSpPr>
          <p:nvPr>
            <p:ph type="subTitle" idx="1"/>
          </p:nvPr>
        </p:nvSpPr>
        <p:spPr>
          <a:xfrm>
            <a:off x="0" y="3505200"/>
            <a:ext cx="4038600" cy="1752600"/>
          </a:xfrm>
        </p:spPr>
        <p:txBody>
          <a:bodyPr>
            <a:noAutofit/>
          </a:bodyPr>
          <a:lstStyle/>
          <a:p>
            <a:r>
              <a:rPr lang="en-US" sz="1600" b="1" dirty="0" smtClean="0">
                <a:solidFill>
                  <a:srgbClr val="002060"/>
                </a:solidFill>
              </a:rPr>
              <a:t>Muhammad  M  Al </a:t>
            </a:r>
            <a:r>
              <a:rPr lang="en-US" sz="1600" b="1" dirty="0" err="1" smtClean="0">
                <a:solidFill>
                  <a:srgbClr val="002060"/>
                </a:solidFill>
              </a:rPr>
              <a:t>Hennawy</a:t>
            </a:r>
            <a:endParaRPr lang="en-US" sz="1600" b="1" dirty="0" smtClean="0">
              <a:solidFill>
                <a:srgbClr val="002060"/>
              </a:solidFill>
            </a:endParaRPr>
          </a:p>
          <a:p>
            <a:r>
              <a:rPr lang="en-US" sz="1600" b="1" dirty="0" smtClean="0">
                <a:solidFill>
                  <a:srgbClr val="FF0000"/>
                </a:solidFill>
              </a:rPr>
              <a:t>Senior Consultant Obstetrician &amp; </a:t>
            </a:r>
            <a:r>
              <a:rPr lang="en-US" sz="1600" b="1" dirty="0" err="1" smtClean="0">
                <a:solidFill>
                  <a:srgbClr val="FF0000"/>
                </a:solidFill>
              </a:rPr>
              <a:t>Gynacologist</a:t>
            </a:r>
            <a:endParaRPr lang="en-US" sz="1600" b="1" dirty="0" smtClean="0">
              <a:solidFill>
                <a:srgbClr val="FF0000"/>
              </a:solidFill>
            </a:endParaRPr>
          </a:p>
          <a:p>
            <a:r>
              <a:rPr lang="en-US" sz="1600" b="1" dirty="0" err="1" smtClean="0"/>
              <a:t>Ras</a:t>
            </a:r>
            <a:r>
              <a:rPr lang="en-US" sz="1600" b="1" dirty="0" smtClean="0"/>
              <a:t> El Bar Central Hospital ,Egypt</a:t>
            </a:r>
          </a:p>
          <a:p>
            <a:r>
              <a:rPr lang="en-US" sz="1600" b="1" dirty="0" smtClean="0"/>
              <a:t>mmhennawy.site44.com</a:t>
            </a:r>
          </a:p>
          <a:p>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762000"/>
            <a:ext cx="2192932" cy="26122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4495800"/>
            <a:ext cx="3479800" cy="20878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9D4CC7-E645-486E-AA4D-03A6B4019034}"/>
              </a:ext>
            </a:extLst>
          </p:cNvPr>
          <p:cNvSpPr>
            <a:spLocks noGrp="1"/>
          </p:cNvSpPr>
          <p:nvPr>
            <p:ph type="title"/>
          </p:nvPr>
        </p:nvSpPr>
        <p:spPr>
          <a:xfrm>
            <a:off x="628650" y="365125"/>
            <a:ext cx="7886700" cy="4290002"/>
          </a:xfrm>
        </p:spPr>
        <p:txBody>
          <a:bodyPr>
            <a:normAutofit/>
          </a:bodyPr>
          <a:lstStyle/>
          <a:p>
            <a:pPr algn="ctr"/>
            <a:r>
              <a:rPr lang="en-US" b="1" dirty="0">
                <a:solidFill>
                  <a:srgbClr val="00B050"/>
                </a:solidFill>
              </a:rPr>
              <a:t>PRP </a:t>
            </a:r>
            <a:br>
              <a:rPr lang="en-US" b="1" dirty="0">
                <a:solidFill>
                  <a:srgbClr val="00B050"/>
                </a:solidFill>
              </a:rPr>
            </a:br>
            <a:r>
              <a:rPr lang="en-US" b="1" dirty="0">
                <a:solidFill>
                  <a:srgbClr val="00B050"/>
                </a:solidFill>
              </a:rPr>
              <a:t>Usage</a:t>
            </a:r>
            <a:br>
              <a:rPr lang="en-US" b="1" dirty="0">
                <a:solidFill>
                  <a:srgbClr val="00B050"/>
                </a:solidFill>
              </a:rPr>
            </a:br>
            <a:r>
              <a:rPr lang="en-US" b="1" dirty="0">
                <a:solidFill>
                  <a:srgbClr val="00B050"/>
                </a:solidFill>
              </a:rPr>
              <a:t>In</a:t>
            </a:r>
            <a:br>
              <a:rPr lang="en-US" b="1" dirty="0">
                <a:solidFill>
                  <a:srgbClr val="00B050"/>
                </a:solidFill>
              </a:rPr>
            </a:br>
            <a:r>
              <a:rPr lang="en-US" b="1" dirty="0">
                <a:solidFill>
                  <a:srgbClr val="00B050"/>
                </a:solidFill>
              </a:rPr>
              <a:t>  </a:t>
            </a:r>
            <a:r>
              <a:rPr lang="en-US" b="1" dirty="0" err="1">
                <a:solidFill>
                  <a:srgbClr val="00B050"/>
                </a:solidFill>
              </a:rPr>
              <a:t>Obestetrics</a:t>
            </a:r>
            <a:endParaRPr lang="en-US" dirty="0"/>
          </a:p>
        </p:txBody>
      </p:sp>
    </p:spTree>
    <p:extLst>
      <p:ext uri="{BB962C8B-B14F-4D97-AF65-F5344CB8AC3E}">
        <p14:creationId xmlns:p14="http://schemas.microsoft.com/office/powerpoint/2010/main" val="831380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solidFill>
                  <a:srgbClr val="92D050"/>
                </a:solidFill>
              </a:rPr>
              <a:t>Premature </a:t>
            </a:r>
            <a:r>
              <a:rPr lang="en-US" dirty="0">
                <a:solidFill>
                  <a:srgbClr val="92D050"/>
                </a:solidFill>
              </a:rPr>
              <a:t>rupture of membranes </a:t>
            </a:r>
          </a:p>
        </p:txBody>
      </p:sp>
      <p:sp>
        <p:nvSpPr>
          <p:cNvPr id="3" name="Content Placeholder 2"/>
          <p:cNvSpPr>
            <a:spLocks noGrp="1"/>
          </p:cNvSpPr>
          <p:nvPr>
            <p:ph idx="1"/>
          </p:nvPr>
        </p:nvSpPr>
        <p:spPr/>
        <p:txBody>
          <a:bodyPr>
            <a:normAutofit fontScale="85000" lnSpcReduction="20000"/>
          </a:bodyPr>
          <a:lstStyle/>
          <a:p>
            <a:r>
              <a:rPr lang="en-US" dirty="0">
                <a:solidFill>
                  <a:srgbClr val="92D050"/>
                </a:solidFill>
              </a:rPr>
              <a:t> (PROM) occurs due to damage and tears in the fetal membrane leading to congenital infections and poor neonatal outcomes. </a:t>
            </a:r>
          </a:p>
          <a:p>
            <a:r>
              <a:rPr lang="en-US" dirty="0">
                <a:solidFill>
                  <a:srgbClr val="92D050"/>
                </a:solidFill>
              </a:rPr>
              <a:t> The PRP plug was stable and attached firmly to amnion tear</a:t>
            </a:r>
          </a:p>
          <a:p>
            <a:r>
              <a:rPr lang="en-US" dirty="0">
                <a:solidFill>
                  <a:srgbClr val="92D050"/>
                </a:solidFill>
              </a:rPr>
              <a:t>a PRP plug persists for nearly 2 months in an amniotic fluid environment.</a:t>
            </a:r>
          </a:p>
          <a:p>
            <a:r>
              <a:rPr lang="en-US" dirty="0">
                <a:solidFill>
                  <a:srgbClr val="92D050"/>
                </a:solidFill>
              </a:rPr>
              <a:t> It also provides waterproof sealing of iatrogenic defects in amnion and chorion. </a:t>
            </a:r>
          </a:p>
          <a:p>
            <a:r>
              <a:rPr lang="en-US" dirty="0">
                <a:solidFill>
                  <a:srgbClr val="92D050"/>
                </a:solidFill>
              </a:rPr>
              <a:t>Moreover PRP stimulates cell growth and proliferation and may thereby enhance a membrane healing response.</a:t>
            </a:r>
          </a:p>
        </p:txBody>
      </p:sp>
      <p:pic>
        <p:nvPicPr>
          <p:cNvPr id="1026" name="Picture 2" descr="D:\lecture sources\prp\23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5467645"/>
            <a:ext cx="1461655" cy="140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23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92D050"/>
                </a:solidFill>
              </a:rPr>
              <a:t>Effect </a:t>
            </a:r>
            <a:r>
              <a:rPr lang="en-US" dirty="0">
                <a:solidFill>
                  <a:srgbClr val="92D050"/>
                </a:solidFill>
              </a:rPr>
              <a:t>of Autologous Platelet-rich Plasma in Uterine Wound niche</a:t>
            </a:r>
          </a:p>
        </p:txBody>
      </p:sp>
      <p:sp>
        <p:nvSpPr>
          <p:cNvPr id="3" name="Content Placeholder 2"/>
          <p:cNvSpPr>
            <a:spLocks noGrp="1"/>
          </p:cNvSpPr>
          <p:nvPr>
            <p:ph idx="1"/>
          </p:nvPr>
        </p:nvSpPr>
        <p:spPr/>
        <p:txBody>
          <a:bodyPr>
            <a:normAutofit fontScale="92500" lnSpcReduction="10000"/>
          </a:bodyPr>
          <a:lstStyle/>
          <a:p>
            <a:r>
              <a:rPr lang="en-US" dirty="0">
                <a:solidFill>
                  <a:srgbClr val="92D050"/>
                </a:solidFill>
              </a:rPr>
              <a:t>the efficacy of </a:t>
            </a:r>
            <a:r>
              <a:rPr lang="en-US" dirty="0" err="1">
                <a:solidFill>
                  <a:srgbClr val="FF0000"/>
                </a:solidFill>
              </a:rPr>
              <a:t>intramyometrial</a:t>
            </a:r>
            <a:r>
              <a:rPr lang="en-US" dirty="0">
                <a:solidFill>
                  <a:srgbClr val="FF0000"/>
                </a:solidFill>
              </a:rPr>
              <a:t> injection </a:t>
            </a:r>
            <a:r>
              <a:rPr lang="en-US" dirty="0">
                <a:solidFill>
                  <a:srgbClr val="92D050"/>
                </a:solidFill>
              </a:rPr>
              <a:t>of </a:t>
            </a:r>
            <a:r>
              <a:rPr lang="en-US" dirty="0" err="1">
                <a:solidFill>
                  <a:srgbClr val="92D050"/>
                </a:solidFill>
              </a:rPr>
              <a:t>autologus</a:t>
            </a:r>
            <a:r>
              <a:rPr lang="en-US" dirty="0">
                <a:solidFill>
                  <a:srgbClr val="92D050"/>
                </a:solidFill>
              </a:rPr>
              <a:t> platelet rich plasma on uterine wound healing after primary cesarean section</a:t>
            </a:r>
          </a:p>
          <a:p>
            <a:r>
              <a:rPr lang="en-US" dirty="0">
                <a:solidFill>
                  <a:srgbClr val="92D050"/>
                </a:solidFill>
              </a:rPr>
              <a:t>it will be injected into uterus after closing uterine incision . </a:t>
            </a:r>
          </a:p>
          <a:p>
            <a:r>
              <a:rPr lang="en-US" dirty="0">
                <a:solidFill>
                  <a:srgbClr val="92D050"/>
                </a:solidFill>
              </a:rPr>
              <a:t>Injection sites will be selected near the incision at evenly 20 different sites</a:t>
            </a:r>
          </a:p>
          <a:p>
            <a:r>
              <a:rPr lang="en-US" dirty="0">
                <a:solidFill>
                  <a:srgbClr val="92D050"/>
                </a:solidFill>
              </a:rPr>
              <a:t>Decrease  cesarean scar defect(niche) ---- 6 weeks after CS   no any defect in the anterior myometrium related to scar site</a:t>
            </a:r>
          </a:p>
          <a:p>
            <a:endParaRPr lang="en-US" dirty="0">
              <a:solidFill>
                <a:srgbClr val="FF0000"/>
              </a:solidFill>
            </a:endParaRPr>
          </a:p>
        </p:txBody>
      </p:sp>
    </p:spTree>
    <p:extLst>
      <p:ext uri="{BB962C8B-B14F-4D97-AF65-F5344CB8AC3E}">
        <p14:creationId xmlns:p14="http://schemas.microsoft.com/office/powerpoint/2010/main" val="2042789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500787" cy="1249362"/>
          </a:xfrm>
        </p:spPr>
        <p:txBody>
          <a:bodyPr>
            <a:normAutofit fontScale="90000"/>
          </a:bodyPr>
          <a:lstStyle/>
          <a:p>
            <a:pPr algn="ctr"/>
            <a:r>
              <a:rPr lang="en-US" baseline="30000" dirty="0"/>
              <a:t/>
            </a:r>
            <a:br>
              <a:rPr lang="en-US" baseline="30000" dirty="0"/>
            </a:br>
            <a:r>
              <a:rPr lang="en-US" baseline="30000"/>
              <a:t/>
            </a:r>
            <a:br>
              <a:rPr lang="en-US" baseline="30000"/>
            </a:br>
            <a:r>
              <a:rPr lang="en-US" sz="4900" b="1" baseline="30000" smtClean="0">
                <a:solidFill>
                  <a:srgbClr val="92D050"/>
                </a:solidFill>
              </a:rPr>
              <a:t>Fissures </a:t>
            </a:r>
            <a:r>
              <a:rPr lang="en-US" sz="4900" b="1" baseline="30000" dirty="0">
                <a:solidFill>
                  <a:srgbClr val="92D050"/>
                </a:solidFill>
              </a:rPr>
              <a:t>post episiotomy</a:t>
            </a:r>
            <a:br>
              <a:rPr lang="en-US" sz="4900" b="1" baseline="30000" dirty="0">
                <a:solidFill>
                  <a:srgbClr val="92D050"/>
                </a:solidFill>
              </a:rPr>
            </a:br>
            <a:r>
              <a:rPr lang="en-US" sz="3600" b="1" dirty="0">
                <a:solidFill>
                  <a:srgbClr val="92D050"/>
                </a:solidFill>
              </a:rPr>
              <a:t>Posterior Fourchette Fissure Resolution</a:t>
            </a:r>
            <a:br>
              <a:rPr lang="en-US" sz="3600" b="1" dirty="0">
                <a:solidFill>
                  <a:srgbClr val="92D050"/>
                </a:solidFill>
              </a:rPr>
            </a:br>
            <a:r>
              <a:rPr lang="en-US" sz="3600" dirty="0">
                <a:solidFill>
                  <a:srgbClr val="92D050"/>
                </a:solidFill>
              </a:rPr>
              <a:t/>
            </a:r>
            <a:br>
              <a:rPr lang="en-US" sz="3600" dirty="0">
                <a:solidFill>
                  <a:srgbClr val="92D050"/>
                </a:solidFill>
              </a:rPr>
            </a:br>
            <a:endParaRPr lang="en-US" dirty="0">
              <a:solidFill>
                <a:srgbClr val="92D050"/>
              </a:solidFill>
            </a:endParaRPr>
          </a:p>
        </p:txBody>
      </p:sp>
      <p:sp>
        <p:nvSpPr>
          <p:cNvPr id="3" name="Content Placeholder 2"/>
          <p:cNvSpPr>
            <a:spLocks noGrp="1"/>
          </p:cNvSpPr>
          <p:nvPr>
            <p:ph idx="1"/>
          </p:nvPr>
        </p:nvSpPr>
        <p:spPr/>
        <p:txBody>
          <a:bodyPr/>
          <a:lstStyle/>
          <a:p>
            <a:endParaRPr lang="en-US" dirty="0"/>
          </a:p>
        </p:txBody>
      </p:sp>
      <p:pic>
        <p:nvPicPr>
          <p:cNvPr id="2050" name="Picture 2" descr="C:\Documents and Settings\mmhennawy\Desktop\3-Figure3-1.png"/>
          <p:cNvPicPr>
            <a:picLocks noChangeAspect="1" noChangeArrowheads="1"/>
          </p:cNvPicPr>
          <p:nvPr/>
        </p:nvPicPr>
        <p:blipFill>
          <a:blip r:embed="rId2" cstate="print"/>
          <a:srcRect/>
          <a:stretch>
            <a:fillRect/>
          </a:stretch>
        </p:blipFill>
        <p:spPr bwMode="auto">
          <a:xfrm>
            <a:off x="7937770" y="5093548"/>
            <a:ext cx="1206230" cy="1764452"/>
          </a:xfrm>
          <a:prstGeom prst="rect">
            <a:avLst/>
          </a:prstGeom>
          <a:noFill/>
        </p:spPr>
      </p:pic>
      <p:pic>
        <p:nvPicPr>
          <p:cNvPr id="2051" name="Picture 3" descr="C:\Documents and Settings\mmhennawy\Desktop\2-Figure1-1.png"/>
          <p:cNvPicPr>
            <a:picLocks noChangeAspect="1" noChangeArrowheads="1"/>
          </p:cNvPicPr>
          <p:nvPr/>
        </p:nvPicPr>
        <p:blipFill>
          <a:blip r:embed="rId3" cstate="print"/>
          <a:srcRect/>
          <a:stretch>
            <a:fillRect/>
          </a:stretch>
        </p:blipFill>
        <p:spPr bwMode="auto">
          <a:xfrm>
            <a:off x="7729387" y="0"/>
            <a:ext cx="1414613" cy="2069272"/>
          </a:xfrm>
          <a:prstGeom prst="rect">
            <a:avLst/>
          </a:prstGeom>
          <a:noFill/>
        </p:spPr>
      </p:pic>
      <p:pic>
        <p:nvPicPr>
          <p:cNvPr id="2052" name="Picture 4" descr="C:\Documents and Settings\mmhennawy\Desktop\2-Figure2-1.png"/>
          <p:cNvPicPr>
            <a:picLocks noChangeAspect="1" noChangeArrowheads="1"/>
          </p:cNvPicPr>
          <p:nvPr/>
        </p:nvPicPr>
        <p:blipFill>
          <a:blip r:embed="rId4" cstate="print"/>
          <a:srcRect/>
          <a:stretch>
            <a:fillRect/>
          </a:stretch>
        </p:blipFill>
        <p:spPr bwMode="auto">
          <a:xfrm>
            <a:off x="7806447" y="2653934"/>
            <a:ext cx="1337553" cy="1898610"/>
          </a:xfrm>
          <a:prstGeom prst="rect">
            <a:avLst/>
          </a:prstGeom>
          <a:noFill/>
        </p:spPr>
      </p:pic>
    </p:spTree>
    <p:extLst>
      <p:ext uri="{BB962C8B-B14F-4D97-AF65-F5344CB8AC3E}">
        <p14:creationId xmlns:p14="http://schemas.microsoft.com/office/powerpoint/2010/main" val="4178405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B050"/>
                </a:solidFill>
              </a:rPr>
              <a:t>During </a:t>
            </a:r>
            <a:r>
              <a:rPr lang="en-US" dirty="0" err="1">
                <a:solidFill>
                  <a:srgbClr val="00B050"/>
                </a:solidFill>
              </a:rPr>
              <a:t>And/Or</a:t>
            </a:r>
            <a:r>
              <a:rPr lang="en-US" dirty="0">
                <a:solidFill>
                  <a:srgbClr val="00B050"/>
                </a:solidFill>
              </a:rPr>
              <a:t> After Surgery</a:t>
            </a:r>
          </a:p>
        </p:txBody>
      </p:sp>
      <p:sp>
        <p:nvSpPr>
          <p:cNvPr id="3" name="Content Placeholder 2"/>
          <p:cNvSpPr>
            <a:spLocks noGrp="1"/>
          </p:cNvSpPr>
          <p:nvPr>
            <p:ph idx="1"/>
          </p:nvPr>
        </p:nvSpPr>
        <p:spPr/>
        <p:txBody>
          <a:bodyPr>
            <a:normAutofit fontScale="77500" lnSpcReduction="20000"/>
          </a:bodyPr>
          <a:lstStyle/>
          <a:p>
            <a:r>
              <a:rPr lang="en-US" dirty="0">
                <a:solidFill>
                  <a:srgbClr val="00B050"/>
                </a:solidFill>
              </a:rPr>
              <a:t>Like any surgical procedure, postoperative healing and pain are major concerns for both the patient and their physician. </a:t>
            </a:r>
          </a:p>
          <a:p>
            <a:r>
              <a:rPr lang="en-US" dirty="0">
                <a:solidFill>
                  <a:srgbClr val="00B050"/>
                </a:solidFill>
              </a:rPr>
              <a:t>Platelet Rich Plasma (PRP), if applied during and/or after surgery, will help to accelerate the body’s healing processes and significantly reduce the amount of recovery time needed.</a:t>
            </a:r>
          </a:p>
          <a:p>
            <a:r>
              <a:rPr lang="en-US" dirty="0">
                <a:solidFill>
                  <a:srgbClr val="00B050"/>
                </a:solidFill>
              </a:rPr>
              <a:t>Procedures that fall into this statistic include:</a:t>
            </a:r>
          </a:p>
          <a:p>
            <a:r>
              <a:rPr lang="en-US" dirty="0">
                <a:solidFill>
                  <a:srgbClr val="00B050"/>
                </a:solidFill>
              </a:rPr>
              <a:t>C-sections</a:t>
            </a:r>
          </a:p>
          <a:p>
            <a:r>
              <a:rPr lang="en-US" dirty="0">
                <a:solidFill>
                  <a:srgbClr val="00B050"/>
                </a:solidFill>
              </a:rPr>
              <a:t>Vaginal hysterectomy</a:t>
            </a:r>
          </a:p>
          <a:p>
            <a:r>
              <a:rPr lang="en-US" dirty="0">
                <a:solidFill>
                  <a:srgbClr val="00B050"/>
                </a:solidFill>
              </a:rPr>
              <a:t>Abdominal hysterectomy</a:t>
            </a:r>
          </a:p>
          <a:p>
            <a:r>
              <a:rPr lang="en-US" dirty="0">
                <a:solidFill>
                  <a:srgbClr val="00B050"/>
                </a:solidFill>
              </a:rPr>
              <a:t>Laparoscopic procedures</a:t>
            </a:r>
          </a:p>
          <a:p>
            <a:r>
              <a:rPr lang="en-US" dirty="0" err="1">
                <a:solidFill>
                  <a:srgbClr val="00B050"/>
                </a:solidFill>
              </a:rPr>
              <a:t>Urogynecologic</a:t>
            </a:r>
            <a:r>
              <a:rPr lang="en-US" dirty="0">
                <a:solidFill>
                  <a:srgbClr val="00B050"/>
                </a:solidFill>
              </a:rPr>
              <a:t> procedures</a:t>
            </a:r>
          </a:p>
          <a:p>
            <a:endParaRPr lang="en-US" dirty="0"/>
          </a:p>
        </p:txBody>
      </p:sp>
    </p:spTree>
    <p:extLst>
      <p:ext uri="{BB962C8B-B14F-4D97-AF65-F5344CB8AC3E}">
        <p14:creationId xmlns:p14="http://schemas.microsoft.com/office/powerpoint/2010/main" val="578484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Wound Healing</a:t>
            </a:r>
            <a:endParaRPr lang="en-US" dirty="0">
              <a:solidFill>
                <a:srgbClr val="00B050"/>
              </a:solidFill>
            </a:endParaRPr>
          </a:p>
        </p:txBody>
      </p:sp>
      <p:sp>
        <p:nvSpPr>
          <p:cNvPr id="3" name="Content Placeholder 2"/>
          <p:cNvSpPr>
            <a:spLocks noGrp="1"/>
          </p:cNvSpPr>
          <p:nvPr>
            <p:ph idx="1"/>
          </p:nvPr>
        </p:nvSpPr>
        <p:spPr/>
        <p:txBody>
          <a:bodyPr>
            <a:normAutofit fontScale="92500" lnSpcReduction="20000"/>
          </a:bodyPr>
          <a:lstStyle/>
          <a:p>
            <a:r>
              <a:rPr lang="en-US" dirty="0">
                <a:solidFill>
                  <a:srgbClr val="00B050"/>
                </a:solidFill>
              </a:rPr>
              <a:t>It has been proven that usage of PRP will accelerate the healing of any surgical wound and reduce the duration of hospital stay even in high risk patient such as patient with Diabetes Mellitus .</a:t>
            </a:r>
          </a:p>
          <a:p>
            <a:r>
              <a:rPr lang="en-US" dirty="0">
                <a:solidFill>
                  <a:srgbClr val="00B050"/>
                </a:solidFill>
              </a:rPr>
              <a:t>The wound was also underrun with 1ml of plasma directly applied to the surgical site at the level of the deep dermis</a:t>
            </a:r>
          </a:p>
          <a:p>
            <a:r>
              <a:rPr lang="en-US" dirty="0">
                <a:solidFill>
                  <a:srgbClr val="00B050"/>
                </a:solidFill>
              </a:rPr>
              <a:t>The wound was injected with aliquots of 0.2ml of PRP using multiple punctures. </a:t>
            </a:r>
          </a:p>
          <a:p>
            <a:r>
              <a:rPr lang="en-US" dirty="0">
                <a:solidFill>
                  <a:srgbClr val="00B050"/>
                </a:solidFill>
              </a:rPr>
              <a:t>The need for painkillers is also reduced</a:t>
            </a:r>
          </a:p>
        </p:txBody>
      </p:sp>
    </p:spTree>
    <p:extLst>
      <p:ext uri="{BB962C8B-B14F-4D97-AF65-F5344CB8AC3E}">
        <p14:creationId xmlns:p14="http://schemas.microsoft.com/office/powerpoint/2010/main" val="2849958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325563"/>
          </a:xfrm>
        </p:spPr>
        <p:txBody>
          <a:bodyPr>
            <a:normAutofit fontScale="90000"/>
          </a:bodyPr>
          <a:lstStyle/>
          <a:p>
            <a:pPr algn="ctr"/>
            <a:r>
              <a:rPr lang="en-US" b="1" dirty="0"/>
              <a:t/>
            </a:r>
            <a:br>
              <a:rPr lang="en-US" b="1" dirty="0"/>
            </a:br>
            <a:r>
              <a:rPr lang="en-US" b="1" dirty="0"/>
              <a:t>How long does the entire process take?</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The injection takes </a:t>
            </a:r>
            <a:r>
              <a:rPr lang="en-US" dirty="0">
                <a:solidFill>
                  <a:srgbClr val="FF0000"/>
                </a:solidFill>
              </a:rPr>
              <a:t>less than 5 minutes</a:t>
            </a:r>
            <a:r>
              <a:rPr lang="en-US" dirty="0"/>
              <a:t>, </a:t>
            </a:r>
          </a:p>
          <a:p>
            <a:r>
              <a:rPr lang="en-US" dirty="0"/>
              <a:t>but </a:t>
            </a:r>
            <a:r>
              <a:rPr lang="en-US" dirty="0">
                <a:solidFill>
                  <a:srgbClr val="FF0000"/>
                </a:solidFill>
              </a:rPr>
              <a:t>an hour </a:t>
            </a:r>
            <a:r>
              <a:rPr lang="en-US" dirty="0"/>
              <a:t>is scheduled to provide ample time for patient </a:t>
            </a:r>
          </a:p>
          <a:p>
            <a:r>
              <a:rPr lang="en-US" dirty="0"/>
              <a:t>to meet with the doctor to ensure that there are no contraindications, review pre and post procedure expectations, draw blood, centrifuge the blood and prepare the treatment in a relaxed, comfortable environment.</a:t>
            </a:r>
            <a:endParaRPr lang="en-US" dirty="0">
              <a:effectLst/>
            </a:endParaRPr>
          </a:p>
          <a:p>
            <a:endParaRPr lang="en-US" dirty="0"/>
          </a:p>
        </p:txBody>
      </p:sp>
    </p:spTree>
    <p:extLst>
      <p:ext uri="{BB962C8B-B14F-4D97-AF65-F5344CB8AC3E}">
        <p14:creationId xmlns:p14="http://schemas.microsoft.com/office/powerpoint/2010/main" val="1745623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5356"/>
            <a:ext cx="7886700" cy="1325563"/>
          </a:xfrm>
        </p:spPr>
        <p:txBody>
          <a:bodyPr>
            <a:normAutofit fontScale="90000"/>
          </a:bodyPr>
          <a:lstStyle/>
          <a:p>
            <a:pPr algn="ctr"/>
            <a:r>
              <a:rPr lang="en-US" b="1" dirty="0"/>
              <a:t/>
            </a:r>
            <a:br>
              <a:rPr lang="en-US" b="1" dirty="0"/>
            </a:br>
            <a:r>
              <a:rPr lang="en-US" b="1" dirty="0"/>
              <a:t>What prep is given for local anesthesia?</a:t>
            </a:r>
            <a:br>
              <a:rPr lang="en-US" b="1" dirty="0"/>
            </a:br>
            <a:endParaRPr lang="en-US" dirty="0"/>
          </a:p>
        </p:txBody>
      </p:sp>
      <p:sp>
        <p:nvSpPr>
          <p:cNvPr id="3" name="Content Placeholder 2"/>
          <p:cNvSpPr>
            <a:spLocks noGrp="1"/>
          </p:cNvSpPr>
          <p:nvPr>
            <p:ph idx="1"/>
          </p:nvPr>
        </p:nvSpPr>
        <p:spPr>
          <a:xfrm>
            <a:off x="386367" y="1390919"/>
            <a:ext cx="8345509" cy="5087155"/>
          </a:xfrm>
        </p:spPr>
        <p:txBody>
          <a:bodyPr>
            <a:normAutofit fontScale="77500" lnSpcReduction="20000"/>
          </a:bodyPr>
          <a:lstStyle/>
          <a:p>
            <a:r>
              <a:rPr lang="en-US" dirty="0">
                <a:effectLst/>
              </a:rPr>
              <a:t>After counseling, patient will empty her bladder and </a:t>
            </a:r>
          </a:p>
          <a:p>
            <a:r>
              <a:rPr lang="en-US" dirty="0">
                <a:effectLst/>
              </a:rPr>
              <a:t>move to the treatment table where patient will undress from the waist down, and cover with a sheet.  </a:t>
            </a:r>
          </a:p>
          <a:p>
            <a:r>
              <a:rPr lang="en-US" dirty="0">
                <a:effectLst/>
              </a:rPr>
              <a:t>doctors find that an extra injection of local pain control often hurts more than the shot itself.  </a:t>
            </a:r>
          </a:p>
          <a:p>
            <a:r>
              <a:rPr lang="en-US" dirty="0">
                <a:effectLst/>
              </a:rPr>
              <a:t>Therefore, doctors  use 20 – 30 minutes of a topical numbing cream (Benzocaine, Lidocaine, </a:t>
            </a:r>
            <a:r>
              <a:rPr lang="en-US" dirty="0" err="1">
                <a:effectLst/>
              </a:rPr>
              <a:t>Tetracaine</a:t>
            </a:r>
            <a:r>
              <a:rPr lang="en-US" dirty="0">
                <a:effectLst/>
              </a:rPr>
              <a:t>).  </a:t>
            </a:r>
          </a:p>
          <a:p>
            <a:r>
              <a:rPr lang="en-US" dirty="0">
                <a:effectLst/>
              </a:rPr>
              <a:t>This is applied to the clitoral and vaginal areas, with a piece of plastic wrap placed over the cream by the patient and the medical assistant just before the blood draw.  </a:t>
            </a:r>
          </a:p>
          <a:p>
            <a:r>
              <a:rPr lang="en-US" dirty="0">
                <a:effectLst/>
              </a:rPr>
              <a:t>Patient  MUST tell doctor  BEFOREHAND if </a:t>
            </a:r>
            <a:r>
              <a:rPr lang="en-US" dirty="0"/>
              <a:t>patient </a:t>
            </a:r>
            <a:r>
              <a:rPr lang="en-US" dirty="0">
                <a:effectLst/>
              </a:rPr>
              <a:t> have any allergic reactions to any of these medications, so doctors can make arrangements.</a:t>
            </a:r>
          </a:p>
          <a:p>
            <a:endParaRPr lang="en-US" dirty="0"/>
          </a:p>
        </p:txBody>
      </p:sp>
    </p:spTree>
    <p:extLst>
      <p:ext uri="{BB962C8B-B14F-4D97-AF65-F5344CB8AC3E}">
        <p14:creationId xmlns:p14="http://schemas.microsoft.com/office/powerpoint/2010/main" val="3114039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Contraindications to PRP Therapy</a:t>
            </a:r>
            <a:br>
              <a:rPr lang="en-US" b="1" dirty="0"/>
            </a:br>
            <a:endParaRPr lang="en-US" dirty="0"/>
          </a:p>
        </p:txBody>
      </p:sp>
      <p:sp>
        <p:nvSpPr>
          <p:cNvPr id="3" name="Content Placeholder 2"/>
          <p:cNvSpPr>
            <a:spLocks noGrp="1"/>
          </p:cNvSpPr>
          <p:nvPr>
            <p:ph idx="1"/>
          </p:nvPr>
        </p:nvSpPr>
        <p:spPr>
          <a:xfrm>
            <a:off x="628650" y="1690688"/>
            <a:ext cx="7886700" cy="4486275"/>
          </a:xfrm>
        </p:spPr>
        <p:txBody>
          <a:bodyPr>
            <a:normAutofit fontScale="85000" lnSpcReduction="20000"/>
          </a:bodyPr>
          <a:lstStyle/>
          <a:p>
            <a:r>
              <a:rPr lang="en-US" dirty="0"/>
              <a:t>Acute infectious diseases.</a:t>
            </a:r>
          </a:p>
          <a:p>
            <a:r>
              <a:rPr lang="en-US" dirty="0"/>
              <a:t>Viral hepatitis B and C.</a:t>
            </a:r>
          </a:p>
          <a:p>
            <a:r>
              <a:rPr lang="en-US" dirty="0"/>
              <a:t>Systemic diseases.</a:t>
            </a:r>
          </a:p>
          <a:p>
            <a:r>
              <a:rPr lang="en-US" dirty="0"/>
              <a:t>Allergic reactions to anticoagulants.</a:t>
            </a:r>
          </a:p>
          <a:p>
            <a:r>
              <a:rPr lang="en-US" dirty="0"/>
              <a:t>Immunosuppressive conditions.</a:t>
            </a:r>
          </a:p>
          <a:p>
            <a:r>
              <a:rPr lang="en-US" dirty="0"/>
              <a:t>Blood-clotting disorder.</a:t>
            </a:r>
          </a:p>
          <a:p>
            <a:r>
              <a:rPr lang="en-US" dirty="0"/>
              <a:t>Pregnancy and lactation.</a:t>
            </a:r>
          </a:p>
          <a:p>
            <a:r>
              <a:rPr lang="en-US" dirty="0"/>
              <a:t>Mental disorders.</a:t>
            </a:r>
          </a:p>
          <a:p>
            <a:r>
              <a:rPr lang="en-US" dirty="0"/>
              <a:t>With a personal history of oncology.</a:t>
            </a:r>
          </a:p>
          <a:p>
            <a:r>
              <a:rPr lang="en-US" dirty="0"/>
              <a:t>Age under 18 years.</a:t>
            </a:r>
          </a:p>
          <a:p>
            <a:endParaRPr lang="en-US" dirty="0"/>
          </a:p>
        </p:txBody>
      </p:sp>
    </p:spTree>
    <p:extLst>
      <p:ext uri="{BB962C8B-B14F-4D97-AF65-F5344CB8AC3E}">
        <p14:creationId xmlns:p14="http://schemas.microsoft.com/office/powerpoint/2010/main" val="36072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Are there side effects?</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effectLst/>
              </a:rPr>
              <a:t>Be assured the treatment rarely has side effects. </a:t>
            </a:r>
          </a:p>
          <a:p>
            <a:r>
              <a:rPr lang="en-US" dirty="0">
                <a:effectLst/>
              </a:rPr>
              <a:t>Even patients that have drug allergies can safely opt for the procedure and enjoy significant improvement within a few weeks following the treatment.   </a:t>
            </a:r>
          </a:p>
          <a:p>
            <a:r>
              <a:rPr lang="en-US" dirty="0">
                <a:effectLst/>
              </a:rPr>
              <a:t>Occasionally there is a small amount of bruising or tingling in the injected areas.</a:t>
            </a:r>
          </a:p>
          <a:p>
            <a:r>
              <a:rPr lang="en-US" dirty="0">
                <a:effectLst/>
              </a:rPr>
              <a:t> There are no infections or cancers or other adverse side effects known. </a:t>
            </a:r>
          </a:p>
          <a:p>
            <a:endParaRPr lang="en-US" dirty="0"/>
          </a:p>
        </p:txBody>
      </p:sp>
    </p:spTree>
    <p:extLst>
      <p:ext uri="{BB962C8B-B14F-4D97-AF65-F5344CB8AC3E}">
        <p14:creationId xmlns:p14="http://schemas.microsoft.com/office/powerpoint/2010/main" val="91983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71247"/>
          </a:xfrm>
        </p:spPr>
        <p:txBody>
          <a:bodyPr>
            <a:normAutofit fontScale="90000"/>
          </a:bodyPr>
          <a:lstStyle/>
          <a:p>
            <a:pPr algn="ctr"/>
            <a:r>
              <a:rPr lang="ar-EG" b="1" dirty="0"/>
              <a:t/>
            </a:r>
            <a:br>
              <a:rPr lang="ar-EG" b="1" dirty="0"/>
            </a:br>
            <a:r>
              <a:rPr lang="en-US" b="1" dirty="0"/>
              <a:t>Introduction</a:t>
            </a:r>
            <a:br>
              <a:rPr lang="en-US" b="1" dirty="0"/>
            </a:br>
            <a:endParaRPr lang="en-US" dirty="0"/>
          </a:p>
        </p:txBody>
      </p:sp>
      <p:sp>
        <p:nvSpPr>
          <p:cNvPr id="3" name="Content Placeholder 2"/>
          <p:cNvSpPr>
            <a:spLocks noGrp="1"/>
          </p:cNvSpPr>
          <p:nvPr>
            <p:ph idx="1"/>
          </p:nvPr>
        </p:nvSpPr>
        <p:spPr>
          <a:xfrm>
            <a:off x="358193" y="1236372"/>
            <a:ext cx="8344706" cy="5203065"/>
          </a:xfrm>
        </p:spPr>
        <p:txBody>
          <a:bodyPr>
            <a:normAutofit fontScale="85000" lnSpcReduction="20000"/>
          </a:bodyPr>
          <a:lstStyle/>
          <a:p>
            <a:r>
              <a:rPr lang="en-US" dirty="0">
                <a:solidFill>
                  <a:srgbClr val="FF0000"/>
                </a:solidFill>
              </a:rPr>
              <a:t>Regenerative biomedicine </a:t>
            </a:r>
            <a:r>
              <a:rPr lang="en-US" dirty="0"/>
              <a:t>continues to progressively emerge at the forefront of healthcare in a number of medical disciplines</a:t>
            </a:r>
          </a:p>
          <a:p>
            <a:r>
              <a:rPr lang="en-US" dirty="0"/>
              <a:t>Platelet-rich plasma (PRP) is becoming more popular as a </a:t>
            </a:r>
            <a:r>
              <a:rPr lang="en-US" dirty="0" err="1"/>
              <a:t>nonoperative</a:t>
            </a:r>
            <a:r>
              <a:rPr lang="en-US" dirty="0"/>
              <a:t> treatment option for a broad spectrum of medical disorders. </a:t>
            </a:r>
            <a:endParaRPr lang="ar-EG" dirty="0"/>
          </a:p>
          <a:p>
            <a:r>
              <a:rPr lang="en-US" dirty="0"/>
              <a:t>PRP is widely used in </a:t>
            </a:r>
            <a:r>
              <a:rPr lang="en-US" dirty="0">
                <a:solidFill>
                  <a:srgbClr val="FF0000"/>
                </a:solidFill>
              </a:rPr>
              <a:t>orthopedic and sports medicine </a:t>
            </a:r>
            <a:r>
              <a:rPr lang="en-US" dirty="0"/>
              <a:t>to relieve pain through the natural promotion of healing in musculoskeletal diseases such as tendonitis, arthritis, ligament sprains, and tears. </a:t>
            </a:r>
            <a:endParaRPr lang="ar-EG" dirty="0"/>
          </a:p>
          <a:p>
            <a:r>
              <a:rPr lang="en-US" dirty="0"/>
              <a:t> These growth factors have been found to promote natural healing responses by researchers across multiple specialties, such as </a:t>
            </a:r>
            <a:r>
              <a:rPr lang="en-US" dirty="0">
                <a:solidFill>
                  <a:srgbClr val="FF0000"/>
                </a:solidFill>
              </a:rPr>
              <a:t>dentistry, dermatology, urology, and gynecology</a:t>
            </a:r>
          </a:p>
          <a:p>
            <a:endParaRPr lang="en-US" dirty="0"/>
          </a:p>
        </p:txBody>
      </p:sp>
    </p:spTree>
    <p:extLst>
      <p:ext uri="{BB962C8B-B14F-4D97-AF65-F5344CB8AC3E}">
        <p14:creationId xmlns:p14="http://schemas.microsoft.com/office/powerpoint/2010/main" val="2488871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Recommended course of PRP Therapy</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A course of 1 to 4 procedures is recommended, </a:t>
            </a:r>
          </a:p>
          <a:p>
            <a:r>
              <a:rPr lang="en-US" dirty="0"/>
              <a:t>depending on the intensity of changes, </a:t>
            </a:r>
          </a:p>
          <a:p>
            <a:r>
              <a:rPr lang="en-US" dirty="0"/>
              <a:t>the time between injections being 1 month.</a:t>
            </a:r>
          </a:p>
          <a:p>
            <a:r>
              <a:rPr lang="en-US" dirty="0"/>
              <a:t>doctors recommend 1 treatment to start and see how patient  response is. </a:t>
            </a:r>
          </a:p>
          <a:p>
            <a:r>
              <a:rPr lang="en-US" dirty="0"/>
              <a:t>Your provider may recommend more depending on a multitude of patient-specific factors.</a:t>
            </a:r>
          </a:p>
          <a:p>
            <a:r>
              <a:rPr lang="en-US" dirty="0"/>
              <a:t>Re-evaluate after  12-18 months  </a:t>
            </a:r>
          </a:p>
          <a:p>
            <a:endParaRPr lang="en-US" dirty="0"/>
          </a:p>
        </p:txBody>
      </p:sp>
    </p:spTree>
    <p:extLst>
      <p:ext uri="{BB962C8B-B14F-4D97-AF65-F5344CB8AC3E}">
        <p14:creationId xmlns:p14="http://schemas.microsoft.com/office/powerpoint/2010/main" val="350216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What if it doesn't work?</a:t>
            </a:r>
            <a:br>
              <a:rPr lang="en-US" b="1" dirty="0"/>
            </a:br>
            <a:endParaRPr lang="en-US" dirty="0"/>
          </a:p>
        </p:txBody>
      </p:sp>
      <p:sp>
        <p:nvSpPr>
          <p:cNvPr id="3" name="Content Placeholder 2"/>
          <p:cNvSpPr>
            <a:spLocks noGrp="1"/>
          </p:cNvSpPr>
          <p:nvPr>
            <p:ph idx="1"/>
          </p:nvPr>
        </p:nvSpPr>
        <p:spPr>
          <a:xfrm>
            <a:off x="628650" y="1825625"/>
            <a:ext cx="7886700" cy="4549417"/>
          </a:xfrm>
        </p:spPr>
        <p:txBody>
          <a:bodyPr>
            <a:normAutofit fontScale="77500" lnSpcReduction="20000"/>
          </a:bodyPr>
          <a:lstStyle/>
          <a:p>
            <a:r>
              <a:rPr lang="en-US" dirty="0">
                <a:effectLst/>
              </a:rPr>
              <a:t>A majority of women experience definite improvement in their symptoms.  </a:t>
            </a:r>
          </a:p>
          <a:p>
            <a:r>
              <a:rPr lang="en-US" dirty="0">
                <a:effectLst/>
              </a:rPr>
              <a:t>If patient have followed every instruction properly, </a:t>
            </a:r>
          </a:p>
          <a:p>
            <a:r>
              <a:rPr lang="en-US" dirty="0">
                <a:effectLst/>
              </a:rPr>
              <a:t>doctors will review a full assessment of the potential reasons for the sub-optimal results. </a:t>
            </a:r>
          </a:p>
          <a:p>
            <a:r>
              <a:rPr lang="en-US" dirty="0">
                <a:effectLst/>
              </a:rPr>
              <a:t> The main issue is usually not the preparation or performance of the injection, but a woman’s own particular body’s ability to heal, using its own blood components, and her following the pre and post procedure instructions precisely.  </a:t>
            </a:r>
          </a:p>
          <a:p>
            <a:r>
              <a:rPr lang="en-US" dirty="0">
                <a:effectLst/>
              </a:rPr>
              <a:t>doctors will consider performing a second injection only after 6 months of healing and a full assessment. </a:t>
            </a:r>
          </a:p>
          <a:p>
            <a:endParaRPr lang="en-US" dirty="0"/>
          </a:p>
        </p:txBody>
      </p:sp>
    </p:spTree>
    <p:extLst>
      <p:ext uri="{BB962C8B-B14F-4D97-AF65-F5344CB8AC3E}">
        <p14:creationId xmlns:p14="http://schemas.microsoft.com/office/powerpoint/2010/main" val="2361220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Benefits of PRP Therapy</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The PRP Therapy</a:t>
            </a:r>
            <a:r>
              <a:rPr lang="en-US" dirty="0"/>
              <a:t> uses patient’s own blood, therefore, this method has the minimum number of contraindications, and the risk of allergy, rejection and other “side effects” is completely excluded, which ensures complete biocompatibility of the administered preparation.</a:t>
            </a:r>
          </a:p>
          <a:p>
            <a:r>
              <a:rPr lang="en-US" b="1" dirty="0"/>
              <a:t>The PRP Therapy</a:t>
            </a:r>
            <a:r>
              <a:rPr lang="en-US" dirty="0"/>
              <a:t> does not require special training and, under certain conditions, can be performed immediately at the doctor’s office. The whole procedure takes no more than 30 minutes. After the </a:t>
            </a:r>
            <a:r>
              <a:rPr lang="en-US" dirty="0" err="1"/>
              <a:t>autoplasma</a:t>
            </a:r>
            <a:r>
              <a:rPr lang="en-US" dirty="0"/>
              <a:t> injection, the patient can continue her daily routine at once.</a:t>
            </a:r>
          </a:p>
          <a:p>
            <a:r>
              <a:rPr lang="en-US" b="1" dirty="0"/>
              <a:t>The PRP Therapy </a:t>
            </a:r>
            <a:r>
              <a:rPr lang="en-US" dirty="0"/>
              <a:t>is designed to create a “favorable background” for the successful treatment of many gynecological diseases.</a:t>
            </a:r>
          </a:p>
          <a:p>
            <a:r>
              <a:rPr lang="en-US" b="1" dirty="0"/>
              <a:t>The PRP Therapy</a:t>
            </a:r>
            <a:r>
              <a:rPr lang="en-US" dirty="0"/>
              <a:t> reduces the drug load (the need to take a lot of medicines) on the body and minimizes the risk of recurring pathology.</a:t>
            </a:r>
          </a:p>
          <a:p>
            <a:endParaRPr lang="en-US" dirty="0"/>
          </a:p>
        </p:txBody>
      </p:sp>
    </p:spTree>
    <p:extLst>
      <p:ext uri="{BB962C8B-B14F-4D97-AF65-F5344CB8AC3E}">
        <p14:creationId xmlns:p14="http://schemas.microsoft.com/office/powerpoint/2010/main" val="3904821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Recommendations after PRP Therapy</a:t>
            </a:r>
            <a:br>
              <a:rPr lang="en-US" b="1" dirty="0"/>
            </a:br>
            <a:endParaRPr lang="en-US" dirty="0"/>
          </a:p>
        </p:txBody>
      </p:sp>
      <p:sp>
        <p:nvSpPr>
          <p:cNvPr id="3" name="Content Placeholder 2"/>
          <p:cNvSpPr>
            <a:spLocks noGrp="1"/>
          </p:cNvSpPr>
          <p:nvPr>
            <p:ph idx="1"/>
          </p:nvPr>
        </p:nvSpPr>
        <p:spPr>
          <a:xfrm>
            <a:off x="318753" y="1790163"/>
            <a:ext cx="8529034" cy="4386800"/>
          </a:xfrm>
        </p:spPr>
        <p:txBody>
          <a:bodyPr/>
          <a:lstStyle/>
          <a:p>
            <a:r>
              <a:rPr lang="en-US" dirty="0"/>
              <a:t>For 3 days after the administration, it is recommended to abstain from:</a:t>
            </a:r>
            <a:br>
              <a:rPr lang="en-US" dirty="0"/>
            </a:br>
            <a:r>
              <a:rPr lang="en-US" dirty="0"/>
              <a:t>Sexual activity.</a:t>
            </a:r>
            <a:br>
              <a:rPr lang="en-US" dirty="0"/>
            </a:br>
            <a:r>
              <a:rPr lang="en-US" dirty="0"/>
              <a:t>Taking steam baths.</a:t>
            </a:r>
            <a:br>
              <a:rPr lang="en-US" dirty="0"/>
            </a:br>
            <a:r>
              <a:rPr lang="en-US" dirty="0"/>
              <a:t>Visiting saunas and taking baths.</a:t>
            </a:r>
          </a:p>
          <a:p>
            <a:r>
              <a:rPr lang="en-US" dirty="0"/>
              <a:t>Use cotton underwear for 5 days after the PRP Therapy.</a:t>
            </a:r>
          </a:p>
          <a:p>
            <a:r>
              <a:rPr lang="en-US" dirty="0"/>
              <a:t>In order to avoid hyperpigmentation at the injection site, it is not recommended to use a tanning bed/booth and undergo prolonged exposure to direct sunlight (tanning) for 1 week.</a:t>
            </a:r>
          </a:p>
          <a:p>
            <a:endParaRPr lang="en-US" dirty="0"/>
          </a:p>
        </p:txBody>
      </p:sp>
    </p:spTree>
    <p:extLst>
      <p:ext uri="{BB962C8B-B14F-4D97-AF65-F5344CB8AC3E}">
        <p14:creationId xmlns:p14="http://schemas.microsoft.com/office/powerpoint/2010/main" val="76849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success of this technique </a:t>
            </a:r>
          </a:p>
        </p:txBody>
      </p:sp>
      <p:sp>
        <p:nvSpPr>
          <p:cNvPr id="3" name="Content Placeholder 2"/>
          <p:cNvSpPr>
            <a:spLocks noGrp="1"/>
          </p:cNvSpPr>
          <p:nvPr>
            <p:ph idx="1"/>
          </p:nvPr>
        </p:nvSpPr>
        <p:spPr/>
        <p:txBody>
          <a:bodyPr>
            <a:normAutofit/>
          </a:bodyPr>
          <a:lstStyle/>
          <a:p>
            <a:r>
              <a:rPr lang="en-US" dirty="0"/>
              <a:t>entirely depends on</a:t>
            </a:r>
          </a:p>
          <a:p>
            <a:r>
              <a:rPr lang="en-US" dirty="0"/>
              <a:t> the speed of blood collection and transfer to the centrifuge. </a:t>
            </a:r>
          </a:p>
          <a:p>
            <a:r>
              <a:rPr lang="en-US" dirty="0"/>
              <a:t>In fact, without anticoagulant, the blood sample starts to coagulate almost immediately upon contact with the tube glass, and it does take a </a:t>
            </a:r>
            <a:r>
              <a:rPr lang="en-US" dirty="0" err="1"/>
              <a:t>minium</a:t>
            </a:r>
            <a:r>
              <a:rPr lang="en-US" dirty="0"/>
              <a:t> of few minutes of centrifugation to concentrate fibrinogen in the middle and upper part of the tube. </a:t>
            </a:r>
          </a:p>
          <a:p>
            <a:r>
              <a:rPr lang="en-US" dirty="0"/>
              <a:t>Quick handling is the only way to obtain a clinically usable PRF clot.</a:t>
            </a:r>
          </a:p>
        </p:txBody>
      </p:sp>
    </p:spTree>
    <p:extLst>
      <p:ext uri="{BB962C8B-B14F-4D97-AF65-F5344CB8AC3E}">
        <p14:creationId xmlns:p14="http://schemas.microsoft.com/office/powerpoint/2010/main" val="1062798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90" y="171942"/>
            <a:ext cx="7886700" cy="523517"/>
          </a:xfrm>
        </p:spPr>
        <p:txBody>
          <a:bodyPr>
            <a:normAutofit fontScale="90000"/>
          </a:bodyPr>
          <a:lstStyle/>
          <a:p>
            <a:pPr algn="ctr"/>
            <a:r>
              <a:rPr lang="en-US" b="1" dirty="0">
                <a:solidFill>
                  <a:srgbClr val="FF0000"/>
                </a:solidFill>
              </a:rPr>
              <a:t/>
            </a:r>
            <a:br>
              <a:rPr lang="en-US" b="1" dirty="0">
                <a:solidFill>
                  <a:srgbClr val="FF0000"/>
                </a:solidFill>
              </a:rPr>
            </a:br>
            <a:r>
              <a:rPr lang="en-US" b="1" dirty="0">
                <a:solidFill>
                  <a:srgbClr val="FF0000"/>
                </a:solidFill>
              </a:rPr>
              <a:t>Conclusion</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309093" y="862885"/>
            <a:ext cx="8206257" cy="5640946"/>
          </a:xfrm>
        </p:spPr>
        <p:txBody>
          <a:bodyPr>
            <a:normAutofit fontScale="92500" lnSpcReduction="20000"/>
          </a:bodyPr>
          <a:lstStyle/>
          <a:p>
            <a:r>
              <a:rPr lang="en-US" dirty="0">
                <a:solidFill>
                  <a:srgbClr val="00B050"/>
                </a:solidFill>
              </a:rPr>
              <a:t>PRP is an innovative therapeutic modality, </a:t>
            </a:r>
          </a:p>
          <a:p>
            <a:r>
              <a:rPr lang="en-US" dirty="0">
                <a:solidFill>
                  <a:srgbClr val="00B050"/>
                </a:solidFill>
              </a:rPr>
              <a:t>as it is affordable, </a:t>
            </a:r>
          </a:p>
          <a:p>
            <a:r>
              <a:rPr lang="en-US" dirty="0">
                <a:solidFill>
                  <a:srgbClr val="00B050"/>
                </a:solidFill>
              </a:rPr>
              <a:t>simple, </a:t>
            </a:r>
          </a:p>
          <a:p>
            <a:r>
              <a:rPr lang="en-US" dirty="0">
                <a:solidFill>
                  <a:srgbClr val="00B050"/>
                </a:solidFill>
              </a:rPr>
              <a:t>cheap,</a:t>
            </a:r>
          </a:p>
          <a:p>
            <a:r>
              <a:rPr lang="en-US" dirty="0">
                <a:solidFill>
                  <a:srgbClr val="00B050"/>
                </a:solidFill>
              </a:rPr>
              <a:t>easily performed, and </a:t>
            </a:r>
          </a:p>
          <a:p>
            <a:r>
              <a:rPr lang="en-US" dirty="0">
                <a:solidFill>
                  <a:srgbClr val="00B050"/>
                </a:solidFill>
              </a:rPr>
              <a:t>effective. </a:t>
            </a:r>
          </a:p>
          <a:p>
            <a:r>
              <a:rPr lang="en-US" dirty="0">
                <a:solidFill>
                  <a:srgbClr val="00B050"/>
                </a:solidFill>
              </a:rPr>
              <a:t>It is also a noninvasive modality with promising results and </a:t>
            </a:r>
          </a:p>
          <a:p>
            <a:r>
              <a:rPr lang="en-US" dirty="0">
                <a:solidFill>
                  <a:srgbClr val="00B050"/>
                </a:solidFill>
              </a:rPr>
              <a:t>no side effects. </a:t>
            </a:r>
          </a:p>
          <a:p>
            <a:r>
              <a:rPr lang="en-US" dirty="0">
                <a:solidFill>
                  <a:srgbClr val="00B050"/>
                </a:solidFill>
              </a:rPr>
              <a:t>In the field of gynecology, the few studies that have been conducted are pilot studies, case series, and case reports. </a:t>
            </a:r>
          </a:p>
          <a:p>
            <a:r>
              <a:rPr lang="en-US" dirty="0">
                <a:solidFill>
                  <a:srgbClr val="00B050"/>
                </a:solidFill>
              </a:rPr>
              <a:t>The risks of PRP therapy as infection, bleeding, and nerve damage, appear to be minimal.</a:t>
            </a:r>
          </a:p>
          <a:p>
            <a:r>
              <a:rPr lang="en-US" dirty="0">
                <a:solidFill>
                  <a:srgbClr val="00B050"/>
                </a:solidFill>
              </a:rPr>
              <a:t> Large randomized controlled studies are required to confirm its efficacy and safety in various gynecological disorders.</a:t>
            </a:r>
          </a:p>
          <a:p>
            <a:endParaRPr lang="en-US" dirty="0"/>
          </a:p>
        </p:txBody>
      </p:sp>
    </p:spTree>
    <p:extLst>
      <p:ext uri="{BB962C8B-B14F-4D97-AF65-F5344CB8AC3E}">
        <p14:creationId xmlns:p14="http://schemas.microsoft.com/office/powerpoint/2010/main" val="163361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77875"/>
          </a:xfrm>
        </p:spPr>
        <p:txBody>
          <a:bodyPr>
            <a:normAutofit fontScale="90000"/>
          </a:bodyPr>
          <a:lstStyle/>
          <a:p>
            <a:pPr algn="ctr"/>
            <a:r>
              <a:rPr lang="en-US" b="1" dirty="0"/>
              <a:t/>
            </a:r>
            <a:br>
              <a:rPr lang="en-US" b="1" dirty="0"/>
            </a:br>
            <a:r>
              <a:rPr lang="en-US" b="1" dirty="0"/>
              <a:t>What is Platelet Rich Plasma (PRP)?</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It’s a </a:t>
            </a:r>
            <a:r>
              <a:rPr lang="en-US" dirty="0" err="1"/>
              <a:t>autologous</a:t>
            </a:r>
            <a:r>
              <a:rPr lang="en-US" dirty="0"/>
              <a:t> ( means patient’s own blood) concentration of platelets in a small volume of plasma usually 5 to 10 fold the normal level of the whole blood.</a:t>
            </a:r>
          </a:p>
          <a:p>
            <a:r>
              <a:rPr lang="en-US" dirty="0"/>
              <a:t>Since the platelets is so concentrated, so do all the growth factors also will be 5 to 10 folds higher.</a:t>
            </a:r>
          </a:p>
          <a:p>
            <a:endParaRPr lang="en-US" dirty="0"/>
          </a:p>
        </p:txBody>
      </p:sp>
      <p:pic>
        <p:nvPicPr>
          <p:cNvPr id="2051" name="Picture 3" descr="F:\p r p\163-1.jpg"/>
          <p:cNvPicPr>
            <a:picLocks noChangeAspect="1" noChangeArrowheads="1"/>
          </p:cNvPicPr>
          <p:nvPr/>
        </p:nvPicPr>
        <p:blipFill>
          <a:blip r:embed="rId2"/>
          <a:srcRect/>
          <a:stretch>
            <a:fillRect/>
          </a:stretch>
        </p:blipFill>
        <p:spPr bwMode="auto">
          <a:xfrm>
            <a:off x="4907757" y="4171950"/>
            <a:ext cx="3093244" cy="2686050"/>
          </a:xfrm>
          <a:prstGeom prst="rect">
            <a:avLst/>
          </a:prstGeom>
          <a:noFill/>
        </p:spPr>
      </p:pic>
    </p:spTree>
    <p:extLst>
      <p:ext uri="{BB962C8B-B14F-4D97-AF65-F5344CB8AC3E}">
        <p14:creationId xmlns:p14="http://schemas.microsoft.com/office/powerpoint/2010/main" val="69393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FDA approval</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PRP does not require FDA approval </a:t>
            </a:r>
          </a:p>
          <a:p>
            <a:r>
              <a:rPr lang="en-US" dirty="0"/>
              <a:t>Since</a:t>
            </a:r>
          </a:p>
          <a:p>
            <a:r>
              <a:rPr lang="en-US" dirty="0"/>
              <a:t>It is not a medicine or a device. </a:t>
            </a:r>
          </a:p>
          <a:p>
            <a:r>
              <a:rPr lang="en-US" dirty="0"/>
              <a:t>PRP comes from patient own body.  </a:t>
            </a:r>
          </a:p>
          <a:p>
            <a:r>
              <a:rPr lang="en-US" dirty="0"/>
              <a:t>Patient own blood is drawn and sterilely processed in a highly specialized FDA approved collection kit and centrifuge to concentrate the platelets 6 times their natural values in pure plasma without any red cells. </a:t>
            </a:r>
          </a:p>
          <a:p>
            <a:pPr>
              <a:buNone/>
            </a:pPr>
            <a:endParaRPr lang="en-US" dirty="0"/>
          </a:p>
        </p:txBody>
      </p:sp>
    </p:spTree>
    <p:extLst>
      <p:ext uri="{BB962C8B-B14F-4D97-AF65-F5344CB8AC3E}">
        <p14:creationId xmlns:p14="http://schemas.microsoft.com/office/powerpoint/2010/main" val="168972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0"/>
            <a:ext cx="6172200" cy="715962"/>
          </a:xfrm>
        </p:spPr>
        <p:txBody>
          <a:bodyPr>
            <a:normAutofit fontScale="90000"/>
          </a:bodyPr>
          <a:lstStyle/>
          <a:p>
            <a:pPr algn="ctr"/>
            <a:r>
              <a:rPr lang="en-US" b="1" dirty="0"/>
              <a:t/>
            </a:r>
            <a:br>
              <a:rPr lang="en-US" b="1" dirty="0"/>
            </a:br>
            <a:r>
              <a:rPr lang="en-US" b="1" dirty="0"/>
              <a:t>Short history</a:t>
            </a:r>
            <a:br>
              <a:rPr lang="en-US" b="1" dirty="0"/>
            </a:br>
            <a:endParaRPr lang="en-US" dirty="0"/>
          </a:p>
        </p:txBody>
      </p:sp>
      <p:sp>
        <p:nvSpPr>
          <p:cNvPr id="3" name="Content Placeholder 2"/>
          <p:cNvSpPr>
            <a:spLocks noGrp="1"/>
          </p:cNvSpPr>
          <p:nvPr>
            <p:ph idx="1"/>
          </p:nvPr>
        </p:nvSpPr>
        <p:spPr>
          <a:xfrm>
            <a:off x="114302" y="653144"/>
            <a:ext cx="8833756" cy="5955475"/>
          </a:xfrm>
        </p:spPr>
        <p:txBody>
          <a:bodyPr>
            <a:normAutofit fontScale="47500" lnSpcReduction="20000"/>
          </a:bodyPr>
          <a:lstStyle/>
          <a:p>
            <a:r>
              <a:rPr lang="en-US" b="1" dirty="0"/>
              <a:t>1905 :</a:t>
            </a:r>
            <a:r>
              <a:rPr lang="en-US" dirty="0"/>
              <a:t> German surgeon August Bier discovered that, injected with their own blood, patients with bone fractures heal faster.</a:t>
            </a:r>
          </a:p>
          <a:p>
            <a:r>
              <a:rPr lang="en-US" b="1" dirty="0"/>
              <a:t>1935 – 1980:</a:t>
            </a:r>
            <a:r>
              <a:rPr lang="en-US" dirty="0"/>
              <a:t>before antibiotics, </a:t>
            </a:r>
            <a:r>
              <a:rPr lang="en-US" dirty="0" err="1"/>
              <a:t>autohemotherapy</a:t>
            </a:r>
            <a:r>
              <a:rPr lang="en-US" dirty="0"/>
              <a:t> (intramuscular injection of a small amount of blood taken from the same individual) and </a:t>
            </a:r>
            <a:r>
              <a:rPr lang="en-US" dirty="0" err="1"/>
              <a:t>autoserotherapy</a:t>
            </a:r>
            <a:r>
              <a:rPr lang="en-US" dirty="0"/>
              <a:t> (treatment with blood from the patient’s blood) were among the most popular secondary treatments.</a:t>
            </a:r>
          </a:p>
          <a:p>
            <a:r>
              <a:rPr lang="en-US" b="1" dirty="0"/>
              <a:t>1980 : </a:t>
            </a:r>
            <a:r>
              <a:rPr lang="en-US" dirty="0"/>
              <a:t>maxillofacial surgeon Robert E. Marx was the first to use blood plasma as a gel; the discovery that platelets contain protein factors (PRP factors) that stimulate cellular regeneration opened the way for the </a:t>
            </a:r>
            <a:r>
              <a:rPr lang="en-US" dirty="0" err="1"/>
              <a:t>autologous</a:t>
            </a:r>
            <a:r>
              <a:rPr lang="en-US" dirty="0"/>
              <a:t> plasma gel production technology; this was developed mainly for use in </a:t>
            </a:r>
            <a:r>
              <a:rPr lang="en-US" dirty="0" err="1"/>
              <a:t>stomatology</a:t>
            </a:r>
            <a:r>
              <a:rPr lang="en-US" dirty="0"/>
              <a:t> (the Harvest company, USA).</a:t>
            </a:r>
          </a:p>
          <a:p>
            <a:r>
              <a:rPr lang="en-US" b="1" dirty="0"/>
              <a:t>2003 : </a:t>
            </a:r>
            <a:r>
              <a:rPr lang="en-US" dirty="0"/>
              <a:t>the Russian scientists </a:t>
            </a:r>
            <a:r>
              <a:rPr lang="en-US" dirty="0" err="1"/>
              <a:t>Renat</a:t>
            </a:r>
            <a:r>
              <a:rPr lang="en-US" dirty="0"/>
              <a:t> R. </a:t>
            </a:r>
            <a:r>
              <a:rPr lang="en-US" dirty="0" err="1"/>
              <a:t>Akhmerov</a:t>
            </a:r>
            <a:r>
              <a:rPr lang="en-US" dirty="0"/>
              <a:t> (Professor, Doctor of Medicine, plastic surgeon and maxillofacial surgeon, </a:t>
            </a:r>
            <a:r>
              <a:rPr lang="en-US" dirty="0" err="1"/>
              <a:t>oncodermatologist</a:t>
            </a:r>
            <a:r>
              <a:rPr lang="en-US" dirty="0"/>
              <a:t>) and Roman F. </a:t>
            </a:r>
            <a:r>
              <a:rPr lang="en-US" dirty="0" err="1"/>
              <a:t>Zarudy</a:t>
            </a:r>
            <a:r>
              <a:rPr lang="en-US" dirty="0"/>
              <a:t> (Doctor of Medicine, maxillofacial surgeon, </a:t>
            </a:r>
            <a:r>
              <a:rPr lang="en-US" dirty="0" err="1"/>
              <a:t>implantologist</a:t>
            </a:r>
            <a:r>
              <a:rPr lang="en-US" dirty="0"/>
              <a:t>) were the first in the world to use platelet-rich </a:t>
            </a:r>
            <a:r>
              <a:rPr lang="en-US" dirty="0" err="1"/>
              <a:t>autologous</a:t>
            </a:r>
            <a:r>
              <a:rPr lang="en-US" dirty="0"/>
              <a:t> plasma to treat inflammatory and atrophic diseases, in the postoperative period; the technology was named </a:t>
            </a:r>
            <a:r>
              <a:rPr lang="en-US" dirty="0" err="1"/>
              <a:t>Plasmolifting</a:t>
            </a:r>
            <a:r>
              <a:rPr lang="en-US" dirty="0"/>
              <a:t>™.</a:t>
            </a:r>
          </a:p>
          <a:p>
            <a:r>
              <a:rPr lang="en-US" b="1" dirty="0"/>
              <a:t>2004 : </a:t>
            </a:r>
            <a:r>
              <a:rPr lang="en-US" dirty="0" err="1"/>
              <a:t>Plasmolifting</a:t>
            </a:r>
            <a:r>
              <a:rPr lang="en-US" dirty="0"/>
              <a:t> ™ clinical trials were carried out on the two Russian scientists and on volunteers, to treat </a:t>
            </a:r>
            <a:r>
              <a:rPr lang="en-US" dirty="0" err="1"/>
              <a:t>photodermatosis</a:t>
            </a:r>
            <a:r>
              <a:rPr lang="en-US" dirty="0"/>
              <a:t>, hair loss and acne, with good results (in addition to the therapeutic effects, the patients’ skin was rejuvenated); Roman F. </a:t>
            </a:r>
            <a:r>
              <a:rPr lang="en-US" dirty="0" err="1"/>
              <a:t>Zarudy</a:t>
            </a:r>
            <a:r>
              <a:rPr lang="en-US" dirty="0"/>
              <a:t> explained that the new injecting form of plasma opened up new possibilities for them, as maxillofacial surgeons (especially for tissue regeneration), and the method revolutionized this sphere of surgical practice; at first, their colleagues were skeptical of his new technology’s success, but – with time – the </a:t>
            </a:r>
            <a:r>
              <a:rPr lang="en-US" dirty="0" err="1"/>
              <a:t>Plasmolifting</a:t>
            </a:r>
            <a:r>
              <a:rPr lang="en-US" dirty="0"/>
              <a:t>™ method began to be applied in various fields of medicine.</a:t>
            </a:r>
          </a:p>
          <a:p>
            <a:r>
              <a:rPr lang="en-US" b="1" dirty="0"/>
              <a:t>2011 : </a:t>
            </a:r>
            <a:r>
              <a:rPr lang="en-US" dirty="0"/>
              <a:t>with the support of doctors </a:t>
            </a:r>
            <a:r>
              <a:rPr lang="en-US" dirty="0" err="1"/>
              <a:t>Akhmerov</a:t>
            </a:r>
            <a:r>
              <a:rPr lang="en-US" dirty="0"/>
              <a:t> and </a:t>
            </a:r>
            <a:r>
              <a:rPr lang="en-US" dirty="0" err="1"/>
              <a:t>Zarudy</a:t>
            </a:r>
            <a:r>
              <a:rPr lang="en-US" dirty="0"/>
              <a:t>, the </a:t>
            </a:r>
            <a:r>
              <a:rPr lang="en-US" dirty="0" err="1"/>
              <a:t>Plasmolifting</a:t>
            </a:r>
            <a:r>
              <a:rPr lang="en-US" dirty="0"/>
              <a:t> Company was set up; it exclusively produces and distributes the equipment necessary for the </a:t>
            </a:r>
            <a:r>
              <a:rPr lang="en-US" dirty="0" err="1"/>
              <a:t>Plasmolifting</a:t>
            </a:r>
            <a:r>
              <a:rPr lang="en-US" dirty="0"/>
              <a:t>™ method, wishing to offer everyone this natural healing method; today, the </a:t>
            </a:r>
            <a:r>
              <a:rPr lang="en-US" dirty="0" err="1"/>
              <a:t>Plasmolifting</a:t>
            </a:r>
            <a:r>
              <a:rPr lang="en-US" dirty="0"/>
              <a:t> Company has created a vast distribution network in Europe, develops and distributes the </a:t>
            </a:r>
            <a:r>
              <a:rPr lang="en-US" dirty="0" err="1"/>
              <a:t>Plasmolifting</a:t>
            </a:r>
            <a:r>
              <a:rPr lang="en-US" dirty="0"/>
              <a:t>™ tubes and organizes specialty courses; the aim of the company is to convert </a:t>
            </a:r>
            <a:r>
              <a:rPr lang="en-US" dirty="0" err="1"/>
              <a:t>autologous</a:t>
            </a:r>
            <a:r>
              <a:rPr lang="en-US" dirty="0"/>
              <a:t> plasma injections into a routine biological stimulation method.</a:t>
            </a:r>
          </a:p>
          <a:p>
            <a:endParaRPr lang="en-US" dirty="0"/>
          </a:p>
        </p:txBody>
      </p:sp>
    </p:spTree>
    <p:extLst>
      <p:ext uri="{BB962C8B-B14F-4D97-AF65-F5344CB8AC3E}">
        <p14:creationId xmlns:p14="http://schemas.microsoft.com/office/powerpoint/2010/main" val="127772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PRP composition and activation </a:t>
            </a:r>
            <a:endParaRPr lang="en-US" dirty="0"/>
          </a:p>
        </p:txBody>
      </p:sp>
      <p:sp>
        <p:nvSpPr>
          <p:cNvPr id="3" name="Content Placeholder 2"/>
          <p:cNvSpPr>
            <a:spLocks noGrp="1"/>
          </p:cNvSpPr>
          <p:nvPr>
            <p:ph idx="1"/>
          </p:nvPr>
        </p:nvSpPr>
        <p:spPr>
          <a:xfrm>
            <a:off x="444321" y="1468193"/>
            <a:ext cx="8071029" cy="4855335"/>
          </a:xfrm>
        </p:spPr>
        <p:txBody>
          <a:bodyPr>
            <a:normAutofit fontScale="70000" lnSpcReduction="20000"/>
          </a:bodyPr>
          <a:lstStyle/>
          <a:p>
            <a:r>
              <a:rPr lang="en-US" dirty="0"/>
              <a:t>Platelets contain high concentrations of cytokines and growth factors stored within α-granules. These growth factors include platelet-derived growth factor, insulin-like growth factor, vascular endothelial growth factor, platelet-derived </a:t>
            </a:r>
            <a:r>
              <a:rPr lang="en-US" dirty="0" err="1"/>
              <a:t>angiogenic</a:t>
            </a:r>
            <a:r>
              <a:rPr lang="en-US" dirty="0"/>
              <a:t> factor, transforming growth factor beta, fibroblast growth factor, epidermal growth factor, connective tissue growth factor, and interleukin-8. In addition to growth factors, platelets contain other substances, such as fibronectin, </a:t>
            </a:r>
            <a:r>
              <a:rPr lang="en-US" dirty="0" err="1"/>
              <a:t>vitronectin</a:t>
            </a:r>
            <a:r>
              <a:rPr lang="en-US" dirty="0"/>
              <a:t>, and sphingosine 1-phosphate, that initiate wound healing </a:t>
            </a:r>
          </a:p>
          <a:p>
            <a:r>
              <a:rPr lang="en-US" dirty="0"/>
              <a:t>Platelet activation triggers the release of these growth factors by a variety of substances or stimuli such as thrombin, calcium chloride, and collagen. Each method influences both the physical form of PRP and the amount of growth factors released, as well as the kinetics of release. No evidence has been found regarding the ideal concentration of activator required to trigger the optimal release of growth factors during the activation process of PRP, and different concentrations may therefore lead to different results</a:t>
            </a:r>
          </a:p>
          <a:p>
            <a:endParaRPr lang="en-US" dirty="0"/>
          </a:p>
        </p:txBody>
      </p:sp>
    </p:spTree>
    <p:extLst>
      <p:ext uri="{BB962C8B-B14F-4D97-AF65-F5344CB8AC3E}">
        <p14:creationId xmlns:p14="http://schemas.microsoft.com/office/powerpoint/2010/main" val="40591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89" y="0"/>
            <a:ext cx="8740302" cy="1132934"/>
          </a:xfrm>
        </p:spPr>
        <p:txBody>
          <a:bodyPr>
            <a:normAutofit fontScale="90000"/>
          </a:bodyPr>
          <a:lstStyle/>
          <a:p>
            <a:pPr algn="ctr"/>
            <a:r>
              <a:rPr lang="en-US" b="1" dirty="0"/>
              <a:t>The theory underlying this treatment modality</a:t>
            </a:r>
          </a:p>
        </p:txBody>
      </p:sp>
      <p:sp>
        <p:nvSpPr>
          <p:cNvPr id="3" name="Content Placeholder 2"/>
          <p:cNvSpPr>
            <a:spLocks noGrp="1"/>
          </p:cNvSpPr>
          <p:nvPr>
            <p:ph idx="1"/>
          </p:nvPr>
        </p:nvSpPr>
        <p:spPr>
          <a:xfrm>
            <a:off x="347729" y="992220"/>
            <a:ext cx="8538488" cy="4583509"/>
          </a:xfrm>
        </p:spPr>
        <p:txBody>
          <a:bodyPr>
            <a:normAutofit lnSpcReduction="10000"/>
          </a:bodyPr>
          <a:lstStyle/>
          <a:p>
            <a:r>
              <a:rPr lang="en-US" dirty="0"/>
              <a:t>It was derived from natural healing processes, as the body's first response to tissue injury is to deliver platelets to the injured area. </a:t>
            </a:r>
          </a:p>
          <a:p>
            <a:r>
              <a:rPr lang="en-US" dirty="0"/>
              <a:t>Platelets promote healing and attract stem cells to the site of the injury.</a:t>
            </a:r>
          </a:p>
          <a:p>
            <a:r>
              <a:rPr lang="en-US" dirty="0"/>
              <a:t> Moving from basic science to clinical practice, </a:t>
            </a:r>
          </a:p>
          <a:p>
            <a:r>
              <a:rPr lang="en-US" dirty="0"/>
              <a:t>PRP injections have been applied to diseased ligaments, tendons, and joints, with superb outcomes in terms of repair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38478"/>
            <a:ext cx="3312268" cy="241952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6858" y="4455268"/>
            <a:ext cx="2918300" cy="24027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5664" y="4420213"/>
            <a:ext cx="2738336" cy="2437787"/>
          </a:xfrm>
          <a:prstGeom prst="rect">
            <a:avLst/>
          </a:prstGeom>
        </p:spPr>
      </p:pic>
    </p:spTree>
    <p:extLst>
      <p:ext uri="{BB962C8B-B14F-4D97-AF65-F5344CB8AC3E}">
        <p14:creationId xmlns:p14="http://schemas.microsoft.com/office/powerpoint/2010/main" val="43552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Growth Factors In Platelets</a:t>
            </a:r>
          </a:p>
        </p:txBody>
      </p:sp>
      <p:sp>
        <p:nvSpPr>
          <p:cNvPr id="3" name="Content Placeholder 2"/>
          <p:cNvSpPr>
            <a:spLocks noGrp="1"/>
          </p:cNvSpPr>
          <p:nvPr>
            <p:ph idx="1"/>
          </p:nvPr>
        </p:nvSpPr>
        <p:spPr>
          <a:xfrm>
            <a:off x="628650" y="1496291"/>
            <a:ext cx="7886700" cy="4680672"/>
          </a:xfrm>
        </p:spPr>
        <p:txBody>
          <a:bodyPr>
            <a:normAutofit fontScale="70000" lnSpcReduction="20000"/>
          </a:bodyPr>
          <a:lstStyle/>
          <a:p>
            <a:r>
              <a:rPr lang="en-US" dirty="0"/>
              <a:t>Platelets is part of the cell in our blood that help in the clotting mechanisms. It’s a very tiny cells but inside the contain a lot of important growth factors such as:-</a:t>
            </a:r>
          </a:p>
          <a:p>
            <a:r>
              <a:rPr lang="en-US" dirty="0"/>
              <a:t>Platelet Derived Growth Factors (PDGF)</a:t>
            </a:r>
          </a:p>
          <a:p>
            <a:r>
              <a:rPr lang="en-US" dirty="0"/>
              <a:t>Vascular Endothelial Growth Factors (VEGF)</a:t>
            </a:r>
          </a:p>
          <a:p>
            <a:r>
              <a:rPr lang="en-US" dirty="0"/>
              <a:t>Insulin Like Growth Factors ( IGF 1&amp; 2)</a:t>
            </a:r>
          </a:p>
          <a:p>
            <a:r>
              <a:rPr lang="en-US" dirty="0"/>
              <a:t>Transforming Growth Factors beta( TGF-b)</a:t>
            </a:r>
          </a:p>
          <a:p>
            <a:r>
              <a:rPr lang="en-US" dirty="0"/>
              <a:t>Fibroblast Growth Factors ( FGF)</a:t>
            </a:r>
          </a:p>
          <a:p>
            <a:r>
              <a:rPr lang="en-US" dirty="0"/>
              <a:t>Epidermal Growth Factors ( EGF )</a:t>
            </a:r>
          </a:p>
          <a:p>
            <a:r>
              <a:rPr lang="en-US" dirty="0"/>
              <a:t>Connective Tissue Growth Factors (CTGF)</a:t>
            </a:r>
          </a:p>
          <a:p>
            <a:r>
              <a:rPr lang="en-US" dirty="0"/>
              <a:t>Interleukin 8 (IL 8)</a:t>
            </a:r>
          </a:p>
          <a:p>
            <a:r>
              <a:rPr lang="en-US" dirty="0">
                <a:solidFill>
                  <a:srgbClr val="FF0000"/>
                </a:solidFill>
              </a:rPr>
              <a:t>All these growth factors are very important for healing, formation of new vessels, collagen production and regeneration!</a:t>
            </a:r>
          </a:p>
          <a:p>
            <a:endParaRPr lang="en-US" dirty="0"/>
          </a:p>
          <a:p>
            <a:endParaRPr lang="en-US" dirty="0"/>
          </a:p>
        </p:txBody>
      </p:sp>
    </p:spTree>
    <p:extLst>
      <p:ext uri="{BB962C8B-B14F-4D97-AF65-F5344CB8AC3E}">
        <p14:creationId xmlns:p14="http://schemas.microsoft.com/office/powerpoint/2010/main" val="4168250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1943"/>
            <a:ext cx="7886700" cy="575033"/>
          </a:xfrm>
        </p:spPr>
        <p:txBody>
          <a:bodyPr>
            <a:normAutofit fontScale="90000"/>
          </a:bodyPr>
          <a:lstStyle/>
          <a:p>
            <a:pPr algn="ctr"/>
            <a:r>
              <a:rPr lang="en-US" b="1" dirty="0"/>
              <a:t/>
            </a:r>
            <a:br>
              <a:rPr lang="en-US" b="1" dirty="0"/>
            </a:br>
            <a:r>
              <a:rPr lang="en-US" b="1" dirty="0"/>
              <a:t>The science of PRP</a:t>
            </a:r>
            <a:br>
              <a:rPr lang="en-US" b="1" dirty="0"/>
            </a:br>
            <a:endParaRPr lang="en-US" dirty="0"/>
          </a:p>
        </p:txBody>
      </p:sp>
      <p:sp>
        <p:nvSpPr>
          <p:cNvPr id="3" name="Content Placeholder 2"/>
          <p:cNvSpPr>
            <a:spLocks noGrp="1"/>
          </p:cNvSpPr>
          <p:nvPr>
            <p:ph idx="1"/>
          </p:nvPr>
        </p:nvSpPr>
        <p:spPr>
          <a:xfrm>
            <a:off x="251943" y="746975"/>
            <a:ext cx="8615162" cy="5988676"/>
          </a:xfrm>
        </p:spPr>
        <p:txBody>
          <a:bodyPr>
            <a:normAutofit fontScale="47500" lnSpcReduction="20000"/>
          </a:bodyPr>
          <a:lstStyle/>
          <a:p>
            <a:r>
              <a:rPr lang="en-US" b="1" dirty="0"/>
              <a:t>PRP preparation </a:t>
            </a:r>
          </a:p>
          <a:p>
            <a:r>
              <a:rPr lang="en-US" dirty="0"/>
              <a:t>The preparation of PRP is an outpatient procedure that involves a blood draw, preparation of the PRP, and the injection of PRP into the diseased area.</a:t>
            </a:r>
          </a:p>
          <a:p>
            <a:r>
              <a:rPr lang="en-US" dirty="0"/>
              <a:t> Multiple methods have been developed for PRP preparation, with variation in the speed and timing of centrifugation </a:t>
            </a:r>
          </a:p>
          <a:p>
            <a:r>
              <a:rPr lang="en-US" dirty="0"/>
              <a:t>The following steps present a representative method of preparing PRP: </a:t>
            </a:r>
          </a:p>
          <a:p>
            <a:r>
              <a:rPr lang="en-US" dirty="0"/>
              <a:t>(1) venous blood (15–50 mL) is drawn from the patient's arm in anticoagulant-containing tubes; </a:t>
            </a:r>
          </a:p>
          <a:p>
            <a:r>
              <a:rPr lang="en-US" dirty="0"/>
              <a:t>(2) the recommended temperature during processing is 21℃–24℃ to prevent platelet activation during centrifugation of the blood; </a:t>
            </a:r>
          </a:p>
          <a:p>
            <a:r>
              <a:rPr lang="en-US" dirty="0"/>
              <a:t>(3) the blood is centrifuged at 1,200 rpm for 12 minutes; </a:t>
            </a:r>
          </a:p>
          <a:p>
            <a:r>
              <a:rPr lang="en-US" dirty="0"/>
              <a:t>(4) the blood separates into three layers: an upper layer that contains platelets and white blood cells, an intermediate thin layer (the buffy coat) that is rich in white blood cells, and a bottom layer that contains red blood cells; </a:t>
            </a:r>
          </a:p>
          <a:p>
            <a:r>
              <a:rPr lang="en-US" dirty="0"/>
              <a:t>(5) the upper and intermediate buffy layers are transferred to an empty sterile tube. The plasma is centrifuged again at 3,300 rpm for 7 minutes to help with the formation of soft pellets (erythrocytes and platelets) at the bottom of the tube; </a:t>
            </a:r>
          </a:p>
          <a:p>
            <a:r>
              <a:rPr lang="en-US" dirty="0"/>
              <a:t>(6) the upper two-thirds of the plasma is discarded because it is platelet-poor plasma; </a:t>
            </a:r>
          </a:p>
          <a:p>
            <a:r>
              <a:rPr lang="en-US" dirty="0"/>
              <a:t>(7) pellets are homogenized in the lower third (5 mL) of the plasma to create the PRP;</a:t>
            </a:r>
          </a:p>
          <a:p>
            <a:r>
              <a:rPr lang="en-US" dirty="0"/>
              <a:t> (8) the PRP is now ready for injection. Approximately 30 mL of venous blood yields 3–5 mL of PRP; </a:t>
            </a:r>
          </a:p>
          <a:p>
            <a:r>
              <a:rPr lang="en-US" dirty="0"/>
              <a:t>(9) the affected area is disinfected before the PRP injection; </a:t>
            </a:r>
          </a:p>
          <a:p>
            <a:r>
              <a:rPr lang="en-US" dirty="0"/>
              <a:t>(10) providing assurance to the patient and discussing the procedure make the injection easier and less painful; </a:t>
            </a:r>
          </a:p>
          <a:p>
            <a:r>
              <a:rPr lang="en-US" dirty="0"/>
              <a:t>(11) PRP stimulates a series of biological responses, and the injection site may become swollen and painful for roughly 3 days.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9365" y="4435712"/>
            <a:ext cx="1344635" cy="1346041"/>
          </a:xfrm>
          <a:prstGeom prst="rect">
            <a:avLst/>
          </a:prstGeom>
        </p:spPr>
      </p:pic>
    </p:spTree>
    <p:extLst>
      <p:ext uri="{BB962C8B-B14F-4D97-AF65-F5344CB8AC3E}">
        <p14:creationId xmlns:p14="http://schemas.microsoft.com/office/powerpoint/2010/main" val="1284627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2128</Words>
  <Application>Microsoft Office PowerPoint</Application>
  <PresentationFormat>On-screen Show (4:3)</PresentationFormat>
  <Paragraphs>154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Platelet-Rich Plasma  In Obestetrical Disorders </vt:lpstr>
      <vt:lpstr> Introduction </vt:lpstr>
      <vt:lpstr> What is Platelet Rich Plasma (PRP)? </vt:lpstr>
      <vt:lpstr>FDA approval</vt:lpstr>
      <vt:lpstr> Short history </vt:lpstr>
      <vt:lpstr>PRP composition and activation </vt:lpstr>
      <vt:lpstr>The theory underlying this treatment modality</vt:lpstr>
      <vt:lpstr>Growth Factors In Platelets</vt:lpstr>
      <vt:lpstr> The science of PRP </vt:lpstr>
      <vt:lpstr>PRP  Usage In   Obestetrics</vt:lpstr>
      <vt:lpstr>Premature rupture of membranes </vt:lpstr>
      <vt:lpstr>Effect of Autologous Platelet-rich Plasma in Uterine Wound niche</vt:lpstr>
      <vt:lpstr>  Fissures post episiotomy Posterior Fourchette Fissure Resolution  </vt:lpstr>
      <vt:lpstr>During And/Or After Surgery</vt:lpstr>
      <vt:lpstr>Wound Healing</vt:lpstr>
      <vt:lpstr> How long does the entire process take? </vt:lpstr>
      <vt:lpstr> What prep is given for local anesthesia? </vt:lpstr>
      <vt:lpstr> Contraindications to PRP Therapy </vt:lpstr>
      <vt:lpstr> Are there side effects? </vt:lpstr>
      <vt:lpstr> Recommended course of PRP Therapy </vt:lpstr>
      <vt:lpstr> What if it doesn't work? </vt:lpstr>
      <vt:lpstr> Benefits of PRP Therapy </vt:lpstr>
      <vt:lpstr> Recommendations after PRP Therapy </vt:lpstr>
      <vt:lpstr>The success of this technique </vt:lpstr>
      <vt:lpstr> Conclusion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Platelet-Rich Plasma In Gynecological Disorders </dc:title>
  <dc:creator/>
  <cp:lastModifiedBy>Windows User</cp:lastModifiedBy>
  <cp:revision>12</cp:revision>
  <dcterms:created xsi:type="dcterms:W3CDTF">2006-08-16T00:00:00Z</dcterms:created>
  <dcterms:modified xsi:type="dcterms:W3CDTF">2020-03-29T20:39:42Z</dcterms:modified>
</cp:coreProperties>
</file>