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04800"/>
            <a:ext cx="4953000" cy="5333999"/>
          </a:xfrm>
        </p:spPr>
        <p:txBody>
          <a:bodyPr>
            <a:normAutofit/>
          </a:bodyPr>
          <a:lstStyle/>
          <a:p>
            <a:r>
              <a:rPr lang="en-US" sz="5400" b="1" dirty="0" smtClean="0">
                <a:solidFill>
                  <a:srgbClr val="FF0000"/>
                </a:solidFill>
              </a:rPr>
              <a:t>Platelet-Rich Plasma </a:t>
            </a:r>
            <a:br>
              <a:rPr lang="en-US" sz="5400" b="1" dirty="0" smtClean="0">
                <a:solidFill>
                  <a:srgbClr val="FF0000"/>
                </a:solidFill>
              </a:rPr>
            </a:br>
            <a:r>
              <a:rPr lang="en-US" sz="5400" b="1" dirty="0" smtClean="0">
                <a:solidFill>
                  <a:srgbClr val="FF0000"/>
                </a:solidFill>
              </a:rPr>
              <a:t>In</a:t>
            </a:r>
            <a:br>
              <a:rPr lang="en-US" sz="5400" b="1" dirty="0" smtClean="0">
                <a:solidFill>
                  <a:srgbClr val="FF0000"/>
                </a:solidFill>
              </a:rPr>
            </a:br>
            <a:r>
              <a:rPr lang="en-US" sz="5400" b="1" dirty="0" err="1" smtClean="0">
                <a:solidFill>
                  <a:srgbClr val="FF0000"/>
                </a:solidFill>
              </a:rPr>
              <a:t>Uro</a:t>
            </a:r>
            <a:r>
              <a:rPr lang="ar-EG" sz="5400" b="1" dirty="0" smtClean="0">
                <a:solidFill>
                  <a:srgbClr val="FF0000"/>
                </a:solidFill>
              </a:rPr>
              <a:t>-</a:t>
            </a:r>
            <a:r>
              <a:rPr lang="en-US" sz="5400" b="1" dirty="0" smtClean="0">
                <a:solidFill>
                  <a:srgbClr val="FF0000"/>
                </a:solidFill>
              </a:rPr>
              <a:t>Gynecology </a:t>
            </a:r>
            <a:r>
              <a:rPr lang="en-US" b="1" dirty="0" smtClean="0"/>
              <a:t/>
            </a:r>
            <a:br>
              <a:rPr lang="en-US" b="1" dirty="0" smtClean="0"/>
            </a:br>
            <a:endParaRPr lang="en-US" dirty="0"/>
          </a:p>
        </p:txBody>
      </p:sp>
      <p:sp>
        <p:nvSpPr>
          <p:cNvPr id="3" name="Subtitle 2"/>
          <p:cNvSpPr>
            <a:spLocks noGrp="1"/>
          </p:cNvSpPr>
          <p:nvPr>
            <p:ph type="subTitle" idx="1"/>
          </p:nvPr>
        </p:nvSpPr>
        <p:spPr>
          <a:xfrm>
            <a:off x="0" y="4038600"/>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a:t>
            </a:r>
            <a:r>
              <a:rPr lang="en-US" sz="1600" b="1" dirty="0" smtClean="0"/>
              <a:t>, Egypt</a:t>
            </a:r>
            <a:endParaRPr lang="en-US" sz="1600" b="1" dirty="0" smtClean="0"/>
          </a:p>
          <a:p>
            <a:r>
              <a:rPr lang="en-US" sz="1600" b="1" dirty="0" smtClean="0"/>
              <a:t>mmhennawy.site44.com</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66800"/>
            <a:ext cx="2192932" cy="2612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340" y="4718453"/>
            <a:ext cx="3479800" cy="2087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B4058-58B8-48E0-B618-E605E8B4C0D5}"/>
              </a:ext>
            </a:extLst>
          </p:cNvPr>
          <p:cNvSpPr>
            <a:spLocks noGrp="1"/>
          </p:cNvSpPr>
          <p:nvPr>
            <p:ph type="title"/>
          </p:nvPr>
        </p:nvSpPr>
        <p:spPr>
          <a:xfrm>
            <a:off x="685800" y="1447800"/>
            <a:ext cx="7886700" cy="4218709"/>
          </a:xfrm>
        </p:spPr>
        <p:txBody>
          <a:bodyPr>
            <a:normAutofit/>
          </a:bodyPr>
          <a:lstStyle/>
          <a:p>
            <a:pPr algn="ctr"/>
            <a:r>
              <a:rPr lang="en-US" b="1" dirty="0">
                <a:solidFill>
                  <a:srgbClr val="00B050"/>
                </a:solidFill>
              </a:rPr>
              <a:t>PRP </a:t>
            </a:r>
            <a:br>
              <a:rPr lang="en-US" b="1" dirty="0">
                <a:solidFill>
                  <a:srgbClr val="00B050"/>
                </a:solidFill>
              </a:rPr>
            </a:br>
            <a:r>
              <a:rPr lang="en-US" b="1" dirty="0">
                <a:solidFill>
                  <a:srgbClr val="00B050"/>
                </a:solidFill>
              </a:rPr>
              <a:t>Usage</a:t>
            </a:r>
            <a:br>
              <a:rPr lang="en-US" b="1" dirty="0">
                <a:solidFill>
                  <a:srgbClr val="00B050"/>
                </a:solidFill>
              </a:rPr>
            </a:br>
            <a:r>
              <a:rPr lang="en-US" b="1" dirty="0">
                <a:solidFill>
                  <a:srgbClr val="00B050"/>
                </a:solidFill>
              </a:rPr>
              <a:t> In</a:t>
            </a:r>
            <a:r>
              <a:rPr lang="en-US" b="1" dirty="0"/>
              <a:t> </a:t>
            </a:r>
            <a:br>
              <a:rPr lang="en-US" b="1" dirty="0"/>
            </a:br>
            <a:r>
              <a:rPr lang="en-US" b="1" dirty="0">
                <a:solidFill>
                  <a:srgbClr val="00B050"/>
                </a:solidFill>
              </a:rPr>
              <a:t>Various </a:t>
            </a:r>
            <a:br>
              <a:rPr lang="en-US" b="1" dirty="0">
                <a:solidFill>
                  <a:srgbClr val="00B050"/>
                </a:solidFill>
              </a:rPr>
            </a:br>
            <a:r>
              <a:rPr lang="en-US" b="1" dirty="0" err="1">
                <a:solidFill>
                  <a:srgbClr val="00B050"/>
                </a:solidFill>
              </a:rPr>
              <a:t>Urogynecological</a:t>
            </a:r>
            <a:r>
              <a:rPr lang="en-US" b="1" dirty="0">
                <a:solidFill>
                  <a:srgbClr val="00B050"/>
                </a:solidFill>
              </a:rPr>
              <a:t> </a:t>
            </a:r>
            <a:br>
              <a:rPr lang="en-US" b="1" dirty="0">
                <a:solidFill>
                  <a:srgbClr val="00B050"/>
                </a:solidFill>
              </a:rPr>
            </a:br>
            <a:r>
              <a:rPr lang="en-US" b="1" dirty="0">
                <a:solidFill>
                  <a:srgbClr val="00B050"/>
                </a:solidFill>
              </a:rPr>
              <a:t>Disorders</a:t>
            </a:r>
            <a:endParaRPr lang="en-US" dirty="0"/>
          </a:p>
        </p:txBody>
      </p:sp>
    </p:spTree>
    <p:extLst>
      <p:ext uri="{BB962C8B-B14F-4D97-AF65-F5344CB8AC3E}">
        <p14:creationId xmlns:p14="http://schemas.microsoft.com/office/powerpoint/2010/main" val="52375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8216"/>
          </a:xfrm>
        </p:spPr>
        <p:txBody>
          <a:bodyPr>
            <a:normAutofit fontScale="90000"/>
          </a:bodyPr>
          <a:lstStyle/>
          <a:p>
            <a:pPr algn="ctr"/>
            <a:r>
              <a:rPr lang="en-US" b="1" dirty="0">
                <a:solidFill>
                  <a:srgbClr val="92D050"/>
                </a:solidFill>
              </a:rPr>
              <a:t/>
            </a:r>
            <a:br>
              <a:rPr lang="en-US" b="1" dirty="0">
                <a:solidFill>
                  <a:srgbClr val="92D050"/>
                </a:solidFill>
              </a:rPr>
            </a:br>
            <a:r>
              <a:rPr lang="en-US" b="1" dirty="0">
                <a:solidFill>
                  <a:srgbClr val="92D050"/>
                </a:solidFill>
              </a:rPr>
              <a:t/>
            </a:r>
            <a:br>
              <a:rPr lang="en-US" b="1" dirty="0">
                <a:solidFill>
                  <a:srgbClr val="92D050"/>
                </a:solidFill>
              </a:rPr>
            </a:br>
            <a:r>
              <a:rPr lang="en-US" b="1" dirty="0">
                <a:solidFill>
                  <a:srgbClr val="92D050"/>
                </a:solidFill>
              </a:rPr>
              <a:t>PRP In Genital Fistulae </a:t>
            </a:r>
            <a:br>
              <a:rPr lang="en-US" b="1" dirty="0">
                <a:solidFill>
                  <a:srgbClr val="92D050"/>
                </a:solidFill>
              </a:rPr>
            </a:br>
            <a:r>
              <a:rPr lang="en-US" b="1" dirty="0">
                <a:solidFill>
                  <a:srgbClr val="92D050"/>
                </a:solidFill>
              </a:rPr>
              <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84328" y="1284713"/>
            <a:ext cx="8595844" cy="5219118"/>
          </a:xfrm>
        </p:spPr>
        <p:txBody>
          <a:bodyPr>
            <a:normAutofit fontScale="85000" lnSpcReduction="20000"/>
          </a:bodyPr>
          <a:lstStyle/>
          <a:p>
            <a:r>
              <a:rPr lang="en-US" dirty="0">
                <a:solidFill>
                  <a:srgbClr val="92D050"/>
                </a:solidFill>
              </a:rPr>
              <a:t>Genital fistulae are treated by many modalities, </a:t>
            </a:r>
          </a:p>
          <a:p>
            <a:r>
              <a:rPr lang="en-US" dirty="0">
                <a:solidFill>
                  <a:srgbClr val="92D050"/>
                </a:solidFill>
              </a:rPr>
              <a:t>Small fistulae could be treated conservatively with various therapies, including PRP, with success rates ranging from 67% to 100%.</a:t>
            </a:r>
          </a:p>
          <a:p>
            <a:r>
              <a:rPr lang="en-US" dirty="0">
                <a:solidFill>
                  <a:srgbClr val="92D050"/>
                </a:solidFill>
              </a:rPr>
              <a:t>PRP has been tried in the treatment of </a:t>
            </a:r>
            <a:r>
              <a:rPr lang="en-US" dirty="0" err="1">
                <a:solidFill>
                  <a:srgbClr val="92D050"/>
                </a:solidFill>
              </a:rPr>
              <a:t>vesicovaginal</a:t>
            </a:r>
            <a:r>
              <a:rPr lang="en-US" dirty="0">
                <a:solidFill>
                  <a:srgbClr val="92D050"/>
                </a:solidFill>
              </a:rPr>
              <a:t> fistulae as minimally invasive approach for the closure of genital fistulae. </a:t>
            </a:r>
          </a:p>
          <a:p>
            <a:r>
              <a:rPr lang="en-US" dirty="0">
                <a:solidFill>
                  <a:srgbClr val="92D050"/>
                </a:solidFill>
              </a:rPr>
              <a:t>Platelet rich plasma and platelet rich fibrin glue </a:t>
            </a:r>
          </a:p>
          <a:p>
            <a:r>
              <a:rPr lang="en-US" dirty="0">
                <a:solidFill>
                  <a:srgbClr val="92D050"/>
                </a:solidFill>
              </a:rPr>
              <a:t>De-</a:t>
            </a:r>
            <a:r>
              <a:rPr lang="en-US" dirty="0" err="1">
                <a:solidFill>
                  <a:srgbClr val="92D050"/>
                </a:solidFill>
              </a:rPr>
              <a:t>epithelialization</a:t>
            </a:r>
            <a:r>
              <a:rPr lang="en-US" dirty="0">
                <a:solidFill>
                  <a:srgbClr val="92D050"/>
                </a:solidFill>
              </a:rPr>
              <a:t> was performed around the fistula until a small hemorrhage occurred.</a:t>
            </a:r>
          </a:p>
          <a:p>
            <a:r>
              <a:rPr lang="en-US" dirty="0">
                <a:solidFill>
                  <a:srgbClr val="92D050"/>
                </a:solidFill>
              </a:rPr>
              <a:t> </a:t>
            </a:r>
            <a:r>
              <a:rPr lang="en-US" dirty="0">
                <a:solidFill>
                  <a:srgbClr val="FF0000"/>
                </a:solidFill>
              </a:rPr>
              <a:t>Platelet rich plasma</a:t>
            </a:r>
            <a:r>
              <a:rPr lang="en-US" dirty="0">
                <a:solidFill>
                  <a:srgbClr val="92D050"/>
                </a:solidFill>
              </a:rPr>
              <a:t> was </a:t>
            </a:r>
            <a:r>
              <a:rPr lang="en-US" dirty="0">
                <a:solidFill>
                  <a:srgbClr val="FF0000"/>
                </a:solidFill>
              </a:rPr>
              <a:t>injected around </a:t>
            </a:r>
            <a:r>
              <a:rPr lang="en-US" dirty="0">
                <a:solidFill>
                  <a:srgbClr val="92D050"/>
                </a:solidFill>
              </a:rPr>
              <a:t>the fistula into the tissue </a:t>
            </a:r>
          </a:p>
          <a:p>
            <a:r>
              <a:rPr lang="en-US" dirty="0">
                <a:solidFill>
                  <a:srgbClr val="92D050"/>
                </a:solidFill>
              </a:rPr>
              <a:t>and </a:t>
            </a:r>
            <a:r>
              <a:rPr lang="en-US" dirty="0">
                <a:solidFill>
                  <a:srgbClr val="FF0000"/>
                </a:solidFill>
              </a:rPr>
              <a:t>platelet rich fibrin glue </a:t>
            </a:r>
            <a:r>
              <a:rPr lang="en-US" dirty="0">
                <a:solidFill>
                  <a:srgbClr val="92D050"/>
                </a:solidFill>
              </a:rPr>
              <a:t>was </a:t>
            </a:r>
            <a:r>
              <a:rPr lang="en-US" dirty="0" err="1">
                <a:solidFill>
                  <a:srgbClr val="92D050"/>
                </a:solidFill>
              </a:rPr>
              <a:t>interpositioned</a:t>
            </a:r>
            <a:r>
              <a:rPr lang="en-US" dirty="0">
                <a:solidFill>
                  <a:srgbClr val="92D050"/>
                </a:solidFill>
              </a:rPr>
              <a:t> </a:t>
            </a:r>
            <a:r>
              <a:rPr lang="en-US" dirty="0">
                <a:solidFill>
                  <a:srgbClr val="FF0000"/>
                </a:solidFill>
              </a:rPr>
              <a:t>in </a:t>
            </a:r>
            <a:r>
              <a:rPr lang="en-US" dirty="0">
                <a:solidFill>
                  <a:srgbClr val="92D050"/>
                </a:solidFill>
              </a:rPr>
              <a:t>the tract.</a:t>
            </a:r>
          </a:p>
          <a:p>
            <a:endParaRPr lang="en-US" dirty="0">
              <a:solidFill>
                <a:srgbClr val="92D050"/>
              </a:solidFill>
            </a:endParaRPr>
          </a:p>
        </p:txBody>
      </p:sp>
      <p:pic>
        <p:nvPicPr>
          <p:cNvPr id="1026" name="Picture 2" descr="D:\lecture sources\prp\prp fistul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0785" y="20782"/>
            <a:ext cx="2046288" cy="113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1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281999"/>
            <a:ext cx="7886700" cy="923348"/>
          </a:xfrm>
        </p:spPr>
        <p:txBody>
          <a:bodyPr>
            <a:normAutofit fontScale="90000"/>
          </a:bodyPr>
          <a:lstStyle/>
          <a:p>
            <a:pPr algn="ctr"/>
            <a:r>
              <a:rPr lang="en-US" b="1" dirty="0"/>
              <a:t/>
            </a:r>
            <a:br>
              <a:rPr lang="en-US" b="1" dirty="0"/>
            </a:br>
            <a:r>
              <a:rPr lang="en-US" b="1" dirty="0">
                <a:solidFill>
                  <a:srgbClr val="92D050"/>
                </a:solidFill>
              </a:rPr>
              <a:t>Treatment Of Stress Urinary Incontinence</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410441" y="1306080"/>
            <a:ext cx="8489372" cy="5115502"/>
          </a:xfrm>
        </p:spPr>
        <p:txBody>
          <a:bodyPr>
            <a:normAutofit/>
          </a:bodyPr>
          <a:lstStyle/>
          <a:p>
            <a:r>
              <a:rPr lang="en-US" sz="1600" b="1" dirty="0">
                <a:solidFill>
                  <a:srgbClr val="92D050"/>
                </a:solidFill>
              </a:rPr>
              <a:t>Stress urinary incontinence (SUI) is a major health problem, which affects nearly 20% of adult women and has a detrimental impact on their daily activities and quality of life. </a:t>
            </a:r>
          </a:p>
          <a:p>
            <a:r>
              <a:rPr lang="en-US" sz="1600" b="1" dirty="0">
                <a:solidFill>
                  <a:srgbClr val="92D050"/>
                </a:solidFill>
              </a:rPr>
              <a:t>Platelet rich plasma (PRP) is extremely rich in growth factors and cytokines, which regulate tissue reconstruction and has been studied extensively among trauma patients and trauma experimental models</a:t>
            </a:r>
          </a:p>
          <a:p>
            <a:r>
              <a:rPr lang="en-US" sz="1600" b="1" dirty="0">
                <a:solidFill>
                  <a:srgbClr val="92D050"/>
                </a:solidFill>
              </a:rPr>
              <a:t>Use of PRP ( Q shot ) in urinary incontinence resulting from damage to the </a:t>
            </a:r>
            <a:r>
              <a:rPr lang="en-US" sz="1600" b="1" dirty="0" err="1">
                <a:solidFill>
                  <a:srgbClr val="92D050"/>
                </a:solidFill>
              </a:rPr>
              <a:t>pubourethral</a:t>
            </a:r>
            <a:r>
              <a:rPr lang="en-US" sz="1600" b="1" dirty="0">
                <a:solidFill>
                  <a:srgbClr val="92D050"/>
                </a:solidFill>
              </a:rPr>
              <a:t> ligament. They found that PRP helps to regulate tissue reconstruction and the restoration of </a:t>
            </a:r>
            <a:r>
              <a:rPr lang="en-US" sz="1600" b="1" dirty="0" err="1">
                <a:solidFill>
                  <a:srgbClr val="92D050"/>
                </a:solidFill>
              </a:rPr>
              <a:t>pubourethral</a:t>
            </a:r>
            <a:r>
              <a:rPr lang="en-US" sz="1600" b="1" dirty="0">
                <a:solidFill>
                  <a:srgbClr val="92D050"/>
                </a:solidFill>
              </a:rPr>
              <a:t> ligament </a:t>
            </a:r>
            <a:r>
              <a:rPr lang="en-US" sz="1600" b="1" dirty="0" smtClean="0">
                <a:solidFill>
                  <a:srgbClr val="92D050"/>
                </a:solidFill>
              </a:rPr>
              <a:t>strength</a:t>
            </a:r>
          </a:p>
          <a:p>
            <a:r>
              <a:rPr lang="en-US" sz="1600" b="1" dirty="0" smtClean="0">
                <a:solidFill>
                  <a:srgbClr val="92D050"/>
                </a:solidFill>
              </a:rPr>
              <a:t>4 cc </a:t>
            </a:r>
            <a:r>
              <a:rPr lang="en-US" sz="1600" b="1" dirty="0" err="1" smtClean="0">
                <a:solidFill>
                  <a:srgbClr val="92D050"/>
                </a:solidFill>
              </a:rPr>
              <a:t>prp</a:t>
            </a:r>
            <a:r>
              <a:rPr lang="en-US" sz="1600" b="1" dirty="0" smtClean="0">
                <a:solidFill>
                  <a:srgbClr val="92D050"/>
                </a:solidFill>
              </a:rPr>
              <a:t> --injections </a:t>
            </a:r>
            <a:r>
              <a:rPr lang="en-US" sz="1600" b="1" dirty="0">
                <a:solidFill>
                  <a:srgbClr val="92D050"/>
                </a:solidFill>
              </a:rPr>
              <a:t>were given through a 27-gauge </a:t>
            </a:r>
            <a:r>
              <a:rPr lang="en-US" sz="1600" b="1" dirty="0" smtClean="0">
                <a:solidFill>
                  <a:srgbClr val="92D050"/>
                </a:solidFill>
              </a:rPr>
              <a:t>needle ,  </a:t>
            </a:r>
            <a:r>
              <a:rPr lang="en-US" sz="1600" b="1" dirty="0">
                <a:solidFill>
                  <a:srgbClr val="92D050"/>
                </a:solidFill>
              </a:rPr>
              <a:t>the anterior vaginal wall into a space between vagina and urethra most distal from </a:t>
            </a:r>
            <a:r>
              <a:rPr lang="en-US" sz="1600" b="1" dirty="0" err="1" smtClean="0">
                <a:solidFill>
                  <a:srgbClr val="92D050"/>
                </a:solidFill>
              </a:rPr>
              <a:t>bladder,around</a:t>
            </a:r>
            <a:r>
              <a:rPr lang="en-US" sz="1600" b="1" dirty="0" smtClean="0">
                <a:solidFill>
                  <a:srgbClr val="92D050"/>
                </a:solidFill>
              </a:rPr>
              <a:t> neck of bladder</a:t>
            </a:r>
            <a:endParaRPr lang="en-US" sz="1600" b="1" dirty="0">
              <a:solidFill>
                <a:srgbClr val="92D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495800"/>
            <a:ext cx="2769678" cy="2362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4513385"/>
            <a:ext cx="2362201" cy="234461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4526218"/>
            <a:ext cx="3810184" cy="2331783"/>
          </a:xfrm>
          <a:prstGeom prst="rect">
            <a:avLst/>
          </a:prstGeom>
        </p:spPr>
      </p:pic>
    </p:spTree>
    <p:extLst>
      <p:ext uri="{BB962C8B-B14F-4D97-AF65-F5344CB8AC3E}">
        <p14:creationId xmlns:p14="http://schemas.microsoft.com/office/powerpoint/2010/main" val="92301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pPr algn="ctr"/>
            <a:r>
              <a:rPr lang="en-US" sz="3200" dirty="0">
                <a:solidFill>
                  <a:srgbClr val="92D050"/>
                </a:solidFill>
              </a:rPr>
              <a:t>Interstitial Cystitis (IC) or </a:t>
            </a:r>
            <a:r>
              <a:rPr lang="en-US" sz="3200" dirty="0" smtClean="0">
                <a:solidFill>
                  <a:srgbClr val="92D050"/>
                </a:solidFill>
              </a:rPr>
              <a:t>Hemorrhagic </a:t>
            </a:r>
            <a:r>
              <a:rPr lang="en-US" sz="3200" dirty="0">
                <a:solidFill>
                  <a:srgbClr val="92D050"/>
                </a:solidFill>
              </a:rPr>
              <a:t>Cystitis</a:t>
            </a:r>
          </a:p>
        </p:txBody>
      </p:sp>
      <p:sp>
        <p:nvSpPr>
          <p:cNvPr id="3" name="Content Placeholder 2"/>
          <p:cNvSpPr>
            <a:spLocks noGrp="1"/>
          </p:cNvSpPr>
          <p:nvPr>
            <p:ph idx="1"/>
          </p:nvPr>
        </p:nvSpPr>
        <p:spPr>
          <a:xfrm>
            <a:off x="342900" y="1891145"/>
            <a:ext cx="8172450" cy="4285818"/>
          </a:xfrm>
        </p:spPr>
        <p:txBody>
          <a:bodyPr>
            <a:normAutofit fontScale="92500" lnSpcReduction="20000"/>
          </a:bodyPr>
          <a:lstStyle/>
          <a:p>
            <a:pPr marL="0" indent="0">
              <a:buNone/>
            </a:pPr>
            <a:r>
              <a:rPr lang="en-US" i="1" dirty="0">
                <a:solidFill>
                  <a:srgbClr val="92D050"/>
                </a:solidFill>
              </a:rPr>
              <a:t>Intravesical Instillation of Platelet-Rich Plasma in Cystitis</a:t>
            </a:r>
            <a:endParaRPr lang="en-US" dirty="0">
              <a:solidFill>
                <a:srgbClr val="92D050"/>
              </a:solidFill>
            </a:endParaRPr>
          </a:p>
          <a:p>
            <a:pPr marL="0" indent="0"/>
            <a:r>
              <a:rPr lang="en-US" dirty="0">
                <a:solidFill>
                  <a:srgbClr val="92D050"/>
                </a:solidFill>
              </a:rPr>
              <a:t>The direct contact of PRP with the damaged </a:t>
            </a:r>
            <a:r>
              <a:rPr lang="en-US" dirty="0" err="1">
                <a:solidFill>
                  <a:srgbClr val="92D050"/>
                </a:solidFill>
              </a:rPr>
              <a:t>urothelium</a:t>
            </a:r>
            <a:r>
              <a:rPr lang="en-US" dirty="0">
                <a:solidFill>
                  <a:srgbClr val="92D050"/>
                </a:solidFill>
              </a:rPr>
              <a:t>, along with the subsequent release of tissue factors and the paracrine effects of these factors, may be considered to initiate cell proliferation at the basal membrane. </a:t>
            </a:r>
          </a:p>
          <a:p>
            <a:pPr marL="0" indent="0"/>
            <a:r>
              <a:rPr lang="en-US" dirty="0">
                <a:solidFill>
                  <a:srgbClr val="92D050"/>
                </a:solidFill>
              </a:rPr>
              <a:t>The </a:t>
            </a:r>
            <a:r>
              <a:rPr lang="en-US" dirty="0" err="1">
                <a:solidFill>
                  <a:srgbClr val="92D050"/>
                </a:solidFill>
              </a:rPr>
              <a:t>intravesical</a:t>
            </a:r>
            <a:r>
              <a:rPr lang="en-US" dirty="0">
                <a:solidFill>
                  <a:srgbClr val="92D050"/>
                </a:solidFill>
              </a:rPr>
              <a:t> instillation of PRP is a potential alternative for the treatment of IC and hemorrhagic cystitis</a:t>
            </a:r>
          </a:p>
          <a:p>
            <a:pPr marL="0" indent="0">
              <a:buNone/>
            </a:pPr>
            <a:endParaRPr lang="en-US" dirty="0"/>
          </a:p>
          <a:p>
            <a:endParaRPr lang="en-US" dirty="0"/>
          </a:p>
        </p:txBody>
      </p:sp>
    </p:spTree>
    <p:extLst>
      <p:ext uri="{BB962C8B-B14F-4D97-AF65-F5344CB8AC3E}">
        <p14:creationId xmlns:p14="http://schemas.microsoft.com/office/powerpoint/2010/main" val="353871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0063"/>
            <a:ext cx="7886700" cy="1325563"/>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fontScale="77500" lnSpcReduction="2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358193" y="1236372"/>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normAutofit fontScale="92500" lnSpcReduction="20000"/>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ntirely </a:t>
            </a:r>
            <a:r>
              <a:rPr lang="en-US" dirty="0"/>
              <a:t>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rmAutofit fontScale="77500" lnSpcReduction="20000"/>
          </a:bodyPr>
          <a:lstStyle/>
          <a:p>
            <a:r>
              <a:rPr lang="en-US" dirty="0">
                <a:solidFill>
                  <a:srgbClr val="00B050"/>
                </a:solidFill>
              </a:rPr>
              <a:t>PRP is an innovative therapeutic modality, </a:t>
            </a:r>
          </a:p>
          <a:p>
            <a:r>
              <a:rPr lang="en-US" dirty="0">
                <a:solidFill>
                  <a:srgbClr val="00B050"/>
                </a:solidFill>
              </a:rPr>
              <a:t>as it is affordable, </a:t>
            </a:r>
          </a:p>
          <a:p>
            <a:r>
              <a:rPr lang="en-US" dirty="0">
                <a:solidFill>
                  <a:srgbClr val="00B050"/>
                </a:solidFill>
              </a:rPr>
              <a:t>simple, </a:t>
            </a:r>
          </a:p>
          <a:p>
            <a:r>
              <a:rPr lang="en-US" dirty="0">
                <a:solidFill>
                  <a:srgbClr val="00B050"/>
                </a:solidFill>
              </a:rPr>
              <a:t>cheap,</a:t>
            </a:r>
          </a:p>
          <a:p>
            <a:r>
              <a:rPr lang="en-US" dirty="0">
                <a:solidFill>
                  <a:srgbClr val="00B050"/>
                </a:solidFill>
              </a:rPr>
              <a:t>easily performed, and </a:t>
            </a:r>
          </a:p>
          <a:p>
            <a:r>
              <a:rPr lang="en-US" dirty="0">
                <a:solidFill>
                  <a:srgbClr val="00B050"/>
                </a:solidFill>
              </a:rPr>
              <a:t>effective. </a:t>
            </a:r>
          </a:p>
          <a:p>
            <a:r>
              <a:rPr lang="en-US" dirty="0">
                <a:solidFill>
                  <a:srgbClr val="00B050"/>
                </a:solidFill>
              </a:rPr>
              <a:t>It is also a noninvasive modality with promising results and </a:t>
            </a:r>
          </a:p>
          <a:p>
            <a:r>
              <a:rPr lang="en-US" dirty="0">
                <a:solidFill>
                  <a:srgbClr val="00B050"/>
                </a:solidFill>
              </a:rPr>
              <a:t>no side effects. </a:t>
            </a:r>
          </a:p>
          <a:p>
            <a:r>
              <a:rPr lang="en-US" dirty="0">
                <a:solidFill>
                  <a:srgbClr val="00B050"/>
                </a:solidFill>
              </a:rPr>
              <a:t>In the field of gynecology, the few studies that have been conducted are pilot studies, case series, and case reports. </a:t>
            </a:r>
          </a:p>
          <a:p>
            <a:r>
              <a:rPr lang="en-US" dirty="0">
                <a:solidFill>
                  <a:srgbClr val="00B050"/>
                </a:solidFill>
              </a:rPr>
              <a:t>The risks of PRP therapy as infection, bleeding, and nerve damage, appear to be minimal.</a:t>
            </a:r>
          </a:p>
          <a:p>
            <a:r>
              <a:rPr lang="en-US" dirty="0">
                <a:solidFill>
                  <a:srgbClr val="00B050"/>
                </a:solidFill>
              </a:rPr>
              <a:t> Large randomized controlled studies are required to confirm its efficacy and safety in various gynecological disorders.</a:t>
            </a:r>
          </a:p>
          <a:p>
            <a:endParaRPr lang="en-US" dirty="0"/>
          </a:p>
        </p:txBody>
      </p:sp>
    </p:spTree>
    <p:extLst>
      <p:ext uri="{BB962C8B-B14F-4D97-AF65-F5344CB8AC3E}">
        <p14:creationId xmlns:p14="http://schemas.microsoft.com/office/powerpoint/2010/main" val="16336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5713805"/>
            <a:ext cx="1143000" cy="1144195"/>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2130</Words>
  <Application>Microsoft Office PowerPoint</Application>
  <PresentationFormat>On-screen Show (4:3)</PresentationFormat>
  <Paragraphs>145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Platelet-Rich Plasma  In Uro-Gynecology  </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Various  Urogynecological  Disorders</vt:lpstr>
      <vt:lpstr>  PRP In Genital Fistulae   </vt:lpstr>
      <vt:lpstr> Treatment Of Stress Urinary Incontinence </vt:lpstr>
      <vt:lpstr>Interstitial Cystitis (IC) or Hemorrhagic Cystitis</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10</cp:revision>
  <dcterms:created xsi:type="dcterms:W3CDTF">2006-08-16T00:00:00Z</dcterms:created>
  <dcterms:modified xsi:type="dcterms:W3CDTF">2020-03-29T20:39:25Z</dcterms:modified>
</cp:coreProperties>
</file>