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308" r:id="rId6"/>
    <p:sldId id="309" r:id="rId7"/>
    <p:sldId id="269" r:id="rId8"/>
    <p:sldId id="299" r:id="rId9"/>
    <p:sldId id="263" r:id="rId10"/>
    <p:sldId id="303" r:id="rId11"/>
    <p:sldId id="272" r:id="rId12"/>
    <p:sldId id="298" r:id="rId13"/>
    <p:sldId id="264" r:id="rId14"/>
    <p:sldId id="271" r:id="rId15"/>
    <p:sldId id="273" r:id="rId16"/>
    <p:sldId id="265" r:id="rId17"/>
    <p:sldId id="279" r:id="rId18"/>
    <p:sldId id="277" r:id="rId19"/>
    <p:sldId id="304" r:id="rId20"/>
    <p:sldId id="278" r:id="rId21"/>
    <p:sldId id="293" r:id="rId22"/>
    <p:sldId id="261" r:id="rId23"/>
    <p:sldId id="266" r:id="rId24"/>
    <p:sldId id="282" r:id="rId25"/>
    <p:sldId id="267" r:id="rId26"/>
    <p:sldId id="281" r:id="rId27"/>
    <p:sldId id="305" r:id="rId28"/>
    <p:sldId id="287" r:id="rId29"/>
    <p:sldId id="288" r:id="rId30"/>
    <p:sldId id="295" r:id="rId31"/>
    <p:sldId id="284" r:id="rId32"/>
    <p:sldId id="276" r:id="rId33"/>
    <p:sldId id="289" r:id="rId34"/>
    <p:sldId id="306" r:id="rId35"/>
    <p:sldId id="307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6" autoAdjust="0"/>
  </p:normalViewPr>
  <p:slideViewPr>
    <p:cSldViewPr snapToGrid="0">
      <p:cViewPr>
        <p:scale>
          <a:sx n="60" d="100"/>
          <a:sy n="60" d="100"/>
        </p:scale>
        <p:origin x="403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7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635E-1410-41D3-96AC-74CCB27FF2D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819C-324E-4683-8825-8EF898784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7346" y="311727"/>
            <a:ext cx="6124122" cy="4148920"/>
          </a:xfrm>
        </p:spPr>
        <p:txBody>
          <a:bodyPr>
            <a:normAutofit/>
          </a:bodyPr>
          <a:lstStyle/>
          <a:p>
            <a:r>
              <a:rPr lang="en-US" sz="7300" b="1" dirty="0" smtClean="0">
                <a:solidFill>
                  <a:srgbClr val="FF0000"/>
                </a:solidFill>
              </a:rPr>
              <a:t>Uterine </a:t>
            </a:r>
            <a:br>
              <a:rPr lang="en-US" sz="7300" b="1" dirty="0" smtClean="0">
                <a:solidFill>
                  <a:srgbClr val="FF0000"/>
                </a:solidFill>
              </a:rPr>
            </a:br>
            <a:r>
              <a:rPr lang="en-US" sz="7300" b="1" dirty="0" smtClean="0">
                <a:solidFill>
                  <a:srgbClr val="FF0000"/>
                </a:solidFill>
              </a:rPr>
              <a:t>Rupture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(</a:t>
            </a:r>
            <a:r>
              <a:rPr lang="en-US" sz="3200" b="1" dirty="0" smtClean="0"/>
              <a:t>The Most Dramatic Serious Obstetric </a:t>
            </a:r>
            <a:r>
              <a:rPr lang="en-US" sz="3200" b="1" dirty="0"/>
              <a:t>Emergency</a:t>
            </a:r>
            <a:r>
              <a:rPr lang="en-US" sz="3200" b="1" dirty="0" smtClean="0"/>
              <a:t>)</a:t>
            </a:r>
            <a:br>
              <a:rPr lang="en-US" sz="3200" b="1" dirty="0" smtClean="0"/>
            </a:b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58" y="4429919"/>
            <a:ext cx="3238642" cy="243152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5009321"/>
            <a:ext cx="5516662" cy="1848679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Muhammad  M  Al </a:t>
            </a:r>
            <a:r>
              <a:rPr lang="en-US" sz="2800" b="1" dirty="0" err="1">
                <a:solidFill>
                  <a:srgbClr val="002060"/>
                </a:solidFill>
              </a:rPr>
              <a:t>Hennawy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Consultant Obstetrician &amp; </a:t>
            </a:r>
            <a:r>
              <a:rPr lang="en-US" b="1" dirty="0" err="1" smtClean="0">
                <a:solidFill>
                  <a:srgbClr val="FF0000"/>
                </a:solidFill>
              </a:rPr>
              <a:t>Gynacologist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/>
              <a:t>Ras</a:t>
            </a:r>
            <a:r>
              <a:rPr lang="en-US" b="1" dirty="0" smtClean="0"/>
              <a:t> El Bar </a:t>
            </a:r>
            <a:r>
              <a:rPr lang="en-US" b="1" dirty="0"/>
              <a:t>Central Hospital 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Dumyat </a:t>
            </a:r>
            <a:r>
              <a:rPr lang="en-US" b="1" dirty="0" err="1" smtClean="0"/>
              <a:t>Specialised</a:t>
            </a:r>
            <a:r>
              <a:rPr lang="en-US" b="1" dirty="0" smtClean="0"/>
              <a:t> Hospital ,</a:t>
            </a:r>
          </a:p>
          <a:p>
            <a:r>
              <a:rPr lang="en-US" b="1" dirty="0" smtClean="0"/>
              <a:t> </a:t>
            </a:r>
            <a:r>
              <a:rPr lang="en-US" b="1" dirty="0"/>
              <a:t>Egypt</a:t>
            </a:r>
            <a:endParaRPr lang="en-US" dirty="0"/>
          </a:p>
        </p:txBody>
      </p:sp>
      <p:pic>
        <p:nvPicPr>
          <p:cNvPr id="7" name="Picture 7" descr="mmhennawy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8" y="0"/>
            <a:ext cx="285010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971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of Uterine Rupture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8790"/>
            <a:ext cx="11907981" cy="602920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</a:rPr>
              <a:t>Classification by Location of Rupture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Lower</a:t>
            </a:r>
            <a:r>
              <a:rPr lang="en-US" sz="2800" b="1" dirty="0"/>
              <a:t> segment rupture </a:t>
            </a:r>
            <a:endParaRPr lang="en-US" sz="28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Rupture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FF0000"/>
                </a:solidFill>
              </a:rPr>
              <a:t>corpus/fundus</a:t>
            </a:r>
            <a:r>
              <a:rPr lang="en-US" sz="2800" b="1" dirty="0"/>
              <a:t> of uterus</a:t>
            </a:r>
          </a:p>
          <a:p>
            <a:r>
              <a:rPr lang="en-US" b="1" dirty="0"/>
              <a:t> </a:t>
            </a:r>
            <a:r>
              <a:rPr lang="en-US" sz="3200" b="1" u="sng" dirty="0">
                <a:solidFill>
                  <a:srgbClr val="002060"/>
                </a:solidFill>
              </a:rPr>
              <a:t>Classification by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During </a:t>
            </a:r>
            <a:r>
              <a:rPr lang="en-US" sz="2800" b="1" dirty="0" smtClean="0">
                <a:solidFill>
                  <a:srgbClr val="FF0000"/>
                </a:solidFill>
              </a:rPr>
              <a:t>pregnancy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During </a:t>
            </a:r>
            <a:r>
              <a:rPr lang="en-US" sz="2800" b="1" dirty="0" err="1">
                <a:solidFill>
                  <a:srgbClr val="FF0000"/>
                </a:solidFill>
              </a:rPr>
              <a:t>Labour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2060"/>
                </a:solidFill>
              </a:rPr>
              <a:t>Classification by  Carelessness or Negligence?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carelessness</a:t>
            </a:r>
            <a:r>
              <a:rPr lang="en-US" sz="2800" b="1" dirty="0"/>
              <a:t> of the patient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negligence </a:t>
            </a:r>
            <a:r>
              <a:rPr lang="en-US" sz="2800" b="1" dirty="0"/>
              <a:t>of the doctor. </a:t>
            </a:r>
          </a:p>
        </p:txBody>
      </p:sp>
    </p:spTree>
    <p:extLst>
      <p:ext uri="{BB962C8B-B14F-4D97-AF65-F5344CB8AC3E}">
        <p14:creationId xmlns:p14="http://schemas.microsoft.com/office/powerpoint/2010/main" val="289015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378"/>
            <a:ext cx="12192000" cy="81943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The Most Common Site Of Ruptured Uterus 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893817"/>
            <a:ext cx="12085320" cy="60708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u="sng" dirty="0" smtClean="0">
                <a:solidFill>
                  <a:srgbClr val="C00000"/>
                </a:solidFill>
              </a:rPr>
              <a:t>Damage </a:t>
            </a:r>
            <a:r>
              <a:rPr lang="en-US" sz="3200" u="sng" dirty="0">
                <a:solidFill>
                  <a:srgbClr val="C00000"/>
                </a:solidFill>
              </a:rPr>
              <a:t>to the uterus prior to </a:t>
            </a:r>
            <a:r>
              <a:rPr lang="en-US" sz="3200" u="sng" dirty="0" err="1">
                <a:solidFill>
                  <a:srgbClr val="C00000"/>
                </a:solidFill>
              </a:rPr>
              <a:t>labour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dirty="0"/>
              <a:t>is usually in the uterine </a:t>
            </a:r>
            <a:r>
              <a:rPr lang="en-US" dirty="0" smtClean="0"/>
              <a:t>body</a:t>
            </a:r>
          </a:p>
          <a:p>
            <a:pPr algn="just"/>
            <a:r>
              <a:rPr lang="en-US" sz="3200" u="sng" dirty="0">
                <a:solidFill>
                  <a:srgbClr val="C00000"/>
                </a:solidFill>
              </a:rPr>
              <a:t>During </a:t>
            </a:r>
            <a:r>
              <a:rPr lang="en-US" sz="3200" u="sng" dirty="0" err="1" smtClean="0">
                <a:solidFill>
                  <a:srgbClr val="C00000"/>
                </a:solidFill>
              </a:rPr>
              <a:t>labour</a:t>
            </a:r>
            <a:r>
              <a:rPr lang="en-US" sz="3200" u="sng" dirty="0" smtClean="0">
                <a:solidFill>
                  <a:srgbClr val="C00000"/>
                </a:solidFill>
              </a:rPr>
              <a:t>  </a:t>
            </a:r>
            <a:r>
              <a:rPr lang="en-US" sz="3200" dirty="0" smtClean="0"/>
              <a:t>is usually in the lower segment.</a:t>
            </a:r>
            <a:endParaRPr lang="en-US" sz="3200" u="sng" dirty="0">
              <a:solidFill>
                <a:srgbClr val="C00000"/>
              </a:solidFill>
            </a:endParaRPr>
          </a:p>
          <a:p>
            <a:pPr algn="just"/>
            <a:r>
              <a:rPr lang="en-US" sz="3500" u="sng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depends upon the cause of rupture.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3900" u="sng" dirty="0" smtClean="0">
                <a:solidFill>
                  <a:srgbClr val="002060"/>
                </a:solidFill>
              </a:rPr>
              <a:t>In </a:t>
            </a:r>
            <a:r>
              <a:rPr lang="en-US" sz="3900" u="sng" dirty="0" smtClean="0">
                <a:solidFill>
                  <a:srgbClr val="002060"/>
                </a:solidFill>
              </a:rPr>
              <a:t>obstructed </a:t>
            </a:r>
            <a:r>
              <a:rPr lang="en-US" sz="3900" u="sng" dirty="0" err="1" smtClean="0">
                <a:solidFill>
                  <a:srgbClr val="002060"/>
                </a:solidFill>
              </a:rPr>
              <a:t>labour</a:t>
            </a:r>
            <a:r>
              <a:rPr lang="en-US" sz="3900" u="sng" dirty="0" smtClean="0">
                <a:solidFill>
                  <a:srgbClr val="002060"/>
                </a:solidFill>
              </a:rPr>
              <a:t>:</a:t>
            </a:r>
          </a:p>
          <a:p>
            <a:pPr lvl="2" algn="just"/>
            <a:r>
              <a:rPr lang="en-US" sz="3500" dirty="0" smtClean="0"/>
              <a:t>It </a:t>
            </a:r>
            <a:r>
              <a:rPr lang="en-US" sz="3500" dirty="0" smtClean="0"/>
              <a:t>is usually in lower uterine </a:t>
            </a:r>
            <a:r>
              <a:rPr lang="en-US" sz="3500" dirty="0" smtClean="0"/>
              <a:t>segment.</a:t>
            </a:r>
          </a:p>
          <a:p>
            <a:pPr lvl="2" algn="just"/>
            <a:r>
              <a:rPr lang="en-US" sz="3500" dirty="0"/>
              <a:t>Usually oblique or transverse.</a:t>
            </a:r>
          </a:p>
          <a:p>
            <a:pPr lvl="2" algn="just"/>
            <a:r>
              <a:rPr lang="en-US" sz="3500" dirty="0"/>
              <a:t>More on the left side due to</a:t>
            </a:r>
            <a:r>
              <a:rPr lang="en-US" sz="3500" dirty="0" smtClean="0"/>
              <a:t>;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en-US" sz="3300" dirty="0"/>
              <a:t>dextrorotation of the uterus.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en-US" sz="3300" dirty="0" smtClean="0"/>
              <a:t>left </a:t>
            </a:r>
            <a:r>
              <a:rPr lang="en-US" sz="3300" dirty="0" err="1"/>
              <a:t>occipito</a:t>
            </a:r>
            <a:r>
              <a:rPr lang="en-US" sz="3300" dirty="0"/>
              <a:t>-positions are more common</a:t>
            </a:r>
            <a:r>
              <a:rPr lang="en-US" sz="3300" dirty="0" smtClean="0"/>
              <a:t>.</a:t>
            </a:r>
            <a:endParaRPr lang="en-US" sz="3500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tear may pass laterally injuring the uterine vessels leading to broad ligament </a:t>
            </a:r>
            <a:r>
              <a:rPr lang="en-US" sz="3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hematoma </a:t>
            </a: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formation. </a:t>
            </a:r>
            <a:endParaRPr lang="en-US" sz="3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rupture may involve the ureter or bladder.</a:t>
            </a:r>
          </a:p>
          <a:p>
            <a:pPr marL="457200" lvl="1" indent="0" algn="just">
              <a:buNone/>
            </a:pPr>
            <a:r>
              <a:rPr lang="en-US" sz="35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In </a:t>
            </a:r>
            <a:r>
              <a:rPr lang="en-US" sz="35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rupture scar:</a:t>
            </a:r>
          </a:p>
          <a:p>
            <a:pPr marL="457200" lvl="1" indent="0" algn="just">
              <a:buNone/>
            </a:pPr>
            <a:r>
              <a:rPr lang="en-US" sz="3000" dirty="0" smtClean="0"/>
              <a:t>At the site of the scar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58" y="1513839"/>
            <a:ext cx="1994452" cy="26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43205"/>
            <a:ext cx="10515600" cy="808355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Golden Rule</a:t>
            </a:r>
            <a:endParaRPr lang="en-US" sz="5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4145"/>
            <a:ext cx="11049000" cy="1999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rgbClr val="C00000"/>
                </a:solidFill>
              </a:rPr>
              <a:t>Uterine </a:t>
            </a:r>
            <a:r>
              <a:rPr lang="en-US" sz="3200" u="sng" dirty="0" smtClean="0">
                <a:solidFill>
                  <a:srgbClr val="C00000"/>
                </a:solidFill>
              </a:rPr>
              <a:t>rupture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should be </a:t>
            </a:r>
            <a:r>
              <a:rPr lang="en-US" sz="3200" dirty="0" smtClean="0"/>
              <a:t>first </a:t>
            </a:r>
            <a:r>
              <a:rPr lang="en-US" sz="3200" dirty="0"/>
              <a:t>ruled out  </a:t>
            </a:r>
            <a:r>
              <a:rPr lang="en-US" sz="3200" dirty="0" smtClean="0"/>
              <a:t>in </a:t>
            </a:r>
            <a:r>
              <a:rPr lang="en-US" sz="3200" dirty="0"/>
              <a:t>all pregnant women </a:t>
            </a:r>
            <a:endParaRPr lang="en-US" sz="3200" dirty="0" smtClean="0"/>
          </a:p>
          <a:p>
            <a:r>
              <a:rPr lang="en-US" sz="3200" dirty="0" smtClean="0"/>
              <a:t>presented  with </a:t>
            </a:r>
            <a:r>
              <a:rPr lang="en-US" sz="3200" dirty="0"/>
              <a:t>acute abdominal </a:t>
            </a:r>
            <a:r>
              <a:rPr lang="en-US" sz="3200" dirty="0" smtClean="0"/>
              <a:t>pain </a:t>
            </a:r>
          </a:p>
          <a:p>
            <a:r>
              <a:rPr lang="en-US" sz="3200" dirty="0" smtClean="0"/>
              <a:t>regardless </a:t>
            </a:r>
            <a:r>
              <a:rPr lang="en-US" sz="3200" dirty="0"/>
              <a:t>of their gestational </a:t>
            </a:r>
            <a:r>
              <a:rPr lang="en-US" sz="3200" dirty="0" smtClean="0"/>
              <a:t>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54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174625"/>
            <a:ext cx="11734800" cy="732155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Signs of Threatened Or Impending Uterine Rupture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5820"/>
            <a:ext cx="11734800" cy="53430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>
                <a:solidFill>
                  <a:srgbClr val="002060"/>
                </a:solidFill>
              </a:rPr>
              <a:t>Signs that occur just during the labor </a:t>
            </a:r>
          </a:p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Excessive </a:t>
            </a:r>
            <a:r>
              <a:rPr lang="en-US" sz="3200" dirty="0">
                <a:solidFill>
                  <a:srgbClr val="C00000"/>
                </a:solidFill>
              </a:rPr>
              <a:t>uterine</a:t>
            </a:r>
            <a:r>
              <a:rPr lang="en-US" sz="3200" dirty="0" smtClean="0">
                <a:solidFill>
                  <a:srgbClr val="C00000"/>
                </a:solidFill>
              </a:rPr>
              <a:t> activity</a:t>
            </a:r>
            <a:r>
              <a:rPr lang="en-US" dirty="0" smtClean="0"/>
              <a:t>. Uterine contractions are very fast and painful </a:t>
            </a:r>
          </a:p>
          <a:p>
            <a:pPr algn="just"/>
            <a:r>
              <a:rPr lang="en-US" sz="3200" dirty="0" err="1">
                <a:solidFill>
                  <a:srgbClr val="C00000"/>
                </a:solidFill>
              </a:rPr>
              <a:t>O</a:t>
            </a:r>
            <a:r>
              <a:rPr lang="en-US" sz="3200" dirty="0" err="1" smtClean="0">
                <a:solidFill>
                  <a:srgbClr val="C00000"/>
                </a:solidFill>
              </a:rPr>
              <a:t>verdistended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Lower uterine segment</a:t>
            </a:r>
            <a:r>
              <a:rPr lang="en-US" dirty="0" smtClean="0"/>
              <a:t>, thinned and tender at palpation </a:t>
            </a:r>
          </a:p>
          <a:p>
            <a:pPr algn="just"/>
            <a:r>
              <a:rPr lang="en-US" sz="3200" dirty="0">
                <a:solidFill>
                  <a:srgbClr val="C00000"/>
                </a:solidFill>
              </a:rPr>
              <a:t>Edematous cervical </a:t>
            </a:r>
            <a:r>
              <a:rPr lang="en-US" sz="3200" dirty="0" err="1">
                <a:solidFill>
                  <a:srgbClr val="C00000"/>
                </a:solidFill>
              </a:rPr>
              <a:t>os</a:t>
            </a:r>
            <a:r>
              <a:rPr lang="en-US" sz="3200" dirty="0">
                <a:solidFill>
                  <a:srgbClr val="C00000"/>
                </a:solidFill>
              </a:rPr>
              <a:t> margins </a:t>
            </a:r>
            <a:r>
              <a:rPr lang="en-US" dirty="0" smtClean="0"/>
              <a:t>due to compression which may extends to the vagina and the perineum</a:t>
            </a:r>
          </a:p>
          <a:p>
            <a:pPr algn="just"/>
            <a:r>
              <a:rPr lang="en-US" dirty="0" smtClean="0"/>
              <a:t> </a:t>
            </a:r>
            <a:r>
              <a:rPr lang="en-US" sz="3200" dirty="0">
                <a:solidFill>
                  <a:srgbClr val="C00000"/>
                </a:solidFill>
              </a:rPr>
              <a:t>Difficult Urination </a:t>
            </a:r>
            <a:r>
              <a:rPr lang="en-US" dirty="0" smtClean="0"/>
              <a:t>due to compression of the bladder and urethra between the bony pelvis and the fetal head </a:t>
            </a:r>
          </a:p>
          <a:p>
            <a:pPr algn="just"/>
            <a:r>
              <a:rPr lang="en-US" dirty="0" smtClean="0"/>
              <a:t>Some </a:t>
            </a:r>
            <a:r>
              <a:rPr lang="en-US" sz="3200" dirty="0" smtClean="0">
                <a:solidFill>
                  <a:srgbClr val="FF0000"/>
                </a:solidFill>
              </a:rPr>
              <a:t>vaginal </a:t>
            </a:r>
            <a:r>
              <a:rPr lang="en-US" sz="3200" dirty="0">
                <a:solidFill>
                  <a:srgbClr val="C00000"/>
                </a:solidFill>
              </a:rPr>
              <a:t>bloody discharge </a:t>
            </a:r>
            <a:r>
              <a:rPr lang="en-US" dirty="0" smtClean="0"/>
              <a:t>maybe presented (depends) </a:t>
            </a:r>
          </a:p>
          <a:p>
            <a:pPr algn="just"/>
            <a:r>
              <a:rPr lang="en-US" sz="3200" dirty="0">
                <a:solidFill>
                  <a:srgbClr val="C00000"/>
                </a:solidFill>
              </a:rPr>
              <a:t>Pathological contractile </a:t>
            </a:r>
            <a:r>
              <a:rPr lang="en-US" sz="3200" dirty="0" err="1">
                <a:solidFill>
                  <a:srgbClr val="C00000"/>
                </a:solidFill>
              </a:rPr>
              <a:t>Bandl’s</a:t>
            </a:r>
            <a:r>
              <a:rPr lang="en-US" sz="3200" dirty="0">
                <a:solidFill>
                  <a:srgbClr val="C00000"/>
                </a:solidFill>
              </a:rPr>
              <a:t> ring </a:t>
            </a:r>
            <a:r>
              <a:rPr lang="en-US" dirty="0" smtClean="0"/>
              <a:t>is presented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Signs of Uterine Rupture During Pregnancy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006"/>
            <a:ext cx="12192000" cy="5655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FF0000"/>
                </a:solidFill>
              </a:rPr>
              <a:t>Typically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 smtClean="0"/>
              <a:t>Acute abdominal pain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2060"/>
                </a:solidFill>
              </a:rPr>
              <a:t>Features of shock &amp; intra-abdominal hemorrhage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2060"/>
                </a:solidFill>
              </a:rPr>
              <a:t>Absent fetal heart sound</a:t>
            </a:r>
            <a:endParaRPr lang="en-US" sz="3000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 smtClean="0"/>
              <a:t>Easily palpable  fetal parts in complete rupture</a:t>
            </a:r>
            <a:endParaRPr lang="en-US" sz="3000" dirty="0" smtClean="0">
              <a:solidFill>
                <a:srgbClr val="002060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 smtClean="0"/>
              <a:t>Contracted uterus felt on one site</a:t>
            </a:r>
          </a:p>
          <a:p>
            <a:pPr marL="0" indent="0" algn="just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Atypically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2060"/>
                </a:solidFill>
              </a:rPr>
              <a:t>Incomplete rupture  producing </a:t>
            </a:r>
            <a:r>
              <a:rPr lang="en-US" sz="3000" dirty="0" smtClean="0">
                <a:solidFill>
                  <a:srgbClr val="002060"/>
                </a:solidFill>
              </a:rPr>
              <a:t>localized </a:t>
            </a:r>
            <a:r>
              <a:rPr lang="en-US" sz="3000" dirty="0">
                <a:solidFill>
                  <a:srgbClr val="002060"/>
                </a:solidFill>
              </a:rPr>
              <a:t>abdominal pain &amp; tenderness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/>
              <a:t>Frank signs of hemorrhage &amp; shock develop slowly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2060"/>
                </a:solidFill>
              </a:rPr>
              <a:t>It may confuse with accidental hemorrhage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660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Early Pregnancy Uterine Rupture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6140"/>
            <a:ext cx="12085320" cy="5547359"/>
          </a:xfrm>
        </p:spPr>
        <p:txBody>
          <a:bodyPr>
            <a:noAutofit/>
          </a:bodyPr>
          <a:lstStyle/>
          <a:p>
            <a:pPr algn="just"/>
            <a:r>
              <a:rPr lang="en-US" sz="3000" dirty="0"/>
              <a:t>The most common cause of uterine rupture is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dehiscence of a previous Caesarian section 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</a:t>
            </a:r>
          </a:p>
          <a:p>
            <a:pPr algn="just"/>
            <a:r>
              <a:rPr lang="en-US" sz="3000" dirty="0" smtClean="0"/>
              <a:t>Rupture </a:t>
            </a:r>
            <a:r>
              <a:rPr lang="en-US" sz="3000" dirty="0"/>
              <a:t>at the site of a previous uterine scar may occur with few warning signs because the scar is 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relatively avascular </a:t>
            </a:r>
          </a:p>
          <a:p>
            <a:pPr algn="just"/>
            <a:r>
              <a:rPr lang="en-US" sz="3000" dirty="0" smtClean="0"/>
              <a:t>It is </a:t>
            </a:r>
            <a:r>
              <a:rPr lang="en-US" sz="3000" dirty="0"/>
              <a:t>a </a:t>
            </a:r>
            <a:r>
              <a:rPr lang="en-US" sz="3000" b="1" u="sng" dirty="0">
                <a:solidFill>
                  <a:srgbClr val="FF0000"/>
                </a:solidFill>
              </a:rPr>
              <a:t>rare and potentially life threatening </a:t>
            </a:r>
            <a:r>
              <a:rPr lang="en-US" sz="3000" dirty="0"/>
              <a:t>event which incidence is increasing given the actual high cesarean section rate. </a:t>
            </a:r>
            <a:endParaRPr lang="en-US" sz="3000" dirty="0" smtClean="0"/>
          </a:p>
          <a:p>
            <a:pPr algn="just"/>
            <a:r>
              <a:rPr lang="en-US" sz="3000" dirty="0" smtClean="0"/>
              <a:t>Clinical </a:t>
            </a:r>
            <a:r>
              <a:rPr lang="en-US" sz="3000" dirty="0"/>
              <a:t>signs of this condition are </a:t>
            </a:r>
            <a:r>
              <a:rPr lang="en-US" sz="3000" b="1" i="1" dirty="0">
                <a:solidFill>
                  <a:srgbClr val="002060"/>
                </a:solidFill>
              </a:rPr>
              <a:t>nonspecific</a:t>
            </a:r>
            <a:r>
              <a:rPr lang="en-US" sz="3000" dirty="0"/>
              <a:t> and must be distinguished from other acute abdominal emergencies and other obstetric events. </a:t>
            </a:r>
            <a:endParaRPr lang="en-US" sz="3000" dirty="0" smtClean="0"/>
          </a:p>
          <a:p>
            <a:pPr algn="just"/>
            <a:r>
              <a:rPr lang="en-US" sz="3000" dirty="0" smtClean="0"/>
              <a:t>Cesarean </a:t>
            </a:r>
            <a:r>
              <a:rPr lang="en-US" sz="3000" dirty="0"/>
              <a:t>scar pregnancy must be considered as a major risk factor leading to early uterine rupture. </a:t>
            </a:r>
          </a:p>
        </p:txBody>
      </p:sp>
    </p:spTree>
    <p:extLst>
      <p:ext uri="{BB962C8B-B14F-4D97-AF65-F5344CB8AC3E}">
        <p14:creationId xmlns:p14="http://schemas.microsoft.com/office/powerpoint/2010/main" val="12471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Signs of Uterine Rupture During </a:t>
            </a:r>
            <a:r>
              <a:rPr lang="en-US" dirty="0" err="1" smtClean="0">
                <a:solidFill>
                  <a:schemeClr val="bg1"/>
                </a:solidFill>
              </a:rPr>
              <a:t>Labour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916766"/>
            <a:ext cx="11902440" cy="47286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Sudden appearance of fetal distress during </a:t>
            </a:r>
            <a:r>
              <a:rPr lang="en-US" sz="3200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r>
              <a:rPr lang="en-US" sz="3200" dirty="0" smtClean="0"/>
              <a:t> ( most common sign)</a:t>
            </a:r>
          </a:p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Uterine contractions suddenly stop </a:t>
            </a:r>
          </a:p>
          <a:p>
            <a:pPr algn="just"/>
            <a:r>
              <a:rPr lang="en-US" sz="3200" dirty="0" smtClean="0"/>
              <a:t>Palpation of fetus in the abdomen (outside the uterus) </a:t>
            </a:r>
            <a:r>
              <a:rPr lang="en-US" sz="3200" dirty="0" smtClean="0">
                <a:solidFill>
                  <a:srgbClr val="00B0F0"/>
                </a:solidFill>
              </a:rPr>
              <a:t>in complete rupture </a:t>
            </a:r>
          </a:p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Fetal death 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In incomplete rupture</a:t>
            </a:r>
            <a:r>
              <a:rPr lang="en-US" sz="3200" dirty="0" smtClean="0"/>
              <a:t>, the </a:t>
            </a:r>
            <a:r>
              <a:rPr lang="en-US" sz="3200" dirty="0" err="1" smtClean="0"/>
              <a:t>foetus</a:t>
            </a:r>
            <a:r>
              <a:rPr lang="en-US" sz="3200" dirty="0" smtClean="0"/>
              <a:t> still inside the uterus with </a:t>
            </a:r>
            <a:r>
              <a:rPr lang="en-US" sz="3200" dirty="0" err="1" smtClean="0"/>
              <a:t>suprapubic</a:t>
            </a:r>
            <a:r>
              <a:rPr lang="en-US" sz="3200" dirty="0" smtClean="0"/>
              <a:t> painful tender swelling which is an accumulated blood in the </a:t>
            </a:r>
            <a:r>
              <a:rPr lang="en-US" sz="3200" dirty="0" err="1" smtClean="0"/>
              <a:t>vesico</a:t>
            </a:r>
            <a:r>
              <a:rPr lang="en-US" sz="3200" dirty="0" smtClean="0"/>
              <a:t>-uterine pouch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Hemorrhage then hypovolemic shock in </a:t>
            </a:r>
            <a:r>
              <a:rPr lang="en-US" sz="3200" dirty="0" smtClean="0"/>
              <a:t>mother Signs and Symptoms in the Uterine Rupture that has happened </a:t>
            </a:r>
          </a:p>
          <a:p>
            <a:pPr algn="just"/>
            <a:endParaRPr lang="en-US" sz="3200" dirty="0" smtClean="0"/>
          </a:p>
          <a:p>
            <a:r>
              <a:rPr lang="en-US" sz="3200" i="1" dirty="0" smtClean="0">
                <a:solidFill>
                  <a:srgbClr val="00B0F0"/>
                </a:solidFill>
              </a:rPr>
              <a:t>Silent Rupture</a:t>
            </a:r>
            <a:r>
              <a:rPr lang="en-US" sz="3200" dirty="0" smtClean="0"/>
              <a:t>: minimal symptoms may occur in rupture lower segment scar due to presence of fibrosis and minimal internal </a:t>
            </a:r>
            <a:r>
              <a:rPr lang="en-US" sz="3200" dirty="0" smtClean="0"/>
              <a:t>hemorrhage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</p:txBody>
      </p:sp>
      <p:pic>
        <p:nvPicPr>
          <p:cNvPr id="2051" name="Picture 3" descr="F:\rupture uterus\h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1688" y="5645426"/>
            <a:ext cx="1910312" cy="1212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173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Investigations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870045"/>
            <a:ext cx="11948160" cy="462111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CTG</a:t>
            </a:r>
          </a:p>
          <a:p>
            <a:pPr algn="just"/>
            <a:r>
              <a:rPr lang="en-US" sz="3200" dirty="0" smtClean="0"/>
              <a:t>Fetal distress (as evidence by abnormalities in fetal heart rate)</a:t>
            </a:r>
          </a:p>
          <a:p>
            <a:pPr algn="just"/>
            <a:r>
              <a:rPr lang="en-US" sz="3200" dirty="0" smtClean="0"/>
              <a:t>Diminished baseline uterine pressure</a:t>
            </a:r>
          </a:p>
          <a:p>
            <a:pPr algn="just"/>
            <a:r>
              <a:rPr lang="en-US" sz="3200" dirty="0" smtClean="0"/>
              <a:t>Loss of uterine contractility</a:t>
            </a: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Radiographic features </a:t>
            </a:r>
          </a:p>
          <a:p>
            <a:pPr algn="just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US</a:t>
            </a:r>
          </a:p>
          <a:p>
            <a:pPr algn="just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MRI</a:t>
            </a:r>
          </a:p>
          <a:p>
            <a:pPr algn="just"/>
            <a:r>
              <a:rPr lang="en-US" sz="3200" dirty="0">
                <a:solidFill>
                  <a:srgbClr val="FF0000"/>
                </a:solidFill>
              </a:rPr>
              <a:t> Intrauterine pressure catheters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328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Ultrasonography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0" y="905682"/>
            <a:ext cx="11732029" cy="579991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It is probably the </a:t>
            </a:r>
            <a:r>
              <a:rPr 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safest and most useful imaging </a:t>
            </a:r>
            <a:r>
              <a:rPr lang="en-US" sz="3200" dirty="0" smtClean="0"/>
              <a:t>technique during pregnancy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Before rupture</a:t>
            </a:r>
            <a:r>
              <a:rPr lang="en-US" sz="3600" dirty="0" smtClean="0">
                <a:solidFill>
                  <a:srgbClr val="FF0000"/>
                </a:solidFill>
              </a:rPr>
              <a:t>: </a:t>
            </a:r>
            <a:r>
              <a:rPr lang="en-US" sz="3200" dirty="0" smtClean="0"/>
              <a:t>a uterine wall </a:t>
            </a:r>
            <a:r>
              <a:rPr lang="en-US" sz="32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thinner than 2 mm</a:t>
            </a:r>
            <a:r>
              <a:rPr lang="en-US" sz="3200" dirty="0" smtClean="0"/>
              <a:t>, as determined with ultrasonography performed within 1 week of delivery, significantly increased the risk of uterine rupture. Positive and negative predictive values were 73.9% and 100%, respectively.</a:t>
            </a:r>
          </a:p>
          <a:p>
            <a:pPr algn="just"/>
            <a:r>
              <a:rPr lang="en-US" sz="3200" dirty="0"/>
              <a:t>A French study suggests that a uterine wall thickness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greater than 4.5 mm </a:t>
            </a:r>
            <a:r>
              <a:rPr lang="en-US" sz="3200" dirty="0"/>
              <a:t>has negative predictive value of 100% but unfortunately the positive predictive value of thickness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 than 3.5 mm </a:t>
            </a:r>
            <a:r>
              <a:rPr lang="en-US" sz="3200" dirty="0"/>
              <a:t>is poor at only 11.8%</a:t>
            </a:r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43" y="5323235"/>
            <a:ext cx="2173358" cy="15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53918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Ultrasonography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905682"/>
            <a:ext cx="11200676" cy="5799917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After rupture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2060"/>
                </a:solidFill>
              </a:rPr>
              <a:t>Reported </a:t>
            </a:r>
            <a:r>
              <a:rPr lang="en-US" sz="3200" dirty="0" err="1">
                <a:solidFill>
                  <a:srgbClr val="002060"/>
                </a:solidFill>
              </a:rPr>
              <a:t>sonographic</a:t>
            </a:r>
            <a:r>
              <a:rPr lang="en-US" sz="3200" dirty="0">
                <a:solidFill>
                  <a:srgbClr val="002060"/>
                </a:solidFill>
              </a:rPr>
              <a:t> signs of uterine rupture include: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Identification </a:t>
            </a:r>
            <a:r>
              <a:rPr lang="en-US" sz="3200" dirty="0"/>
              <a:t>of the </a:t>
            </a:r>
            <a:r>
              <a:rPr lang="en-US" sz="3200" dirty="0">
                <a:solidFill>
                  <a:srgbClr val="FF0000"/>
                </a:solidFill>
              </a:rPr>
              <a:t>protruding portion </a:t>
            </a:r>
            <a:r>
              <a:rPr lang="en-US" sz="3200" dirty="0"/>
              <a:t>of the amniotic </a:t>
            </a:r>
            <a:r>
              <a:rPr lang="en-US" sz="3200" dirty="0" smtClean="0"/>
              <a:t>sac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</a:rPr>
              <a:t>Endometrial </a:t>
            </a:r>
            <a:r>
              <a:rPr lang="en-US" sz="3200" dirty="0">
                <a:solidFill>
                  <a:srgbClr val="0070C0"/>
                </a:solidFill>
              </a:rPr>
              <a:t>or </a:t>
            </a:r>
            <a:r>
              <a:rPr lang="en-US" sz="3200" dirty="0" err="1">
                <a:solidFill>
                  <a:srgbClr val="0070C0"/>
                </a:solidFill>
              </a:rPr>
              <a:t>myometrial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defect </a:t>
            </a:r>
            <a:r>
              <a:rPr lang="en-US" sz="3200" dirty="0" smtClean="0"/>
              <a:t>( an anterior hypo-/</a:t>
            </a:r>
            <a:r>
              <a:rPr lang="en-US" sz="3200" dirty="0" err="1" smtClean="0"/>
              <a:t>anechogenic</a:t>
            </a:r>
            <a:r>
              <a:rPr lang="en-US" sz="3200" dirty="0" smtClean="0"/>
              <a:t> line corresponding to the uterine tear)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C00000"/>
                </a:solidFill>
              </a:rPr>
              <a:t>Bulky empty uterus </a:t>
            </a:r>
            <a:r>
              <a:rPr lang="en-US" sz="3200" dirty="0" smtClean="0"/>
              <a:t>with gas bubbles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The fetus and placenta in the abdominal cavity</a:t>
            </a:r>
            <a:endParaRPr lang="en-US" sz="32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Extra-uterine hematoma</a:t>
            </a:r>
            <a:endParaRPr lang="en-US" sz="32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err="1" smtClean="0"/>
              <a:t>Hemoperitoneum</a:t>
            </a:r>
            <a:r>
              <a:rPr lang="en-US" sz="3200" dirty="0" smtClean="0"/>
              <a:t> </a:t>
            </a:r>
            <a:r>
              <a:rPr lang="en-US" sz="3200" dirty="0"/>
              <a:t>or free fluid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07" y="5110369"/>
            <a:ext cx="2474794" cy="1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99" y="1056640"/>
            <a:ext cx="9467410" cy="5212080"/>
          </a:xfrm>
        </p:spPr>
        <p:txBody>
          <a:bodyPr>
            <a:normAutofit/>
          </a:bodyPr>
          <a:lstStyle/>
          <a:p>
            <a:pPr algn="just"/>
            <a:r>
              <a:rPr lang="en-US" sz="3200" u="sng" dirty="0" smtClean="0">
                <a:solidFill>
                  <a:srgbClr val="FF0000"/>
                </a:solidFill>
              </a:rPr>
              <a:t>Uterine </a:t>
            </a:r>
            <a:r>
              <a:rPr lang="en-US" sz="3200" u="sng" dirty="0">
                <a:solidFill>
                  <a:srgbClr val="FF0000"/>
                </a:solidFill>
              </a:rPr>
              <a:t>rupture is defined as </a:t>
            </a:r>
            <a:endParaRPr lang="en-US" sz="3200" u="sng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3000" dirty="0" smtClean="0"/>
              <a:t>a </a:t>
            </a:r>
            <a:r>
              <a:rPr lang="en-US" sz="3000" dirty="0"/>
              <a:t>non-surgical disruption or tear </a:t>
            </a:r>
            <a:r>
              <a:rPr lang="en-US" sz="3000" dirty="0" smtClean="0"/>
              <a:t>of </a:t>
            </a:r>
            <a:r>
              <a:rPr lang="en-US" sz="3000" dirty="0"/>
              <a:t>the </a:t>
            </a:r>
            <a:r>
              <a:rPr lang="en-US" sz="3000" dirty="0" err="1"/>
              <a:t>myometrium</a:t>
            </a:r>
            <a:r>
              <a:rPr lang="en-US" sz="3000" dirty="0"/>
              <a:t> </a:t>
            </a:r>
            <a:endParaRPr lang="en-US" sz="3000" dirty="0" smtClean="0"/>
          </a:p>
          <a:p>
            <a:pPr lvl="1" algn="just"/>
            <a:r>
              <a:rPr lang="en-US" sz="3000" dirty="0" smtClean="0"/>
              <a:t>with </a:t>
            </a:r>
            <a:r>
              <a:rPr lang="en-US" sz="3000" dirty="0"/>
              <a:t>or without  serosa of the uterus </a:t>
            </a:r>
          </a:p>
          <a:p>
            <a:pPr lvl="1" algn="just"/>
            <a:r>
              <a:rPr lang="en-US" sz="3000" dirty="0"/>
              <a:t>with or without expulsion of the fetus and </a:t>
            </a:r>
            <a:r>
              <a:rPr lang="en-US" sz="3000" dirty="0" smtClean="0"/>
              <a:t>placenta</a:t>
            </a:r>
          </a:p>
          <a:p>
            <a:pPr lvl="1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It </a:t>
            </a:r>
            <a:r>
              <a:rPr lang="en-US" sz="3200" dirty="0">
                <a:solidFill>
                  <a:srgbClr val="002060"/>
                </a:solidFill>
              </a:rPr>
              <a:t>is a life threatening condition for both the mother and the </a:t>
            </a:r>
            <a:r>
              <a:rPr lang="en-US" sz="3200" dirty="0" smtClean="0">
                <a:solidFill>
                  <a:srgbClr val="002060"/>
                </a:solidFill>
              </a:rPr>
              <a:t>fetus.</a:t>
            </a:r>
            <a:endParaRPr lang="en-US" dirty="0"/>
          </a:p>
          <a:p>
            <a:pPr algn="just"/>
            <a:r>
              <a:rPr lang="en-US" sz="3200" dirty="0">
                <a:solidFill>
                  <a:srgbClr val="002060"/>
                </a:solidFill>
              </a:rPr>
              <a:t>It occur Usually during </a:t>
            </a:r>
            <a:r>
              <a:rPr lang="en-US" sz="3200" dirty="0" err="1" smtClean="0">
                <a:solidFill>
                  <a:srgbClr val="002060"/>
                </a:solidFill>
              </a:rPr>
              <a:t>labour</a:t>
            </a:r>
            <a:r>
              <a:rPr lang="en-US" sz="3200" dirty="0" smtClean="0">
                <a:solidFill>
                  <a:srgbClr val="002060"/>
                </a:solidFill>
              </a:rPr>
              <a:t>, </a:t>
            </a:r>
            <a:r>
              <a:rPr lang="en-US" sz="3200" dirty="0">
                <a:solidFill>
                  <a:srgbClr val="002060"/>
                </a:solidFill>
              </a:rPr>
              <a:t>occasionally happen during later weeks of pregnancy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501" y="0"/>
            <a:ext cx="2447499" cy="183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09" y="5034640"/>
            <a:ext cx="2619191" cy="18233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399" y="1"/>
            <a:ext cx="9467410" cy="863600"/>
          </a:xfrm>
          <a:solidFill>
            <a:schemeClr val="tx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80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777875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3300"/>
            <a:ext cx="10957560" cy="4881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It allows </a:t>
            </a:r>
            <a:r>
              <a:rPr lang="en-US" sz="3200" u="sng" dirty="0">
                <a:solidFill>
                  <a:srgbClr val="FF0000"/>
                </a:solidFill>
              </a:rPr>
              <a:t>clear </a:t>
            </a:r>
            <a:r>
              <a:rPr lang="en-US" sz="3200" u="sng" dirty="0" smtClean="0">
                <a:solidFill>
                  <a:srgbClr val="FF0000"/>
                </a:solidFill>
              </a:rPr>
              <a:t>visualization </a:t>
            </a:r>
            <a:r>
              <a:rPr lang="en-US" sz="3200" dirty="0"/>
              <a:t>of the uterine wall</a:t>
            </a:r>
            <a:r>
              <a:rPr lang="en-US" sz="3200" dirty="0" smtClean="0"/>
              <a:t>;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>
                <a:solidFill>
                  <a:srgbClr val="002060"/>
                </a:solidFill>
              </a:rPr>
              <a:t>therefore, it helps to diagnose both ante-partum uterine rupture in patients with indeterminate ultrasound evidence</a:t>
            </a:r>
            <a:r>
              <a:rPr lang="en-US" sz="3200" dirty="0"/>
              <a:t>, </a:t>
            </a:r>
            <a:endParaRPr lang="en-US" sz="3200" dirty="0" smtClean="0"/>
          </a:p>
          <a:p>
            <a:pPr algn="just"/>
            <a:r>
              <a:rPr lang="en-US" sz="3200" u="sng" dirty="0" smtClean="0">
                <a:solidFill>
                  <a:srgbClr val="C00000"/>
                </a:solidFill>
              </a:rPr>
              <a:t>showing </a:t>
            </a:r>
            <a:r>
              <a:rPr lang="en-US" sz="3200" u="sng" dirty="0">
                <a:solidFill>
                  <a:srgbClr val="C00000"/>
                </a:solidFill>
              </a:rPr>
              <a:t>the tear itself </a:t>
            </a:r>
            <a:r>
              <a:rPr lang="en-US" sz="3200" u="sng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dirty="0"/>
              <a:t>other uterine wall defects including uterine dehiscence (separation of the myometrium with preservation of the overlying peritoneum and internal </a:t>
            </a:r>
            <a:r>
              <a:rPr lang="en-US" sz="3200" dirty="0" smtClean="0"/>
              <a:t>fetal </a:t>
            </a:r>
            <a:r>
              <a:rPr lang="en-US" sz="3200" dirty="0"/>
              <a:t>membranes) </a:t>
            </a:r>
            <a:r>
              <a:rPr lang="en-US" sz="3200" dirty="0" smtClean="0"/>
              <a:t>and </a:t>
            </a:r>
          </a:p>
          <a:p>
            <a:pPr algn="just"/>
            <a:r>
              <a:rPr lang="en-US" sz="3200" u="sng" dirty="0" smtClean="0">
                <a:solidFill>
                  <a:srgbClr val="C00000"/>
                </a:solidFill>
              </a:rPr>
              <a:t>uterine </a:t>
            </a:r>
            <a:r>
              <a:rPr lang="en-US" sz="3200" u="sng" dirty="0" err="1">
                <a:solidFill>
                  <a:srgbClr val="C00000"/>
                </a:solidFill>
              </a:rPr>
              <a:t>sacculation</a:t>
            </a:r>
            <a:r>
              <a:rPr lang="en-US" sz="3200" u="sng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(uterine wall ballooning because of a functional weakening of the myometrium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1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808355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Intrauterine </a:t>
            </a:r>
            <a:r>
              <a:rPr lang="en-US" dirty="0" smtClean="0">
                <a:solidFill>
                  <a:srgbClr val="FFFF00"/>
                </a:solidFill>
              </a:rPr>
              <a:t>Pressure Catheters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They are sometimes used but may fail to show loss of uterine tone or </a:t>
            </a:r>
          </a:p>
          <a:p>
            <a:pPr algn="just"/>
            <a:r>
              <a:rPr lang="en-US" sz="3600" dirty="0" smtClean="0"/>
              <a:t>Loss of contractile patterns following uterine rupture.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08355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Differential Diagnosis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099820"/>
            <a:ext cx="10881360" cy="483584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600" u="sng" dirty="0" err="1" smtClean="0">
                <a:solidFill>
                  <a:srgbClr val="002060"/>
                </a:solidFill>
              </a:rPr>
              <a:t>Abruptio</a:t>
            </a:r>
            <a:r>
              <a:rPr lang="en-US" sz="3600" u="sng" dirty="0" smtClean="0">
                <a:solidFill>
                  <a:srgbClr val="002060"/>
                </a:solidFill>
              </a:rPr>
              <a:t> </a:t>
            </a:r>
            <a:r>
              <a:rPr lang="en-US" sz="3600" u="sng" dirty="0">
                <a:solidFill>
                  <a:srgbClr val="002060"/>
                </a:solidFill>
              </a:rPr>
              <a:t>Placentae </a:t>
            </a:r>
            <a:r>
              <a:rPr lang="en-US" sz="3600" b="1" dirty="0"/>
              <a:t>(Similar presentation)</a:t>
            </a:r>
            <a:endParaRPr lang="en-US" sz="3600" dirty="0" smtClean="0"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C00000"/>
                </a:solidFill>
              </a:rPr>
              <a:t>Hepatic Rupture </a:t>
            </a:r>
            <a:r>
              <a:rPr lang="en-US" sz="3600" dirty="0"/>
              <a:t>in severe pre eclampsia (Look for other signs of pre-eclampsia)</a:t>
            </a:r>
            <a:endParaRPr lang="en-US" sz="3600" dirty="0" smtClean="0"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Chorioamnionitis</a:t>
            </a:r>
            <a:r>
              <a:rPr lang="en-US" sz="3600" dirty="0"/>
              <a:t> (Look for fever, PROM, Tender </a:t>
            </a:r>
            <a:r>
              <a:rPr lang="en-US" sz="3600" dirty="0" smtClean="0"/>
              <a:t>uterus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 smtClean="0"/>
              <a:t>Disturbed </a:t>
            </a:r>
            <a:r>
              <a:rPr lang="en-US" sz="3600" dirty="0" smtClean="0"/>
              <a:t>advanced </a:t>
            </a:r>
            <a:r>
              <a:rPr lang="en-US" sz="3600" dirty="0" err="1" smtClean="0"/>
              <a:t>extrauterine</a:t>
            </a:r>
            <a:r>
              <a:rPr lang="en-US" sz="3600" dirty="0" smtClean="0"/>
              <a:t> </a:t>
            </a:r>
            <a:r>
              <a:rPr lang="en-US" sz="3600" dirty="0" smtClean="0"/>
              <a:t>pregnancy.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causes of acute abdomen.</a:t>
            </a:r>
          </a:p>
          <a:p>
            <a:pPr algn="just">
              <a:buNone/>
            </a:pPr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8" y="217805"/>
            <a:ext cx="10896600" cy="772795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Treatments of Threatening Uterine Rupture</a:t>
            </a:r>
            <a:endParaRPr lang="en-US" sz="4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8" y="1402080"/>
            <a:ext cx="11194472" cy="4899574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Whenever a threatening uterus rupture is seen,</a:t>
            </a:r>
          </a:p>
          <a:p>
            <a:pPr algn="just"/>
            <a:r>
              <a:rPr lang="en-US" sz="3600" dirty="0" smtClean="0"/>
              <a:t> </a:t>
            </a:r>
            <a:r>
              <a:rPr lang="en-US" sz="3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immediate Caesarean section </a:t>
            </a:r>
            <a:r>
              <a:rPr lang="en-US" sz="3600" dirty="0" smtClean="0"/>
              <a:t>must be done!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68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3" y="2234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Managements of Uterine Rupture 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54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Intensive resuscitation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5134"/>
            <a:ext cx="12192000" cy="5593484"/>
          </a:xfrm>
        </p:spPr>
        <p:txBody>
          <a:bodyPr>
            <a:normAutofit/>
          </a:bodyPr>
          <a:lstStyle/>
          <a:p>
            <a:pPr lvl="0" algn="just"/>
            <a:r>
              <a:rPr lang="en-US" sz="3200" b="1" u="sng" dirty="0" smtClean="0">
                <a:solidFill>
                  <a:srgbClr val="002060"/>
                </a:solidFill>
              </a:rPr>
              <a:t>Correct hypovolemia from:</a:t>
            </a:r>
          </a:p>
          <a:p>
            <a:pPr marL="457200" lvl="1" indent="0" algn="just">
              <a:buNone/>
            </a:pPr>
            <a:r>
              <a:rPr lang="en-US" sz="3200" dirty="0" smtClean="0"/>
              <a:t>Hemorrhage        Sepsis        Dehydration</a:t>
            </a:r>
          </a:p>
          <a:p>
            <a:pPr lvl="0" algn="just"/>
            <a:r>
              <a:rPr lang="en-US" sz="3200" dirty="0" smtClean="0"/>
              <a:t> </a:t>
            </a:r>
            <a:r>
              <a:rPr lang="en-US" sz="3200" b="1" u="sng" dirty="0">
                <a:solidFill>
                  <a:srgbClr val="002060"/>
                </a:solidFill>
              </a:rPr>
              <a:t>Intravenous broad spectrum </a:t>
            </a:r>
            <a:r>
              <a:rPr lang="en-US" sz="3200" b="1" u="sng" dirty="0" smtClean="0">
                <a:solidFill>
                  <a:srgbClr val="002060"/>
                </a:solidFill>
              </a:rPr>
              <a:t>antibiotics:</a:t>
            </a:r>
            <a:endParaRPr lang="en-US" sz="3200" b="1" u="sng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r>
              <a:rPr lang="en-US" sz="3200" dirty="0"/>
              <a:t>Cephalosporin + Metronidazole combination </a:t>
            </a:r>
          </a:p>
          <a:p>
            <a:pPr lvl="0" algn="just"/>
            <a:r>
              <a:rPr lang="en-US" sz="3200" b="1" u="sng" dirty="0">
                <a:solidFill>
                  <a:srgbClr val="002060"/>
                </a:solidFill>
              </a:rPr>
              <a:t>Monitor to ensure adequate fluid and blood replacement </a:t>
            </a:r>
          </a:p>
          <a:p>
            <a:pPr lvl="0" algn="just"/>
            <a:r>
              <a:rPr lang="en-US" sz="3200" b="1" u="sng" dirty="0">
                <a:solidFill>
                  <a:srgbClr val="002060"/>
                </a:solidFill>
              </a:rPr>
              <a:t>Blood volume expansion may worsen </a:t>
            </a:r>
            <a:r>
              <a:rPr lang="en-US" sz="3200" dirty="0" smtClean="0"/>
              <a:t>the bleeding from damaged vessel.</a:t>
            </a:r>
          </a:p>
          <a:p>
            <a:pPr lvl="0" algn="just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" y="4892040"/>
            <a:ext cx="11841480" cy="124968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So the laparotomy  should not be delay, once patient condition has improved </a:t>
            </a:r>
          </a:p>
        </p:txBody>
      </p:sp>
    </p:spTree>
    <p:extLst>
      <p:ext uri="{BB962C8B-B14F-4D97-AF65-F5344CB8AC3E}">
        <p14:creationId xmlns:p14="http://schemas.microsoft.com/office/powerpoint/2010/main" val="29355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074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exploratory laparotomy with cesarean delivery </a:t>
            </a:r>
            <a:endParaRPr lang="en-US" sz="3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0745"/>
            <a:ext cx="12192000" cy="553529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Several studies have shown that delivery of the fetus within 10-37 minutes of uterine rupture is necessary to prevent serious fetal morbidity and mortality.</a:t>
            </a:r>
          </a:p>
          <a:p>
            <a:pPr marL="0" indent="0">
              <a:buNone/>
            </a:pP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ypes of surgical treatment depends on </a:t>
            </a:r>
          </a:p>
          <a:p>
            <a:pPr marL="0" indent="0">
              <a:buNone/>
            </a:pPr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uterine rupture </a:t>
            </a:r>
            <a:r>
              <a:rPr lang="en-US" sz="3200" dirty="0" smtClean="0"/>
              <a:t>: 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Extent of uterine rupture</a:t>
            </a:r>
          </a:p>
          <a:p>
            <a:r>
              <a:rPr lang="en-US" sz="3200" dirty="0" smtClean="0"/>
              <a:t>Degree of hemorrhage 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High parity</a:t>
            </a:r>
          </a:p>
          <a:p>
            <a:r>
              <a:rPr lang="en-US" sz="3200" dirty="0" smtClean="0"/>
              <a:t>Edges </a:t>
            </a:r>
            <a:r>
              <a:rPr lang="en-US" sz="3200" dirty="0"/>
              <a:t>of rupture are ragged and </a:t>
            </a:r>
            <a:r>
              <a:rPr lang="en-US" sz="3200" dirty="0" smtClean="0"/>
              <a:t>irregular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General condition of the mother</a:t>
            </a:r>
          </a:p>
          <a:p>
            <a:r>
              <a:rPr lang="en-US" sz="3200" dirty="0" smtClean="0"/>
              <a:t>Mother's desire for future childbearing.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4" y="1139824"/>
            <a:ext cx="11485418" cy="553529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Surgery</a:t>
            </a:r>
          </a:p>
          <a:p>
            <a:pPr algn="just"/>
            <a:r>
              <a:rPr lang="en-US" sz="3200" dirty="0" smtClean="0">
                <a:solidFill>
                  <a:srgbClr val="002060"/>
                </a:solidFill>
              </a:rPr>
              <a:t> Repair of uterus without  tubal ligation </a:t>
            </a:r>
          </a:p>
          <a:p>
            <a:pPr algn="just"/>
            <a:r>
              <a:rPr lang="en-US" sz="3200" dirty="0" smtClean="0">
                <a:solidFill>
                  <a:srgbClr val="002060"/>
                </a:solidFill>
              </a:rPr>
              <a:t>Repair of uterus with tubal ligation  </a:t>
            </a:r>
          </a:p>
          <a:p>
            <a:pPr algn="just"/>
            <a:r>
              <a:rPr lang="en-US" sz="3200" dirty="0" smtClean="0">
                <a:solidFill>
                  <a:srgbClr val="002060"/>
                </a:solidFill>
              </a:rPr>
              <a:t>Removal of uterus (hysterectomy),</a:t>
            </a:r>
            <a:r>
              <a:rPr lang="en-US" altLang="en-US" sz="3200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</a:rPr>
              <a:t>Total or Sub-total ( no cervical injury )</a:t>
            </a:r>
            <a:endParaRPr lang="en-US" altLang="en-US" sz="3200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dirty="0" smtClean="0">
                <a:solidFill>
                  <a:srgbClr val="7030A0"/>
                </a:solidFill>
              </a:rPr>
              <a:t>in </a:t>
            </a:r>
            <a:r>
              <a:rPr lang="en-US" sz="3200" dirty="0">
                <a:solidFill>
                  <a:srgbClr val="7030A0"/>
                </a:solidFill>
              </a:rPr>
              <a:t>cases of lateral rupture involving lower uterine segment and uterine artery where </a:t>
            </a:r>
            <a:r>
              <a:rPr lang="en-US" sz="3200" dirty="0" smtClean="0">
                <a:solidFill>
                  <a:srgbClr val="7030A0"/>
                </a:solidFill>
              </a:rPr>
              <a:t>hemorrhage </a:t>
            </a:r>
            <a:r>
              <a:rPr lang="en-US" sz="3200" dirty="0">
                <a:solidFill>
                  <a:srgbClr val="7030A0"/>
                </a:solidFill>
              </a:rPr>
              <a:t>and </a:t>
            </a:r>
            <a:r>
              <a:rPr lang="en-US" sz="3200" dirty="0" smtClean="0">
                <a:solidFill>
                  <a:srgbClr val="7030A0"/>
                </a:solidFill>
              </a:rPr>
              <a:t>hematoma </a:t>
            </a:r>
            <a:r>
              <a:rPr lang="en-US" sz="3200" dirty="0">
                <a:solidFill>
                  <a:srgbClr val="7030A0"/>
                </a:solidFill>
              </a:rPr>
              <a:t>obscure the operative field, ligation of the ipsilateral hypogastric artery to stop bleeding may be needed.</a:t>
            </a:r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074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exploratory laparotomy with cesarean delivery </a:t>
            </a:r>
            <a:endParaRPr lang="en-US" sz="3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1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660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Conservative surgical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06780"/>
            <a:ext cx="11567160" cy="4774883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I</a:t>
            </a:r>
            <a:r>
              <a:rPr lang="en-US" sz="3200" b="1" u="sng" dirty="0" smtClean="0">
                <a:solidFill>
                  <a:srgbClr val="FF0000"/>
                </a:solidFill>
              </a:rPr>
              <a:t>nvolving </a:t>
            </a:r>
            <a:r>
              <a:rPr lang="en-US" sz="3200" b="1" u="sng" dirty="0">
                <a:solidFill>
                  <a:srgbClr val="FF0000"/>
                </a:solidFill>
              </a:rPr>
              <a:t>uterine repair </a:t>
            </a:r>
            <a:r>
              <a:rPr lang="en-US" sz="3200" dirty="0"/>
              <a:t>should be reserved for women who have </a:t>
            </a:r>
            <a:r>
              <a:rPr lang="en-US" sz="3200" i="1" u="sng" dirty="0">
                <a:solidFill>
                  <a:srgbClr val="002060"/>
                </a:solidFill>
              </a:rPr>
              <a:t>the following findings: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/>
              <a:t>Desire for future childbearing </a:t>
            </a:r>
            <a:r>
              <a:rPr lang="en-US" dirty="0" smtClean="0"/>
              <a:t>(the patient did not complete her family )</a:t>
            </a:r>
            <a:endParaRPr lang="en-US" sz="32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</a:rPr>
              <a:t>Low </a:t>
            </a:r>
            <a:r>
              <a:rPr lang="en-US" sz="3200" dirty="0">
                <a:solidFill>
                  <a:srgbClr val="002060"/>
                </a:solidFill>
              </a:rPr>
              <a:t>transverse uterine rupture 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No </a:t>
            </a:r>
            <a:r>
              <a:rPr lang="en-US" sz="3200" dirty="0"/>
              <a:t>extension of the tear to the broad ligament, cervix, or </a:t>
            </a:r>
            <a:r>
              <a:rPr lang="en-US" sz="3200" dirty="0" err="1"/>
              <a:t>paracolpos</a:t>
            </a:r>
            <a:r>
              <a:rPr lang="en-US" sz="3200" dirty="0"/>
              <a:t> </a:t>
            </a:r>
            <a:endParaRPr lang="en-US" sz="32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Easily </a:t>
            </a:r>
            <a:r>
              <a:rPr lang="en-US" sz="3200" dirty="0"/>
              <a:t>controllable uterine hemorrhage </a:t>
            </a:r>
            <a:endParaRPr lang="en-US" sz="32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</a:rPr>
              <a:t>Good </a:t>
            </a:r>
            <a:r>
              <a:rPr lang="en-US" sz="3200" dirty="0">
                <a:solidFill>
                  <a:srgbClr val="002060"/>
                </a:solidFill>
              </a:rPr>
              <a:t>general condition 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FF0000"/>
                </a:solidFill>
              </a:rPr>
              <a:t>No </a:t>
            </a:r>
            <a:r>
              <a:rPr lang="en-US" sz="3200" dirty="0">
                <a:solidFill>
                  <a:srgbClr val="FF0000"/>
                </a:solidFill>
              </a:rPr>
              <a:t>clinical or laboratory evidence of an evolving coagulopathy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0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100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Surgical Management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782321"/>
            <a:ext cx="11628120" cy="5003357"/>
          </a:xfrm>
          <a:solidFill>
            <a:srgbClr val="FF4B4B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Hysterectomy should be considered the treatment of choice when intractable uterine bleeding occurs or when the uterine rupture sites are multiple, longitudinal, or low lying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i="1" dirty="0" smtClean="0"/>
              <a:t>Exploration of the other viscera </a:t>
            </a:r>
            <a:r>
              <a:rPr lang="en-US" sz="3600" dirty="0" smtClean="0"/>
              <a:t>mainly the bladder.</a:t>
            </a:r>
          </a:p>
          <a:p>
            <a:r>
              <a:rPr lang="en-US" sz="3600" dirty="0" smtClean="0"/>
              <a:t> </a:t>
            </a:r>
            <a:r>
              <a:rPr lang="en-US" sz="3600" i="1" dirty="0" smtClean="0"/>
              <a:t>Internal iliac artery ligation </a:t>
            </a:r>
            <a:r>
              <a:rPr lang="en-US" sz="3600" dirty="0" smtClean="0"/>
              <a:t>may be needed in case of broad ligament </a:t>
            </a:r>
            <a:r>
              <a:rPr lang="en-US" sz="3600" dirty="0" err="1" smtClean="0"/>
              <a:t>haematoma</a:t>
            </a:r>
            <a:r>
              <a:rPr lang="en-US" sz="3600" dirty="0" smtClean="0"/>
              <a:t> as the uterine artery is usually retracted and difficult to be identified.</a:t>
            </a:r>
          </a:p>
          <a:p>
            <a:r>
              <a:rPr lang="en-US" sz="3600" i="1" dirty="0" smtClean="0"/>
              <a:t> Vaginal repair: </a:t>
            </a:r>
            <a:r>
              <a:rPr lang="en-US" sz="3600" dirty="0" smtClean="0"/>
              <a:t>may be amenable if there is slight extension of a cervical tear with accessible apex.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70164"/>
            <a:ext cx="10485120" cy="1055399"/>
          </a:xfrm>
          <a:solidFill>
            <a:schemeClr val="tx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Incidence </a:t>
            </a:r>
            <a:r>
              <a:rPr lang="en-US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Uterus Rupture </a:t>
            </a:r>
            <a:endParaRPr lang="en-US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1825625"/>
            <a:ext cx="1184148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0.05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all pregnancies 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previous lower segment caesarean section(LSCS) 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5% after classical caesarean section 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 </a:t>
            </a:r>
            <a:r>
              <a:rPr lang="en-US" sz="32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dehiscence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an incidence of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0.6%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pregnancies with previous C/S and has a more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favorable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 for both mother and fetus than does uterine rupture</a:t>
            </a:r>
          </a:p>
        </p:txBody>
      </p:sp>
    </p:spTree>
    <p:extLst>
      <p:ext uri="{BB962C8B-B14F-4D97-AF65-F5344CB8AC3E}">
        <p14:creationId xmlns:p14="http://schemas.microsoft.com/office/powerpoint/2010/main" val="95610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15900"/>
            <a:ext cx="11142980" cy="670560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Complications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990600"/>
            <a:ext cx="11292840" cy="4957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 smtClean="0"/>
              <a:t>A) Maternal:</a:t>
            </a:r>
          </a:p>
          <a:p>
            <a:pPr algn="just"/>
            <a:r>
              <a:rPr lang="en-US" sz="3200" dirty="0" smtClean="0">
                <a:solidFill>
                  <a:srgbClr val="002060"/>
                </a:solidFill>
              </a:rPr>
              <a:t>Postoperative infection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Damage to </a:t>
            </a:r>
            <a:r>
              <a:rPr lang="en-US" sz="3200" dirty="0" err="1" smtClean="0"/>
              <a:t>ureter</a:t>
            </a:r>
            <a:r>
              <a:rPr lang="en-US" sz="3200" dirty="0" smtClean="0"/>
              <a:t> , bladder or visceral injury.</a:t>
            </a:r>
          </a:p>
          <a:p>
            <a:pPr algn="just"/>
            <a:r>
              <a:rPr lang="en-US" sz="3200" dirty="0" smtClean="0">
                <a:solidFill>
                  <a:srgbClr val="7030A0"/>
                </a:solidFill>
              </a:rPr>
              <a:t>Amniotic fluid embolus.</a:t>
            </a:r>
          </a:p>
          <a:p>
            <a:pPr algn="just"/>
            <a:r>
              <a:rPr lang="en-US" sz="3200" dirty="0" smtClean="0"/>
              <a:t>Massive maternal hemorrhage</a:t>
            </a:r>
          </a:p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Disseminated intravascular coagulation (DIC).</a:t>
            </a:r>
          </a:p>
          <a:p>
            <a:pPr algn="just"/>
            <a:r>
              <a:rPr lang="en-US" sz="3200" dirty="0" smtClean="0"/>
              <a:t>Pituitary failure</a:t>
            </a:r>
          </a:p>
          <a:p>
            <a:pPr algn="just"/>
            <a:r>
              <a:rPr lang="en-US" sz="3200" dirty="0" smtClean="0"/>
              <a:t>Paralytic  </a:t>
            </a:r>
            <a:r>
              <a:rPr lang="en-US" sz="3200" dirty="0" err="1" smtClean="0"/>
              <a:t>ileus</a:t>
            </a:r>
            <a:endParaRPr lang="en-US" sz="3200" dirty="0" smtClean="0"/>
          </a:p>
          <a:p>
            <a:r>
              <a:rPr lang="en-US" sz="3200" b="1" dirty="0" smtClean="0"/>
              <a:t>B) </a:t>
            </a:r>
            <a:r>
              <a:rPr lang="en-US" sz="3200" b="1" dirty="0" err="1" smtClean="0"/>
              <a:t>Foetal</a:t>
            </a:r>
            <a:r>
              <a:rPr lang="en-US" sz="3200" b="1" dirty="0" smtClean="0"/>
              <a:t> :</a:t>
            </a:r>
            <a:endParaRPr lang="en-US" sz="3200" dirty="0" smtClean="0"/>
          </a:p>
          <a:p>
            <a:r>
              <a:rPr lang="en-US" sz="3200" dirty="0" smtClean="0"/>
              <a:t>Death due to asphyxia from detachment of the placenta</a:t>
            </a:r>
          </a:p>
          <a:p>
            <a:pPr algn="just"/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53749"/>
            <a:ext cx="10515600" cy="81943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US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Preventive measures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740" y="825386"/>
            <a:ext cx="11719560" cy="534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Antenatal care </a:t>
            </a:r>
          </a:p>
          <a:p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risk cases  </a:t>
            </a:r>
            <a:r>
              <a:rPr lang="en-US" sz="2000" dirty="0" smtClean="0"/>
              <a:t>Early detection of causes of obstructed </a:t>
            </a:r>
            <a:r>
              <a:rPr lang="en-US" sz="2000" dirty="0" err="1" smtClean="0"/>
              <a:t>labour</a:t>
            </a:r>
            <a:r>
              <a:rPr lang="en-US" sz="2000" dirty="0" smtClean="0"/>
              <a:t> as contracted</a:t>
            </a:r>
            <a:r>
              <a:rPr lang="en-US" sz="1200" dirty="0" smtClean="0"/>
              <a:t> </a:t>
            </a:r>
            <a:r>
              <a:rPr lang="en-US" sz="2000" dirty="0" smtClean="0"/>
              <a:t>pelvis and </a:t>
            </a:r>
            <a:r>
              <a:rPr lang="en-US" sz="2000" dirty="0" err="1" smtClean="0"/>
              <a:t>malpresentations</a:t>
            </a:r>
            <a:r>
              <a:rPr lang="en-US" sz="2000" dirty="0" smtClean="0"/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use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Oxytocics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Previous caesarean section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NOTE!!!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During trial of scar watch out for…….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Fetal heart abnormalities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Maternal tachycardia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Vague abdominal pain in between contractions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Suprapubic tenderness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Vaginal bleeding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Bladder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tenesmus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5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094"/>
            <a:ext cx="9474200" cy="777875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Counselling for future pregnancies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3202"/>
            <a:ext cx="12085319" cy="5302539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 smtClean="0">
                <a:solidFill>
                  <a:srgbClr val="002060"/>
                </a:solidFill>
              </a:rPr>
              <a:t>If </a:t>
            </a:r>
            <a:r>
              <a:rPr lang="en-US" sz="3200" b="1" u="sng" dirty="0">
                <a:solidFill>
                  <a:srgbClr val="002060"/>
                </a:solidFill>
              </a:rPr>
              <a:t>tubal ligation was not performed </a:t>
            </a:r>
            <a:r>
              <a:rPr lang="en-US" sz="3200" dirty="0"/>
              <a:t>at the time of laparotomy, explain the increased risk of rupture with subsequent pregnancies, and discuss the option of permanent contraception </a:t>
            </a:r>
          </a:p>
          <a:p>
            <a:pPr algn="just"/>
            <a:r>
              <a:rPr lang="en-US" sz="3200" b="1" u="sng" dirty="0">
                <a:solidFill>
                  <a:srgbClr val="002060"/>
                </a:solidFill>
              </a:rPr>
              <a:t>If the defect is confined to the lower segment </a:t>
            </a:r>
            <a:r>
              <a:rPr lang="en-US" sz="3200" dirty="0"/>
              <a:t>the risk of rupture in a subsequent pregnancy is similar to that of someone with a previous caesarean section </a:t>
            </a:r>
          </a:p>
          <a:p>
            <a:pPr algn="just"/>
            <a:r>
              <a:rPr lang="en-US" sz="3200" b="1" u="sng" dirty="0">
                <a:solidFill>
                  <a:srgbClr val="002060"/>
                </a:solidFill>
              </a:rPr>
              <a:t>If there are extensive tears </a:t>
            </a:r>
            <a:r>
              <a:rPr lang="en-US" sz="3200" dirty="0"/>
              <a:t>involving the upper segment, future pregnancy may be contraindicated </a:t>
            </a:r>
          </a:p>
          <a:p>
            <a:pPr algn="just"/>
            <a:r>
              <a:rPr lang="en-US" sz="3200" b="1" u="sng" dirty="0">
                <a:solidFill>
                  <a:srgbClr val="002060"/>
                </a:solidFill>
              </a:rPr>
              <a:t>Women with a history of uterine rupture </a:t>
            </a:r>
            <a:r>
              <a:rPr lang="en-US" sz="3200" dirty="0"/>
              <a:t>should have a planned elective caesarean section (37 to 38 weeks’ gestation) in their next pregnancy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9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1"/>
            <a:ext cx="10515600" cy="66040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0401"/>
            <a:ext cx="12191999" cy="5964382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Uterine rupture is a rare but often catastrophic obstetric complication with an overall incidence of (0.07%). pregnancies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modern industrialized countries, the uterine rupture rate during pregnancy for a woman with a normal, unscarred uterus is (0.012%). pregnancies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The vast majority of uterine ruptures occur in women who have uterine scars, most of which are the result of previous cesarean deliveries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 single cesarean scar increases the overall rupture rate to 0.5%, with the rate for women with 2 or more cesarean scars increasing to 2%. </a:t>
            </a:r>
          </a:p>
          <a:p>
            <a:pPr algn="just"/>
            <a:r>
              <a:rPr lang="en-US" dirty="0" smtClean="0"/>
              <a:t>Other subgroups of women who are at </a:t>
            </a:r>
            <a:r>
              <a:rPr lang="en-US" b="1" dirty="0" smtClean="0">
                <a:solidFill>
                  <a:srgbClr val="C00000"/>
                </a:solidFill>
              </a:rPr>
              <a:t>increased risk for uterine rupture </a:t>
            </a:r>
            <a:r>
              <a:rPr lang="en-US" dirty="0" smtClean="0"/>
              <a:t>are those who have a previous single-layer </a:t>
            </a:r>
            <a:r>
              <a:rPr lang="en-US" dirty="0" err="1" smtClean="0"/>
              <a:t>hysterotomy</a:t>
            </a:r>
            <a:r>
              <a:rPr lang="en-US" dirty="0" smtClean="0"/>
              <a:t> closure, a short inter-pregnancy interval after a previous cesarean delivery,  a congenital uterine anomaly, </a:t>
            </a:r>
            <a:r>
              <a:rPr lang="en-US" dirty="0" err="1" smtClean="0"/>
              <a:t>Macrosomic</a:t>
            </a:r>
            <a:r>
              <a:rPr lang="en-US" dirty="0" smtClean="0"/>
              <a:t> fetus, prostaglandin exposure, and  a failed previous trial of a vaginal delivery</a:t>
            </a:r>
          </a:p>
        </p:txBody>
      </p:sp>
    </p:spTree>
    <p:extLst>
      <p:ext uri="{BB962C8B-B14F-4D97-AF65-F5344CB8AC3E}">
        <p14:creationId xmlns:p14="http://schemas.microsoft.com/office/powerpoint/2010/main" val="812401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0"/>
            <a:ext cx="10515600" cy="802813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2813"/>
            <a:ext cx="12191999" cy="596438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000" dirty="0" smtClean="0"/>
              <a:t>. </a:t>
            </a:r>
            <a:r>
              <a:rPr lang="en-US" sz="3000" b="1" u="sng" dirty="0" smtClean="0">
                <a:solidFill>
                  <a:srgbClr val="C00000"/>
                </a:solidFill>
              </a:rPr>
              <a:t>Surgical </a:t>
            </a:r>
            <a:r>
              <a:rPr lang="en-US" sz="3000" b="1" u="sng" dirty="0">
                <a:solidFill>
                  <a:srgbClr val="C00000"/>
                </a:solidFill>
              </a:rPr>
              <a:t>intervention</a:t>
            </a:r>
            <a:r>
              <a:rPr lang="en-US" sz="3000" dirty="0"/>
              <a:t> after uterine rupture in less than 10-37 minutes is essential to minimize the risk of permanent perinatal injury to the fetus. </a:t>
            </a:r>
          </a:p>
          <a:p>
            <a:pPr algn="just"/>
            <a:r>
              <a:rPr lang="en-US" sz="3000" dirty="0"/>
              <a:t>However, delivery within this time cannot always prevent severe hypoxia and metabolic acidosis in the fetus or serious neonatal consequences. </a:t>
            </a:r>
          </a:p>
          <a:p>
            <a:pPr algn="just"/>
            <a:r>
              <a:rPr lang="en-US" sz="3000" dirty="0">
                <a:solidFill>
                  <a:srgbClr val="002060"/>
                </a:solidFill>
              </a:rPr>
              <a:t>The most consistent early indicator of uterine rupture is the onset of a prolonged, persistent, and profound fetal bradycardia.</a:t>
            </a:r>
          </a:p>
          <a:p>
            <a:pPr algn="just"/>
            <a:r>
              <a:rPr lang="en-US" sz="3000" dirty="0"/>
              <a:t> </a:t>
            </a:r>
            <a:r>
              <a:rPr lang="en-US" sz="3000" b="1" u="sng" dirty="0">
                <a:solidFill>
                  <a:srgbClr val="002060"/>
                </a:solidFill>
              </a:rPr>
              <a:t>Other signs and symptoms of uterine rupture</a:t>
            </a:r>
            <a:r>
              <a:rPr lang="en-US" sz="3000" dirty="0"/>
              <a:t>, such as abdominal pain, abnormal progress in labor, and vaginal bleeding, are less consistent and less valuable than bradycardia in establishing the appropriate diagnosis. </a:t>
            </a:r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000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0"/>
            <a:ext cx="10515600" cy="802813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2813"/>
            <a:ext cx="12191999" cy="5964382"/>
          </a:xfrm>
        </p:spPr>
        <p:txBody>
          <a:bodyPr>
            <a:noAutofit/>
          </a:bodyPr>
          <a:lstStyle/>
          <a:p>
            <a:pPr algn="just"/>
            <a:r>
              <a:rPr lang="en-US" sz="3000" b="1" u="sng" dirty="0" smtClean="0">
                <a:solidFill>
                  <a:srgbClr val="002060"/>
                </a:solidFill>
              </a:rPr>
              <a:t>The </a:t>
            </a:r>
            <a:r>
              <a:rPr lang="en-US" sz="3000" b="1" u="sng" dirty="0">
                <a:solidFill>
                  <a:srgbClr val="002060"/>
                </a:solidFill>
              </a:rPr>
              <a:t>general guideline that labor-and-delivery suites </a:t>
            </a:r>
            <a:r>
              <a:rPr lang="en-US" sz="3000" dirty="0"/>
              <a:t>should be able to start cesarean delivery within 20-30 minutes of a diagnosis of fetal distress is of minimal utility with respect to uterine rupture.</a:t>
            </a:r>
          </a:p>
          <a:p>
            <a:pPr algn="just"/>
            <a:r>
              <a:rPr lang="en-US" sz="3000" dirty="0"/>
              <a:t> In the </a:t>
            </a:r>
            <a:r>
              <a:rPr lang="en-US" sz="3000" b="1" u="sng" dirty="0">
                <a:solidFill>
                  <a:srgbClr val="002060"/>
                </a:solidFill>
              </a:rPr>
              <a:t>case of fetal or placental extrusion </a:t>
            </a:r>
            <a:r>
              <a:rPr lang="en-US" sz="3000" dirty="0"/>
              <a:t>through the uterine wall, irreversible fetal damage can be expected before that time; therefore, such a recommendation is of limited value in preventing major fetal and neonatal complications.</a:t>
            </a:r>
          </a:p>
          <a:p>
            <a:pPr algn="just"/>
            <a:r>
              <a:rPr lang="en-US" sz="3000" dirty="0"/>
              <a:t> However, action within this time may aid in </a:t>
            </a:r>
            <a:r>
              <a:rPr lang="en-US" sz="3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preventing maternal exsanguination and maternal death</a:t>
            </a:r>
            <a:r>
              <a:rPr lang="en-US" sz="3000" dirty="0"/>
              <a:t>, as long as proper supportive and resuscitation methods are available before definitive surgical intervention can be successfully initiated. </a:t>
            </a:r>
          </a:p>
          <a:p>
            <a:pPr algn="just"/>
            <a:endParaRPr lang="en-US" sz="3000" dirty="0"/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052379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1651" y="2068175"/>
            <a:ext cx="875250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533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3" y="248021"/>
            <a:ext cx="8701585" cy="710546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spc="300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Etiology</a:t>
            </a:r>
            <a:endParaRPr lang="en-US" sz="4800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06586"/>
            <a:ext cx="12039600" cy="56514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Scarred </a:t>
            </a:r>
            <a:r>
              <a:rPr lang="en-US" sz="3200" b="1" dirty="0">
                <a:solidFill>
                  <a:srgbClr val="FF0000"/>
                </a:solidFill>
              </a:rPr>
              <a:t>Uterus Rupture: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History of cesarean section , </a:t>
            </a:r>
            <a:r>
              <a:rPr lang="en-US" sz="2600" dirty="0" err="1" smtClean="0"/>
              <a:t>hysterotomy</a:t>
            </a:r>
            <a:r>
              <a:rPr lang="en-US" sz="2600" dirty="0" smtClean="0"/>
              <a:t>  , </a:t>
            </a:r>
            <a:r>
              <a:rPr lang="en-US" sz="2600" dirty="0" err="1" smtClean="0"/>
              <a:t>myomectomy</a:t>
            </a:r>
            <a:r>
              <a:rPr lang="en-US" sz="2600" dirty="0" smtClean="0"/>
              <a:t>  , excision of a uterine septum,  </a:t>
            </a:r>
            <a:r>
              <a:rPr lang="en-US" sz="2600" dirty="0" err="1" smtClean="0"/>
              <a:t>metroplasty</a:t>
            </a:r>
            <a:r>
              <a:rPr lang="en-US" sz="2600" dirty="0" smtClean="0"/>
              <a:t> , previous perforation of uterus  (D&amp;C, hysteroscopy, forceps delivery) </a:t>
            </a:r>
            <a:endParaRPr lang="en-US" sz="2600" dirty="0" smtClean="0">
              <a:effectLst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Unscarred Uterus Rupture: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1"/>
            <a:ext cx="2320636" cy="1305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8759" y="2104192"/>
            <a:ext cx="6797041" cy="4753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Traumatic/ iatrogenic rupture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u="sng" dirty="0">
                <a:solidFill>
                  <a:srgbClr val="002060"/>
                </a:solidFill>
                <a:latin typeface="Arial" panose="020B0604020202020204" pitchFamily="34" charset="0"/>
              </a:rPr>
              <a:t>Surgical intervention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Internal version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Forceps delivery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Forcible </a:t>
            </a:r>
            <a:r>
              <a:rPr lang="en-US" sz="2600" dirty="0">
                <a:solidFill>
                  <a:prstClr val="black"/>
                </a:solidFill>
              </a:rPr>
              <a:t>dilatation(cervical tear)</a:t>
            </a:r>
            <a:endParaRPr lang="en-US" altLang="en-US" sz="2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600" dirty="0" smtClean="0">
                <a:solidFill>
                  <a:prstClr val="black"/>
                </a:solidFill>
                <a:latin typeface="Arial" panose="020B0604020202020204" pitchFamily="34" charset="0"/>
              </a:rPr>
              <a:t>Manual </a:t>
            </a: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removal of placenta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Destructive </a:t>
            </a:r>
            <a:r>
              <a:rPr lang="en-US" altLang="en-US" sz="2600" dirty="0" smtClean="0">
                <a:solidFill>
                  <a:prstClr val="black"/>
                </a:solidFill>
                <a:latin typeface="Arial" panose="020B0604020202020204" pitchFamily="34" charset="0"/>
              </a:rPr>
              <a:t>operations. </a:t>
            </a:r>
            <a:endParaRPr lang="en-US" altLang="en-US" sz="2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u="sng" dirty="0">
                <a:solidFill>
                  <a:srgbClr val="002060"/>
                </a:solidFill>
                <a:latin typeface="Arial" panose="020B0604020202020204" pitchFamily="34" charset="0"/>
              </a:rPr>
              <a:t>Medical intervention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Uterine 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</a:rPr>
              <a:t>hyper-stimulation (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oxytocin with </a:t>
            </a:r>
            <a:r>
              <a:rPr lang="en-US" sz="2600" dirty="0" err="1">
                <a:solidFill>
                  <a:prstClr val="black"/>
                </a:solidFill>
                <a:latin typeface="Arial" panose="020B0604020202020204" pitchFamily="34" charset="0"/>
              </a:rPr>
              <a:t>pitocin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 induction or augmentation of labor)</a:t>
            </a: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3825240"/>
            <a:ext cx="4983480" cy="303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Spontaneous rupture 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Feto</a:t>
            </a:r>
            <a:r>
              <a:rPr lang="en-US" altLang="en-US" sz="2600" dirty="0" smtClean="0">
                <a:solidFill>
                  <a:prstClr val="black"/>
                </a:solidFill>
                <a:latin typeface="Arial" panose="020B0604020202020204" pitchFamily="34" charset="0"/>
              </a:rPr>
              <a:t>-pelvic </a:t>
            </a: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disproportion 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prstClr val="black"/>
                </a:solidFill>
                <a:latin typeface="Arial" panose="020B0604020202020204" pitchFamily="34" charset="0"/>
              </a:rPr>
              <a:t>Congenital </a:t>
            </a: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uterine anomalies 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prstClr val="black"/>
                </a:solidFill>
                <a:latin typeface="Arial" panose="020B0604020202020204" pitchFamily="34" charset="0"/>
              </a:rPr>
              <a:t>Soft </a:t>
            </a:r>
            <a:r>
              <a:rPr lang="en-US" altLang="en-US" sz="2600" dirty="0">
                <a:solidFill>
                  <a:prstClr val="black"/>
                </a:solidFill>
                <a:latin typeface="Arial" panose="020B0604020202020204" pitchFamily="34" charset="0"/>
              </a:rPr>
              <a:t>tissue obstruction </a:t>
            </a:r>
          </a:p>
        </p:txBody>
      </p:sp>
      <p:sp>
        <p:nvSpPr>
          <p:cNvPr id="9" name="Down Arrow 8"/>
          <p:cNvSpPr/>
          <p:nvPr/>
        </p:nvSpPr>
        <p:spPr>
          <a:xfrm>
            <a:off x="1905000" y="2865120"/>
            <a:ext cx="533400" cy="96012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274348">
            <a:off x="4433940" y="2895600"/>
            <a:ext cx="850204" cy="35052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7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1" y="1138237"/>
            <a:ext cx="11579629" cy="571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(A) During pregnancy</a:t>
            </a:r>
            <a:endParaRPr lang="en-US" sz="3200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(I) Spontaneous</a:t>
            </a:r>
            <a:r>
              <a:rPr lang="en-US" i="1" dirty="0" smtClean="0"/>
              <a:t>:</a:t>
            </a:r>
            <a:endParaRPr lang="en-US" dirty="0" smtClean="0"/>
          </a:p>
          <a:p>
            <a:pPr algn="just"/>
            <a:r>
              <a:rPr lang="en-US" dirty="0" smtClean="0"/>
              <a:t>Rupture of a uterine scar: e.g. previous C.S. especially upper segment, </a:t>
            </a:r>
            <a:r>
              <a:rPr lang="en-US" dirty="0" err="1" smtClean="0"/>
              <a:t>myomectomy</a:t>
            </a:r>
            <a:r>
              <a:rPr lang="en-US" dirty="0" smtClean="0"/>
              <a:t>, </a:t>
            </a:r>
            <a:r>
              <a:rPr lang="en-US" dirty="0" err="1" smtClean="0"/>
              <a:t>hysterotomy</a:t>
            </a:r>
            <a:r>
              <a:rPr lang="en-US" dirty="0" smtClean="0"/>
              <a:t>, </a:t>
            </a:r>
            <a:r>
              <a:rPr lang="en-US" dirty="0" err="1" smtClean="0"/>
              <a:t>uteroplasty</a:t>
            </a:r>
            <a:r>
              <a:rPr lang="en-US" dirty="0" smtClean="0"/>
              <a:t> or perforation.</a:t>
            </a:r>
            <a:r>
              <a:rPr lang="en-US" i="1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Abruptio</a:t>
            </a:r>
            <a:r>
              <a:rPr lang="en-US" dirty="0" smtClean="0"/>
              <a:t> placenta with severe concealed </a:t>
            </a:r>
            <a:r>
              <a:rPr lang="en-US" dirty="0" err="1" smtClean="0"/>
              <a:t>haemorrhage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Anterior </a:t>
            </a:r>
            <a:r>
              <a:rPr lang="en-US" dirty="0" err="1" smtClean="0"/>
              <a:t>sacculation</a:t>
            </a:r>
            <a:r>
              <a:rPr lang="en-US" dirty="0" smtClean="0"/>
              <a:t> in case of incarcerated </a:t>
            </a:r>
            <a:r>
              <a:rPr lang="en-US" dirty="0" err="1" smtClean="0"/>
              <a:t>retroverted</a:t>
            </a:r>
            <a:r>
              <a:rPr lang="en-US" dirty="0" smtClean="0"/>
              <a:t> gravid uterus or posterior </a:t>
            </a:r>
            <a:r>
              <a:rPr lang="en-US" dirty="0" err="1" smtClean="0"/>
              <a:t>sacculation</a:t>
            </a:r>
            <a:r>
              <a:rPr lang="en-US" dirty="0" smtClean="0"/>
              <a:t> due to previous </a:t>
            </a:r>
            <a:r>
              <a:rPr lang="en-US" dirty="0" err="1" smtClean="0"/>
              <a:t>ventrofixation</a:t>
            </a:r>
            <a:r>
              <a:rPr lang="en-US" dirty="0" smtClean="0"/>
              <a:t> of the uterus.</a:t>
            </a:r>
          </a:p>
          <a:p>
            <a:pPr algn="just"/>
            <a:r>
              <a:rPr lang="en-US" dirty="0" smtClean="0"/>
              <a:t>Rupture of a rudimentary horn at the 4th - 5th month.</a:t>
            </a:r>
          </a:p>
          <a:p>
            <a:pPr algn="just"/>
            <a:r>
              <a:rPr lang="en-US" dirty="0" smtClean="0"/>
              <a:t> Perforating vesicular mole.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(II) Traumatic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i="1" dirty="0" smtClean="0"/>
              <a:t> </a:t>
            </a:r>
            <a:r>
              <a:rPr lang="en-US" dirty="0" smtClean="0"/>
              <a:t>Perforation during vaginal evacuation.</a:t>
            </a:r>
          </a:p>
          <a:p>
            <a:pPr algn="just"/>
            <a:r>
              <a:rPr lang="en-US" dirty="0" smtClean="0"/>
              <a:t> External trauma.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563" y="248021"/>
            <a:ext cx="9209117" cy="710546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spc="300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Etiology</a:t>
            </a:r>
            <a:endParaRPr lang="en-US" sz="4800" b="1" spc="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1"/>
            <a:ext cx="2320636" cy="130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69" y="1029393"/>
            <a:ext cx="11495056" cy="58286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b="1" dirty="0" smtClean="0"/>
              <a:t>(B) During </a:t>
            </a:r>
            <a:r>
              <a:rPr lang="en-US" sz="3200" b="1" dirty="0" smtClean="0"/>
              <a:t>labor</a:t>
            </a:r>
            <a:r>
              <a:rPr lang="en-US" sz="3200" b="1" dirty="0" smtClean="0"/>
              <a:t>:</a:t>
            </a:r>
            <a:endParaRPr lang="en-US" sz="3200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(I) Spontaneous: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i="1" dirty="0" smtClean="0"/>
              <a:t>1. Obstructed </a:t>
            </a:r>
            <a:r>
              <a:rPr lang="en-US" i="1" dirty="0" smtClean="0"/>
              <a:t>labor</a:t>
            </a:r>
            <a:r>
              <a:rPr lang="en-US" i="1" dirty="0" smtClean="0"/>
              <a:t>.</a:t>
            </a:r>
            <a:endParaRPr lang="en-US" dirty="0" smtClean="0"/>
          </a:p>
          <a:p>
            <a:pPr algn="just"/>
            <a:r>
              <a:rPr lang="en-US" i="1" dirty="0" smtClean="0"/>
              <a:t>2. Rupture of a uterine scar. Grand multipara: </a:t>
            </a:r>
            <a:r>
              <a:rPr lang="en-US" dirty="0" smtClean="0"/>
              <a:t>due to degeneration and </a:t>
            </a:r>
            <a:r>
              <a:rPr lang="en-US" dirty="0" smtClean="0"/>
              <a:t>over-thinning </a:t>
            </a:r>
            <a:r>
              <a:rPr lang="en-US" dirty="0" smtClean="0"/>
              <a:t>of the uterine muscles.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(II) Traumatic :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i="1" dirty="0" smtClean="0"/>
              <a:t>1. </a:t>
            </a:r>
            <a:r>
              <a:rPr lang="en-US" dirty="0" smtClean="0"/>
              <a:t>Internal version: particularly after drainage of liquor.</a:t>
            </a:r>
          </a:p>
          <a:p>
            <a:pPr algn="just"/>
            <a:r>
              <a:rPr lang="en-US" dirty="0" smtClean="0"/>
              <a:t>2. Manual separation of the placenta.</a:t>
            </a:r>
          </a:p>
          <a:p>
            <a:pPr algn="just"/>
            <a:r>
              <a:rPr lang="en-US" dirty="0" smtClean="0"/>
              <a:t>3. Destructive operations.</a:t>
            </a:r>
          </a:p>
          <a:p>
            <a:pPr algn="just"/>
            <a:r>
              <a:rPr lang="en-US" dirty="0" smtClean="0"/>
              <a:t>4.Extending cervical tear due to e.g. forceps or </a:t>
            </a:r>
            <a:r>
              <a:rPr lang="en-US" dirty="0" err="1" smtClean="0"/>
              <a:t>ventose</a:t>
            </a:r>
            <a:r>
              <a:rPr lang="en-US" dirty="0" smtClean="0"/>
              <a:t> applications before full cervical dilatation.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(III) Improper use of </a:t>
            </a:r>
            <a:r>
              <a:rPr lang="en-US" i="1" dirty="0" err="1" smtClean="0">
                <a:solidFill>
                  <a:srgbClr val="FF0000"/>
                </a:solidFill>
              </a:rPr>
              <a:t>oxytocins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1"/>
            <a:ext cx="2320636" cy="13058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7803" y="159424"/>
            <a:ext cx="9148157" cy="710546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spc="300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Etiology</a:t>
            </a:r>
            <a:endParaRPr lang="en-US" sz="4800" b="1" spc="3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"/>
            <a:ext cx="10088880" cy="822960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sz="4800" b="1" spc="30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75360"/>
            <a:ext cx="10763565" cy="58826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 Scarred Uterus Rupture</a:t>
            </a:r>
            <a:endParaRPr lang="en-US" sz="35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3500" u="sng" dirty="0" smtClean="0">
                <a:solidFill>
                  <a:srgbClr val="002060"/>
                </a:solidFill>
              </a:rPr>
              <a:t>Uterine scar dehiscence:</a:t>
            </a:r>
            <a:r>
              <a:rPr lang="en-US" sz="35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herniation of intact amniotic membrane into an existing uterine scar  ( when  there is separation of previous scar with intact peritoneum)</a:t>
            </a:r>
          </a:p>
          <a:p>
            <a:pPr algn="just"/>
            <a:r>
              <a:rPr lang="en-US" sz="3500" u="sng" dirty="0">
                <a:solidFill>
                  <a:srgbClr val="002060"/>
                </a:solidFill>
              </a:rPr>
              <a:t>Uterine scar rupture:</a:t>
            </a:r>
            <a:r>
              <a:rPr lang="en-US" sz="3500" dirty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separation of scar along entire length with involvement of the amniotic membranes</a:t>
            </a:r>
          </a:p>
          <a:p>
            <a:pPr marL="0" indent="0" algn="just">
              <a:buNone/>
            </a:pPr>
            <a:r>
              <a:rPr lang="en-US" sz="3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 Unscarred </a:t>
            </a:r>
            <a:r>
              <a:rPr lang="en-US" sz="35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Uterus Rupture</a:t>
            </a:r>
          </a:p>
          <a:p>
            <a:pPr algn="just"/>
            <a:r>
              <a:rPr lang="en-US" sz="3500" u="sng" dirty="0">
                <a:solidFill>
                  <a:srgbClr val="002060"/>
                </a:solidFill>
              </a:rPr>
              <a:t>Complete Uterine </a:t>
            </a:r>
            <a:r>
              <a:rPr lang="en-US" sz="3500" u="sng" dirty="0" smtClean="0">
                <a:solidFill>
                  <a:srgbClr val="002060"/>
                </a:solidFill>
              </a:rPr>
              <a:t>rupture:</a:t>
            </a:r>
            <a:r>
              <a:rPr lang="en-US" sz="35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total disruption of the wall of the pregnant uterus with or without extrusion of its content ( when uterine cavity communicate directly with peritoneal cavity )</a:t>
            </a:r>
          </a:p>
          <a:p>
            <a:pPr algn="just"/>
            <a:r>
              <a:rPr lang="en-US" sz="3500" u="sng" dirty="0">
                <a:solidFill>
                  <a:srgbClr val="002060"/>
                </a:solidFill>
              </a:rPr>
              <a:t>Incomplete Uterine </a:t>
            </a:r>
            <a:r>
              <a:rPr lang="en-US" sz="3500" u="sng" dirty="0" smtClean="0">
                <a:solidFill>
                  <a:srgbClr val="002060"/>
                </a:solidFill>
              </a:rPr>
              <a:t>rupture:</a:t>
            </a:r>
            <a:r>
              <a:rPr lang="en-US" sz="35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partial disruption of the wall of the pregnant uterus without extrusion of its content ( uterine cavity is separated from peritoneal cavity by visceral peritoneum or broad ligament 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10" y="0"/>
            <a:ext cx="1688490" cy="1267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5" y="3144861"/>
            <a:ext cx="1291275" cy="949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784" y="5544697"/>
            <a:ext cx="1134216" cy="13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7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59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Cesarean Scar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823595"/>
            <a:ext cx="11689079" cy="6156325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6300" dirty="0"/>
              <a:t>One layer CS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Locked Suture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Imperfect suture with improper </a:t>
            </a:r>
            <a:r>
              <a:rPr lang="en-US" sz="6300" dirty="0" err="1" smtClean="0"/>
              <a:t>coaptation</a:t>
            </a:r>
            <a:r>
              <a:rPr lang="en-US" sz="6300" dirty="0" smtClean="0"/>
              <a:t> </a:t>
            </a:r>
            <a:r>
              <a:rPr lang="en-US" sz="6300" dirty="0"/>
              <a:t>of the edges.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Bad  hemostasis -- Infection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Suture material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Upper segment or T or J  incisions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A short inter-pregnancy interval after a previous cesarean delivery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Subsequent implantation of the placenta over it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Subsequent </a:t>
            </a:r>
            <a:r>
              <a:rPr lang="en-US" sz="6300" dirty="0" smtClean="0"/>
              <a:t>over-distension </a:t>
            </a:r>
            <a:r>
              <a:rPr lang="en-US" sz="6300" dirty="0"/>
              <a:t>of the uterus e.g. </a:t>
            </a:r>
            <a:r>
              <a:rPr lang="en-US" sz="6300" dirty="0" err="1"/>
              <a:t>polyhydramnios</a:t>
            </a:r>
            <a:r>
              <a:rPr lang="en-US" sz="6300" dirty="0"/>
              <a:t> or multiple pregnancy.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Repeated vaginal deliveries after a previous C.S weaken the scar</a:t>
            </a:r>
          </a:p>
          <a:p>
            <a:pPr algn="just">
              <a:lnSpc>
                <a:spcPct val="100000"/>
              </a:lnSpc>
            </a:pPr>
            <a:r>
              <a:rPr lang="en-US" sz="6300" dirty="0"/>
              <a:t>Number of </a:t>
            </a:r>
            <a:r>
              <a:rPr lang="en-US" sz="6300" dirty="0"/>
              <a:t>CS &amp; Age </a:t>
            </a:r>
            <a:r>
              <a:rPr lang="en-US" sz="6300" dirty="0"/>
              <a:t>of patient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86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971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of Uterine Rupture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8790"/>
            <a:ext cx="11907981" cy="60292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b="1" u="sng" dirty="0" smtClean="0">
                <a:solidFill>
                  <a:srgbClr val="002060"/>
                </a:solidFill>
              </a:rPr>
              <a:t>Classification by </a:t>
            </a:r>
            <a:r>
              <a:rPr lang="en-US" sz="3200" b="1" u="sng" dirty="0" err="1" smtClean="0">
                <a:solidFill>
                  <a:srgbClr val="002060"/>
                </a:solidFill>
              </a:rPr>
              <a:t>Atiology</a:t>
            </a:r>
            <a:endParaRPr lang="en-US" sz="3200" b="1" u="sng" dirty="0" smtClean="0">
              <a:solidFill>
                <a:srgbClr val="002060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FF0000"/>
                </a:solidFill>
              </a:rPr>
              <a:t>Scarred</a:t>
            </a:r>
            <a:r>
              <a:rPr lang="en-US" sz="2800" b="1" dirty="0" smtClean="0"/>
              <a:t> Uterus Rupture: Previous caesarean scar or myomectomy</a:t>
            </a:r>
            <a:endParaRPr lang="en-US" sz="28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FF0000"/>
                </a:solidFill>
              </a:rPr>
              <a:t>Unscarred</a:t>
            </a:r>
            <a:r>
              <a:rPr lang="en-US" sz="2800" b="1" dirty="0" smtClean="0"/>
              <a:t> Uterus Rupture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r>
              <a:rPr lang="en-US" sz="3200" b="1" u="sng" dirty="0">
                <a:solidFill>
                  <a:srgbClr val="002060"/>
                </a:solidFill>
              </a:rPr>
              <a:t>Classification by Pathogenesis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Spontaneous </a:t>
            </a:r>
            <a:r>
              <a:rPr lang="en-US" sz="2800" b="1" dirty="0"/>
              <a:t>- Histochemical etiology of uterine rupture - occurs without any function of uterus </a:t>
            </a:r>
            <a:r>
              <a:rPr lang="en-US" sz="2800" b="1" dirty="0" smtClean="0"/>
              <a:t>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/>
              <a:t>(</a:t>
            </a:r>
            <a:r>
              <a:rPr lang="en-US" sz="2800" b="1" dirty="0" err="1"/>
              <a:t>i</a:t>
            </a:r>
            <a:r>
              <a:rPr lang="en-US" sz="2800" b="1" dirty="0"/>
              <a:t>) Anatomy anomaly </a:t>
            </a:r>
            <a:endParaRPr lang="en-US" sz="2800" b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/>
              <a:t>(</a:t>
            </a:r>
            <a:r>
              <a:rPr lang="en-US" sz="2800" b="1" dirty="0"/>
              <a:t>ii) Dystrophy diseases (connective tissue autoimmune disease, Inflammatory disease of uterus) </a:t>
            </a:r>
            <a:endParaRPr lang="en-US" sz="2800" b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FF0000"/>
                </a:solidFill>
              </a:rPr>
              <a:t>Voluntary</a:t>
            </a:r>
            <a:r>
              <a:rPr lang="en-US" sz="2800" b="1" dirty="0" smtClean="0"/>
              <a:t> </a:t>
            </a:r>
            <a:r>
              <a:rPr lang="en-US" sz="2800" b="1" dirty="0"/>
              <a:t>- result of </a:t>
            </a:r>
            <a:r>
              <a:rPr lang="en-US" sz="2800" b="1" dirty="0" err="1"/>
              <a:t>hyperfunction</a:t>
            </a:r>
            <a:r>
              <a:rPr lang="en-US" sz="2800" b="1" dirty="0"/>
              <a:t> of uterus </a:t>
            </a:r>
            <a:r>
              <a:rPr lang="en-US" sz="2800" b="1" dirty="0" smtClean="0"/>
              <a:t>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/>
              <a:t>(</a:t>
            </a:r>
            <a:r>
              <a:rPr lang="en-US" sz="2800" b="1" dirty="0" err="1"/>
              <a:t>i</a:t>
            </a:r>
            <a:r>
              <a:rPr lang="en-US" sz="2800" b="1" dirty="0"/>
              <a:t>) Disproportion between sizes of presenting part and maternal pelvis (</a:t>
            </a:r>
            <a:r>
              <a:rPr lang="en-US" sz="2800" b="1" dirty="0" err="1"/>
              <a:t>malpresentation</a:t>
            </a:r>
            <a:r>
              <a:rPr lang="en-US" sz="2800" b="1" dirty="0"/>
              <a:t>) </a:t>
            </a:r>
            <a:endParaRPr lang="en-US" sz="2800" b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/>
              <a:t>(</a:t>
            </a:r>
            <a:r>
              <a:rPr lang="en-US" sz="2800" b="1" dirty="0"/>
              <a:t>ii) Extra doses of </a:t>
            </a:r>
            <a:r>
              <a:rPr lang="en-US" sz="2800" b="1" dirty="0" err="1"/>
              <a:t>uterotonic</a:t>
            </a:r>
            <a:r>
              <a:rPr lang="en-US" sz="2800" b="1" dirty="0"/>
              <a:t> drugs</a:t>
            </a:r>
          </a:p>
          <a:p>
            <a:pPr algn="just"/>
            <a:r>
              <a:rPr lang="en-US" sz="3200" b="1" u="sng" dirty="0">
                <a:solidFill>
                  <a:srgbClr val="002060"/>
                </a:solidFill>
              </a:rPr>
              <a:t>Classification by Layers of Uterus involved in Rupture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FF0000"/>
                </a:solidFill>
              </a:rPr>
              <a:t>Complete</a:t>
            </a:r>
            <a:r>
              <a:rPr lang="en-US" sz="2800" b="1" dirty="0" smtClean="0"/>
              <a:t> rupture : commonly spontaneous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FF0000"/>
                </a:solidFill>
              </a:rPr>
              <a:t>Incomplete </a:t>
            </a:r>
            <a:r>
              <a:rPr lang="en-US" sz="2800" b="1" dirty="0" smtClean="0"/>
              <a:t>rupture : commonly traumatic. </a:t>
            </a:r>
          </a:p>
        </p:txBody>
      </p:sp>
    </p:spTree>
    <p:extLst>
      <p:ext uri="{BB962C8B-B14F-4D97-AF65-F5344CB8AC3E}">
        <p14:creationId xmlns:p14="http://schemas.microsoft.com/office/powerpoint/2010/main" val="99368208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2415</Words>
  <Application>Microsoft Office PowerPoint</Application>
  <PresentationFormat>Widescreen</PresentationFormat>
  <Paragraphs>279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Office Theme</vt:lpstr>
      <vt:lpstr>Uterine  Rupture  (The Most Dramatic Serious Obstetric Emergency) </vt:lpstr>
      <vt:lpstr>Definition</vt:lpstr>
      <vt:lpstr>Incidence Of Uterus Rupture </vt:lpstr>
      <vt:lpstr>Etiology</vt:lpstr>
      <vt:lpstr>Etiology</vt:lpstr>
      <vt:lpstr>Etiology</vt:lpstr>
      <vt:lpstr>Types</vt:lpstr>
      <vt:lpstr>Weak Cesarean Scar</vt:lpstr>
      <vt:lpstr>Classification of Uterine Rupture </vt:lpstr>
      <vt:lpstr>Classification of Uterine Rupture </vt:lpstr>
      <vt:lpstr>The Most Common Site Of Ruptured Uterus </vt:lpstr>
      <vt:lpstr>Golden Rule</vt:lpstr>
      <vt:lpstr>Signs of Threatened Or Impending Uterine Rupture </vt:lpstr>
      <vt:lpstr>Signs of Uterine Rupture During Pregnancy  </vt:lpstr>
      <vt:lpstr>Early Pregnancy Uterine Rupture </vt:lpstr>
      <vt:lpstr>Signs of Uterine Rupture During Labour </vt:lpstr>
      <vt:lpstr>Investigations</vt:lpstr>
      <vt:lpstr>Ultrasonography </vt:lpstr>
      <vt:lpstr>Ultrasonography </vt:lpstr>
      <vt:lpstr>MRI</vt:lpstr>
      <vt:lpstr> Intrauterine Pressure Catheters </vt:lpstr>
      <vt:lpstr>Differential Diagnosis</vt:lpstr>
      <vt:lpstr>Treatments of Threatening Uterine Rupture</vt:lpstr>
      <vt:lpstr>Managements of Uterine Rupture </vt:lpstr>
      <vt:lpstr>Intensive resuscitation</vt:lpstr>
      <vt:lpstr>Emergency exploratory laparotomy with cesarean delivery </vt:lpstr>
      <vt:lpstr>Emergency exploratory laparotomy with cesarean delivery </vt:lpstr>
      <vt:lpstr>Conservative surgical management </vt:lpstr>
      <vt:lpstr>Surgical Management </vt:lpstr>
      <vt:lpstr>Complications</vt:lpstr>
      <vt:lpstr>Preventive measures </vt:lpstr>
      <vt:lpstr> Counselling for future pregnancies  </vt:lpstr>
      <vt:lpstr> Conclusion </vt:lpstr>
      <vt:lpstr> Conclusion </vt:lpstr>
      <vt:lpstr>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Uterine Rupture - An obstetric catastrophe</dc:title>
  <dc:creator>MHennawy</dc:creator>
  <cp:lastModifiedBy>Bothaina</cp:lastModifiedBy>
  <cp:revision>174</cp:revision>
  <dcterms:created xsi:type="dcterms:W3CDTF">2017-11-28T10:36:01Z</dcterms:created>
  <dcterms:modified xsi:type="dcterms:W3CDTF">2017-12-06T08:38:39Z</dcterms:modified>
</cp:coreProperties>
</file>