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38"/>
  </p:notesMasterIdLst>
  <p:sldIdLst>
    <p:sldId id="374" r:id="rId2"/>
    <p:sldId id="415" r:id="rId3"/>
    <p:sldId id="416" r:id="rId4"/>
    <p:sldId id="440" r:id="rId5"/>
    <p:sldId id="518" r:id="rId6"/>
    <p:sldId id="417" r:id="rId7"/>
    <p:sldId id="394" r:id="rId8"/>
    <p:sldId id="519" r:id="rId9"/>
    <p:sldId id="525" r:id="rId10"/>
    <p:sldId id="526" r:id="rId11"/>
    <p:sldId id="528" r:id="rId12"/>
    <p:sldId id="516" r:id="rId13"/>
    <p:sldId id="511" r:id="rId14"/>
    <p:sldId id="396" r:id="rId15"/>
    <p:sldId id="449" r:id="rId16"/>
    <p:sldId id="448" r:id="rId17"/>
    <p:sldId id="453" r:id="rId18"/>
    <p:sldId id="451" r:id="rId19"/>
    <p:sldId id="521" r:id="rId20"/>
    <p:sldId id="522" r:id="rId21"/>
    <p:sldId id="484" r:id="rId22"/>
    <p:sldId id="485" r:id="rId23"/>
    <p:sldId id="529" r:id="rId24"/>
    <p:sldId id="446" r:id="rId25"/>
    <p:sldId id="465" r:id="rId26"/>
    <p:sldId id="490" r:id="rId27"/>
    <p:sldId id="488" r:id="rId28"/>
    <p:sldId id="481" r:id="rId29"/>
    <p:sldId id="523" r:id="rId30"/>
    <p:sldId id="515" r:id="rId31"/>
    <p:sldId id="527" r:id="rId32"/>
    <p:sldId id="482" r:id="rId33"/>
    <p:sldId id="491" r:id="rId34"/>
    <p:sldId id="487" r:id="rId35"/>
    <p:sldId id="520" r:id="rId36"/>
    <p:sldId id="492"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0941E0-064C-4700-BDD9-0521F9291B71}" type="datetimeFigureOut">
              <a:rPr lang="en-US" smtClean="0"/>
              <a:pPr/>
              <a:t>28-Apr-19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0D360-828C-4DE2-9413-278A46819676}" type="slidenum">
              <a:rPr lang="en-US" smtClean="0"/>
              <a:pPr/>
              <a:t>‹#›</a:t>
            </a:fld>
            <a:endParaRPr lang="en-US"/>
          </a:p>
        </p:txBody>
      </p:sp>
    </p:spTree>
    <p:extLst>
      <p:ext uri="{BB962C8B-B14F-4D97-AF65-F5344CB8AC3E}">
        <p14:creationId xmlns:p14="http://schemas.microsoft.com/office/powerpoint/2010/main" val="2705973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8E0D360-828C-4DE2-9413-278A4681967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0D360-828C-4DE2-9413-278A46819676}" type="slidenum">
              <a:rPr lang="en-US" smtClean="0"/>
              <a:pPr/>
              <a:t>3</a:t>
            </a:fld>
            <a:endParaRPr lang="en-US"/>
          </a:p>
        </p:txBody>
      </p:sp>
    </p:spTree>
    <p:extLst>
      <p:ext uri="{BB962C8B-B14F-4D97-AF65-F5344CB8AC3E}">
        <p14:creationId xmlns:p14="http://schemas.microsoft.com/office/powerpoint/2010/main" val="1244175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0D360-828C-4DE2-9413-278A46819676}" type="slidenum">
              <a:rPr lang="en-US" smtClean="0"/>
              <a:pPr/>
              <a:t>34</a:t>
            </a:fld>
            <a:endParaRPr lang="en-US"/>
          </a:p>
        </p:txBody>
      </p:sp>
    </p:spTree>
    <p:extLst>
      <p:ext uri="{BB962C8B-B14F-4D97-AF65-F5344CB8AC3E}">
        <p14:creationId xmlns:p14="http://schemas.microsoft.com/office/powerpoint/2010/main" val="25360901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8766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8637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0253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6245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4860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28-Apr-19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56866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28-Apr-19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46305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43141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7368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681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221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447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1212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28-Apr-19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3321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28-Apr-19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873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28-Apr-19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1770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32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1045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28-Apr-19</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5771013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8.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0"/>
            <a:ext cx="5943600" cy="3929502"/>
          </a:xfrm>
        </p:spPr>
        <p:txBody>
          <a:bodyPr>
            <a:normAutofit fontScale="90000"/>
          </a:bodyPr>
          <a:lstStyle/>
          <a:p>
            <a:r>
              <a:rPr lang="en-US" b="1" cap="none" dirty="0">
                <a:solidFill>
                  <a:srgbClr val="FF0000"/>
                </a:solidFill>
              </a:rPr>
              <a:t>Prophylactic</a:t>
            </a:r>
            <a:br>
              <a:rPr lang="en-US" b="1" cap="none" dirty="0">
                <a:solidFill>
                  <a:srgbClr val="FF0000"/>
                </a:solidFill>
              </a:rPr>
            </a:br>
            <a:r>
              <a:rPr lang="en-US" b="1" cap="none" dirty="0" smtClean="0">
                <a:solidFill>
                  <a:srgbClr val="FF0000"/>
                </a:solidFill>
              </a:rPr>
              <a:t>Bilateral</a:t>
            </a:r>
            <a:r>
              <a:rPr lang="en-US" b="1" cap="none" dirty="0">
                <a:solidFill>
                  <a:srgbClr val="FF0000"/>
                </a:solidFill>
              </a:rPr>
              <a:t/>
            </a:r>
            <a:br>
              <a:rPr lang="en-US" b="1" cap="none" dirty="0">
                <a:solidFill>
                  <a:srgbClr val="FF0000"/>
                </a:solidFill>
              </a:rPr>
            </a:br>
            <a:r>
              <a:rPr lang="en-US" b="1" cap="none" dirty="0">
                <a:solidFill>
                  <a:srgbClr val="FF0000"/>
                </a:solidFill>
              </a:rPr>
              <a:t> </a:t>
            </a:r>
            <a:r>
              <a:rPr lang="en-US" b="1" cap="none" dirty="0" err="1" smtClean="0">
                <a:solidFill>
                  <a:srgbClr val="FF0000"/>
                </a:solidFill>
              </a:rPr>
              <a:t>Salpingectomy</a:t>
            </a:r>
            <a:r>
              <a:rPr lang="en-US" sz="4000" b="1" cap="none" dirty="0">
                <a:solidFill>
                  <a:srgbClr val="FF0000"/>
                </a:solidFill>
              </a:rPr>
              <a:t/>
            </a:r>
            <a:br>
              <a:rPr lang="en-US" sz="4000" b="1" cap="none" dirty="0">
                <a:solidFill>
                  <a:srgbClr val="FF0000"/>
                </a:solidFill>
              </a:rPr>
            </a:br>
            <a:r>
              <a:rPr lang="en-US" sz="4000" b="1" cap="none" dirty="0"/>
              <a:t/>
            </a:r>
            <a:br>
              <a:rPr lang="en-US" sz="4000" b="1" cap="none" dirty="0"/>
            </a:br>
            <a:r>
              <a:rPr lang="en-US" sz="3200" b="1" cap="none" dirty="0"/>
              <a:t>For epithelial ovarian, </a:t>
            </a:r>
            <a:r>
              <a:rPr lang="en-US" sz="3200" b="1" cap="none" dirty="0" smtClean="0"/>
              <a:t>fallopian tubal</a:t>
            </a:r>
            <a:r>
              <a:rPr lang="en-US" sz="3200" b="1" cap="none" dirty="0"/>
              <a:t>, and peritoneal carcinoma risk reduction</a:t>
            </a:r>
            <a:br>
              <a:rPr lang="en-US" sz="3200" b="1" cap="none" dirty="0"/>
            </a:br>
            <a:endParaRPr lang="en-US" sz="3200" b="1" cap="none" dirty="0"/>
          </a:p>
        </p:txBody>
      </p:sp>
      <p:sp>
        <p:nvSpPr>
          <p:cNvPr id="3" name="Subtitle 2"/>
          <p:cNvSpPr>
            <a:spLocks noGrp="1"/>
          </p:cNvSpPr>
          <p:nvPr>
            <p:ph type="subTitle" idx="1"/>
          </p:nvPr>
        </p:nvSpPr>
        <p:spPr>
          <a:xfrm>
            <a:off x="228600" y="3957211"/>
            <a:ext cx="3698062" cy="1066800"/>
          </a:xfrm>
        </p:spPr>
        <p:txBody>
          <a:bodyPr>
            <a:normAutofit fontScale="77500" lnSpcReduction="20000"/>
          </a:bodyPr>
          <a:lstStyle/>
          <a:p>
            <a:r>
              <a:rPr lang="en-US" sz="2000" b="1" cap="none" dirty="0">
                <a:solidFill>
                  <a:srgbClr val="0070C0"/>
                </a:solidFill>
              </a:rPr>
              <a:t>Muhammad </a:t>
            </a:r>
            <a:r>
              <a:rPr lang="en-US" sz="2000" b="1" cap="none" dirty="0" smtClean="0">
                <a:solidFill>
                  <a:srgbClr val="0070C0"/>
                </a:solidFill>
              </a:rPr>
              <a:t>M Al </a:t>
            </a:r>
            <a:r>
              <a:rPr lang="en-US" sz="2000" b="1" cap="none" dirty="0" err="1" smtClean="0">
                <a:solidFill>
                  <a:srgbClr val="0070C0"/>
                </a:solidFill>
              </a:rPr>
              <a:t>Hennawy</a:t>
            </a:r>
            <a:endParaRPr lang="en-US" sz="2000" b="1" cap="none" dirty="0">
              <a:solidFill>
                <a:srgbClr val="0070C0"/>
              </a:solidFill>
            </a:endParaRPr>
          </a:p>
          <a:p>
            <a:r>
              <a:rPr lang="en-US" sz="1900" b="1" cap="none" dirty="0">
                <a:solidFill>
                  <a:srgbClr val="FF0000"/>
                </a:solidFill>
              </a:rPr>
              <a:t>Consultant </a:t>
            </a:r>
            <a:r>
              <a:rPr lang="en-US" sz="1900" b="1" cap="none" dirty="0" smtClean="0">
                <a:solidFill>
                  <a:srgbClr val="FF0000"/>
                </a:solidFill>
              </a:rPr>
              <a:t>Obstetrician </a:t>
            </a:r>
            <a:r>
              <a:rPr lang="en-US" sz="1900" b="1" cap="none" dirty="0">
                <a:solidFill>
                  <a:srgbClr val="FF0000"/>
                </a:solidFill>
              </a:rPr>
              <a:t>and </a:t>
            </a:r>
            <a:r>
              <a:rPr lang="en-US" sz="1900" b="1" cap="none" dirty="0" smtClean="0">
                <a:solidFill>
                  <a:srgbClr val="FF0000"/>
                </a:solidFill>
              </a:rPr>
              <a:t>Gynecologist </a:t>
            </a:r>
            <a:endParaRPr lang="en-US" sz="1900" b="1" cap="none" dirty="0">
              <a:solidFill>
                <a:srgbClr val="FF0000"/>
              </a:solidFill>
            </a:endParaRPr>
          </a:p>
          <a:p>
            <a:r>
              <a:rPr lang="en-US" sz="1800" dirty="0">
                <a:solidFill>
                  <a:schemeClr val="tx1">
                    <a:lumMod val="85000"/>
                    <a:lumOff val="15000"/>
                  </a:schemeClr>
                </a:solidFill>
              </a:rPr>
              <a:t>MOH</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64205" y="4652521"/>
            <a:ext cx="3079795" cy="220547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762000"/>
            <a:ext cx="2394677" cy="2958322"/>
          </a:xfrm>
          <a:prstGeom prst="rect">
            <a:avLst/>
          </a:prstGeom>
        </p:spPr>
      </p:pic>
    </p:spTree>
    <p:extLst>
      <p:ext uri="{BB962C8B-B14F-4D97-AF65-F5344CB8AC3E}">
        <p14:creationId xmlns:p14="http://schemas.microsoft.com/office/powerpoint/2010/main" val="814217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54" y="19929"/>
            <a:ext cx="8728364" cy="909925"/>
          </a:xfrm>
        </p:spPr>
        <p:txBody>
          <a:bodyPr>
            <a:normAutofit/>
          </a:bodyPr>
          <a:lstStyle/>
          <a:p>
            <a:r>
              <a:rPr lang="en-US" sz="4000" cap="none" dirty="0">
                <a:solidFill>
                  <a:srgbClr val="FF0000"/>
                </a:solidFill>
              </a:rPr>
              <a:t>Gene mutations</a:t>
            </a:r>
          </a:p>
        </p:txBody>
      </p:sp>
      <p:sp>
        <p:nvSpPr>
          <p:cNvPr id="3" name="Content Placeholder 2"/>
          <p:cNvSpPr>
            <a:spLocks noGrp="1"/>
          </p:cNvSpPr>
          <p:nvPr>
            <p:ph idx="1"/>
          </p:nvPr>
        </p:nvSpPr>
        <p:spPr>
          <a:xfrm>
            <a:off x="304800" y="1219200"/>
            <a:ext cx="8229600" cy="4708525"/>
          </a:xfrm>
        </p:spPr>
        <p:txBody>
          <a:bodyPr>
            <a:normAutofit/>
          </a:bodyPr>
          <a:lstStyle/>
          <a:p>
            <a:pPr algn="l" rtl="0"/>
            <a:r>
              <a:rPr lang="en-US" sz="2000" cap="none" dirty="0"/>
              <a:t>In women with a </a:t>
            </a:r>
            <a:r>
              <a:rPr lang="en-US" sz="2000" i="1" cap="none" dirty="0"/>
              <a:t>BRCA1</a:t>
            </a:r>
            <a:r>
              <a:rPr lang="en-US" sz="2000" cap="none" dirty="0"/>
              <a:t> or </a:t>
            </a:r>
            <a:r>
              <a:rPr lang="en-US" sz="2000" i="1" cap="none" dirty="0"/>
              <a:t>BRCA2</a:t>
            </a:r>
            <a:r>
              <a:rPr lang="en-US" sz="2000" cap="none" dirty="0"/>
              <a:t> mutation, the risk of ovarian and breast cancer may be as high as 54% and 82%, respectively.</a:t>
            </a:r>
          </a:p>
          <a:p>
            <a:pPr algn="l" rtl="0"/>
            <a:r>
              <a:rPr lang="en-US" sz="2000" cap="none" dirty="0"/>
              <a:t>Mutation rates for these genes have been reported to be as high as 8% to 10% in the general population</a:t>
            </a:r>
            <a:r>
              <a:rPr lang="en-US" sz="2000" cap="none" dirty="0" smtClean="0"/>
              <a:t>.</a:t>
            </a:r>
          </a:p>
          <a:p>
            <a:pPr algn="l" rtl="0"/>
            <a:r>
              <a:rPr lang="en-US" cap="none" dirty="0" smtClean="0"/>
              <a:t>There are other gene mutation</a:t>
            </a:r>
          </a:p>
          <a:p>
            <a:pPr algn="l" rtl="0">
              <a:buNone/>
            </a:pPr>
            <a:endParaRPr lang="en-US" sz="2000" cap="none" dirty="0"/>
          </a:p>
        </p:txBody>
      </p:sp>
      <p:pic>
        <p:nvPicPr>
          <p:cNvPr id="1026" name="Picture 2" descr="C:\Documents and Settings\mmhennawy\Desktop\Genes-and-syndromes.png"/>
          <p:cNvPicPr>
            <a:picLocks noChangeAspect="1" noChangeArrowheads="1"/>
          </p:cNvPicPr>
          <p:nvPr/>
        </p:nvPicPr>
        <p:blipFill>
          <a:blip r:embed="rId2"/>
          <a:srcRect/>
          <a:stretch>
            <a:fillRect/>
          </a:stretch>
        </p:blipFill>
        <p:spPr bwMode="auto">
          <a:xfrm>
            <a:off x="0" y="3677093"/>
            <a:ext cx="5714999" cy="3180907"/>
          </a:xfrm>
          <a:prstGeom prst="rect">
            <a:avLst/>
          </a:prstGeom>
          <a:noFill/>
        </p:spPr>
      </p:pic>
      <p:pic>
        <p:nvPicPr>
          <p:cNvPr id="1029" name="Picture 5" descr="C:\Documents and Settings\mmhennawy\Desktop\3.bmp"/>
          <p:cNvPicPr>
            <a:picLocks noChangeAspect="1" noChangeArrowheads="1"/>
          </p:cNvPicPr>
          <p:nvPr/>
        </p:nvPicPr>
        <p:blipFill>
          <a:blip r:embed="rId3"/>
          <a:srcRect/>
          <a:stretch>
            <a:fillRect/>
          </a:stretch>
        </p:blipFill>
        <p:spPr bwMode="auto">
          <a:xfrm>
            <a:off x="5715000" y="5410200"/>
            <a:ext cx="3429000" cy="1447801"/>
          </a:xfrm>
          <a:prstGeom prst="rect">
            <a:avLst/>
          </a:prstGeom>
          <a:noFill/>
        </p:spPr>
      </p:pic>
    </p:spTree>
    <p:extLst>
      <p:ext uri="{BB962C8B-B14F-4D97-AF65-F5344CB8AC3E}">
        <p14:creationId xmlns:p14="http://schemas.microsoft.com/office/powerpoint/2010/main" val="1845788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Documents and Settings\mmhennawy\Desktop\fff.bmp"/>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7848600" cy="1143000"/>
          </a:xfrm>
        </p:spPr>
        <p:txBody>
          <a:bodyPr>
            <a:noAutofit/>
          </a:bodyPr>
          <a:lstStyle/>
          <a:p>
            <a:r>
              <a:rPr lang="en-US" sz="4000" cap="none" dirty="0">
                <a:solidFill>
                  <a:srgbClr val="FF0000"/>
                </a:solidFill>
              </a:rPr>
              <a:t/>
            </a:r>
            <a:br>
              <a:rPr lang="en-US" sz="4000" cap="none" dirty="0">
                <a:solidFill>
                  <a:srgbClr val="FF0000"/>
                </a:solidFill>
              </a:rPr>
            </a:br>
            <a:r>
              <a:rPr lang="en-US" sz="4000" cap="none" dirty="0">
                <a:solidFill>
                  <a:srgbClr val="FF0000"/>
                </a:solidFill>
              </a:rPr>
              <a:t>Theory of epithelial ovarian carcinogenesis</a:t>
            </a:r>
            <a:br>
              <a:rPr lang="en-US" sz="4000" cap="none" dirty="0">
                <a:solidFill>
                  <a:srgbClr val="FF0000"/>
                </a:solidFill>
              </a:rPr>
            </a:br>
            <a:endParaRPr lang="en-US" sz="4000" cap="none" dirty="0">
              <a:solidFill>
                <a:srgbClr val="FF0000"/>
              </a:solidFill>
            </a:endParaRPr>
          </a:p>
        </p:txBody>
      </p:sp>
      <p:sp>
        <p:nvSpPr>
          <p:cNvPr id="3" name="Content Placeholder 2"/>
          <p:cNvSpPr>
            <a:spLocks noGrp="1"/>
          </p:cNvSpPr>
          <p:nvPr>
            <p:ph idx="1"/>
          </p:nvPr>
        </p:nvSpPr>
        <p:spPr>
          <a:xfrm>
            <a:off x="257506" y="1493838"/>
            <a:ext cx="8229600" cy="5181600"/>
          </a:xfrm>
        </p:spPr>
        <p:txBody>
          <a:bodyPr>
            <a:normAutofit fontScale="92500" lnSpcReduction="10000"/>
          </a:bodyPr>
          <a:lstStyle/>
          <a:p>
            <a:pPr algn="l" rtl="0"/>
            <a:r>
              <a:rPr lang="en-US" cap="none" dirty="0"/>
              <a:t>The most compelling theory of epithelial  type II ovarian carcinogenesis suggests that many </a:t>
            </a:r>
            <a:r>
              <a:rPr lang="en-US" cap="none" dirty="0" smtClean="0">
                <a:solidFill>
                  <a:schemeClr val="bg2">
                    <a:lumMod val="50000"/>
                  </a:schemeClr>
                </a:solidFill>
              </a:rPr>
              <a:t>serous carcinomas </a:t>
            </a:r>
            <a:r>
              <a:rPr lang="en-US" cap="none" dirty="0"/>
              <a:t>are derived from </a:t>
            </a:r>
            <a:r>
              <a:rPr lang="en-US" cap="none" dirty="0">
                <a:solidFill>
                  <a:srgbClr val="FF0000"/>
                </a:solidFill>
              </a:rPr>
              <a:t>the fallopian tube </a:t>
            </a:r>
            <a:r>
              <a:rPr lang="en-US" cap="none" dirty="0"/>
              <a:t>and </a:t>
            </a:r>
            <a:r>
              <a:rPr lang="en-US" cap="none" dirty="0" err="1">
                <a:solidFill>
                  <a:schemeClr val="bg2">
                    <a:lumMod val="50000"/>
                  </a:schemeClr>
                </a:solidFill>
              </a:rPr>
              <a:t>endometrioid</a:t>
            </a:r>
            <a:r>
              <a:rPr lang="en-US" cap="none" dirty="0">
                <a:solidFill>
                  <a:schemeClr val="bg2">
                    <a:lumMod val="50000"/>
                  </a:schemeClr>
                </a:solidFill>
              </a:rPr>
              <a:t>, and clear cell carcinomas </a:t>
            </a:r>
            <a:r>
              <a:rPr lang="en-US" cap="none" dirty="0"/>
              <a:t>are derived from from </a:t>
            </a:r>
            <a:r>
              <a:rPr lang="en-US" cap="none" dirty="0">
                <a:solidFill>
                  <a:srgbClr val="FF0000"/>
                </a:solidFill>
              </a:rPr>
              <a:t>the endometrium</a:t>
            </a:r>
            <a:r>
              <a:rPr lang="en-US" cap="none" dirty="0"/>
              <a:t> that migrate to the ovary by retrograde menstruation and not directly from the ovary </a:t>
            </a:r>
          </a:p>
          <a:p>
            <a:pPr algn="l" rtl="0"/>
            <a:r>
              <a:rPr lang="en-US" cap="none" dirty="0"/>
              <a:t>It is important to remember that some types of epithelial ovarian cancer still primarily arise from </a:t>
            </a:r>
            <a:r>
              <a:rPr lang="en-US" cap="none" dirty="0">
                <a:solidFill>
                  <a:srgbClr val="FF0000"/>
                </a:solidFill>
              </a:rPr>
              <a:t>the ovary</a:t>
            </a:r>
            <a:r>
              <a:rPr lang="en-US" cap="none" dirty="0"/>
              <a:t>. </a:t>
            </a:r>
          </a:p>
          <a:p>
            <a:pPr algn="l" rtl="0"/>
            <a:r>
              <a:rPr lang="en-US" cap="none" dirty="0"/>
              <a:t>In addition, nonepithelial ovarian cancer, such as germ cell tumors and sex-cord stromal tumors, also arise from </a:t>
            </a:r>
            <a:r>
              <a:rPr lang="en-US" cap="none" dirty="0">
                <a:solidFill>
                  <a:srgbClr val="FF0000"/>
                </a:solidFill>
              </a:rPr>
              <a:t>the ovary</a:t>
            </a:r>
            <a:r>
              <a:rPr lang="en-US" cap="none" dirty="0"/>
              <a:t> rather than the fallopian tube. </a:t>
            </a:r>
          </a:p>
          <a:p>
            <a:pPr algn="l" rtl="0"/>
            <a:r>
              <a:rPr lang="en-US" sz="2800" cap="none" dirty="0">
                <a:solidFill>
                  <a:srgbClr val="00B050"/>
                </a:solidFill>
              </a:rPr>
              <a:t>Thus, although opportunistic salpingectomy offers the opportunity to significantly decrease the risk of ovarian cancer, it does not eliminate the risk of ovarian cancer entirely.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1842" y="0"/>
            <a:ext cx="1552158" cy="1417638"/>
          </a:xfrm>
          <a:prstGeom prst="rect">
            <a:avLst/>
          </a:prstGeom>
        </p:spPr>
      </p:pic>
    </p:spTree>
    <p:extLst>
      <p:ext uri="{BB962C8B-B14F-4D97-AF65-F5344CB8AC3E}">
        <p14:creationId xmlns:p14="http://schemas.microsoft.com/office/powerpoint/2010/main" val="2821491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54" y="164123"/>
            <a:ext cx="8506691" cy="1143000"/>
          </a:xfrm>
        </p:spPr>
        <p:txBody>
          <a:bodyPr>
            <a:normAutofit fontScale="90000"/>
          </a:bodyPr>
          <a:lstStyle/>
          <a:p>
            <a:r>
              <a:rPr lang="en-US" sz="4000" cap="none" dirty="0">
                <a:solidFill>
                  <a:srgbClr val="FF0000"/>
                </a:solidFill>
              </a:rPr>
              <a:t>Fallopian tube hypothesis on the origin of high-grade serous carcinoma (HGSC)</a:t>
            </a:r>
            <a:endParaRPr lang="en-US" sz="4400" cap="none" dirty="0">
              <a:solidFill>
                <a:srgbClr val="FF0000"/>
              </a:solidFill>
            </a:endParaRPr>
          </a:p>
        </p:txBody>
      </p:sp>
      <p:sp>
        <p:nvSpPr>
          <p:cNvPr id="3" name="Content Placeholder 2"/>
          <p:cNvSpPr>
            <a:spLocks noGrp="1"/>
          </p:cNvSpPr>
          <p:nvPr>
            <p:ph idx="1"/>
          </p:nvPr>
        </p:nvSpPr>
        <p:spPr>
          <a:xfrm>
            <a:off x="228600" y="1424565"/>
            <a:ext cx="6781800" cy="5281035"/>
          </a:xfrm>
        </p:spPr>
        <p:txBody>
          <a:bodyPr>
            <a:normAutofit fontScale="92500" lnSpcReduction="10000"/>
          </a:bodyPr>
          <a:lstStyle/>
          <a:p>
            <a:pPr algn="l" rtl="0"/>
            <a:r>
              <a:rPr lang="en-US" sz="1600" cap="none" dirty="0" smtClean="0">
                <a:solidFill>
                  <a:srgbClr val="FF0000"/>
                </a:solidFill>
              </a:rPr>
              <a:t>1- Fallopian </a:t>
            </a:r>
            <a:r>
              <a:rPr lang="en-US" sz="1600" cap="none" dirty="0">
                <a:solidFill>
                  <a:srgbClr val="FF0000"/>
                </a:solidFill>
              </a:rPr>
              <a:t>tube epithelium (FTE)</a:t>
            </a:r>
            <a:r>
              <a:rPr lang="en-US" sz="1600" cap="none" dirty="0"/>
              <a:t> cells of the distal and </a:t>
            </a:r>
            <a:r>
              <a:rPr lang="en-US" sz="1600" cap="none" dirty="0" err="1"/>
              <a:t>ampullo-fimbrial</a:t>
            </a:r>
            <a:r>
              <a:rPr lang="en-US" sz="1600" cap="none" dirty="0"/>
              <a:t> ends of fallopian tube</a:t>
            </a:r>
            <a:r>
              <a:rPr lang="en-US" sz="1600" cap="none" dirty="0">
                <a:solidFill>
                  <a:srgbClr val="FF0000"/>
                </a:solidFill>
              </a:rPr>
              <a:t> </a:t>
            </a:r>
            <a:r>
              <a:rPr lang="en-US" sz="1600" cap="none" dirty="0"/>
              <a:t>undergo initial neoplastic transformation, becoming </a:t>
            </a:r>
            <a:r>
              <a:rPr lang="en-US" sz="1600" cap="none" dirty="0">
                <a:solidFill>
                  <a:srgbClr val="FF0000"/>
                </a:solidFill>
              </a:rPr>
              <a:t>serous tubal intraepithelial carcinoma (</a:t>
            </a:r>
            <a:r>
              <a:rPr lang="en-US" sz="1600" cap="none" dirty="0" smtClean="0">
                <a:solidFill>
                  <a:srgbClr val="FF0000"/>
                </a:solidFill>
              </a:rPr>
              <a:t>STIC)</a:t>
            </a:r>
            <a:r>
              <a:rPr lang="en-US" sz="1600" cap="none" dirty="0" smtClean="0"/>
              <a:t> that </a:t>
            </a:r>
            <a:r>
              <a:rPr lang="en-US" sz="1600" cap="none" dirty="0" err="1" smtClean="0">
                <a:solidFill>
                  <a:srgbClr val="FF0000"/>
                </a:solidFill>
              </a:rPr>
              <a:t>invasing</a:t>
            </a:r>
            <a:r>
              <a:rPr lang="en-US" sz="1600" cap="none" dirty="0" smtClean="0">
                <a:solidFill>
                  <a:srgbClr val="FF0000"/>
                </a:solidFill>
              </a:rPr>
              <a:t> the </a:t>
            </a:r>
            <a:r>
              <a:rPr lang="en-US" sz="1600" cap="none" dirty="0">
                <a:solidFill>
                  <a:srgbClr val="FF0000"/>
                </a:solidFill>
              </a:rPr>
              <a:t>ovarian surface. </a:t>
            </a:r>
            <a:endParaRPr lang="en-US" sz="1600" cap="none" dirty="0" smtClean="0">
              <a:solidFill>
                <a:srgbClr val="FF0000"/>
              </a:solidFill>
            </a:endParaRPr>
          </a:p>
          <a:p>
            <a:pPr marL="0" indent="0" algn="l" rtl="0">
              <a:buNone/>
            </a:pPr>
            <a:r>
              <a:rPr lang="en-US" sz="1600" cap="none" dirty="0">
                <a:solidFill>
                  <a:srgbClr val="FF0000"/>
                </a:solidFill>
              </a:rPr>
              <a:t> </a:t>
            </a:r>
            <a:r>
              <a:rPr lang="en-US" sz="1600" cap="none" dirty="0" smtClean="0">
                <a:solidFill>
                  <a:srgbClr val="FF0000"/>
                </a:solidFill>
              </a:rPr>
              <a:t>    </a:t>
            </a:r>
            <a:r>
              <a:rPr lang="en-US" sz="1600" cap="none" dirty="0" smtClean="0"/>
              <a:t>The </a:t>
            </a:r>
            <a:r>
              <a:rPr lang="en-US" sz="1600" cap="none" dirty="0"/>
              <a:t>ovarian microenvironment, rich in hormonal and inflammatory factors, drives the </a:t>
            </a:r>
            <a:r>
              <a:rPr lang="en-US" sz="1600" cap="none" dirty="0" smtClean="0"/>
              <a:t>  full </a:t>
            </a:r>
            <a:r>
              <a:rPr lang="en-US" sz="1600" cap="none" dirty="0"/>
              <a:t>neoplastic transformation to invasive HGSC </a:t>
            </a:r>
          </a:p>
          <a:p>
            <a:pPr algn="l" rtl="0"/>
            <a:r>
              <a:rPr lang="en-US" sz="1600" b="1" cap="none" dirty="0">
                <a:solidFill>
                  <a:schemeClr val="accent2">
                    <a:lumMod val="75000"/>
                  </a:schemeClr>
                </a:solidFill>
              </a:rPr>
              <a:t>Alternatively, </a:t>
            </a:r>
          </a:p>
          <a:p>
            <a:pPr algn="l" rtl="0"/>
            <a:r>
              <a:rPr lang="en-US" sz="1600" cap="none" dirty="0" smtClean="0"/>
              <a:t>2-The </a:t>
            </a:r>
            <a:r>
              <a:rPr lang="en-US" sz="1600" cap="none" dirty="0"/>
              <a:t>normal (FTE )fallopian tube epithelium cells are entrapped in the ovary favored by their anatomical proximity and physiological ovulation process. Entrapped FTE cells undergo progressive neoplastic transformation inside the ovary through the accumulation of molecular alterations </a:t>
            </a:r>
            <a:r>
              <a:rPr lang="en-US" sz="1800" cap="none" dirty="0"/>
              <a:t> </a:t>
            </a:r>
          </a:p>
          <a:p>
            <a:pPr algn="l" rtl="0"/>
            <a:r>
              <a:rPr lang="en-US" sz="1800" cap="none" dirty="0" smtClean="0"/>
              <a:t>Because  ? </a:t>
            </a:r>
            <a:endParaRPr lang="en-US" sz="1800" cap="none" dirty="0"/>
          </a:p>
          <a:p>
            <a:pPr algn="l" rtl="0"/>
            <a:r>
              <a:rPr lang="en-US" sz="1600" cap="none" dirty="0">
                <a:solidFill>
                  <a:srgbClr val="00B050"/>
                </a:solidFill>
              </a:rPr>
              <a:t>Gene expression and molecular profiling studies demonstrate that ovarian </a:t>
            </a:r>
            <a:r>
              <a:rPr lang="en-US" sz="1600" cap="none" dirty="0" err="1">
                <a:solidFill>
                  <a:srgbClr val="00B050"/>
                </a:solidFill>
              </a:rPr>
              <a:t>hgscs</a:t>
            </a:r>
            <a:r>
              <a:rPr lang="en-US" sz="1600" cap="none" dirty="0">
                <a:solidFill>
                  <a:srgbClr val="00B050"/>
                </a:solidFill>
              </a:rPr>
              <a:t> more closely resemble fallopian tube epithelium than ovarian surface epithelium.</a:t>
            </a:r>
          </a:p>
          <a:p>
            <a:pPr algn="l" rtl="0"/>
            <a:r>
              <a:rPr lang="en-US" sz="1600" cap="none" dirty="0">
                <a:solidFill>
                  <a:srgbClr val="00B050"/>
                </a:solidFill>
              </a:rPr>
              <a:t>Tp53 (</a:t>
            </a:r>
            <a:r>
              <a:rPr lang="en-US" sz="1600" cap="none" dirty="0"/>
              <a:t>the </a:t>
            </a:r>
            <a:r>
              <a:rPr lang="en-US" sz="1600" i="1" cap="none" dirty="0"/>
              <a:t>tp53</a:t>
            </a:r>
            <a:r>
              <a:rPr lang="en-US" sz="1600" cap="none" dirty="0"/>
              <a:t> tumor suppressor gene ) </a:t>
            </a:r>
            <a:r>
              <a:rPr lang="en-US" sz="1600" cap="none" dirty="0">
                <a:solidFill>
                  <a:srgbClr val="00B050"/>
                </a:solidFill>
              </a:rPr>
              <a:t>mutations are extremely common in both </a:t>
            </a:r>
            <a:r>
              <a:rPr lang="en-US" sz="1600" cap="none" dirty="0" smtClean="0">
                <a:solidFill>
                  <a:srgbClr val="FF0000"/>
                </a:solidFill>
              </a:rPr>
              <a:t>serous tubal intraepithelial carcinoma (STIC)</a:t>
            </a:r>
            <a:r>
              <a:rPr lang="en-US" sz="1600" cap="none" dirty="0" smtClean="0">
                <a:solidFill>
                  <a:srgbClr val="00B050"/>
                </a:solidFill>
              </a:rPr>
              <a:t> </a:t>
            </a:r>
            <a:r>
              <a:rPr lang="en-US" sz="1600" cap="none" dirty="0">
                <a:solidFill>
                  <a:srgbClr val="00B050"/>
                </a:solidFill>
              </a:rPr>
              <a:t>lesions and ovarian </a:t>
            </a:r>
            <a:r>
              <a:rPr lang="en-US" sz="1600" cap="none" dirty="0" err="1">
                <a:solidFill>
                  <a:srgbClr val="00B050"/>
                </a:solidFill>
              </a:rPr>
              <a:t>hgscs</a:t>
            </a:r>
            <a:r>
              <a:rPr lang="en-US" sz="1600" cap="none" dirty="0">
                <a:solidFill>
                  <a:srgbClr val="00B050"/>
                </a:solidFill>
              </a:rPr>
              <a:t>, and more importantly, the particular mutations in these 2 lesions have been shown to be identical</a:t>
            </a:r>
            <a:r>
              <a:rPr lang="en-US" sz="1800" cap="none" dirty="0">
                <a:solidFill>
                  <a:srgbClr val="00B050"/>
                </a:solidFill>
              </a:rPr>
              <a:t>.</a:t>
            </a:r>
          </a:p>
          <a:p>
            <a:pPr algn="l" rtl="0"/>
            <a:endParaRPr lang="en-US" sz="1800" cap="none" dirty="0"/>
          </a:p>
          <a:p>
            <a:pPr algn="l" rtl="0"/>
            <a:endParaRPr lang="en-US" sz="1800" cap="non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800" y="4330667"/>
            <a:ext cx="2362200" cy="11027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1522273"/>
            <a:ext cx="1905000" cy="1739900"/>
          </a:xfrm>
          <a:prstGeom prst="rect">
            <a:avLst/>
          </a:prstGeom>
        </p:spPr>
      </p:pic>
    </p:spTree>
    <p:extLst>
      <p:ext uri="{BB962C8B-B14F-4D97-AF65-F5344CB8AC3E}">
        <p14:creationId xmlns:p14="http://schemas.microsoft.com/office/powerpoint/2010/main" val="3835979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a:solidFill>
                  <a:srgbClr val="FF0000"/>
                </a:solidFill>
              </a:rPr>
              <a:t>High-grade serous carcinoma (HGSC)</a:t>
            </a:r>
          </a:p>
        </p:txBody>
      </p:sp>
      <p:sp>
        <p:nvSpPr>
          <p:cNvPr id="3" name="Content Placeholder 2"/>
          <p:cNvSpPr>
            <a:spLocks noGrp="1"/>
          </p:cNvSpPr>
          <p:nvPr>
            <p:ph idx="1"/>
          </p:nvPr>
        </p:nvSpPr>
        <p:spPr>
          <a:xfrm>
            <a:off x="685332" y="2241658"/>
            <a:ext cx="7773339" cy="3424107"/>
          </a:xfrm>
        </p:spPr>
        <p:txBody>
          <a:bodyPr>
            <a:normAutofit/>
          </a:bodyPr>
          <a:lstStyle/>
          <a:p>
            <a:pPr algn="l" rtl="0"/>
            <a:r>
              <a:rPr lang="en-US" sz="2400" cap="none" dirty="0"/>
              <a:t>It is the most common, accounting for approximately 70 % of invasive ovarian carcinomas </a:t>
            </a:r>
          </a:p>
          <a:p>
            <a:pPr algn="l" rtl="0"/>
            <a:r>
              <a:rPr lang="en-US" sz="2400" cap="none" dirty="0"/>
              <a:t>It is usually diagnosed at an advanced stage, </a:t>
            </a:r>
          </a:p>
          <a:p>
            <a:pPr algn="l" rtl="0"/>
            <a:r>
              <a:rPr lang="en-US" sz="2400" cap="none" dirty="0"/>
              <a:t>Although it is initially highly responsive to chemotherapy, most women with HGSC ultimately relapse, develop resistance to chemotherapeutic agents and succumb to their disease.</a:t>
            </a:r>
          </a:p>
        </p:txBody>
      </p:sp>
    </p:spTree>
    <p:extLst>
      <p:ext uri="{BB962C8B-B14F-4D97-AF65-F5344CB8AC3E}">
        <p14:creationId xmlns:p14="http://schemas.microsoft.com/office/powerpoint/2010/main" val="15492493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3338" cy="1596177"/>
          </a:xfrm>
        </p:spPr>
        <p:txBody>
          <a:bodyPr/>
          <a:lstStyle/>
          <a:p>
            <a:r>
              <a:rPr lang="en-US" cap="none" dirty="0">
                <a:solidFill>
                  <a:srgbClr val="FF0000"/>
                </a:solidFill>
              </a:rPr>
              <a:t>Fallopian </a:t>
            </a:r>
            <a:r>
              <a:rPr lang="en-US" cap="none" dirty="0" smtClean="0">
                <a:solidFill>
                  <a:srgbClr val="FF0000"/>
                </a:solidFill>
              </a:rPr>
              <a:t>Tube </a:t>
            </a:r>
            <a:endParaRPr lang="en-US" cap="none" dirty="0">
              <a:solidFill>
                <a:srgbClr val="FF0000"/>
              </a:solidFill>
            </a:endParaRPr>
          </a:p>
        </p:txBody>
      </p:sp>
      <p:sp>
        <p:nvSpPr>
          <p:cNvPr id="3" name="Content Placeholder 2"/>
          <p:cNvSpPr>
            <a:spLocks noGrp="1"/>
          </p:cNvSpPr>
          <p:nvPr>
            <p:ph idx="1"/>
          </p:nvPr>
        </p:nvSpPr>
        <p:spPr>
          <a:xfrm>
            <a:off x="381000" y="1654444"/>
            <a:ext cx="8382000" cy="5211762"/>
          </a:xfrm>
        </p:spPr>
        <p:txBody>
          <a:bodyPr>
            <a:normAutofit fontScale="92500" lnSpcReduction="20000"/>
          </a:bodyPr>
          <a:lstStyle/>
          <a:p>
            <a:pPr algn="l" rtl="0"/>
            <a:r>
              <a:rPr lang="en-US" cap="none" dirty="0"/>
              <a:t>the fallopian tubes consist of four main parts, from medial to lateral:</a:t>
            </a:r>
          </a:p>
          <a:p>
            <a:pPr algn="l" rtl="0"/>
            <a:r>
              <a:rPr lang="en-US" b="1" cap="none" dirty="0"/>
              <a:t>intramural (interstitial) </a:t>
            </a:r>
            <a:r>
              <a:rPr lang="en-US" cap="none" dirty="0"/>
              <a:t>part, which is located within the myometrium of the uterus, is 1 cm long and 0.7 mm wide.</a:t>
            </a:r>
          </a:p>
          <a:p>
            <a:pPr algn="l" rtl="0"/>
            <a:r>
              <a:rPr lang="en-US" cap="none" dirty="0"/>
              <a:t>the </a:t>
            </a:r>
            <a:r>
              <a:rPr lang="en-US" b="1" cap="none" dirty="0"/>
              <a:t>isthmus</a:t>
            </a:r>
            <a:r>
              <a:rPr lang="en-US" cap="none" dirty="0"/>
              <a:t>, which is a lateral continuation of the intramural part. it is a rounded, muscular part of the fallopian tube. it is 3 cm long and between 1 and 5 mm wide.</a:t>
            </a:r>
          </a:p>
          <a:p>
            <a:pPr algn="l" rtl="0"/>
            <a:r>
              <a:rPr lang="en-US" cap="none" dirty="0"/>
              <a:t>the </a:t>
            </a:r>
            <a:r>
              <a:rPr lang="en-US" b="1" cap="none" dirty="0"/>
              <a:t>ampulla</a:t>
            </a:r>
            <a:r>
              <a:rPr lang="en-US" cap="none" dirty="0"/>
              <a:t>, which is longest part of the tube. it has a diameter of 1 cm at its widest point and is 5 cm long. it has a thin wall, a folded luminal surface and </a:t>
            </a:r>
            <a:r>
              <a:rPr lang="en-US" cap="none" dirty="0" err="1"/>
              <a:t>fertilisation</a:t>
            </a:r>
            <a:r>
              <a:rPr lang="en-US" cap="none" dirty="0"/>
              <a:t> usually takes place within its lumen.</a:t>
            </a:r>
          </a:p>
          <a:p>
            <a:pPr algn="l" rtl="0"/>
            <a:r>
              <a:rPr lang="en-US" cap="none" dirty="0"/>
              <a:t>the </a:t>
            </a:r>
            <a:r>
              <a:rPr lang="en-US" b="1" cap="none" dirty="0"/>
              <a:t>infundibulum</a:t>
            </a:r>
            <a:r>
              <a:rPr lang="en-US" cap="none" dirty="0"/>
              <a:t>, which is the distal end of the tube. it is funnel shaped and opens into the peritoneal cavity at the abdominal ostium. finger like mucosal projections are attached to the distal end of the infundibulum and are referred to as </a:t>
            </a:r>
            <a:r>
              <a:rPr lang="en-US" b="1" cap="none" dirty="0"/>
              <a:t>fimbriae</a:t>
            </a:r>
            <a:r>
              <a:rPr lang="en-US" cap="none" dirty="0"/>
              <a:t>. </a:t>
            </a:r>
          </a:p>
          <a:p>
            <a:pPr algn="l" rtl="0"/>
            <a:r>
              <a:rPr lang="en-US" cap="none" dirty="0"/>
              <a:t>these fimbriae are 1 mm wide and project over the medial surface of the ovaries. the longest of the fimbriae, the </a:t>
            </a:r>
            <a:r>
              <a:rPr lang="en-US" b="1" cap="none" dirty="0"/>
              <a:t>ovarian fimbria</a:t>
            </a:r>
            <a:r>
              <a:rPr lang="en-US" cap="none" dirty="0"/>
              <a:t>, attaches to the superior aspect of each ovary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0"/>
            <a:ext cx="2043545" cy="1559767"/>
          </a:xfrm>
          <a:prstGeom prst="rect">
            <a:avLst/>
          </a:prstGeom>
        </p:spPr>
      </p:pic>
    </p:spTree>
    <p:extLst>
      <p:ext uri="{BB962C8B-B14F-4D97-AF65-F5344CB8AC3E}">
        <p14:creationId xmlns:p14="http://schemas.microsoft.com/office/powerpoint/2010/main" val="1381732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cap="none" dirty="0">
                <a:solidFill>
                  <a:srgbClr val="FF0000"/>
                </a:solidFill>
              </a:rPr>
              <a:t>Blood supply of the tube and ovary</a:t>
            </a:r>
          </a:p>
        </p:txBody>
      </p:sp>
      <p:sp>
        <p:nvSpPr>
          <p:cNvPr id="3" name="Content Placeholder 2"/>
          <p:cNvSpPr>
            <a:spLocks noGrp="1"/>
          </p:cNvSpPr>
          <p:nvPr>
            <p:ph idx="1"/>
          </p:nvPr>
        </p:nvSpPr>
        <p:spPr>
          <a:xfrm>
            <a:off x="457200" y="1219200"/>
            <a:ext cx="8229600" cy="3625775"/>
          </a:xfrm>
        </p:spPr>
        <p:txBody>
          <a:bodyPr>
            <a:normAutofit fontScale="92500" lnSpcReduction="20000"/>
          </a:bodyPr>
          <a:lstStyle/>
          <a:p>
            <a:pPr algn="l" rtl="0"/>
            <a:r>
              <a:rPr lang="en-US" cap="none" dirty="0"/>
              <a:t>The principal blood supply of the tube is from the upper end of the uterine artery, which bifurcates and sends a large branch or ramus below the tube to anastomose with the ovarian artery. </a:t>
            </a:r>
          </a:p>
          <a:p>
            <a:pPr algn="l" rtl="0"/>
            <a:r>
              <a:rPr lang="en-US" cap="none" dirty="0">
                <a:solidFill>
                  <a:srgbClr val="FF0000"/>
                </a:solidFill>
              </a:rPr>
              <a:t>The </a:t>
            </a:r>
            <a:r>
              <a:rPr lang="en-US" b="1" cap="none" dirty="0">
                <a:solidFill>
                  <a:srgbClr val="FF0000"/>
                </a:solidFill>
              </a:rPr>
              <a:t>uterine artery</a:t>
            </a:r>
            <a:r>
              <a:rPr lang="en-US" cap="none" dirty="0">
                <a:solidFill>
                  <a:srgbClr val="FF0000"/>
                </a:solidFill>
              </a:rPr>
              <a:t> supplies the medial two-thirds of the tube, whilst the lateral third is supplied by the </a:t>
            </a:r>
            <a:r>
              <a:rPr lang="en-US" b="1" cap="none" dirty="0">
                <a:solidFill>
                  <a:srgbClr val="FF0000"/>
                </a:solidFill>
              </a:rPr>
              <a:t>ovarian artery</a:t>
            </a:r>
            <a:r>
              <a:rPr lang="en-US" cap="none" dirty="0"/>
              <a:t>.</a:t>
            </a:r>
          </a:p>
          <a:p>
            <a:pPr algn="l" rtl="0"/>
            <a:r>
              <a:rPr lang="en-US" cap="none" dirty="0"/>
              <a:t>Anastomoses between uterine and ovarian arteries in the mesosalpinx are variable but always present.</a:t>
            </a:r>
          </a:p>
          <a:p>
            <a:pPr algn="l" rtl="0"/>
            <a:r>
              <a:rPr lang="en-US" cap="none" dirty="0"/>
              <a:t>The main arterial supply to the ovary is via the </a:t>
            </a:r>
            <a:r>
              <a:rPr lang="en-US" cap="none" dirty="0">
                <a:solidFill>
                  <a:srgbClr val="FF0000"/>
                </a:solidFill>
              </a:rPr>
              <a:t>paired </a:t>
            </a:r>
            <a:r>
              <a:rPr lang="en-US" b="1" cap="none" dirty="0">
                <a:solidFill>
                  <a:srgbClr val="FF0000"/>
                </a:solidFill>
              </a:rPr>
              <a:t>ovarian arteries. </a:t>
            </a:r>
            <a:r>
              <a:rPr lang="en-US" cap="none" dirty="0">
                <a:solidFill>
                  <a:srgbClr val="FF0000"/>
                </a:solidFill>
              </a:rPr>
              <a:t>These arise directly from the abdominal aorta (inferior the renal arteries). There is also a contribution from the uterine arteries.</a:t>
            </a:r>
          </a:p>
          <a:p>
            <a:pPr algn="l" rtl="0"/>
            <a:endParaRPr lang="en-US" cap="none" dirty="0"/>
          </a:p>
        </p:txBody>
      </p:sp>
      <p:pic>
        <p:nvPicPr>
          <p:cNvPr id="4" name="Picture 3" descr="F:\Vascularization-of-ovarian-and-fallopian-tube.png"/>
          <p:cNvPicPr>
            <a:picLocks noChangeAspect="1" noChangeArrowheads="1"/>
          </p:cNvPicPr>
          <p:nvPr/>
        </p:nvPicPr>
        <p:blipFill>
          <a:blip r:embed="rId2"/>
          <a:srcRect/>
          <a:stretch>
            <a:fillRect/>
          </a:stretch>
        </p:blipFill>
        <p:spPr bwMode="auto">
          <a:xfrm>
            <a:off x="5191217" y="4523445"/>
            <a:ext cx="3918786" cy="2300558"/>
          </a:xfrm>
          <a:prstGeom prst="rect">
            <a:avLst/>
          </a:prstGeom>
          <a:noFill/>
        </p:spPr>
      </p:pic>
    </p:spTree>
    <p:extLst>
      <p:ext uri="{BB962C8B-B14F-4D97-AF65-F5344CB8AC3E}">
        <p14:creationId xmlns:p14="http://schemas.microsoft.com/office/powerpoint/2010/main" val="21232540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44562"/>
          </a:xfrm>
        </p:spPr>
        <p:txBody>
          <a:bodyPr>
            <a:normAutofit/>
          </a:bodyPr>
          <a:lstStyle/>
          <a:p>
            <a:r>
              <a:rPr lang="en-US" sz="4400" cap="none" dirty="0">
                <a:solidFill>
                  <a:srgbClr val="FF0000"/>
                </a:solidFill>
              </a:rPr>
              <a:t>Definition</a:t>
            </a:r>
          </a:p>
        </p:txBody>
      </p:sp>
      <p:sp>
        <p:nvSpPr>
          <p:cNvPr id="3" name="Content Placeholder 2"/>
          <p:cNvSpPr>
            <a:spLocks noGrp="1"/>
          </p:cNvSpPr>
          <p:nvPr>
            <p:ph idx="1"/>
          </p:nvPr>
        </p:nvSpPr>
        <p:spPr>
          <a:xfrm>
            <a:off x="228600" y="1219200"/>
            <a:ext cx="8610600" cy="5334000"/>
          </a:xfrm>
        </p:spPr>
        <p:txBody>
          <a:bodyPr>
            <a:normAutofit fontScale="92500" lnSpcReduction="10000"/>
          </a:bodyPr>
          <a:lstStyle/>
          <a:p>
            <a:pPr algn="l" rtl="0"/>
            <a:r>
              <a:rPr lang="en-US" sz="4000" cap="none" dirty="0">
                <a:solidFill>
                  <a:srgbClr val="FF0000"/>
                </a:solidFill>
              </a:rPr>
              <a:t>Salpingectomy is the process of surgically removing one or both of the fallopian tubes </a:t>
            </a:r>
            <a:r>
              <a:rPr lang="en-US" sz="4000" cap="none" dirty="0">
                <a:solidFill>
                  <a:schemeClr val="tx2">
                    <a:lumMod val="60000"/>
                    <a:lumOff val="40000"/>
                  </a:schemeClr>
                </a:solidFill>
              </a:rPr>
              <a:t>while</a:t>
            </a:r>
            <a:r>
              <a:rPr lang="en-US" sz="4000" cap="none" dirty="0">
                <a:solidFill>
                  <a:srgbClr val="FF0000"/>
                </a:solidFill>
              </a:rPr>
              <a:t> leaving the uterus and ovaries </a:t>
            </a:r>
            <a:r>
              <a:rPr lang="en-US" sz="4000" cap="none" dirty="0" smtClean="0">
                <a:solidFill>
                  <a:srgbClr val="FF0000"/>
                </a:solidFill>
              </a:rPr>
              <a:t>intact</a:t>
            </a:r>
            <a:endParaRPr lang="en-US" cap="none" dirty="0"/>
          </a:p>
          <a:p>
            <a:pPr algn="l" rtl="0"/>
            <a:r>
              <a:rPr lang="en-US" sz="2900" cap="none" dirty="0">
                <a:solidFill>
                  <a:srgbClr val="00B050"/>
                </a:solidFill>
              </a:rPr>
              <a:t>Complete salpingectomy is preferred over </a:t>
            </a:r>
            <a:r>
              <a:rPr lang="en-US" sz="2900" cap="none" dirty="0" err="1">
                <a:solidFill>
                  <a:srgbClr val="00B050"/>
                </a:solidFill>
              </a:rPr>
              <a:t>fimbriectomy</a:t>
            </a:r>
            <a:r>
              <a:rPr lang="en-US" sz="2900" cap="none" dirty="0">
                <a:solidFill>
                  <a:srgbClr val="00B050"/>
                </a:solidFill>
              </a:rPr>
              <a:t> because precursors to fallopian tube cancer (or ovarian cancer) can be found throughout the fallopian tube </a:t>
            </a:r>
          </a:p>
          <a:p>
            <a:pPr algn="l" rtl="0"/>
            <a:r>
              <a:rPr lang="en-US" sz="2900" cap="none" dirty="0">
                <a:solidFill>
                  <a:srgbClr val="00B050"/>
                </a:solidFill>
              </a:rPr>
              <a:t>However, if complete salpingectomy cannot be performed, then removing as much of the fallopian tubes as possible, excluding the interstitial portion, still may have value </a:t>
            </a:r>
            <a:r>
              <a:rPr lang="en-US" cap="none" dirty="0"/>
              <a:t> </a:t>
            </a:r>
          </a:p>
        </p:txBody>
      </p:sp>
    </p:spTree>
    <p:extLst>
      <p:ext uri="{BB962C8B-B14F-4D97-AF65-F5344CB8AC3E}">
        <p14:creationId xmlns:p14="http://schemas.microsoft.com/office/powerpoint/2010/main" val="1266438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a:solidFill>
                  <a:srgbClr val="FF0000"/>
                </a:solidFill>
              </a:rPr>
              <a:t>Types of salpingectomy</a:t>
            </a:r>
          </a:p>
        </p:txBody>
      </p:sp>
      <p:sp>
        <p:nvSpPr>
          <p:cNvPr id="3" name="Content Placeholder 2"/>
          <p:cNvSpPr>
            <a:spLocks noGrp="1"/>
          </p:cNvSpPr>
          <p:nvPr>
            <p:ph idx="1"/>
          </p:nvPr>
        </p:nvSpPr>
        <p:spPr>
          <a:xfrm>
            <a:off x="685331" y="1905000"/>
            <a:ext cx="7773339" cy="4038600"/>
          </a:xfrm>
        </p:spPr>
        <p:txBody>
          <a:bodyPr>
            <a:normAutofit fontScale="92500" lnSpcReduction="10000"/>
          </a:bodyPr>
          <a:lstStyle/>
          <a:p>
            <a:pPr algn="l" rtl="0"/>
            <a:r>
              <a:rPr lang="en-US" sz="2400" cap="none" dirty="0">
                <a:solidFill>
                  <a:srgbClr val="FF0000"/>
                </a:solidFill>
              </a:rPr>
              <a:t>Complete   </a:t>
            </a:r>
          </a:p>
          <a:p>
            <a:pPr marL="0" indent="0" algn="l" rtl="0">
              <a:buNone/>
            </a:pPr>
            <a:r>
              <a:rPr lang="en-US" sz="2400" cap="none" dirty="0">
                <a:solidFill>
                  <a:srgbClr val="FF0000"/>
                </a:solidFill>
              </a:rPr>
              <a:t>                      </a:t>
            </a:r>
            <a:r>
              <a:rPr lang="en-US" sz="2400" cap="none" dirty="0"/>
              <a:t> - </a:t>
            </a:r>
            <a:r>
              <a:rPr lang="en-US" sz="2400" cap="none" dirty="0">
                <a:solidFill>
                  <a:schemeClr val="accent2">
                    <a:lumMod val="75000"/>
                  </a:schemeClr>
                </a:solidFill>
              </a:rPr>
              <a:t>opportunistic salpingectomy</a:t>
            </a:r>
            <a:endParaRPr lang="en-US" sz="2400" cap="none" dirty="0"/>
          </a:p>
          <a:p>
            <a:pPr algn="l" rtl="0">
              <a:buNone/>
            </a:pPr>
            <a:r>
              <a:rPr lang="en-US" sz="2400" cap="none" dirty="0"/>
              <a:t>                       - </a:t>
            </a:r>
            <a:r>
              <a:rPr lang="en-US" sz="2400" cap="none" dirty="0">
                <a:solidFill>
                  <a:schemeClr val="accent2">
                    <a:lumMod val="75000"/>
                  </a:schemeClr>
                </a:solidFill>
              </a:rPr>
              <a:t>Risk reducing </a:t>
            </a:r>
            <a:r>
              <a:rPr lang="en-US" sz="2400" cap="none" dirty="0" smtClean="0">
                <a:solidFill>
                  <a:schemeClr val="accent2">
                    <a:lumMod val="75000"/>
                  </a:schemeClr>
                </a:solidFill>
              </a:rPr>
              <a:t>salpingectomy</a:t>
            </a:r>
          </a:p>
          <a:p>
            <a:pPr algn="l" rtl="0">
              <a:buNone/>
            </a:pPr>
            <a:endParaRPr lang="en-US" sz="2400" cap="none" dirty="0">
              <a:solidFill>
                <a:schemeClr val="accent2">
                  <a:lumMod val="75000"/>
                </a:schemeClr>
              </a:solidFill>
            </a:endParaRPr>
          </a:p>
          <a:p>
            <a:pPr algn="l" rtl="0"/>
            <a:r>
              <a:rPr lang="en-US" sz="2400" cap="none" dirty="0" smtClean="0">
                <a:solidFill>
                  <a:srgbClr val="FF0000"/>
                </a:solidFill>
              </a:rPr>
              <a:t>Partial</a:t>
            </a:r>
          </a:p>
          <a:p>
            <a:pPr marL="0" indent="0" rtl="0">
              <a:buNone/>
            </a:pPr>
            <a:r>
              <a:rPr lang="en-US" sz="2400" cap="none" dirty="0" smtClean="0">
                <a:solidFill>
                  <a:schemeClr val="accent2">
                    <a:lumMod val="75000"/>
                  </a:schemeClr>
                </a:solidFill>
              </a:rPr>
              <a:t>                   - Tubal ligation</a:t>
            </a:r>
            <a:r>
              <a:rPr lang="en-US" sz="1500" cap="none" dirty="0" smtClean="0"/>
              <a:t> like</a:t>
            </a:r>
            <a:r>
              <a:rPr lang="en-US" sz="2400" cap="none" dirty="0" smtClean="0">
                <a:solidFill>
                  <a:schemeClr val="accent2">
                    <a:lumMod val="75000"/>
                  </a:schemeClr>
                </a:solidFill>
              </a:rPr>
              <a:t> </a:t>
            </a:r>
            <a:r>
              <a:rPr lang="en-US" sz="1500" cap="none" dirty="0" smtClean="0"/>
              <a:t>Bipolar coagulation , </a:t>
            </a:r>
            <a:r>
              <a:rPr lang="en-US" sz="1500" cap="none" dirty="0" err="1" smtClean="0"/>
              <a:t>Monopolar</a:t>
            </a:r>
            <a:r>
              <a:rPr lang="en-US" sz="1500" cap="none" dirty="0" smtClean="0"/>
              <a:t> coagulation </a:t>
            </a:r>
            <a:r>
              <a:rPr lang="en-US" sz="1500" cap="none" dirty="0" err="1" smtClean="0"/>
              <a:t>Fimbriectomy</a:t>
            </a:r>
            <a:r>
              <a:rPr lang="en-US" sz="1500" cap="none" dirty="0" smtClean="0"/>
              <a:t> , Irving's procedure , Tubal clip ,Tubal ring ,  </a:t>
            </a:r>
          </a:p>
          <a:p>
            <a:pPr marL="0" indent="0" rtl="0">
              <a:buNone/>
            </a:pPr>
            <a:r>
              <a:rPr lang="en-US" sz="1500" cap="none" dirty="0" smtClean="0"/>
              <a:t>Pomeroy tubal ligation, </a:t>
            </a:r>
            <a:r>
              <a:rPr lang="en-US" sz="1500" cap="none" dirty="0" err="1" smtClean="0"/>
              <a:t>Essure</a:t>
            </a:r>
            <a:r>
              <a:rPr lang="en-US" sz="1500" cap="none" dirty="0" smtClean="0"/>
              <a:t> tubal ligation , </a:t>
            </a:r>
            <a:r>
              <a:rPr lang="en-US" sz="1500" cap="none" dirty="0" err="1" smtClean="0"/>
              <a:t>Adiana</a:t>
            </a:r>
            <a:r>
              <a:rPr lang="en-US" sz="1500" cap="none" dirty="0" smtClean="0"/>
              <a:t> tubal ligation</a:t>
            </a:r>
            <a:endParaRPr lang="en-US" sz="1500" cap="none" dirty="0">
              <a:solidFill>
                <a:schemeClr val="accent2">
                  <a:lumMod val="75000"/>
                </a:schemeClr>
              </a:solidFill>
            </a:endParaRPr>
          </a:p>
          <a:p>
            <a:pPr marL="0" indent="0" algn="l" rtl="0">
              <a:buNone/>
            </a:pPr>
            <a:r>
              <a:rPr lang="en-US" sz="2400" cap="none" dirty="0">
                <a:solidFill>
                  <a:schemeClr val="accent2">
                    <a:lumMod val="75000"/>
                  </a:schemeClr>
                </a:solidFill>
              </a:rPr>
              <a:t>                     </a:t>
            </a:r>
            <a:r>
              <a:rPr lang="en-US" sz="2400" cap="none" dirty="0" smtClean="0">
                <a:solidFill>
                  <a:schemeClr val="accent2">
                    <a:lumMod val="75000"/>
                  </a:schemeClr>
                </a:solidFill>
              </a:rPr>
              <a:t> - </a:t>
            </a:r>
            <a:r>
              <a:rPr lang="en-US" sz="2400" cap="none" dirty="0">
                <a:solidFill>
                  <a:schemeClr val="accent2">
                    <a:lumMod val="75000"/>
                  </a:schemeClr>
                </a:solidFill>
              </a:rPr>
              <a:t>Excision  as treatment of ectopic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3281934"/>
            <a:ext cx="1600200" cy="1222238"/>
          </a:xfrm>
          <a:prstGeom prst="rect">
            <a:avLst/>
          </a:prstGeom>
        </p:spPr>
      </p:pic>
    </p:spTree>
    <p:extLst>
      <p:ext uri="{BB962C8B-B14F-4D97-AF65-F5344CB8AC3E}">
        <p14:creationId xmlns:p14="http://schemas.microsoft.com/office/powerpoint/2010/main" val="42501384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cap="none" dirty="0">
                <a:solidFill>
                  <a:srgbClr val="FF0000"/>
                </a:solidFill>
              </a:rPr>
              <a:t>Opportunistic salpingectomy</a:t>
            </a:r>
          </a:p>
        </p:txBody>
      </p:sp>
      <p:sp>
        <p:nvSpPr>
          <p:cNvPr id="3" name="Content Placeholder 2"/>
          <p:cNvSpPr>
            <a:spLocks noGrp="1"/>
          </p:cNvSpPr>
          <p:nvPr>
            <p:ph idx="1"/>
          </p:nvPr>
        </p:nvSpPr>
        <p:spPr/>
        <p:txBody>
          <a:bodyPr>
            <a:normAutofit fontScale="92500"/>
          </a:bodyPr>
          <a:lstStyle/>
          <a:p>
            <a:pPr algn="l" rtl="0"/>
            <a:r>
              <a:rPr lang="en-US" sz="2400" cap="none" dirty="0">
                <a:solidFill>
                  <a:schemeClr val="accent2">
                    <a:lumMod val="75000"/>
                  </a:schemeClr>
                </a:solidFill>
              </a:rPr>
              <a:t>Opportunistic salpingectomy </a:t>
            </a:r>
            <a:r>
              <a:rPr lang="en-US" sz="2400" cap="none" dirty="0"/>
              <a:t>is the removal of the fallopian tubes for the primary prevention of ovarian cancer in a woman already undergoing pelvic surgery for another </a:t>
            </a:r>
            <a:r>
              <a:rPr lang="en-US" sz="2400" cap="none" dirty="0" smtClean="0"/>
              <a:t>Indication</a:t>
            </a:r>
          </a:p>
          <a:p>
            <a:pPr algn="l" rtl="0"/>
            <a:r>
              <a:rPr lang="en-US" sz="2400" cap="none" dirty="0" err="1" smtClean="0"/>
              <a:t>Eg</a:t>
            </a:r>
            <a:r>
              <a:rPr lang="en-US" sz="2400" cap="none" dirty="0" smtClean="0"/>
              <a:t> cesarean section, </a:t>
            </a:r>
            <a:r>
              <a:rPr lang="en-US" sz="2400" cap="none" dirty="0" err="1" smtClean="0"/>
              <a:t>sterlisation</a:t>
            </a:r>
            <a:r>
              <a:rPr lang="en-US" sz="2400" cap="none" dirty="0" smtClean="0"/>
              <a:t> and other pelvic operations  </a:t>
            </a:r>
            <a:r>
              <a:rPr lang="en-US" sz="2400" cap="none" dirty="0" err="1" smtClean="0"/>
              <a:t>eg</a:t>
            </a:r>
            <a:r>
              <a:rPr lang="en-US" sz="2400" cap="none" dirty="0" smtClean="0"/>
              <a:t> hysterectomy , </a:t>
            </a:r>
            <a:r>
              <a:rPr lang="en-US" sz="2400" cap="none" dirty="0" err="1" smtClean="0"/>
              <a:t>myomectomy</a:t>
            </a:r>
            <a:r>
              <a:rPr lang="en-US" sz="2400" cap="none" dirty="0" smtClean="0"/>
              <a:t> and treatment of endometriosis, </a:t>
            </a:r>
          </a:p>
          <a:p>
            <a:pPr algn="l" rtl="0"/>
            <a:r>
              <a:rPr lang="en-US" sz="2400" cap="none" smtClean="0"/>
              <a:t>in </a:t>
            </a:r>
            <a:r>
              <a:rPr lang="en-US" sz="2400" cap="none" dirty="0" smtClean="0"/>
              <a:t>whom fertility is no </a:t>
            </a:r>
            <a:r>
              <a:rPr lang="en-US" sz="2400" cap="none" smtClean="0"/>
              <a:t>longer desired</a:t>
            </a:r>
          </a:p>
          <a:p>
            <a:pPr algn="l" rtl="0"/>
            <a:r>
              <a:rPr lang="en-US" sz="2400" cap="none" smtClean="0"/>
              <a:t> </a:t>
            </a:r>
            <a:r>
              <a:rPr lang="en-US" sz="2400" cap="none" dirty="0" smtClean="0"/>
              <a:t>or fallopian tubes are damaged</a:t>
            </a:r>
            <a:endParaRPr lang="en-US" sz="2400" cap="non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990600"/>
            <a:ext cx="8366760" cy="4525963"/>
          </a:xfrm>
        </p:spPr>
        <p:txBody>
          <a:bodyPr>
            <a:normAutofit/>
          </a:bodyPr>
          <a:lstStyle/>
          <a:p>
            <a:pPr algn="l" rtl="0"/>
            <a:r>
              <a:rPr lang="en-US" sz="2400" cap="none" dirty="0"/>
              <a:t>Ovarian cancer is the </a:t>
            </a:r>
            <a:r>
              <a:rPr lang="en-US" sz="2400" cap="none" dirty="0">
                <a:solidFill>
                  <a:srgbClr val="FF0000"/>
                </a:solidFill>
              </a:rPr>
              <a:t>leading</a:t>
            </a:r>
            <a:r>
              <a:rPr lang="en-US" sz="2400" cap="none" dirty="0"/>
              <a:t> cause of death due to gynecologic </a:t>
            </a:r>
            <a:r>
              <a:rPr lang="en-US" sz="2400" cap="none" dirty="0" smtClean="0"/>
              <a:t>malignancy</a:t>
            </a:r>
            <a:endParaRPr lang="en-US" sz="2400" cap="none" dirty="0"/>
          </a:p>
          <a:p>
            <a:pPr algn="l" rtl="0"/>
            <a:r>
              <a:rPr lang="en-US" sz="2400" cap="none" dirty="0">
                <a:solidFill>
                  <a:srgbClr val="FF0000"/>
                </a:solidFill>
              </a:rPr>
              <a:t>The fifth </a:t>
            </a:r>
            <a:r>
              <a:rPr lang="en-US" sz="2400" cap="none" dirty="0"/>
              <a:t>most common cause of cancer deaths in developed countries</a:t>
            </a:r>
          </a:p>
          <a:p>
            <a:pPr algn="l" rtl="0"/>
            <a:r>
              <a:rPr lang="en-US" sz="2400" cap="none" dirty="0"/>
              <a:t>The more aggressive epithelial ovarian carcinomas represent at least </a:t>
            </a:r>
            <a:r>
              <a:rPr lang="en-US" sz="2400" cap="none" dirty="0">
                <a:solidFill>
                  <a:srgbClr val="FF0000"/>
                </a:solidFill>
              </a:rPr>
              <a:t>90%</a:t>
            </a:r>
            <a:r>
              <a:rPr lang="en-US" sz="2400" cap="none" dirty="0"/>
              <a:t> of all cases of ovarian cancer and are responsible for </a:t>
            </a:r>
            <a:r>
              <a:rPr lang="en-US" sz="2400" cap="none" dirty="0">
                <a:solidFill>
                  <a:srgbClr val="FF0000"/>
                </a:solidFill>
              </a:rPr>
              <a:t>90%</a:t>
            </a:r>
            <a:r>
              <a:rPr lang="en-US" sz="2400" cap="none" dirty="0"/>
              <a:t> of deaths due to ovarian cancer</a:t>
            </a:r>
          </a:p>
        </p:txBody>
      </p:sp>
      <p:sp>
        <p:nvSpPr>
          <p:cNvPr id="2" name="TextBox 1"/>
          <p:cNvSpPr txBox="1"/>
          <p:nvPr/>
        </p:nvSpPr>
        <p:spPr>
          <a:xfrm>
            <a:off x="609600" y="5545871"/>
            <a:ext cx="7924800" cy="830997"/>
          </a:xfrm>
          <a:prstGeom prst="rect">
            <a:avLst/>
          </a:prstGeom>
          <a:noFill/>
        </p:spPr>
        <p:txBody>
          <a:bodyPr wrap="square" rtlCol="0">
            <a:spAutoFit/>
          </a:bodyPr>
          <a:lstStyle/>
          <a:p>
            <a:pPr algn="ctr"/>
            <a:r>
              <a:rPr lang="en-US" sz="1600" b="1" dirty="0"/>
              <a:t>Opportunistic Salpingectomy as a Strategy for Epithelial Ovarian Cancer Prevention  </a:t>
            </a:r>
          </a:p>
          <a:p>
            <a:pPr algn="ctr"/>
            <a:r>
              <a:rPr lang="en-US" sz="1600" b="1" dirty="0"/>
              <a:t> ACOG Committee Opinion No. 774 Summary Obstetrics &amp; Gynecology: April 2019 </a:t>
            </a:r>
            <a:br>
              <a:rPr lang="en-US" sz="1600" b="1" dirty="0"/>
            </a:br>
            <a:endParaRPr lang="en-US" sz="1600" dirty="0"/>
          </a:p>
        </p:txBody>
      </p:sp>
    </p:spTree>
    <p:extLst>
      <p:ext uri="{BB962C8B-B14F-4D97-AF65-F5344CB8AC3E}">
        <p14:creationId xmlns:p14="http://schemas.microsoft.com/office/powerpoint/2010/main" val="6972415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965" y="347003"/>
            <a:ext cx="6706069" cy="790802"/>
          </a:xfrm>
        </p:spPr>
        <p:txBody>
          <a:bodyPr>
            <a:normAutofit/>
          </a:bodyPr>
          <a:lstStyle/>
          <a:p>
            <a:r>
              <a:rPr lang="en-US" sz="4000" cap="none" dirty="0">
                <a:solidFill>
                  <a:srgbClr val="FF0000"/>
                </a:solidFill>
              </a:rPr>
              <a:t> Risk-reducing salpingectomy</a:t>
            </a:r>
          </a:p>
        </p:txBody>
      </p:sp>
      <p:sp>
        <p:nvSpPr>
          <p:cNvPr id="3" name="Content Placeholder 2"/>
          <p:cNvSpPr>
            <a:spLocks noGrp="1"/>
          </p:cNvSpPr>
          <p:nvPr>
            <p:ph idx="1"/>
          </p:nvPr>
        </p:nvSpPr>
        <p:spPr>
          <a:xfrm>
            <a:off x="381000" y="1295400"/>
            <a:ext cx="8305800" cy="5181600"/>
          </a:xfrm>
        </p:spPr>
        <p:txBody>
          <a:bodyPr>
            <a:normAutofit/>
          </a:bodyPr>
          <a:lstStyle/>
          <a:p>
            <a:pPr algn="l" rtl="0"/>
            <a:r>
              <a:rPr lang="en-US" sz="1800" dirty="0"/>
              <a:t>Women who have </a:t>
            </a:r>
            <a:r>
              <a:rPr lang="en-US" sz="1800" dirty="0">
                <a:solidFill>
                  <a:schemeClr val="tx2">
                    <a:lumMod val="60000"/>
                    <a:lumOff val="40000"/>
                  </a:schemeClr>
                </a:solidFill>
              </a:rPr>
              <a:t>BRCA1 or BRCA2 germline mutations </a:t>
            </a:r>
            <a:endParaRPr lang="en-US" sz="1800" dirty="0" smtClean="0">
              <a:solidFill>
                <a:schemeClr val="tx2">
                  <a:lumMod val="60000"/>
                  <a:lumOff val="40000"/>
                </a:schemeClr>
              </a:solidFill>
            </a:endParaRPr>
          </a:p>
          <a:p>
            <a:pPr marL="0" indent="0" algn="l" rtl="0">
              <a:buNone/>
            </a:pPr>
            <a:r>
              <a:rPr lang="en-US" sz="1800" dirty="0" smtClean="0">
                <a:solidFill>
                  <a:schemeClr val="tx2">
                    <a:lumMod val="60000"/>
                    <a:lumOff val="40000"/>
                  </a:schemeClr>
                </a:solidFill>
              </a:rPr>
              <a:t>   </a:t>
            </a:r>
            <a:r>
              <a:rPr lang="en-US" sz="1800" dirty="0" smtClean="0"/>
              <a:t>or</a:t>
            </a:r>
            <a:r>
              <a:rPr lang="en-US" sz="1800" dirty="0" smtClean="0">
                <a:solidFill>
                  <a:schemeClr val="tx2">
                    <a:lumMod val="60000"/>
                    <a:lumOff val="40000"/>
                  </a:schemeClr>
                </a:solidFill>
              </a:rPr>
              <a:t> family history </a:t>
            </a:r>
            <a:r>
              <a:rPr lang="en-US" sz="1800" dirty="0" smtClean="0"/>
              <a:t>should </a:t>
            </a:r>
            <a:r>
              <a:rPr lang="en-US" sz="1800" dirty="0"/>
              <a:t>be counseled regarding bilateral </a:t>
            </a:r>
            <a:r>
              <a:rPr lang="en-US" sz="1800" dirty="0" err="1" smtClean="0"/>
              <a:t>salpingo</a:t>
            </a:r>
            <a:r>
              <a:rPr lang="en-US" sz="1800" dirty="0" smtClean="0"/>
              <a:t>-  oophorectomy</a:t>
            </a:r>
            <a:r>
              <a:rPr lang="en-US" sz="1800" dirty="0"/>
              <a:t>, after completion of childbearing,</a:t>
            </a:r>
          </a:p>
          <a:p>
            <a:pPr algn="l" rtl="0"/>
            <a:r>
              <a:rPr lang="en-US" sz="1800" dirty="0" smtClean="0"/>
              <a:t>they </a:t>
            </a:r>
            <a:r>
              <a:rPr lang="en-US" sz="1800" dirty="0"/>
              <a:t>should be counseled regarding risk-reducing salpingectomy when childbearing is complete followed by oophorectomy in the future</a:t>
            </a:r>
            <a:r>
              <a:rPr lang="en-US" sz="1800" dirty="0" smtClean="0"/>
              <a:t>,</a:t>
            </a:r>
            <a:endParaRPr lang="en-US" sz="1800" dirty="0"/>
          </a:p>
        </p:txBody>
      </p:sp>
    </p:spTree>
    <p:extLst>
      <p:ext uri="{BB962C8B-B14F-4D97-AF65-F5344CB8AC3E}">
        <p14:creationId xmlns:p14="http://schemas.microsoft.com/office/powerpoint/2010/main" val="17609063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871"/>
            <a:ext cx="8229600" cy="685800"/>
          </a:xfrm>
        </p:spPr>
        <p:txBody>
          <a:bodyPr>
            <a:noAutofit/>
          </a:bodyPr>
          <a:lstStyle/>
          <a:p>
            <a:r>
              <a:rPr lang="en-US" cap="none" dirty="0">
                <a:solidFill>
                  <a:srgbClr val="FF0000"/>
                </a:solidFill>
              </a:rPr>
              <a:t>Bilateral tubal ligation is not without risks</a:t>
            </a:r>
          </a:p>
        </p:txBody>
      </p:sp>
      <p:sp>
        <p:nvSpPr>
          <p:cNvPr id="3" name="Content Placeholder 2"/>
          <p:cNvSpPr>
            <a:spLocks noGrp="1"/>
          </p:cNvSpPr>
          <p:nvPr>
            <p:ph idx="1"/>
          </p:nvPr>
        </p:nvSpPr>
        <p:spPr>
          <a:xfrm>
            <a:off x="365759" y="1166018"/>
            <a:ext cx="8229600" cy="4525963"/>
          </a:xfrm>
        </p:spPr>
        <p:txBody>
          <a:bodyPr>
            <a:normAutofit/>
          </a:bodyPr>
          <a:lstStyle/>
          <a:p>
            <a:pPr algn="l" rtl="0"/>
            <a:r>
              <a:rPr lang="en-US" sz="2400" cap="none" dirty="0"/>
              <a:t>The modified </a:t>
            </a:r>
            <a:r>
              <a:rPr lang="en-US" sz="2400" cap="none" dirty="0" err="1"/>
              <a:t>pomeroy</a:t>
            </a:r>
            <a:r>
              <a:rPr lang="en-US" sz="2400" cap="none" dirty="0"/>
              <a:t> technique is the most common postpartum sterilization method performed in the united states, with a 10 year failure rate of &lt; 1% </a:t>
            </a:r>
          </a:p>
          <a:p>
            <a:pPr algn="l" rtl="0"/>
            <a:r>
              <a:rPr lang="en-US" sz="2400" cap="none" dirty="0"/>
              <a:t>Hydrosalpinx, torsion, and tubal pregnancy are all potential complications of tubal ligation, which often require an additional procedure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4059382"/>
            <a:ext cx="5117474" cy="2798618"/>
          </a:xfrm>
          <a:prstGeom prst="rect">
            <a:avLst/>
          </a:prstGeom>
        </p:spPr>
      </p:pic>
    </p:spTree>
    <p:extLst>
      <p:ext uri="{BB962C8B-B14F-4D97-AF65-F5344CB8AC3E}">
        <p14:creationId xmlns:p14="http://schemas.microsoft.com/office/powerpoint/2010/main" val="1475399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1243"/>
            <a:ext cx="8991600" cy="1596177"/>
          </a:xfrm>
        </p:spPr>
        <p:txBody>
          <a:bodyPr>
            <a:normAutofit/>
          </a:bodyPr>
          <a:lstStyle/>
          <a:p>
            <a:r>
              <a:rPr lang="en-US" sz="4000" cap="none" dirty="0">
                <a:solidFill>
                  <a:srgbClr val="FF0000"/>
                </a:solidFill>
              </a:rPr>
              <a:t>Leaving tubes after hysterectomy  is not without risks</a:t>
            </a:r>
          </a:p>
        </p:txBody>
      </p:sp>
      <p:sp>
        <p:nvSpPr>
          <p:cNvPr id="3" name="Content Placeholder 2"/>
          <p:cNvSpPr>
            <a:spLocks noGrp="1"/>
          </p:cNvSpPr>
          <p:nvPr>
            <p:ph idx="1"/>
          </p:nvPr>
        </p:nvSpPr>
        <p:spPr/>
        <p:txBody>
          <a:bodyPr/>
          <a:lstStyle/>
          <a:p>
            <a:endParaRPr lang="en-US" dirty="0"/>
          </a:p>
        </p:txBody>
      </p:sp>
      <p:pic>
        <p:nvPicPr>
          <p:cNvPr id="3075" name="Picture 3" descr="C:\Documents and Settings\mmhennawy\Desktop\jj.JPG"/>
          <p:cNvPicPr>
            <a:picLocks noChangeAspect="1" noChangeArrowheads="1"/>
          </p:cNvPicPr>
          <p:nvPr/>
        </p:nvPicPr>
        <p:blipFill>
          <a:blip r:embed="rId2"/>
          <a:srcRect/>
          <a:stretch>
            <a:fillRect/>
          </a:stretch>
        </p:blipFill>
        <p:spPr bwMode="auto">
          <a:xfrm>
            <a:off x="-1" y="1359142"/>
            <a:ext cx="9144001" cy="5440009"/>
          </a:xfrm>
          <a:prstGeom prst="rect">
            <a:avLst/>
          </a:prstGeom>
          <a:noFill/>
        </p:spPr>
      </p:pic>
    </p:spTree>
    <p:extLst>
      <p:ext uri="{BB962C8B-B14F-4D97-AF65-F5344CB8AC3E}">
        <p14:creationId xmlns:p14="http://schemas.microsoft.com/office/powerpoint/2010/main" val="689701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9918"/>
            <a:ext cx="8686800" cy="829282"/>
          </a:xfrm>
        </p:spPr>
        <p:txBody>
          <a:bodyPr>
            <a:normAutofit fontScale="90000"/>
          </a:bodyPr>
          <a:lstStyle/>
          <a:p>
            <a:r>
              <a:rPr lang="en-US" dirty="0"/>
              <a:t>In the Swedish </a:t>
            </a:r>
            <a:r>
              <a:rPr lang="en-US" dirty="0" smtClean="0"/>
              <a:t>study </a:t>
            </a:r>
            <a:br>
              <a:rPr lang="en-US" dirty="0" smtClean="0"/>
            </a:br>
            <a:r>
              <a:rPr lang="en-US" dirty="0"/>
              <a:t>a nation wide population-based study </a:t>
            </a:r>
            <a:r>
              <a:rPr lang="en-US" dirty="0" smtClean="0"/>
              <a:t>2015</a:t>
            </a:r>
            <a:endParaRPr lang="en-US" dirty="0"/>
          </a:p>
        </p:txBody>
      </p:sp>
      <p:sp>
        <p:nvSpPr>
          <p:cNvPr id="3" name="Content Placeholder 2"/>
          <p:cNvSpPr>
            <a:spLocks noGrp="1"/>
          </p:cNvSpPr>
          <p:nvPr>
            <p:ph idx="1"/>
          </p:nvPr>
        </p:nvSpPr>
        <p:spPr>
          <a:xfrm>
            <a:off x="685331" y="1600200"/>
            <a:ext cx="7773339" cy="4038600"/>
          </a:xfrm>
        </p:spPr>
        <p:txBody>
          <a:bodyPr>
            <a:normAutofit lnSpcReduction="10000"/>
          </a:bodyPr>
          <a:lstStyle/>
          <a:p>
            <a:pPr algn="l" rtl="0"/>
            <a:r>
              <a:rPr lang="en-US" dirty="0" smtClean="0"/>
              <a:t>women who </a:t>
            </a:r>
            <a:r>
              <a:rPr lang="en-US" dirty="0"/>
              <a:t>underwent bilateral salpingectomy had a </a:t>
            </a:r>
            <a:r>
              <a:rPr lang="en-US" dirty="0" smtClean="0">
                <a:solidFill>
                  <a:srgbClr val="FF0000"/>
                </a:solidFill>
              </a:rPr>
              <a:t>65% </a:t>
            </a:r>
            <a:r>
              <a:rPr lang="en-US" dirty="0" smtClean="0"/>
              <a:t>reduction </a:t>
            </a:r>
            <a:r>
              <a:rPr lang="en-US" dirty="0"/>
              <a:t>in the risk of ovarian cancer </a:t>
            </a:r>
            <a:endParaRPr lang="en-US" dirty="0" smtClean="0"/>
          </a:p>
          <a:p>
            <a:pPr algn="l" rtl="0"/>
            <a:r>
              <a:rPr lang="en-US" dirty="0" smtClean="0"/>
              <a:t>and </a:t>
            </a:r>
          </a:p>
          <a:p>
            <a:pPr algn="l" rtl="0"/>
            <a:r>
              <a:rPr lang="en-US" dirty="0" smtClean="0"/>
              <a:t>women who </a:t>
            </a:r>
            <a:r>
              <a:rPr lang="en-US" dirty="0"/>
              <a:t>underwent sterilization had a </a:t>
            </a:r>
            <a:r>
              <a:rPr lang="en-US" dirty="0">
                <a:solidFill>
                  <a:srgbClr val="FF0000"/>
                </a:solidFill>
              </a:rPr>
              <a:t>28%</a:t>
            </a:r>
            <a:r>
              <a:rPr lang="en-US" dirty="0"/>
              <a:t> reduction in </a:t>
            </a:r>
            <a:r>
              <a:rPr lang="en-US" dirty="0" smtClean="0"/>
              <a:t>risk </a:t>
            </a:r>
          </a:p>
          <a:p>
            <a:pPr algn="l" rtl="0"/>
            <a:r>
              <a:rPr lang="en-US" dirty="0" smtClean="0"/>
              <a:t>compared </a:t>
            </a:r>
            <a:r>
              <a:rPr lang="en-US" dirty="0"/>
              <a:t>with women who did not undergo </a:t>
            </a:r>
            <a:r>
              <a:rPr lang="en-US" dirty="0" err="1"/>
              <a:t>steriliza-tion</a:t>
            </a:r>
            <a:r>
              <a:rPr lang="en-US" dirty="0"/>
              <a:t>, salpingectomy, hysterectomy, or bilateral </a:t>
            </a:r>
            <a:r>
              <a:rPr lang="en-US" dirty="0" err="1"/>
              <a:t>salpingo</a:t>
            </a:r>
            <a:r>
              <a:rPr lang="en-US" dirty="0"/>
              <a:t>-oophorectomy </a:t>
            </a:r>
            <a:endParaRPr lang="en-US" dirty="0" smtClean="0"/>
          </a:p>
          <a:p>
            <a:pPr algn="l" rtl="0"/>
            <a:r>
              <a:rPr lang="en-US" dirty="0">
                <a:solidFill>
                  <a:schemeClr val="bg2">
                    <a:lumMod val="50000"/>
                  </a:schemeClr>
                </a:solidFill>
              </a:rPr>
              <a:t>These patients were </a:t>
            </a:r>
            <a:r>
              <a:rPr lang="en-US" dirty="0" smtClean="0">
                <a:solidFill>
                  <a:schemeClr val="bg2">
                    <a:lumMod val="50000"/>
                  </a:schemeClr>
                </a:solidFill>
              </a:rPr>
              <a:t>monitored </a:t>
            </a:r>
            <a:r>
              <a:rPr lang="en-US" dirty="0">
                <a:solidFill>
                  <a:schemeClr val="bg2">
                    <a:lumMod val="50000"/>
                  </a:schemeClr>
                </a:solidFill>
              </a:rPr>
              <a:t>for a minimum of 30 years after salpingectomy</a:t>
            </a:r>
          </a:p>
        </p:txBody>
      </p:sp>
      <p:sp>
        <p:nvSpPr>
          <p:cNvPr id="4" name="TextBox 3"/>
          <p:cNvSpPr txBox="1"/>
          <p:nvPr/>
        </p:nvSpPr>
        <p:spPr>
          <a:xfrm>
            <a:off x="762000" y="6019800"/>
            <a:ext cx="7791450" cy="584775"/>
          </a:xfrm>
          <a:prstGeom prst="rect">
            <a:avLst/>
          </a:prstGeom>
          <a:noFill/>
        </p:spPr>
        <p:txBody>
          <a:bodyPr wrap="square" rtlCol="0">
            <a:spAutoFit/>
          </a:bodyPr>
          <a:lstStyle/>
          <a:p>
            <a:r>
              <a:rPr lang="en-US" sz="1600" dirty="0" smtClean="0">
                <a:solidFill>
                  <a:srgbClr val="00B050"/>
                </a:solidFill>
              </a:rPr>
              <a:t>Falconer </a:t>
            </a:r>
            <a:r>
              <a:rPr lang="en-US" sz="1600" dirty="0">
                <a:solidFill>
                  <a:srgbClr val="00B050"/>
                </a:solidFill>
              </a:rPr>
              <a:t>H, Yin L, </a:t>
            </a:r>
            <a:r>
              <a:rPr lang="en-US" sz="1600" dirty="0" err="1">
                <a:solidFill>
                  <a:srgbClr val="00B050"/>
                </a:solidFill>
              </a:rPr>
              <a:t>Gronberg</a:t>
            </a:r>
            <a:r>
              <a:rPr lang="en-US" sz="1600" dirty="0">
                <a:solidFill>
                  <a:srgbClr val="00B050"/>
                </a:solidFill>
              </a:rPr>
              <a:t> H, Altman D. Ovarian </a:t>
            </a:r>
            <a:r>
              <a:rPr lang="en-US" sz="1600" dirty="0" smtClean="0">
                <a:solidFill>
                  <a:srgbClr val="00B050"/>
                </a:solidFill>
              </a:rPr>
              <a:t>cancer risk </a:t>
            </a:r>
            <a:r>
              <a:rPr lang="en-US" sz="1600" dirty="0">
                <a:solidFill>
                  <a:srgbClr val="00B050"/>
                </a:solidFill>
              </a:rPr>
              <a:t>after salpingectomy: a </a:t>
            </a:r>
            <a:r>
              <a:rPr lang="en-US" sz="1600" dirty="0" smtClean="0">
                <a:solidFill>
                  <a:srgbClr val="00B050"/>
                </a:solidFill>
              </a:rPr>
              <a:t>nation wide population-based study</a:t>
            </a:r>
            <a:r>
              <a:rPr lang="en-US" sz="1600" dirty="0">
                <a:solidFill>
                  <a:srgbClr val="00B050"/>
                </a:solidFill>
              </a:rPr>
              <a:t>. J Natl Cancer </a:t>
            </a:r>
            <a:r>
              <a:rPr lang="en-US" sz="1600" dirty="0" err="1">
                <a:solidFill>
                  <a:srgbClr val="00B050"/>
                </a:solidFill>
              </a:rPr>
              <a:t>Inst</a:t>
            </a:r>
            <a:r>
              <a:rPr lang="en-US" sz="1600" dirty="0">
                <a:solidFill>
                  <a:srgbClr val="00B050"/>
                </a:solidFill>
              </a:rPr>
              <a:t> 2015;107(2):dju410</a:t>
            </a:r>
          </a:p>
        </p:txBody>
      </p:sp>
    </p:spTree>
    <p:extLst>
      <p:ext uri="{BB962C8B-B14F-4D97-AF65-F5344CB8AC3E}">
        <p14:creationId xmlns:p14="http://schemas.microsoft.com/office/powerpoint/2010/main" val="582717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765" y="221505"/>
            <a:ext cx="8382470" cy="653401"/>
          </a:xfrm>
        </p:spPr>
        <p:txBody>
          <a:bodyPr>
            <a:normAutofit fontScale="90000"/>
          </a:bodyPr>
          <a:lstStyle/>
          <a:p>
            <a:r>
              <a:rPr lang="en-US" sz="4000" cap="none" dirty="0">
                <a:solidFill>
                  <a:srgbClr val="FF0000"/>
                </a:solidFill>
              </a:rPr>
              <a:t>Technique of complete salpingectomy</a:t>
            </a:r>
            <a:br>
              <a:rPr lang="en-US" sz="4000" cap="none" dirty="0">
                <a:solidFill>
                  <a:srgbClr val="FF0000"/>
                </a:solidFill>
              </a:rPr>
            </a:br>
            <a:endParaRPr lang="en-US" sz="4000" cap="none" dirty="0">
              <a:solidFill>
                <a:srgbClr val="FF0000"/>
              </a:solidFill>
            </a:endParaRPr>
          </a:p>
        </p:txBody>
      </p:sp>
      <p:sp>
        <p:nvSpPr>
          <p:cNvPr id="3" name="Content Placeholder 2"/>
          <p:cNvSpPr>
            <a:spLocks noGrp="1"/>
          </p:cNvSpPr>
          <p:nvPr>
            <p:ph idx="1"/>
          </p:nvPr>
        </p:nvSpPr>
        <p:spPr>
          <a:xfrm>
            <a:off x="179598" y="609600"/>
            <a:ext cx="8610600" cy="4464568"/>
          </a:xfrm>
        </p:spPr>
        <p:txBody>
          <a:bodyPr>
            <a:normAutofit lnSpcReduction="10000"/>
          </a:bodyPr>
          <a:lstStyle/>
          <a:p>
            <a:pPr algn="l" rtl="0"/>
            <a:r>
              <a:rPr lang="en-US" sz="2600" cap="none" dirty="0"/>
              <a:t>Salpingectomy should remove the tube completely from its fimbriated end and up to the </a:t>
            </a:r>
            <a:r>
              <a:rPr lang="en-US" sz="2600" cap="none" dirty="0" err="1"/>
              <a:t>uterotubal</a:t>
            </a:r>
            <a:r>
              <a:rPr lang="en-US" sz="2600" cap="none" dirty="0"/>
              <a:t> junction; </a:t>
            </a:r>
          </a:p>
          <a:p>
            <a:pPr algn="l" rtl="0"/>
            <a:r>
              <a:rPr lang="en-US" sz="2600" cap="none" dirty="0"/>
              <a:t>The interstitial portions of the tubes do not need to be removed. </a:t>
            </a:r>
          </a:p>
          <a:p>
            <a:pPr algn="l" rtl="0"/>
            <a:r>
              <a:rPr lang="en-US" sz="2600" cap="none" dirty="0"/>
              <a:t>Any </a:t>
            </a:r>
            <a:r>
              <a:rPr lang="en-US" sz="2600" cap="none" dirty="0" err="1"/>
              <a:t>fimbrial</a:t>
            </a:r>
            <a:r>
              <a:rPr lang="en-US" sz="2600" cap="none" dirty="0"/>
              <a:t> attachments on the ovary should be cauterized or removed. </a:t>
            </a:r>
          </a:p>
          <a:p>
            <a:pPr algn="l" rtl="0"/>
            <a:r>
              <a:rPr lang="en-US" sz="2600" cap="none" dirty="0"/>
              <a:t>Stay as close as possible of the tube (to respect  ovarian blood supply)</a:t>
            </a:r>
          </a:p>
          <a:p>
            <a:pPr algn="l" rtl="0"/>
            <a:r>
              <a:rPr lang="en-US" sz="1800" dirty="0">
                <a:solidFill>
                  <a:srgbClr val="00B050"/>
                </a:solidFill>
              </a:rPr>
              <a:t>Tubal surgery uses the basic principles of microsurgery. </a:t>
            </a:r>
            <a:endParaRPr lang="en-US" sz="1800" cap="none" dirty="0">
              <a:solidFill>
                <a:srgbClr val="00B050"/>
              </a:solidFill>
            </a:endParaRPr>
          </a:p>
          <a:p>
            <a:pPr algn="l" rtl="0"/>
            <a:endParaRPr lang="en-US" sz="1800" cap="none" dirty="0">
              <a:solidFill>
                <a:srgbClr val="00B050"/>
              </a:solidFill>
            </a:endParaRPr>
          </a:p>
        </p:txBody>
      </p:sp>
      <p:pic>
        <p:nvPicPr>
          <p:cNvPr id="4" name="Picture 2" descr="F:\Schematic-representation-of-salpingectomy.png"/>
          <p:cNvPicPr>
            <a:picLocks noChangeAspect="1" noChangeArrowheads="1"/>
          </p:cNvPicPr>
          <p:nvPr/>
        </p:nvPicPr>
        <p:blipFill>
          <a:blip r:embed="rId2"/>
          <a:srcRect/>
          <a:stretch>
            <a:fillRect/>
          </a:stretch>
        </p:blipFill>
        <p:spPr bwMode="auto">
          <a:xfrm>
            <a:off x="6248400" y="4966739"/>
            <a:ext cx="2895600" cy="1863551"/>
          </a:xfrm>
          <a:prstGeom prst="rect">
            <a:avLst/>
          </a:prstGeom>
          <a:noFill/>
        </p:spPr>
      </p:pic>
    </p:spTree>
    <p:extLst>
      <p:ext uri="{BB962C8B-B14F-4D97-AF65-F5344CB8AC3E}">
        <p14:creationId xmlns:p14="http://schemas.microsoft.com/office/powerpoint/2010/main" val="36220446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0"/>
            <a:ext cx="7773338" cy="1596177"/>
          </a:xfrm>
        </p:spPr>
        <p:txBody>
          <a:bodyPr>
            <a:normAutofit/>
          </a:bodyPr>
          <a:lstStyle/>
          <a:p>
            <a:r>
              <a:rPr lang="en-US" sz="4000" cap="none" dirty="0">
                <a:solidFill>
                  <a:srgbClr val="FF0000"/>
                </a:solidFill>
              </a:rPr>
              <a:t>How is the procedure performed?</a:t>
            </a:r>
            <a:br>
              <a:rPr lang="en-US" sz="4000" cap="none" dirty="0">
                <a:solidFill>
                  <a:srgbClr val="FF0000"/>
                </a:solidFill>
              </a:rPr>
            </a:br>
            <a:endParaRPr lang="en-US" sz="4000" cap="none" dirty="0">
              <a:solidFill>
                <a:srgbClr val="FF0000"/>
              </a:solidFill>
            </a:endParaRPr>
          </a:p>
        </p:txBody>
      </p:sp>
      <p:sp>
        <p:nvSpPr>
          <p:cNvPr id="3" name="Content Placeholder 2"/>
          <p:cNvSpPr>
            <a:spLocks noGrp="1"/>
          </p:cNvSpPr>
          <p:nvPr>
            <p:ph idx="1"/>
          </p:nvPr>
        </p:nvSpPr>
        <p:spPr>
          <a:xfrm>
            <a:off x="457200" y="813328"/>
            <a:ext cx="8458200" cy="3962400"/>
          </a:xfrm>
        </p:spPr>
        <p:txBody>
          <a:bodyPr>
            <a:normAutofit fontScale="92500" lnSpcReduction="20000"/>
          </a:bodyPr>
          <a:lstStyle/>
          <a:p>
            <a:pPr algn="l" rtl="0"/>
            <a:r>
              <a:rPr lang="en-US" cap="none" dirty="0"/>
              <a:t>There are several techniques to perform salpingectomy, but the most common and preferred method </a:t>
            </a:r>
            <a:r>
              <a:rPr lang="en-US" cap="none" dirty="0">
                <a:solidFill>
                  <a:srgbClr val="FF0000"/>
                </a:solidFill>
              </a:rPr>
              <a:t>is laparoscopy</a:t>
            </a:r>
          </a:p>
          <a:p>
            <a:pPr algn="l" rtl="0"/>
            <a:r>
              <a:rPr lang="en-US" cap="none" dirty="0"/>
              <a:t>Some surgeons prefer to do away with a viewing instrument and would make an incision in the lower abdomen to remove the tube instead. This process is termed </a:t>
            </a:r>
            <a:r>
              <a:rPr lang="en-US" cap="none" dirty="0" err="1">
                <a:solidFill>
                  <a:srgbClr val="FF0000"/>
                </a:solidFill>
              </a:rPr>
              <a:t>minilaparotomy</a:t>
            </a:r>
            <a:r>
              <a:rPr lang="en-US" cap="none" dirty="0"/>
              <a:t>.</a:t>
            </a:r>
          </a:p>
          <a:p>
            <a:pPr algn="l" rtl="0"/>
            <a:r>
              <a:rPr lang="en-US" cap="none" dirty="0"/>
              <a:t>A more invasive approach is termed </a:t>
            </a:r>
            <a:r>
              <a:rPr lang="en-US" cap="none" dirty="0">
                <a:solidFill>
                  <a:srgbClr val="FF0000"/>
                </a:solidFill>
              </a:rPr>
              <a:t>laparotomy</a:t>
            </a:r>
            <a:r>
              <a:rPr lang="en-US" cap="none" dirty="0"/>
              <a:t> and requires the surgeon to make a large incision in the lower abdomen to allow a better exploration of the abdomen area. This approach is especially considered if there is a need to remove both fallopian tubes.</a:t>
            </a:r>
          </a:p>
          <a:p>
            <a:pPr algn="l" rtl="0"/>
            <a:r>
              <a:rPr lang="en-US" cap="none" dirty="0"/>
              <a:t>In rare cases, salpingectomy is performed through a surgical incision in the vagina, termed </a:t>
            </a:r>
            <a:r>
              <a:rPr lang="en-US" cap="none" dirty="0">
                <a:solidFill>
                  <a:srgbClr val="FF0000"/>
                </a:solidFill>
              </a:rPr>
              <a:t>colpotomy</a:t>
            </a:r>
            <a:r>
              <a:rPr lang="en-US" cap="none" dirty="0"/>
              <a:t>. In this method, the affected fallopian tube is approached through the vagina</a:t>
            </a:r>
            <a:r>
              <a:rPr lang="en-US" sz="1800" cap="none" dirty="0"/>
              <a:t>. </a:t>
            </a:r>
          </a:p>
        </p:txBody>
      </p:sp>
      <p:pic>
        <p:nvPicPr>
          <p:cNvPr id="4" name="Picture 3"/>
          <p:cNvPicPr>
            <a:picLocks noChangeAspect="1"/>
          </p:cNvPicPr>
          <p:nvPr/>
        </p:nvPicPr>
        <p:blipFill>
          <a:blip r:embed="rId2"/>
          <a:stretch>
            <a:fillRect/>
          </a:stretch>
        </p:blipFill>
        <p:spPr>
          <a:xfrm>
            <a:off x="3089563" y="4553007"/>
            <a:ext cx="2964873" cy="2304993"/>
          </a:xfrm>
          <a:prstGeom prst="rect">
            <a:avLst/>
          </a:prstGeom>
        </p:spPr>
      </p:pic>
    </p:spTree>
    <p:extLst>
      <p:ext uri="{BB962C8B-B14F-4D97-AF65-F5344CB8AC3E}">
        <p14:creationId xmlns:p14="http://schemas.microsoft.com/office/powerpoint/2010/main" val="21857799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3"/>
          </a:xfrm>
        </p:spPr>
        <p:txBody>
          <a:bodyPr>
            <a:normAutofit/>
          </a:bodyPr>
          <a:lstStyle/>
          <a:p>
            <a:r>
              <a:rPr lang="en-US" sz="4000" cap="none" dirty="0">
                <a:solidFill>
                  <a:srgbClr val="FF0000"/>
                </a:solidFill>
              </a:rPr>
              <a:t>Laparoscopic salpingectomy</a:t>
            </a:r>
          </a:p>
        </p:txBody>
      </p:sp>
      <p:sp>
        <p:nvSpPr>
          <p:cNvPr id="3" name="Content Placeholder 2"/>
          <p:cNvSpPr>
            <a:spLocks noGrp="1"/>
          </p:cNvSpPr>
          <p:nvPr>
            <p:ph idx="1"/>
          </p:nvPr>
        </p:nvSpPr>
        <p:spPr>
          <a:xfrm>
            <a:off x="228600" y="976746"/>
            <a:ext cx="8229600" cy="4708525"/>
          </a:xfrm>
        </p:spPr>
        <p:txBody>
          <a:bodyPr>
            <a:normAutofit/>
          </a:bodyPr>
          <a:lstStyle/>
          <a:p>
            <a:pPr algn="l" rtl="0"/>
            <a:r>
              <a:rPr lang="en-US" sz="2800" cap="none" dirty="0"/>
              <a:t>Fallopian tubes are resected from the </a:t>
            </a:r>
            <a:r>
              <a:rPr lang="en-US" sz="2800" cap="none" dirty="0" err="1"/>
              <a:t>fimbrial</a:t>
            </a:r>
            <a:r>
              <a:rPr lang="en-US" sz="2800" cap="none" dirty="0"/>
              <a:t> end to the uterine </a:t>
            </a:r>
            <a:r>
              <a:rPr lang="en-US" sz="2800" cap="none" dirty="0" err="1"/>
              <a:t>cornu</a:t>
            </a:r>
            <a:r>
              <a:rPr lang="en-US" sz="2800" cap="none" dirty="0"/>
              <a:t>. Careful resection is performed at the posterior margin of the fallopian tubes, while conserving the mesosalpinx.</a:t>
            </a:r>
          </a:p>
          <a:p>
            <a:pPr algn="l" rtl="0"/>
            <a:endParaRPr lang="en-US" sz="2800" cap="none" dirty="0"/>
          </a:p>
        </p:txBody>
      </p:sp>
      <p:pic>
        <p:nvPicPr>
          <p:cNvPr id="1026" name="Picture 2" descr="F:\Laparoscopic-salpingectomy-Fallopian-tubes-are-resected-from-the-fimbrial-end-to-the.png"/>
          <p:cNvPicPr>
            <a:picLocks noChangeAspect="1" noChangeArrowheads="1"/>
          </p:cNvPicPr>
          <p:nvPr/>
        </p:nvPicPr>
        <p:blipFill>
          <a:blip r:embed="rId2"/>
          <a:srcRect/>
          <a:stretch>
            <a:fillRect/>
          </a:stretch>
        </p:blipFill>
        <p:spPr bwMode="auto">
          <a:xfrm>
            <a:off x="228600" y="3208300"/>
            <a:ext cx="8686800" cy="3207214"/>
          </a:xfrm>
          <a:prstGeom prst="rect">
            <a:avLst/>
          </a:prstGeom>
          <a:noFill/>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00" y="10976"/>
            <a:ext cx="1295400" cy="1005230"/>
          </a:xfrm>
          <a:prstGeom prst="rect">
            <a:avLst/>
          </a:prstGeom>
        </p:spPr>
      </p:pic>
    </p:spTree>
    <p:extLst>
      <p:ext uri="{BB962C8B-B14F-4D97-AF65-F5344CB8AC3E}">
        <p14:creationId xmlns:p14="http://schemas.microsoft.com/office/powerpoint/2010/main" val="3327495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020762"/>
          </a:xfrm>
        </p:spPr>
        <p:txBody>
          <a:bodyPr>
            <a:normAutofit fontScale="90000"/>
          </a:bodyPr>
          <a:lstStyle/>
          <a:p>
            <a:r>
              <a:rPr lang="en-US" sz="4000" cap="none" dirty="0">
                <a:solidFill>
                  <a:srgbClr val="FF0000"/>
                </a:solidFill>
              </a:rPr>
              <a:t>Salpingectomy during cesarean delivery</a:t>
            </a:r>
            <a:endParaRPr lang="en-US" cap="none" dirty="0">
              <a:solidFill>
                <a:srgbClr val="FF0000"/>
              </a:solidFill>
            </a:endParaRPr>
          </a:p>
        </p:txBody>
      </p:sp>
      <p:sp>
        <p:nvSpPr>
          <p:cNvPr id="3" name="Content Placeholder 2"/>
          <p:cNvSpPr>
            <a:spLocks noGrp="1"/>
          </p:cNvSpPr>
          <p:nvPr>
            <p:ph idx="1"/>
          </p:nvPr>
        </p:nvSpPr>
        <p:spPr>
          <a:xfrm>
            <a:off x="298939" y="1447800"/>
            <a:ext cx="6172200" cy="4953000"/>
          </a:xfrm>
        </p:spPr>
        <p:txBody>
          <a:bodyPr>
            <a:normAutofit/>
          </a:bodyPr>
          <a:lstStyle/>
          <a:p>
            <a:pPr algn="l" rtl="0"/>
            <a:r>
              <a:rPr lang="en-US" sz="2400" cap="none" dirty="0"/>
              <a:t>The engorged vessels in the mesosalpinx and the broad ligament during pregnancy; </a:t>
            </a:r>
          </a:p>
          <a:p>
            <a:pPr algn="l" rtl="0"/>
            <a:r>
              <a:rPr lang="en-US" sz="2400" cap="none" dirty="0"/>
              <a:t>Resection of the </a:t>
            </a:r>
            <a:r>
              <a:rPr lang="en-US" sz="2400" cap="none" dirty="0" err="1"/>
              <a:t>tubo</a:t>
            </a:r>
            <a:r>
              <a:rPr lang="en-US" sz="2400" cap="none" dirty="0"/>
              <a:t>-ovarian ligament and mesosalpinx as close as possible to the fallopian tube, with ligation of engorged tubal vessels, clamping and suturing step by step ; and</a:t>
            </a:r>
          </a:p>
          <a:p>
            <a:pPr algn="l" rtl="0"/>
            <a:r>
              <a:rPr lang="en-US" sz="2400" cap="none" dirty="0"/>
              <a:t>Resection of the fallopian tube at the uterine </a:t>
            </a:r>
            <a:r>
              <a:rPr lang="en-US" sz="2400" cap="none" dirty="0" err="1"/>
              <a:t>cornu</a:t>
            </a:r>
            <a:r>
              <a:rPr lang="en-US" sz="2400" b="1" cap="none" dirty="0"/>
              <a:t>.</a:t>
            </a:r>
          </a:p>
          <a:p>
            <a:pPr marL="0" indent="0" algn="l" rtl="0">
              <a:buNone/>
            </a:pPr>
            <a:endParaRPr lang="en-US" sz="2400" cap="none" dirty="0"/>
          </a:p>
        </p:txBody>
      </p:sp>
      <p:pic>
        <p:nvPicPr>
          <p:cNvPr id="2051" name="Picture 3" descr="F:\Salpingectomy-during-cesarean-delivery-A-B-The-engorged-vessels-in-the-mesosalpinx.png"/>
          <p:cNvPicPr>
            <a:picLocks noChangeAspect="1" noChangeArrowheads="1"/>
          </p:cNvPicPr>
          <p:nvPr/>
        </p:nvPicPr>
        <p:blipFill>
          <a:blip r:embed="rId2"/>
          <a:srcRect/>
          <a:stretch>
            <a:fillRect/>
          </a:stretch>
        </p:blipFill>
        <p:spPr bwMode="auto">
          <a:xfrm>
            <a:off x="6248400" y="4669033"/>
            <a:ext cx="2805222" cy="2049462"/>
          </a:xfrm>
          <a:prstGeom prst="rect">
            <a:avLst/>
          </a:prstGeom>
          <a:noFill/>
        </p:spPr>
      </p:pic>
      <p:pic>
        <p:nvPicPr>
          <p:cNvPr id="2052" name="Picture 4" descr="F:\500036-04X.jpg"/>
          <p:cNvPicPr>
            <a:picLocks noChangeAspect="1" noChangeArrowheads="1"/>
          </p:cNvPicPr>
          <p:nvPr/>
        </p:nvPicPr>
        <p:blipFill>
          <a:blip r:embed="rId3"/>
          <a:srcRect/>
          <a:stretch>
            <a:fillRect/>
          </a:stretch>
        </p:blipFill>
        <p:spPr bwMode="auto">
          <a:xfrm>
            <a:off x="6508285" y="1613095"/>
            <a:ext cx="2635715" cy="2049462"/>
          </a:xfrm>
          <a:prstGeom prst="rect">
            <a:avLst/>
          </a:prstGeom>
          <a:noFill/>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8613" y="5638397"/>
            <a:ext cx="2829814" cy="1237708"/>
          </a:xfrm>
          <a:prstGeom prst="rect">
            <a:avLst/>
          </a:prstGeom>
        </p:spPr>
      </p:pic>
    </p:spTree>
    <p:extLst>
      <p:ext uri="{BB962C8B-B14F-4D97-AF65-F5344CB8AC3E}">
        <p14:creationId xmlns:p14="http://schemas.microsoft.com/office/powerpoint/2010/main" val="12492180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cap="none" dirty="0">
                <a:solidFill>
                  <a:srgbClr val="FF0000"/>
                </a:solidFill>
              </a:rPr>
              <a:t>Vaginal salpingectomy </a:t>
            </a:r>
          </a:p>
        </p:txBody>
      </p:sp>
      <p:sp>
        <p:nvSpPr>
          <p:cNvPr id="3" name="Content Placeholder 2"/>
          <p:cNvSpPr>
            <a:spLocks noGrp="1"/>
          </p:cNvSpPr>
          <p:nvPr>
            <p:ph idx="1"/>
          </p:nvPr>
        </p:nvSpPr>
        <p:spPr>
          <a:xfrm>
            <a:off x="228600" y="1096962"/>
            <a:ext cx="8458200" cy="5486400"/>
          </a:xfrm>
        </p:spPr>
        <p:txBody>
          <a:bodyPr>
            <a:normAutofit/>
          </a:bodyPr>
          <a:lstStyle/>
          <a:p>
            <a:pPr algn="l" rtl="0"/>
            <a:r>
              <a:rPr lang="en-US" sz="2400" cap="none" dirty="0" smtClean="0"/>
              <a:t> </a:t>
            </a:r>
            <a:r>
              <a:rPr lang="en-US" sz="2400" cap="none" dirty="0"/>
              <a:t>Studies that reviewed the feasibility of salpingectomy at the time of vaginal hysterectomy demonstrate that opportunistic salpingectomy can be successfully performed 75–88% of the time.</a:t>
            </a:r>
          </a:p>
          <a:p>
            <a:pPr algn="l" rtl="0"/>
            <a:r>
              <a:rPr lang="en-US" sz="2400" cap="none" dirty="0"/>
              <a:t> </a:t>
            </a:r>
            <a:r>
              <a:rPr lang="en-US" sz="2400" cap="none" dirty="0">
                <a:solidFill>
                  <a:schemeClr val="accent2">
                    <a:lumMod val="75000"/>
                  </a:schemeClr>
                </a:solidFill>
              </a:rPr>
              <a:t>Reasons that salpingectomy could not be done </a:t>
            </a:r>
            <a:r>
              <a:rPr lang="en-US" sz="2400" cap="none" dirty="0"/>
              <a:t>included pelvic or adnexal adhesions and fallopian tubes that could not be accessed vaginally </a:t>
            </a:r>
          </a:p>
          <a:p>
            <a:pPr algn="l" rtl="0"/>
            <a:r>
              <a:rPr lang="en-US" sz="2400" cap="none" dirty="0">
                <a:solidFill>
                  <a:schemeClr val="tx2">
                    <a:lumMod val="60000"/>
                    <a:lumOff val="40000"/>
                  </a:schemeClr>
                </a:solidFill>
              </a:rPr>
              <a:t>Plans to perform an opportunistic salpingectomy should not alter the intended route of hysterectomy</a:t>
            </a:r>
          </a:p>
        </p:txBody>
      </p:sp>
    </p:spTree>
    <p:extLst>
      <p:ext uri="{BB962C8B-B14F-4D97-AF65-F5344CB8AC3E}">
        <p14:creationId xmlns:p14="http://schemas.microsoft.com/office/powerpoint/2010/main" val="1147500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698" y="0"/>
            <a:ext cx="8344603" cy="1596177"/>
          </a:xfrm>
        </p:spPr>
        <p:txBody>
          <a:bodyPr>
            <a:normAutofit/>
          </a:bodyPr>
          <a:lstStyle/>
          <a:p>
            <a:r>
              <a:rPr lang="en-US" sz="4000" cap="none" dirty="0">
                <a:solidFill>
                  <a:srgbClr val="FF0000"/>
                </a:solidFill>
              </a:rPr>
              <a:t>Possible risks and complications of salpingectomy</a:t>
            </a:r>
          </a:p>
        </p:txBody>
      </p:sp>
      <p:sp>
        <p:nvSpPr>
          <p:cNvPr id="3" name="Content Placeholder 2"/>
          <p:cNvSpPr>
            <a:spLocks noGrp="1"/>
          </p:cNvSpPr>
          <p:nvPr>
            <p:ph idx="1"/>
          </p:nvPr>
        </p:nvSpPr>
        <p:spPr>
          <a:xfrm>
            <a:off x="228599" y="1447800"/>
            <a:ext cx="8915401" cy="5210242"/>
          </a:xfrm>
        </p:spPr>
        <p:txBody>
          <a:bodyPr>
            <a:normAutofit/>
          </a:bodyPr>
          <a:lstStyle/>
          <a:p>
            <a:pPr algn="l" rtl="0"/>
            <a:r>
              <a:rPr lang="en-US" sz="1800" cap="none" dirty="0"/>
              <a:t>Based on a physician survey of members of the </a:t>
            </a:r>
            <a:r>
              <a:rPr lang="en-US" sz="1800" cap="none" dirty="0" err="1"/>
              <a:t>american</a:t>
            </a:r>
            <a:r>
              <a:rPr lang="en-US" sz="1800" cap="none" dirty="0"/>
              <a:t> college of obstetricians and gynecologists, </a:t>
            </a:r>
          </a:p>
          <a:p>
            <a:pPr algn="l" rtl="0"/>
            <a:r>
              <a:rPr lang="en-US" sz="1800" cap="none" dirty="0"/>
              <a:t>77% perform bilateral salpingectomy at the time of </a:t>
            </a:r>
            <a:r>
              <a:rPr lang="en-US" sz="1800" cap="none" dirty="0">
                <a:solidFill>
                  <a:srgbClr val="0070C0"/>
                </a:solidFill>
              </a:rPr>
              <a:t>hysterectomy </a:t>
            </a:r>
            <a:r>
              <a:rPr lang="en-US" sz="1800" cap="none" dirty="0"/>
              <a:t>for benign indications. </a:t>
            </a:r>
          </a:p>
          <a:p>
            <a:pPr algn="l" rtl="0"/>
            <a:r>
              <a:rPr lang="en-US" sz="1800" cap="none" dirty="0"/>
              <a:t>The respondents also performed bilateral salpingectomy at the time of </a:t>
            </a:r>
            <a:r>
              <a:rPr lang="en-US" sz="1800" cap="none" dirty="0">
                <a:solidFill>
                  <a:srgbClr val="0070C0"/>
                </a:solidFill>
              </a:rPr>
              <a:t>sterilization</a:t>
            </a:r>
            <a:r>
              <a:rPr lang="en-US" sz="1800" cap="none" dirty="0"/>
              <a:t> at the following rates: 53% during interval sterilization, 26% during postpartum sterilization; and 37% during cesarean deliveries </a:t>
            </a:r>
          </a:p>
          <a:p>
            <a:pPr algn="l" rtl="0"/>
            <a:r>
              <a:rPr lang="en-US" sz="1800" cap="none" dirty="0">
                <a:solidFill>
                  <a:srgbClr val="FF0000"/>
                </a:solidFill>
              </a:rPr>
              <a:t>Other than a significant increase in operative time </a:t>
            </a:r>
            <a:r>
              <a:rPr lang="en-US" sz="1800" cap="none" dirty="0"/>
              <a:t>for salpingectomy with hysterectomy (16 minutes) and with sterilization (10 minutes), </a:t>
            </a:r>
          </a:p>
          <a:p>
            <a:pPr algn="l" rtl="0"/>
            <a:r>
              <a:rPr lang="en-US" sz="1800" cap="none" dirty="0">
                <a:solidFill>
                  <a:srgbClr val="FF0000"/>
                </a:solidFill>
              </a:rPr>
              <a:t>No significant differences in length of hospital stay, readmissions, blood transfusions, or postoperative complications, infections, and fever </a:t>
            </a:r>
            <a:r>
              <a:rPr lang="en-US" sz="1800" cap="none" dirty="0"/>
              <a:t>have been identified in cases with and without salpingectomy </a:t>
            </a:r>
          </a:p>
          <a:p>
            <a:pPr algn="l" rtl="0"/>
            <a:r>
              <a:rPr lang="en-US" sz="1800" cap="none" dirty="0">
                <a:solidFill>
                  <a:srgbClr val="00B050"/>
                </a:solidFill>
              </a:rPr>
              <a:t>Larger studies that are powered to detect possible differences in complications are necessary.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876800"/>
          </a:xfrm>
        </p:spPr>
        <p:txBody>
          <a:bodyPr>
            <a:normAutofit/>
          </a:bodyPr>
          <a:lstStyle/>
          <a:p>
            <a:pPr algn="l" rtl="0"/>
            <a:r>
              <a:rPr lang="en-US" sz="2400" cap="none" dirty="0"/>
              <a:t>In both general population and high-risk women, </a:t>
            </a:r>
          </a:p>
          <a:p>
            <a:pPr algn="l" rtl="0"/>
            <a:r>
              <a:rPr lang="en-US" sz="2400" cap="none" dirty="0">
                <a:solidFill>
                  <a:srgbClr val="FF0000"/>
                </a:solidFill>
              </a:rPr>
              <a:t>Screening</a:t>
            </a:r>
            <a:r>
              <a:rPr lang="en-US" sz="2400" cap="none" dirty="0"/>
              <a:t> </a:t>
            </a:r>
            <a:r>
              <a:rPr lang="en-US" sz="2400" cap="none" dirty="0">
                <a:solidFill>
                  <a:srgbClr val="00B050"/>
                </a:solidFill>
              </a:rPr>
              <a:t>(TVUS </a:t>
            </a:r>
            <a:r>
              <a:rPr lang="en-US" sz="2400" cap="none" dirty="0">
                <a:solidFill>
                  <a:schemeClr val="accent1">
                    <a:lumMod val="75000"/>
                  </a:schemeClr>
                </a:solidFill>
              </a:rPr>
              <a:t>(</a:t>
            </a:r>
            <a:r>
              <a:rPr lang="en-US" sz="2400" cap="none" dirty="0" err="1">
                <a:solidFill>
                  <a:schemeClr val="accent1">
                    <a:lumMod val="75000"/>
                  </a:schemeClr>
                </a:solidFill>
              </a:rPr>
              <a:t>tranvaginal</a:t>
            </a:r>
            <a:r>
              <a:rPr lang="en-US" sz="2400" cap="none" dirty="0">
                <a:solidFill>
                  <a:schemeClr val="accent1">
                    <a:lumMod val="75000"/>
                  </a:schemeClr>
                </a:solidFill>
              </a:rPr>
              <a:t> ultrasound)</a:t>
            </a:r>
            <a:r>
              <a:rPr lang="en-US" sz="2400" cap="none" dirty="0">
                <a:solidFill>
                  <a:srgbClr val="00B050"/>
                </a:solidFill>
              </a:rPr>
              <a:t> and ca-125) </a:t>
            </a:r>
            <a:r>
              <a:rPr lang="en-US" sz="2400" cap="none" dirty="0"/>
              <a:t>for ovarian cancer is </a:t>
            </a:r>
            <a:r>
              <a:rPr lang="en-US" sz="2400" cap="none" dirty="0">
                <a:solidFill>
                  <a:srgbClr val="FF0000"/>
                </a:solidFill>
              </a:rPr>
              <a:t>not </a:t>
            </a:r>
            <a:r>
              <a:rPr lang="en-US" sz="2400" cap="none" dirty="0"/>
              <a:t>recommended,</a:t>
            </a:r>
          </a:p>
          <a:p>
            <a:pPr marL="0" indent="0" algn="l" rtl="0">
              <a:buNone/>
            </a:pPr>
            <a:r>
              <a:rPr lang="en-US" sz="2800" cap="none" dirty="0">
                <a:solidFill>
                  <a:schemeClr val="tx2">
                    <a:lumMod val="60000"/>
                    <a:lumOff val="40000"/>
                  </a:schemeClr>
                </a:solidFill>
              </a:rPr>
              <a:t>   </a:t>
            </a:r>
            <a:r>
              <a:rPr lang="en-US" cap="none" dirty="0">
                <a:solidFill>
                  <a:srgbClr val="00B050"/>
                </a:solidFill>
              </a:rPr>
              <a:t>As  screening have been unsuccessful and are associated with false-positive test results that lead to unnecessary surgery and surgical </a:t>
            </a:r>
            <a:r>
              <a:rPr lang="en-US" cap="none" dirty="0" smtClean="0">
                <a:solidFill>
                  <a:srgbClr val="00B050"/>
                </a:solidFill>
              </a:rPr>
              <a:t>complications</a:t>
            </a:r>
            <a:endParaRPr lang="en-US" sz="2400" cap="none" dirty="0"/>
          </a:p>
          <a:p>
            <a:pPr algn="l" rtl="0"/>
            <a:r>
              <a:rPr lang="en-US" sz="2400" cap="none" dirty="0"/>
              <a:t>As </a:t>
            </a:r>
            <a:r>
              <a:rPr lang="en-US" sz="2400" cap="none" dirty="0">
                <a:solidFill>
                  <a:srgbClr val="FF0000"/>
                </a:solidFill>
              </a:rPr>
              <a:t>no mortality benefit </a:t>
            </a:r>
            <a:r>
              <a:rPr lang="en-US" sz="2400" cap="none" dirty="0"/>
              <a:t>has been demonstrated even with strict adherence to screening protocols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4787900"/>
            <a:ext cx="3058804" cy="2070100"/>
          </a:xfrm>
          <a:prstGeom prst="rect">
            <a:avLst/>
          </a:prstGeom>
        </p:spPr>
      </p:pic>
    </p:spTree>
    <p:extLst>
      <p:ext uri="{BB962C8B-B14F-4D97-AF65-F5344CB8AC3E}">
        <p14:creationId xmlns:p14="http://schemas.microsoft.com/office/powerpoint/2010/main" val="11578028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268710"/>
            <a:ext cx="7773338" cy="1596177"/>
          </a:xfrm>
        </p:spPr>
        <p:txBody>
          <a:bodyPr>
            <a:normAutofit/>
          </a:bodyPr>
          <a:lstStyle/>
          <a:p>
            <a:r>
              <a:rPr lang="en-US" sz="4000" cap="none" dirty="0">
                <a:solidFill>
                  <a:srgbClr val="FF0000"/>
                </a:solidFill>
              </a:rPr>
              <a:t>Ovarian function</a:t>
            </a:r>
          </a:p>
        </p:txBody>
      </p:sp>
      <p:sp>
        <p:nvSpPr>
          <p:cNvPr id="3" name="Content Placeholder 2"/>
          <p:cNvSpPr>
            <a:spLocks noGrp="1"/>
          </p:cNvSpPr>
          <p:nvPr>
            <p:ph idx="1"/>
          </p:nvPr>
        </p:nvSpPr>
        <p:spPr>
          <a:xfrm>
            <a:off x="152399" y="1524000"/>
            <a:ext cx="8763001" cy="4800600"/>
          </a:xfrm>
        </p:spPr>
        <p:txBody>
          <a:bodyPr>
            <a:normAutofit/>
          </a:bodyPr>
          <a:lstStyle/>
          <a:p>
            <a:pPr algn="l" rtl="0"/>
            <a:r>
              <a:rPr lang="en-US" sz="2800" cap="none" dirty="0"/>
              <a:t>Ovarian function </a:t>
            </a:r>
            <a:r>
              <a:rPr lang="en-US" sz="2800" cap="none" dirty="0">
                <a:solidFill>
                  <a:srgbClr val="FF0000"/>
                </a:solidFill>
              </a:rPr>
              <a:t>does not appear to be affected </a:t>
            </a:r>
            <a:r>
              <a:rPr lang="en-US" sz="2800" cap="none" dirty="0"/>
              <a:t>by </a:t>
            </a:r>
            <a:r>
              <a:rPr lang="en-US" sz="2800" cap="none" dirty="0">
                <a:solidFill>
                  <a:srgbClr val="0070C0"/>
                </a:solidFill>
              </a:rPr>
              <a:t>salpingectomy at the time of hysterectomy </a:t>
            </a:r>
            <a:r>
              <a:rPr lang="en-US" sz="2800" cap="none" dirty="0"/>
              <a:t>based on surrogate serum markers or response to in vitro fertilization </a:t>
            </a:r>
            <a:endParaRPr lang="en-US" sz="2800" cap="none" dirty="0" smtClean="0"/>
          </a:p>
          <a:p>
            <a:pPr algn="l" rtl="0"/>
            <a:r>
              <a:rPr lang="en-US" sz="2200" dirty="0" smtClean="0">
                <a:solidFill>
                  <a:srgbClr val="0070C0"/>
                </a:solidFill>
              </a:rPr>
              <a:t>Salpingectomy alone  </a:t>
            </a:r>
            <a:r>
              <a:rPr lang="en-US" sz="2200" dirty="0"/>
              <a:t>does not appear to significantly affect ovarian stimulation parameters or clinical pregnancy rates. </a:t>
            </a:r>
            <a:endParaRPr lang="en-US" sz="2200" dirty="0" smtClean="0"/>
          </a:p>
          <a:p>
            <a:pPr algn="l" rtl="0"/>
            <a:r>
              <a:rPr lang="en-US" sz="2200" dirty="0" smtClean="0"/>
              <a:t>Furthermore</a:t>
            </a:r>
            <a:r>
              <a:rPr lang="en-US" sz="2200" dirty="0"/>
              <a:t>, salpingectomy is recommended in cases of </a:t>
            </a:r>
            <a:r>
              <a:rPr lang="en-US" sz="2200" dirty="0" err="1"/>
              <a:t>hydrosalpinx</a:t>
            </a:r>
            <a:r>
              <a:rPr lang="en-US" sz="2800" dirty="0"/>
              <a:t>.</a:t>
            </a:r>
            <a:endParaRPr lang="en-US" sz="2800" cap="none" dirty="0" smtClean="0"/>
          </a:p>
          <a:p>
            <a:pPr algn="l" rtl="0"/>
            <a:endParaRPr lang="en-US" sz="2800" cap="none" dirty="0"/>
          </a:p>
          <a:p>
            <a:pPr algn="l" rtl="0"/>
            <a:endParaRPr lang="en-US" sz="2800" cap="none" dirty="0"/>
          </a:p>
        </p:txBody>
      </p:sp>
    </p:spTree>
    <p:extLst>
      <p:ext uri="{BB962C8B-B14F-4D97-AF65-F5344CB8AC3E}">
        <p14:creationId xmlns:p14="http://schemas.microsoft.com/office/powerpoint/2010/main" val="4582557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152400"/>
            <a:ext cx="7773338" cy="1596177"/>
          </a:xfrm>
        </p:spPr>
        <p:txBody>
          <a:bodyPr>
            <a:normAutofit/>
          </a:bodyPr>
          <a:lstStyle/>
          <a:p>
            <a:r>
              <a:rPr lang="en-US" sz="4000" cap="none" dirty="0">
                <a:solidFill>
                  <a:srgbClr val="FF0000"/>
                </a:solidFill>
              </a:rPr>
              <a:t>Counselling</a:t>
            </a:r>
          </a:p>
        </p:txBody>
      </p:sp>
      <p:sp>
        <p:nvSpPr>
          <p:cNvPr id="3" name="Content Placeholder 2"/>
          <p:cNvSpPr>
            <a:spLocks noGrp="1"/>
          </p:cNvSpPr>
          <p:nvPr>
            <p:ph idx="1"/>
          </p:nvPr>
        </p:nvSpPr>
        <p:spPr>
          <a:xfrm>
            <a:off x="457200" y="1524000"/>
            <a:ext cx="8229600" cy="4708525"/>
          </a:xfrm>
        </p:spPr>
        <p:txBody>
          <a:bodyPr>
            <a:normAutofit/>
          </a:bodyPr>
          <a:lstStyle/>
          <a:p>
            <a:pPr algn="l" rtl="0"/>
            <a:r>
              <a:rPr lang="en-US" sz="2400" cap="none" dirty="0"/>
              <a:t>Counseling women who are undergoing routine pelvic surgery about the risks and benefits of salpingectomy should include an informed consent discussion about the role of oophorectomy and bilateral </a:t>
            </a:r>
            <a:r>
              <a:rPr lang="en-US" sz="2400" cap="none" dirty="0" err="1"/>
              <a:t>salpingo</a:t>
            </a:r>
            <a:r>
              <a:rPr lang="en-US" sz="2400" cap="none" dirty="0"/>
              <a:t>-oophorectomy</a:t>
            </a:r>
          </a:p>
          <a:p>
            <a:pPr algn="l" rtl="0"/>
            <a:r>
              <a:rPr lang="en-US" sz="2400" cap="none" dirty="0"/>
              <a:t>The risks and benefits of salpingectomy should be discussed with patients who desire permanent sterilization. </a:t>
            </a:r>
          </a:p>
          <a:p>
            <a:pPr algn="l" rtl="0"/>
            <a:r>
              <a:rPr lang="en-US" sz="2400" cap="none" dirty="0">
                <a:solidFill>
                  <a:srgbClr val="00B050"/>
                </a:solidFill>
              </a:rPr>
              <a:t>Obstetrician–gynecologists should counsel women who have undergone salpingectomy of potentially relevant signs and symptoms of ovarian cancer</a:t>
            </a:r>
            <a:endParaRPr lang="en-US" sz="2400" cap="none" dirty="0"/>
          </a:p>
          <a:p>
            <a:pPr algn="l" rtl="0"/>
            <a:endParaRPr lang="en-US" sz="2400" cap="none" dirty="0"/>
          </a:p>
        </p:txBody>
      </p:sp>
    </p:spTree>
    <p:extLst>
      <p:ext uri="{BB962C8B-B14F-4D97-AF65-F5344CB8AC3E}">
        <p14:creationId xmlns:p14="http://schemas.microsoft.com/office/powerpoint/2010/main" val="1031326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1531" y="344911"/>
            <a:ext cx="7773338" cy="1596177"/>
          </a:xfrm>
        </p:spPr>
        <p:txBody>
          <a:bodyPr>
            <a:normAutofit/>
          </a:bodyPr>
          <a:lstStyle/>
          <a:p>
            <a:r>
              <a:rPr lang="en-US" sz="4000" cap="none" dirty="0">
                <a:solidFill>
                  <a:srgbClr val="FF0000"/>
                </a:solidFill>
              </a:rPr>
              <a:t>Time of </a:t>
            </a:r>
            <a:r>
              <a:rPr lang="en-US" sz="4000" cap="none" dirty="0" smtClean="0">
                <a:solidFill>
                  <a:srgbClr val="FF0000"/>
                </a:solidFill>
              </a:rPr>
              <a:t>prophylactic</a:t>
            </a:r>
            <a:r>
              <a:rPr lang="en-US" sz="4000" cap="none" dirty="0" smtClean="0"/>
              <a:t> </a:t>
            </a:r>
            <a:r>
              <a:rPr lang="en-US" sz="4000" cap="none" dirty="0" err="1" smtClean="0">
                <a:solidFill>
                  <a:srgbClr val="FF0000"/>
                </a:solidFill>
              </a:rPr>
              <a:t>salpingectomy</a:t>
            </a:r>
            <a:r>
              <a:rPr lang="en-US" sz="4000" cap="none" dirty="0" smtClean="0">
                <a:solidFill>
                  <a:srgbClr val="FF0000"/>
                </a:solidFill>
              </a:rPr>
              <a:t> </a:t>
            </a:r>
            <a:r>
              <a:rPr lang="en-US" sz="4000" cap="none" dirty="0">
                <a:solidFill>
                  <a:srgbClr val="FF0000"/>
                </a:solidFill>
              </a:rPr>
              <a:t/>
            </a:r>
            <a:br>
              <a:rPr lang="en-US" sz="4000" cap="none" dirty="0">
                <a:solidFill>
                  <a:srgbClr val="FF0000"/>
                </a:solidFill>
              </a:rPr>
            </a:br>
            <a:endParaRPr lang="en-US" sz="4000" cap="none" dirty="0">
              <a:solidFill>
                <a:srgbClr val="FF0000"/>
              </a:solidFill>
            </a:endParaRPr>
          </a:p>
        </p:txBody>
      </p:sp>
      <p:sp>
        <p:nvSpPr>
          <p:cNvPr id="3" name="Content Placeholder 2"/>
          <p:cNvSpPr>
            <a:spLocks noGrp="1"/>
          </p:cNvSpPr>
          <p:nvPr>
            <p:ph idx="1"/>
          </p:nvPr>
        </p:nvSpPr>
        <p:spPr>
          <a:xfrm>
            <a:off x="457200" y="1284848"/>
            <a:ext cx="8382000" cy="5115952"/>
          </a:xfrm>
        </p:spPr>
        <p:txBody>
          <a:bodyPr>
            <a:normAutofit/>
          </a:bodyPr>
          <a:lstStyle/>
          <a:p>
            <a:pPr marL="0" indent="0" algn="l" rtl="0">
              <a:buNone/>
            </a:pPr>
            <a:r>
              <a:rPr lang="en-US" cap="none" dirty="0"/>
              <a:t>= </a:t>
            </a:r>
            <a:r>
              <a:rPr lang="en-US" cap="none" dirty="0" err="1">
                <a:solidFill>
                  <a:srgbClr val="00B050"/>
                </a:solidFill>
              </a:rPr>
              <a:t>Opportuinistic</a:t>
            </a:r>
            <a:r>
              <a:rPr lang="en-US" cap="none" dirty="0"/>
              <a:t> salpingectomy with CS or  hysterectomy or other pelvic operations </a:t>
            </a:r>
          </a:p>
          <a:p>
            <a:pPr marL="0" indent="0" algn="l" rtl="0">
              <a:buNone/>
            </a:pPr>
            <a:r>
              <a:rPr lang="en-US" cap="none" dirty="0"/>
              <a:t> = </a:t>
            </a:r>
            <a:r>
              <a:rPr lang="en-US" cap="none" dirty="0">
                <a:solidFill>
                  <a:srgbClr val="00B050"/>
                </a:solidFill>
              </a:rPr>
              <a:t>planned</a:t>
            </a:r>
          </a:p>
          <a:p>
            <a:pPr marL="0" indent="0" algn="l" rtl="0">
              <a:buNone/>
            </a:pPr>
            <a:r>
              <a:rPr lang="en-US" cap="none" dirty="0">
                <a:solidFill>
                  <a:schemeClr val="accent2">
                    <a:lumMod val="75000"/>
                  </a:schemeClr>
                </a:solidFill>
              </a:rPr>
              <a:t>-Tubal </a:t>
            </a:r>
            <a:r>
              <a:rPr lang="en-US" cap="none" dirty="0" err="1">
                <a:solidFill>
                  <a:schemeClr val="accent2">
                    <a:lumMod val="75000"/>
                  </a:schemeClr>
                </a:solidFill>
              </a:rPr>
              <a:t>sterlization</a:t>
            </a:r>
            <a:r>
              <a:rPr lang="en-US" cap="none" dirty="0">
                <a:solidFill>
                  <a:schemeClr val="accent2">
                    <a:lumMod val="75000"/>
                  </a:schemeClr>
                </a:solidFill>
              </a:rPr>
              <a:t> salpingectomy</a:t>
            </a:r>
          </a:p>
          <a:p>
            <a:pPr marL="0" indent="0" algn="l" rtl="0">
              <a:buNone/>
            </a:pPr>
            <a:r>
              <a:rPr lang="en-US" cap="none" dirty="0">
                <a:solidFill>
                  <a:schemeClr val="accent2">
                    <a:lumMod val="75000"/>
                  </a:schemeClr>
                </a:solidFill>
              </a:rPr>
              <a:t> -Risk-reducing salpingectomy</a:t>
            </a:r>
          </a:p>
          <a:p>
            <a:pPr algn="ctr" rtl="0">
              <a:buNone/>
            </a:pPr>
            <a:r>
              <a:rPr lang="en-US" cap="none" dirty="0"/>
              <a:t>                              - </a:t>
            </a:r>
            <a:r>
              <a:rPr lang="en-US" cap="none" dirty="0">
                <a:solidFill>
                  <a:srgbClr val="FF0000"/>
                </a:solidFill>
              </a:rPr>
              <a:t>Family history </a:t>
            </a:r>
            <a:r>
              <a:rPr lang="en-US" cap="none" dirty="0"/>
              <a:t>–-- early age of onset of ovarian cancer in the </a:t>
            </a:r>
            <a:r>
              <a:rPr lang="en-US" cap="none" dirty="0" smtClean="0"/>
              <a:t>family</a:t>
            </a:r>
          </a:p>
          <a:p>
            <a:pPr algn="l" rtl="0">
              <a:buNone/>
            </a:pPr>
            <a:r>
              <a:rPr lang="en-US" cap="none" dirty="0"/>
              <a:t> </a:t>
            </a:r>
            <a:r>
              <a:rPr lang="en-US" cap="none" dirty="0" smtClean="0"/>
              <a:t>                                -</a:t>
            </a:r>
            <a:r>
              <a:rPr lang="en-US" cap="none" dirty="0" smtClean="0">
                <a:solidFill>
                  <a:srgbClr val="FF0000"/>
                </a:solidFill>
              </a:rPr>
              <a:t>Gene </a:t>
            </a:r>
            <a:r>
              <a:rPr lang="en-US" cap="none" dirty="0">
                <a:solidFill>
                  <a:srgbClr val="FF0000"/>
                </a:solidFill>
              </a:rPr>
              <a:t>mutation</a:t>
            </a:r>
            <a:endParaRPr lang="en-US" cap="none" dirty="0"/>
          </a:p>
          <a:p>
            <a:pPr algn="ctr" rtl="0">
              <a:buNone/>
            </a:pPr>
            <a:r>
              <a:rPr lang="en-US" cap="none" dirty="0">
                <a:solidFill>
                  <a:srgbClr val="FF0000"/>
                </a:solidFill>
              </a:rPr>
              <a:t>                                </a:t>
            </a:r>
            <a:r>
              <a:rPr lang="en-US" cap="none" dirty="0"/>
              <a:t>-At age 35–40 for BRCA1 carriers or </a:t>
            </a:r>
          </a:p>
          <a:p>
            <a:pPr marL="0" indent="0" algn="l" rtl="0">
              <a:buNone/>
            </a:pPr>
            <a:r>
              <a:rPr lang="en-US" cap="none" dirty="0"/>
              <a:t>                                    </a:t>
            </a:r>
            <a:r>
              <a:rPr lang="en-US" cap="none" dirty="0" smtClean="0"/>
              <a:t>            -At </a:t>
            </a:r>
            <a:r>
              <a:rPr lang="en-US" cap="none" dirty="0"/>
              <a:t>age 40–45 for BRCA2 carriers</a:t>
            </a:r>
          </a:p>
        </p:txBody>
      </p:sp>
    </p:spTree>
    <p:extLst>
      <p:ext uri="{BB962C8B-B14F-4D97-AF65-F5344CB8AC3E}">
        <p14:creationId xmlns:p14="http://schemas.microsoft.com/office/powerpoint/2010/main" val="33084208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48179"/>
            <a:ext cx="8686800" cy="6133621"/>
          </a:xfrm>
        </p:spPr>
        <p:txBody>
          <a:bodyPr>
            <a:normAutofit fontScale="77500" lnSpcReduction="20000"/>
          </a:bodyPr>
          <a:lstStyle/>
          <a:p>
            <a:pPr algn="l" rtl="0"/>
            <a:r>
              <a:rPr lang="en-US" cap="none" dirty="0">
                <a:solidFill>
                  <a:srgbClr val="002060"/>
                </a:solidFill>
              </a:rPr>
              <a:t>Low risk cancer </a:t>
            </a:r>
            <a:r>
              <a:rPr lang="en-US" cap="none" dirty="0">
                <a:solidFill>
                  <a:srgbClr val="FF0000"/>
                </a:solidFill>
              </a:rPr>
              <a:t>( not carrying BRCA mutations or no family history ). ----opportunistic bilateral salpingectomy </a:t>
            </a:r>
            <a:r>
              <a:rPr lang="en-US" cap="none" dirty="0" smtClean="0">
                <a:solidFill>
                  <a:srgbClr val="FF0000"/>
                </a:solidFill>
              </a:rPr>
              <a:t>(</a:t>
            </a:r>
            <a:r>
              <a:rPr lang="en-US" cap="none" dirty="0" smtClean="0">
                <a:solidFill>
                  <a:srgbClr val="00B050"/>
                </a:solidFill>
              </a:rPr>
              <a:t>bilateral </a:t>
            </a:r>
            <a:r>
              <a:rPr lang="en-US" cap="none" dirty="0">
                <a:solidFill>
                  <a:srgbClr val="00B050"/>
                </a:solidFill>
              </a:rPr>
              <a:t>salpingectomy with ovarian retention (BSOR</a:t>
            </a:r>
            <a:r>
              <a:rPr lang="en-US" cap="none" dirty="0" smtClean="0">
                <a:solidFill>
                  <a:srgbClr val="00B050"/>
                </a:solidFill>
              </a:rPr>
              <a:t>)), </a:t>
            </a:r>
            <a:r>
              <a:rPr lang="en-US" cap="none" dirty="0"/>
              <a:t>including cs , </a:t>
            </a:r>
            <a:r>
              <a:rPr lang="en-US" cap="none" dirty="0" err="1"/>
              <a:t>sterlisation</a:t>
            </a:r>
            <a:r>
              <a:rPr lang="en-US" cap="none" dirty="0"/>
              <a:t> and other pelvic operations  </a:t>
            </a:r>
            <a:r>
              <a:rPr lang="en-US" cap="none" dirty="0" err="1"/>
              <a:t>eg</a:t>
            </a:r>
            <a:r>
              <a:rPr lang="en-US" cap="none" dirty="0"/>
              <a:t> hysterectomy , myomectomy and treatment of endometriosis, in whom fertility is no longer desired or fallopian tubes are damaged</a:t>
            </a:r>
            <a:endParaRPr lang="en-US" cap="none" dirty="0">
              <a:solidFill>
                <a:srgbClr val="FF0000"/>
              </a:solidFill>
            </a:endParaRPr>
          </a:p>
          <a:p>
            <a:pPr algn="l" rtl="0"/>
            <a:r>
              <a:rPr lang="en-US" cap="none" dirty="0">
                <a:solidFill>
                  <a:srgbClr val="002060"/>
                </a:solidFill>
              </a:rPr>
              <a:t>Moderate risk cancer</a:t>
            </a:r>
            <a:r>
              <a:rPr lang="en-US" cap="none" dirty="0">
                <a:solidFill>
                  <a:srgbClr val="FF0000"/>
                </a:solidFill>
              </a:rPr>
              <a:t> : family history </a:t>
            </a:r>
          </a:p>
          <a:p>
            <a:pPr marL="0" indent="0" algn="ctr" rtl="0">
              <a:buNone/>
            </a:pPr>
            <a:r>
              <a:rPr lang="en-US" cap="none" dirty="0" smtClean="0">
                <a:solidFill>
                  <a:srgbClr val="FF0000"/>
                </a:solidFill>
              </a:rPr>
              <a:t>                       –</a:t>
            </a:r>
            <a:r>
              <a:rPr lang="en-US" cap="none" dirty="0">
                <a:solidFill>
                  <a:srgbClr val="FF0000"/>
                </a:solidFill>
              </a:rPr>
              <a:t>risk reducing </a:t>
            </a:r>
            <a:r>
              <a:rPr lang="en-US" cap="none" dirty="0">
                <a:solidFill>
                  <a:srgbClr val="00B050"/>
                </a:solidFill>
              </a:rPr>
              <a:t>bilateral salpingectomy </a:t>
            </a:r>
            <a:r>
              <a:rPr lang="en-US" cap="none" dirty="0"/>
              <a:t>early age of onset of Ovarian cancer in the family  </a:t>
            </a:r>
            <a:endParaRPr lang="en-US" cap="none" dirty="0" smtClean="0">
              <a:solidFill>
                <a:srgbClr val="00B050"/>
              </a:solidFill>
            </a:endParaRPr>
          </a:p>
          <a:p>
            <a:pPr marL="0" indent="0" algn="ctr" rtl="0">
              <a:buNone/>
            </a:pPr>
            <a:r>
              <a:rPr lang="en-US" cap="none" dirty="0">
                <a:solidFill>
                  <a:srgbClr val="00B050"/>
                </a:solidFill>
              </a:rPr>
              <a:t> </a:t>
            </a:r>
            <a:r>
              <a:rPr lang="en-US" cap="none" dirty="0" smtClean="0">
                <a:solidFill>
                  <a:srgbClr val="00B050"/>
                </a:solidFill>
              </a:rPr>
              <a:t>                     - or </a:t>
            </a:r>
            <a:r>
              <a:rPr lang="en-US" cap="none" dirty="0">
                <a:solidFill>
                  <a:srgbClr val="FF0000"/>
                </a:solidFill>
              </a:rPr>
              <a:t>risk reducing salpingectomy-delayed oophorectomy  </a:t>
            </a:r>
            <a:r>
              <a:rPr lang="en-US" cap="none" dirty="0"/>
              <a:t>early age of onset </a:t>
            </a:r>
            <a:r>
              <a:rPr lang="en-US" cap="none" dirty="0" smtClean="0"/>
              <a:t>of Ovarian </a:t>
            </a:r>
            <a:r>
              <a:rPr lang="en-US" cap="none" dirty="0"/>
              <a:t>cancer in the family  </a:t>
            </a:r>
          </a:p>
          <a:p>
            <a:pPr algn="ctr" rtl="0">
              <a:buNone/>
            </a:pPr>
            <a:r>
              <a:rPr lang="en-US" cap="none" dirty="0"/>
              <a:t>Then bilateral oophorectomy upon completion of child-bearing         </a:t>
            </a:r>
          </a:p>
          <a:p>
            <a:pPr algn="ctr" rtl="0"/>
            <a:r>
              <a:rPr lang="en-US" cap="none" dirty="0" smtClean="0">
                <a:solidFill>
                  <a:srgbClr val="002060"/>
                </a:solidFill>
              </a:rPr>
              <a:t>High risk cancer </a:t>
            </a:r>
            <a:r>
              <a:rPr lang="en-US" cap="none" dirty="0" smtClean="0"/>
              <a:t>(carrying BRCA mutations).</a:t>
            </a:r>
            <a:r>
              <a:rPr lang="en-US" dirty="0"/>
              <a:t> Bilateral </a:t>
            </a:r>
            <a:r>
              <a:rPr lang="en-US" dirty="0" smtClean="0"/>
              <a:t>Mastectomy (90</a:t>
            </a:r>
            <a:r>
              <a:rPr lang="en-US" dirty="0"/>
              <a:t>% ‐ 95% reduction of breast cancer </a:t>
            </a:r>
            <a:r>
              <a:rPr lang="en-US" dirty="0" smtClean="0"/>
              <a:t>risk </a:t>
            </a:r>
          </a:p>
          <a:p>
            <a:pPr marL="0" indent="0" algn="ctr" rtl="0">
              <a:buNone/>
            </a:pPr>
            <a:r>
              <a:rPr lang="en-US" dirty="0" smtClean="0"/>
              <a:t>plus</a:t>
            </a:r>
            <a:endParaRPr lang="en-US" cap="none" dirty="0" smtClean="0"/>
          </a:p>
          <a:p>
            <a:pPr algn="ctr" rtl="0">
              <a:buFontTx/>
              <a:buChar char="-"/>
            </a:pPr>
            <a:r>
              <a:rPr lang="en-US" cap="none" dirty="0" smtClean="0">
                <a:solidFill>
                  <a:srgbClr val="FF0000"/>
                </a:solidFill>
              </a:rPr>
              <a:t>Risk </a:t>
            </a:r>
            <a:r>
              <a:rPr lang="en-US" cap="none" dirty="0">
                <a:solidFill>
                  <a:srgbClr val="FF0000"/>
                </a:solidFill>
              </a:rPr>
              <a:t>reducing salpingectomy-delayed oophorectomy</a:t>
            </a:r>
          </a:p>
          <a:p>
            <a:pPr algn="ctr" rtl="0">
              <a:buNone/>
            </a:pPr>
            <a:r>
              <a:rPr lang="en-US" cap="none" dirty="0"/>
              <a:t>-At age 35–40 for BRCA1 carriers or </a:t>
            </a:r>
          </a:p>
          <a:p>
            <a:pPr marL="0" indent="0" algn="l" rtl="0">
              <a:buNone/>
            </a:pPr>
            <a:r>
              <a:rPr lang="en-US" cap="none" dirty="0"/>
              <a:t>                        </a:t>
            </a:r>
            <a:r>
              <a:rPr lang="en-US" cap="none" dirty="0" smtClean="0"/>
              <a:t>                      -At </a:t>
            </a:r>
            <a:r>
              <a:rPr lang="en-US" cap="none" dirty="0"/>
              <a:t>age 40–45 for BRCA2 carriers</a:t>
            </a:r>
          </a:p>
          <a:p>
            <a:pPr marL="0" indent="0" algn="ctr" rtl="0">
              <a:buNone/>
            </a:pPr>
            <a:r>
              <a:rPr lang="en-US" cap="none" dirty="0"/>
              <a:t>Then bilateral oophorectomy upon completion of child-bearing</a:t>
            </a:r>
            <a:endParaRPr lang="en-US" cap="none" dirty="0">
              <a:solidFill>
                <a:srgbClr val="FF0000"/>
              </a:solidFill>
            </a:endParaRPr>
          </a:p>
          <a:p>
            <a:pPr marL="0" indent="0" algn="ctr" rtl="0">
              <a:buNone/>
            </a:pPr>
            <a:r>
              <a:rPr lang="en-US" cap="none" dirty="0">
                <a:solidFill>
                  <a:srgbClr val="FF0000"/>
                </a:solidFill>
              </a:rPr>
              <a:t>                      Or - </a:t>
            </a:r>
            <a:r>
              <a:rPr lang="en-US" cap="none" dirty="0" err="1" smtClean="0">
                <a:solidFill>
                  <a:srgbClr val="FF0000"/>
                </a:solidFill>
              </a:rPr>
              <a:t>salpingo</a:t>
            </a:r>
            <a:r>
              <a:rPr lang="en-US" cap="none" dirty="0" smtClean="0">
                <a:solidFill>
                  <a:srgbClr val="FF0000"/>
                </a:solidFill>
              </a:rPr>
              <a:t>-oophorectomy (</a:t>
            </a:r>
            <a:r>
              <a:rPr lang="en-US" dirty="0"/>
              <a:t>80‐90% reduction of ovarian cancer </a:t>
            </a:r>
            <a:r>
              <a:rPr lang="en-US" dirty="0" smtClean="0"/>
              <a:t>risk)</a:t>
            </a:r>
            <a:endParaRPr lang="en-US" cap="none" dirty="0">
              <a:solidFill>
                <a:srgbClr val="FF0000"/>
              </a:solidFill>
            </a:endParaRPr>
          </a:p>
          <a:p>
            <a:pPr marL="0" indent="0" algn="l" rtl="0">
              <a:buNone/>
            </a:pPr>
            <a:endParaRPr lang="en-US" cap="none" dirty="0"/>
          </a:p>
        </p:txBody>
      </p:sp>
      <p:sp>
        <p:nvSpPr>
          <p:cNvPr id="2" name="TextBox 1"/>
          <p:cNvSpPr txBox="1"/>
          <p:nvPr/>
        </p:nvSpPr>
        <p:spPr>
          <a:xfrm>
            <a:off x="2667000" y="31652"/>
            <a:ext cx="3733800" cy="707886"/>
          </a:xfrm>
          <a:prstGeom prst="rect">
            <a:avLst/>
          </a:prstGeom>
          <a:noFill/>
        </p:spPr>
        <p:txBody>
          <a:bodyPr wrap="square" rtlCol="0">
            <a:spAutoFit/>
          </a:bodyPr>
          <a:lstStyle/>
          <a:p>
            <a:pPr algn="ctr"/>
            <a:r>
              <a:rPr lang="en-US" sz="4000" dirty="0">
                <a:solidFill>
                  <a:srgbClr val="FF0000"/>
                </a:solidFill>
              </a:rPr>
              <a:t>Treatment Review</a:t>
            </a:r>
          </a:p>
        </p:txBody>
      </p:sp>
    </p:spTree>
    <p:extLst>
      <p:ext uri="{BB962C8B-B14F-4D97-AF65-F5344CB8AC3E}">
        <p14:creationId xmlns:p14="http://schemas.microsoft.com/office/powerpoint/2010/main" val="40818176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01317854"/>
              </p:ext>
            </p:extLst>
          </p:nvPr>
        </p:nvGraphicFramePr>
        <p:xfrm>
          <a:off x="0" y="2"/>
          <a:ext cx="9144000" cy="6858001"/>
        </p:xfrm>
        <a:graphic>
          <a:graphicData uri="http://schemas.openxmlformats.org/drawingml/2006/table">
            <a:tbl>
              <a:tblPr firstRow="1" firstCol="1" bandRow="1">
                <a:tableStyleId>{5C22544A-7EE6-4342-B048-85BDC9FD1C3A}</a:tableStyleId>
              </a:tblPr>
              <a:tblGrid>
                <a:gridCol w="1784638">
                  <a:extLst>
                    <a:ext uri="{9D8B030D-6E8A-4147-A177-3AD203B41FA5}">
                      <a16:colId xmlns:a16="http://schemas.microsoft.com/office/drawing/2014/main" val="2350921227"/>
                    </a:ext>
                  </a:extLst>
                </a:gridCol>
                <a:gridCol w="1243977">
                  <a:extLst>
                    <a:ext uri="{9D8B030D-6E8A-4147-A177-3AD203B41FA5}">
                      <a16:colId xmlns:a16="http://schemas.microsoft.com/office/drawing/2014/main" val="2433460078"/>
                    </a:ext>
                  </a:extLst>
                </a:gridCol>
                <a:gridCol w="1086185">
                  <a:extLst>
                    <a:ext uri="{9D8B030D-6E8A-4147-A177-3AD203B41FA5}">
                      <a16:colId xmlns:a16="http://schemas.microsoft.com/office/drawing/2014/main" val="2435780986"/>
                    </a:ext>
                  </a:extLst>
                </a:gridCol>
                <a:gridCol w="2514600">
                  <a:extLst>
                    <a:ext uri="{9D8B030D-6E8A-4147-A177-3AD203B41FA5}">
                      <a16:colId xmlns:a16="http://schemas.microsoft.com/office/drawing/2014/main" val="1235678370"/>
                    </a:ext>
                  </a:extLst>
                </a:gridCol>
                <a:gridCol w="2514600">
                  <a:extLst>
                    <a:ext uri="{9D8B030D-6E8A-4147-A177-3AD203B41FA5}">
                      <a16:colId xmlns:a16="http://schemas.microsoft.com/office/drawing/2014/main" val="3528914518"/>
                    </a:ext>
                  </a:extLst>
                </a:gridCol>
              </a:tblGrid>
              <a:tr h="531481">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800"/>
                        </a:spcAft>
                      </a:pPr>
                      <a:r>
                        <a:rPr lang="en-US" sz="1200">
                          <a:effectLst/>
                        </a:rPr>
                        <a:t>Average Risk</a:t>
                      </a:r>
                      <a:endParaRPr lang="en-US" sz="1400">
                        <a:effectLst/>
                      </a:endParaRPr>
                    </a:p>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800"/>
                        </a:spcAft>
                      </a:pPr>
                      <a:r>
                        <a:rPr lang="en-US" sz="1200">
                          <a:effectLst/>
                        </a:rPr>
                        <a:t>Slightly Increased Risk</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r>
                        <a:rPr lang="en-US" sz="1200">
                          <a:effectLst/>
                        </a:rPr>
                        <a:t>Moderately Increased Risk</a:t>
                      </a:r>
                      <a:endParaRPr lang="en-US" sz="1400">
                        <a:effectLst/>
                      </a:endParaRPr>
                    </a:p>
                    <a:p>
                      <a:pPr marL="0" marR="0" algn="ctr">
                        <a:lnSpc>
                          <a:spcPct val="107000"/>
                        </a:lnSpc>
                        <a:spcBef>
                          <a:spcPts val="0"/>
                        </a:spcBef>
                        <a:spcAft>
                          <a:spcPts val="800"/>
                        </a:spcAft>
                      </a:pPr>
                      <a:r>
                        <a:rPr lang="en-US" sz="12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r>
                        <a:rPr lang="en-US" sz="1200" dirty="0">
                          <a:effectLst/>
                        </a:rPr>
                        <a:t>Very Increased Risk</a:t>
                      </a:r>
                      <a:endParaRPr lang="en-US" sz="1400" dirty="0">
                        <a:effectLst/>
                      </a:endParaRPr>
                    </a:p>
                    <a:p>
                      <a:pPr marL="0" marR="0" algn="ctr">
                        <a:lnSpc>
                          <a:spcPct val="107000"/>
                        </a:lnSpc>
                        <a:spcBef>
                          <a:spcPts val="0"/>
                        </a:spcBef>
                        <a:spcAft>
                          <a:spcPts val="800"/>
                        </a:spcAft>
                      </a:pPr>
                      <a:r>
                        <a:rPr lang="en-US" sz="12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2392098191"/>
                  </a:ext>
                </a:extLst>
              </a:tr>
              <a:tr h="230842">
                <a:tc>
                  <a:txBody>
                    <a:bodyPr/>
                    <a:lstStyle/>
                    <a:p>
                      <a:pPr marL="0" marR="0" algn="ctr">
                        <a:lnSpc>
                          <a:spcPct val="107000"/>
                        </a:lnSpc>
                        <a:spcBef>
                          <a:spcPts val="0"/>
                        </a:spcBef>
                        <a:spcAft>
                          <a:spcPts val="0"/>
                        </a:spcAft>
                      </a:pPr>
                      <a:r>
                        <a:rPr lang="en-US" sz="1400">
                          <a:effectLst/>
                        </a:rPr>
                        <a:t>age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379575449"/>
                  </a:ext>
                </a:extLst>
              </a:tr>
              <a:tr h="230842">
                <a:tc>
                  <a:txBody>
                    <a:bodyPr/>
                    <a:lstStyle/>
                    <a:p>
                      <a:pPr marL="0" marR="0" algn="ctr">
                        <a:lnSpc>
                          <a:spcPct val="107000"/>
                        </a:lnSpc>
                        <a:spcBef>
                          <a:spcPts val="0"/>
                        </a:spcBef>
                        <a:spcAft>
                          <a:spcPts val="0"/>
                        </a:spcAft>
                      </a:pPr>
                      <a:r>
                        <a:rPr lang="en-US" sz="1400" dirty="0" err="1">
                          <a:effectLst/>
                        </a:rPr>
                        <a:t>wt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1133877660"/>
                  </a:ext>
                </a:extLst>
              </a:tr>
              <a:tr h="230842">
                <a:tc>
                  <a:txBody>
                    <a:bodyPr/>
                    <a:lstStyle/>
                    <a:p>
                      <a:pPr marL="0" marR="0" algn="ctr">
                        <a:lnSpc>
                          <a:spcPct val="107000"/>
                        </a:lnSpc>
                        <a:spcBef>
                          <a:spcPts val="0"/>
                        </a:spcBef>
                        <a:spcAft>
                          <a:spcPts val="0"/>
                        </a:spcAft>
                      </a:pPr>
                      <a:r>
                        <a:rPr lang="en-US" sz="1400">
                          <a:effectLst/>
                        </a:rPr>
                        <a:t>Infertility history</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573434667"/>
                  </a:ext>
                </a:extLst>
              </a:tr>
              <a:tr h="230842">
                <a:tc>
                  <a:txBody>
                    <a:bodyPr/>
                    <a:lstStyle/>
                    <a:p>
                      <a:pPr marL="0" marR="0" algn="ctr">
                        <a:lnSpc>
                          <a:spcPct val="107000"/>
                        </a:lnSpc>
                        <a:spcBef>
                          <a:spcPts val="0"/>
                        </a:spcBef>
                        <a:spcAft>
                          <a:spcPts val="0"/>
                        </a:spcAft>
                      </a:pPr>
                      <a:r>
                        <a:rPr lang="en-US" sz="1400">
                          <a:effectLst/>
                        </a:rPr>
                        <a:t>Fertility drugs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2808568336"/>
                  </a:ext>
                </a:extLst>
              </a:tr>
              <a:tr h="230842">
                <a:tc>
                  <a:txBody>
                    <a:bodyPr/>
                    <a:lstStyle/>
                    <a:p>
                      <a:pPr marL="0" marR="0" algn="ctr">
                        <a:lnSpc>
                          <a:spcPct val="107000"/>
                        </a:lnSpc>
                        <a:spcBef>
                          <a:spcPts val="0"/>
                        </a:spcBef>
                        <a:spcAft>
                          <a:spcPts val="0"/>
                        </a:spcAft>
                      </a:pPr>
                      <a:r>
                        <a:rPr lang="en-US" sz="1400" dirty="0">
                          <a:effectLst/>
                        </a:rPr>
                        <a:t>Endometriosis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1865009367"/>
                  </a:ext>
                </a:extLst>
              </a:tr>
              <a:tr h="230842">
                <a:tc>
                  <a:txBody>
                    <a:bodyPr/>
                    <a:lstStyle/>
                    <a:p>
                      <a:pPr marL="0" marR="0" algn="ctr">
                        <a:lnSpc>
                          <a:spcPct val="107000"/>
                        </a:lnSpc>
                        <a:spcBef>
                          <a:spcPts val="0"/>
                        </a:spcBef>
                        <a:spcAft>
                          <a:spcPts val="0"/>
                        </a:spcAft>
                      </a:pPr>
                      <a:r>
                        <a:rPr lang="en-US" sz="1400">
                          <a:effectLst/>
                        </a:rPr>
                        <a:t>HRT postmenopause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3386359293"/>
                  </a:ext>
                </a:extLst>
              </a:tr>
              <a:tr h="692524">
                <a:tc>
                  <a:txBody>
                    <a:bodyPr/>
                    <a:lstStyle/>
                    <a:p>
                      <a:pPr marL="0" marR="0" algn="ctr">
                        <a:lnSpc>
                          <a:spcPct val="107000"/>
                        </a:lnSpc>
                        <a:spcBef>
                          <a:spcPts val="0"/>
                        </a:spcBef>
                        <a:spcAft>
                          <a:spcPts val="0"/>
                        </a:spcAft>
                      </a:pPr>
                      <a:r>
                        <a:rPr lang="en-US" sz="1400" dirty="0">
                          <a:effectLst/>
                        </a:rPr>
                        <a:t>Family history</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r>
                        <a:rPr lang="en-US" sz="1400" dirty="0"/>
                        <a:t>Women with a mother, sister, grandmother or aunt who has had ovarian cancer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1242311979"/>
                  </a:ext>
                </a:extLst>
              </a:tr>
              <a:tr h="461682">
                <a:tc>
                  <a:txBody>
                    <a:bodyPr/>
                    <a:lstStyle/>
                    <a:p>
                      <a:pPr marL="0" marR="0" algn="ctr">
                        <a:lnSpc>
                          <a:spcPct val="107000"/>
                        </a:lnSpc>
                        <a:spcBef>
                          <a:spcPts val="0"/>
                        </a:spcBef>
                        <a:spcAft>
                          <a:spcPts val="0"/>
                        </a:spcAft>
                      </a:pPr>
                      <a:r>
                        <a:rPr lang="en-US" sz="1400">
                          <a:effectLst/>
                        </a:rPr>
                        <a:t>Genetic BRCA1,2,others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2484800282"/>
                  </a:ext>
                </a:extLst>
              </a:tr>
              <a:tr h="2137729">
                <a:tc>
                  <a:txBody>
                    <a:bodyPr/>
                    <a:lstStyle/>
                    <a:p>
                      <a:pPr marL="0" marR="0" algn="ctr">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gridSpan="2">
                  <a:txBody>
                    <a:bodyPr/>
                    <a:lstStyle/>
                    <a:p>
                      <a:pPr marL="0" marR="0" algn="ctr">
                        <a:lnSpc>
                          <a:spcPct val="107000"/>
                        </a:lnSpc>
                        <a:spcBef>
                          <a:spcPts val="0"/>
                        </a:spcBef>
                        <a:spcAft>
                          <a:spcPts val="0"/>
                        </a:spcAft>
                      </a:pPr>
                      <a:r>
                        <a:rPr lang="en-US" sz="1050" dirty="0">
                          <a:effectLst/>
                        </a:rPr>
                        <a:t>Opportunistic bilateral  salpingectomy </a:t>
                      </a:r>
                    </a:p>
                    <a:p>
                      <a:pPr marL="0" marR="0" algn="ctr">
                        <a:lnSpc>
                          <a:spcPct val="107000"/>
                        </a:lnSpc>
                        <a:spcBef>
                          <a:spcPts val="0"/>
                        </a:spcBef>
                        <a:spcAft>
                          <a:spcPts val="0"/>
                        </a:spcAft>
                      </a:pPr>
                      <a:r>
                        <a:rPr lang="en-US" sz="1050" dirty="0">
                          <a:effectLst/>
                        </a:rPr>
                        <a:t>=during </a:t>
                      </a:r>
                      <a:r>
                        <a:rPr lang="en-US" sz="1050" dirty="0" err="1">
                          <a:effectLst/>
                        </a:rPr>
                        <a:t>sterilisation</a:t>
                      </a:r>
                      <a:endParaRPr lang="en-US" sz="1050" dirty="0">
                        <a:effectLst/>
                      </a:endParaRPr>
                    </a:p>
                    <a:p>
                      <a:pPr marL="0" marR="0" algn="ctr">
                        <a:lnSpc>
                          <a:spcPct val="107000"/>
                        </a:lnSpc>
                        <a:spcBef>
                          <a:spcPts val="0"/>
                        </a:spcBef>
                        <a:spcAft>
                          <a:spcPts val="0"/>
                        </a:spcAft>
                      </a:pPr>
                      <a:r>
                        <a:rPr lang="en-US" sz="1050" dirty="0">
                          <a:effectLst/>
                        </a:rPr>
                        <a:t>=during CS</a:t>
                      </a:r>
                    </a:p>
                    <a:p>
                      <a:pPr marL="0" marR="0" algn="ctr">
                        <a:lnSpc>
                          <a:spcPct val="107000"/>
                        </a:lnSpc>
                        <a:spcBef>
                          <a:spcPts val="0"/>
                        </a:spcBef>
                        <a:spcAft>
                          <a:spcPts val="0"/>
                        </a:spcAft>
                      </a:pPr>
                      <a:r>
                        <a:rPr lang="en-US" sz="1050" dirty="0">
                          <a:effectLst/>
                        </a:rPr>
                        <a:t>=during hysterectomy</a:t>
                      </a:r>
                    </a:p>
                    <a:p>
                      <a:pPr marL="0" marR="0" algn="ctr">
                        <a:lnSpc>
                          <a:spcPct val="107000"/>
                        </a:lnSpc>
                        <a:spcBef>
                          <a:spcPts val="0"/>
                        </a:spcBef>
                        <a:spcAft>
                          <a:spcPts val="0"/>
                        </a:spcAft>
                      </a:pPr>
                      <a:r>
                        <a:rPr lang="en-US" sz="1050" dirty="0">
                          <a:effectLst/>
                        </a:rPr>
                        <a:t>=during any gynecologic operations </a:t>
                      </a:r>
                      <a:endParaRPr lang="en-US" sz="105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hMerge="1">
                  <a:txBody>
                    <a:bodyPr/>
                    <a:lstStyle/>
                    <a:p>
                      <a:endParaRPr lang="en-US"/>
                    </a:p>
                  </a:txBody>
                  <a:tcPr/>
                </a:tc>
                <a:tc>
                  <a:txBody>
                    <a:bodyPr/>
                    <a:lstStyle/>
                    <a:p>
                      <a:pPr marL="0" marR="0" algn="ctr">
                        <a:lnSpc>
                          <a:spcPct val="107000"/>
                        </a:lnSpc>
                        <a:spcBef>
                          <a:spcPts val="0"/>
                        </a:spcBef>
                        <a:spcAft>
                          <a:spcPts val="0"/>
                        </a:spcAft>
                      </a:pPr>
                      <a:r>
                        <a:rPr lang="en-US" sz="1050" dirty="0">
                          <a:effectLst/>
                        </a:rPr>
                        <a:t>=TVU and the CA-125 blood test two times per year </a:t>
                      </a:r>
                    </a:p>
                    <a:p>
                      <a:pPr marL="0" marR="0" algn="ctr">
                        <a:lnSpc>
                          <a:spcPct val="107000"/>
                        </a:lnSpc>
                        <a:spcBef>
                          <a:spcPts val="0"/>
                        </a:spcBef>
                        <a:spcAft>
                          <a:spcPts val="0"/>
                        </a:spcAft>
                      </a:pPr>
                      <a:r>
                        <a:rPr lang="en-US" sz="1050" dirty="0">
                          <a:effectLst/>
                        </a:rPr>
                        <a:t>= chemoprevention – oral contraceptive pills (</a:t>
                      </a:r>
                      <a:r>
                        <a:rPr lang="en-US" sz="1050" dirty="0" err="1">
                          <a:effectLst/>
                        </a:rPr>
                        <a:t>cop,pop</a:t>
                      </a:r>
                      <a:r>
                        <a:rPr lang="en-US" sz="1050" dirty="0">
                          <a:effectLst/>
                        </a:rPr>
                        <a:t>)</a:t>
                      </a:r>
                    </a:p>
                    <a:p>
                      <a:pPr algn="ctr">
                        <a:buNone/>
                      </a:pPr>
                      <a:r>
                        <a:rPr lang="en-US" sz="1050" dirty="0">
                          <a:effectLst/>
                        </a:rPr>
                        <a:t>= risk reducing bilateral  salpingectomy  +</a:t>
                      </a:r>
                      <a:r>
                        <a:rPr lang="en-US" sz="1050" dirty="0" err="1">
                          <a:effectLst/>
                        </a:rPr>
                        <a:t>oopherectomy</a:t>
                      </a:r>
                      <a:endParaRPr lang="en-US" sz="1050" dirty="0">
                        <a:effectLst/>
                      </a:endParaRPr>
                    </a:p>
                    <a:p>
                      <a:pPr algn="ctr">
                        <a:buNone/>
                      </a:pPr>
                      <a:r>
                        <a:rPr lang="en-US" sz="1050" dirty="0">
                          <a:solidFill>
                            <a:srgbClr val="FF0000"/>
                          </a:solidFill>
                        </a:rPr>
                        <a:t>on early age of onset of</a:t>
                      </a:r>
                    </a:p>
                    <a:p>
                      <a:pPr algn="ctr">
                        <a:buNone/>
                      </a:pPr>
                      <a:r>
                        <a:rPr lang="en-US" sz="1050" dirty="0">
                          <a:solidFill>
                            <a:srgbClr val="FF0000"/>
                          </a:solidFill>
                        </a:rPr>
                        <a:t>ovarian cancer in the family</a:t>
                      </a:r>
                      <a:r>
                        <a:rPr lang="en-US" sz="1050" dirty="0">
                          <a:solidFill>
                            <a:srgbClr val="FF0000"/>
                          </a:solidFill>
                          <a:effectLst/>
                        </a:rPr>
                        <a:t> </a:t>
                      </a:r>
                      <a:endParaRPr lang="en-US" sz="105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0" marR="0" algn="ctr">
                        <a:lnSpc>
                          <a:spcPct val="107000"/>
                        </a:lnSpc>
                        <a:spcBef>
                          <a:spcPts val="0"/>
                        </a:spcBef>
                        <a:spcAft>
                          <a:spcPts val="0"/>
                        </a:spcAft>
                      </a:pPr>
                      <a:r>
                        <a:rPr lang="en-US" sz="1050" dirty="0">
                          <a:effectLst/>
                        </a:rPr>
                        <a:t>TVU and the CA-125 blood test two times per year starting at age 30–35 until the ovaries and fallopian tubes are removed preventively =once child-bearing is complete</a:t>
                      </a:r>
                    </a:p>
                    <a:p>
                      <a:pPr marL="342900" marR="0" lvl="0" indent="-342900" algn="ctr">
                        <a:lnSpc>
                          <a:spcPct val="107000"/>
                        </a:lnSpc>
                        <a:spcBef>
                          <a:spcPts val="0"/>
                        </a:spcBef>
                        <a:spcAft>
                          <a:spcPts val="0"/>
                        </a:spcAft>
                        <a:buFont typeface="Arial" panose="020B0604020202020204" pitchFamily="34" charset="0"/>
                        <a:buChar char="•"/>
                        <a:tabLst>
                          <a:tab pos="457200" algn="l"/>
                        </a:tabLst>
                      </a:pPr>
                      <a:r>
                        <a:rPr lang="en-US" sz="1050" dirty="0">
                          <a:effectLst/>
                        </a:rPr>
                        <a:t>Risk-reducing bilateral </a:t>
                      </a:r>
                      <a:r>
                        <a:rPr lang="en-US" sz="1050" dirty="0" err="1">
                          <a:effectLst/>
                        </a:rPr>
                        <a:t>salpingo</a:t>
                      </a:r>
                      <a:r>
                        <a:rPr lang="en-US" sz="1050" dirty="0">
                          <a:effectLst/>
                        </a:rPr>
                        <a:t>-oophorectomy</a:t>
                      </a:r>
                    </a:p>
                    <a:p>
                      <a:pPr marL="0" marR="0" algn="ctr">
                        <a:lnSpc>
                          <a:spcPct val="107000"/>
                        </a:lnSpc>
                        <a:spcBef>
                          <a:spcPts val="0"/>
                        </a:spcBef>
                        <a:spcAft>
                          <a:spcPts val="0"/>
                        </a:spcAft>
                      </a:pPr>
                      <a:r>
                        <a:rPr lang="en-US" sz="1050" dirty="0">
                          <a:effectLst/>
                        </a:rPr>
                        <a:t>(RRBSO)</a:t>
                      </a:r>
                    </a:p>
                    <a:p>
                      <a:pPr marL="342900" marR="0" lvl="0" indent="-342900" algn="ctr">
                        <a:lnSpc>
                          <a:spcPct val="107000"/>
                        </a:lnSpc>
                        <a:spcBef>
                          <a:spcPts val="0"/>
                        </a:spcBef>
                        <a:spcAft>
                          <a:spcPts val="0"/>
                        </a:spcAft>
                        <a:buFont typeface="Arial" panose="020B0604020202020204" pitchFamily="34" charset="0"/>
                        <a:buChar char="•"/>
                        <a:tabLst>
                          <a:tab pos="457200" algn="l"/>
                        </a:tabLst>
                      </a:pPr>
                      <a:r>
                        <a:rPr lang="en-US" sz="1050" dirty="0">
                          <a:solidFill>
                            <a:srgbClr val="FF0000"/>
                          </a:solidFill>
                          <a:effectLst/>
                        </a:rPr>
                        <a:t>at age 35–40 for BRCA1 carriers or </a:t>
                      </a:r>
                    </a:p>
                    <a:p>
                      <a:pPr marL="0" marR="0" algn="ctr">
                        <a:lnSpc>
                          <a:spcPct val="107000"/>
                        </a:lnSpc>
                        <a:spcBef>
                          <a:spcPts val="0"/>
                        </a:spcBef>
                        <a:spcAft>
                          <a:spcPts val="0"/>
                        </a:spcAft>
                      </a:pPr>
                      <a:r>
                        <a:rPr lang="en-US" sz="1050" dirty="0">
                          <a:solidFill>
                            <a:srgbClr val="FF0000"/>
                          </a:solidFill>
                          <a:effectLst/>
                        </a:rPr>
                        <a:t>At age 40–45 for BRCA2</a:t>
                      </a:r>
                      <a:endParaRPr lang="en-US" sz="1050" dirty="0">
                        <a:solidFill>
                          <a:srgbClr val="FF0000"/>
                        </a:solidFill>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4156670347"/>
                  </a:ext>
                </a:extLst>
              </a:tr>
              <a:tr h="1649533">
                <a:tc>
                  <a:txBody>
                    <a:bodyPr/>
                    <a:lstStyle/>
                    <a:p>
                      <a:pPr marL="0" marR="0" algn="ctr">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gridSpan="2">
                  <a:txBody>
                    <a:bodyPr/>
                    <a:lstStyle/>
                    <a:p>
                      <a:pPr marL="0" marR="0" algn="ctr">
                        <a:lnSpc>
                          <a:spcPct val="107000"/>
                        </a:lnSpc>
                        <a:spcBef>
                          <a:spcPts val="0"/>
                        </a:spcBef>
                        <a:spcAft>
                          <a:spcPts val="0"/>
                        </a:spcAft>
                      </a:pPr>
                      <a:r>
                        <a:rPr lang="en-US" sz="1050">
                          <a:effectLst/>
                        </a:rPr>
                        <a:t> </a:t>
                      </a:r>
                      <a:endParaRPr lang="en-US" sz="105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hMerge="1">
                  <a:txBody>
                    <a:bodyPr/>
                    <a:lstStyle/>
                    <a:p>
                      <a:endParaRPr lang="en-US"/>
                    </a:p>
                  </a:txBody>
                  <a:tcPr/>
                </a:tc>
                <a:tc>
                  <a:txBody>
                    <a:bodyPr/>
                    <a:lstStyle/>
                    <a:p>
                      <a:pPr>
                        <a:buNone/>
                      </a:pPr>
                      <a:endParaRPr lang="en-US" sz="105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tc>
                  <a:txBody>
                    <a:bodyPr/>
                    <a:lstStyle/>
                    <a:p>
                      <a:pPr marL="457200" marR="0" algn="ctr">
                        <a:lnSpc>
                          <a:spcPct val="107000"/>
                        </a:lnSpc>
                        <a:spcBef>
                          <a:spcPts val="0"/>
                        </a:spcBef>
                        <a:spcAft>
                          <a:spcPts val="0"/>
                        </a:spcAft>
                      </a:pPr>
                      <a:r>
                        <a:rPr lang="en-US" sz="1050" dirty="0">
                          <a:effectLst/>
                        </a:rPr>
                        <a:t>a staged approach of initial bilateral salpingectomy once childbearing is complete (reduce ovarian cancer), followed by bilateral oophorectomy closer to natural menopause(reduce breast cancer)</a:t>
                      </a:r>
                      <a:endParaRPr lang="en-US" sz="1050" dirty="0">
                        <a:effectLst/>
                        <a:latin typeface="Calibri" panose="020F0502020204030204" pitchFamily="34" charset="0"/>
                        <a:ea typeface="Calibri" panose="020F0502020204030204" pitchFamily="34" charset="0"/>
                        <a:cs typeface="Arial" panose="020B0604020202020204" pitchFamily="34" charset="0"/>
                      </a:endParaRPr>
                    </a:p>
                  </a:txBody>
                  <a:tcPr marL="35344" marR="35344" marT="0" marB="0"/>
                </a:tc>
                <a:extLst>
                  <a:ext uri="{0D108BD9-81ED-4DB2-BD59-A6C34878D82A}">
                    <a16:rowId xmlns:a16="http://schemas.microsoft.com/office/drawing/2014/main" val="4194090265"/>
                  </a:ext>
                </a:extLst>
              </a:tr>
            </a:tbl>
          </a:graphicData>
        </a:graphic>
      </p:graphicFrame>
    </p:spTree>
    <p:extLst>
      <p:ext uri="{BB962C8B-B14F-4D97-AF65-F5344CB8AC3E}">
        <p14:creationId xmlns:p14="http://schemas.microsoft.com/office/powerpoint/2010/main" val="2958667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
            <a:ext cx="8610600" cy="6629400"/>
          </a:xfrm>
        </p:spPr>
        <p:txBody>
          <a:bodyPr>
            <a:normAutofit fontScale="62500" lnSpcReduction="20000"/>
          </a:bodyPr>
          <a:lstStyle/>
          <a:p>
            <a:pPr algn="ctr" rtl="0">
              <a:buNone/>
            </a:pPr>
            <a:r>
              <a:rPr lang="en-US" sz="5100" cap="none" dirty="0">
                <a:solidFill>
                  <a:srgbClr val="FF0000"/>
                </a:solidFill>
              </a:rPr>
              <a:t>Recommendations and conclusions</a:t>
            </a:r>
          </a:p>
          <a:p>
            <a:pPr algn="l" rtl="0"/>
            <a:r>
              <a:rPr lang="en-US" sz="2600" cap="none" dirty="0"/>
              <a:t> Population-based screening should not be encouraged as a method of “ovarian” cancer risk reduction (strong, high).</a:t>
            </a:r>
          </a:p>
          <a:p>
            <a:pPr algn="l" rtl="0"/>
            <a:r>
              <a:rPr lang="en-US" sz="2600" cap="none" dirty="0"/>
              <a:t>Salpingectomy at the time of hysterectomy or as a means of tubal sterilization appears to be safe and does not increase the risk of complications such as blood transfusions, readmissions, and postoperative complications, infections, or fever compared with hysterectomy alone or tubal ligation. </a:t>
            </a:r>
          </a:p>
          <a:p>
            <a:pPr algn="l" rtl="0"/>
            <a:r>
              <a:rPr lang="en-US" sz="2600" cap="none" dirty="0"/>
              <a:t>Ovarian function does not appear to be affected by salpingectomy at the time of hysterectomy based on surrogate serum markers or response to in vitro fertilization. </a:t>
            </a:r>
          </a:p>
          <a:p>
            <a:pPr algn="l" rtl="0"/>
            <a:r>
              <a:rPr lang="en-US" sz="2600" cap="none" dirty="0"/>
              <a:t>The surgeon and patient should discuss the potential benefits of the removal of the fallopian tubes during a hysterectomy in women at population risk of ovarian cancer who are not having an oophorectomy. </a:t>
            </a:r>
          </a:p>
          <a:p>
            <a:pPr algn="l" rtl="0"/>
            <a:r>
              <a:rPr lang="en-US" sz="2600" cap="none" dirty="0"/>
              <a:t>Removal of the ovaries in premenopausal women may increase the risk of cardiovascular disease and is not recommended without clinical indication (strong, high).</a:t>
            </a:r>
          </a:p>
          <a:p>
            <a:pPr algn="l" rtl="0"/>
            <a:r>
              <a:rPr lang="en-US" sz="2600" cap="none" dirty="0"/>
              <a:t>Counseling women who are undergoing routine pelvic surgery about the risks and benefits of salpingectomy should include an informed consent discussion about the role of oophorectomy and bilateral </a:t>
            </a:r>
            <a:r>
              <a:rPr lang="en-US" sz="2600" cap="none" dirty="0" err="1"/>
              <a:t>salpingo</a:t>
            </a:r>
            <a:r>
              <a:rPr lang="en-US" sz="2600" cap="none" dirty="0"/>
              <a:t>-oophorectomy.</a:t>
            </a:r>
          </a:p>
          <a:p>
            <a:pPr algn="l" rtl="0"/>
            <a:r>
              <a:rPr lang="en-US" sz="2600" cap="none" dirty="0"/>
              <a:t>Although data are limited, postpartum salpingectomy and salpingectomy at time of cesarean delivery appear feasible and safe. </a:t>
            </a:r>
          </a:p>
          <a:p>
            <a:pPr algn="l" rtl="0"/>
            <a:r>
              <a:rPr lang="en-US" sz="2600" cap="none" dirty="0"/>
              <a:t>The risks and benefits of salpingectomy should be discussed with patients who desire permanent sterilization. </a:t>
            </a:r>
          </a:p>
          <a:p>
            <a:pPr algn="l" rtl="0"/>
            <a:r>
              <a:rPr lang="en-US" sz="2600" cap="none" dirty="0"/>
              <a:t>Plans to perform an opportunistic salpingectomy should not alter the intended route of hysterectomy</a:t>
            </a:r>
          </a:p>
        </p:txBody>
      </p:sp>
    </p:spTree>
    <p:extLst>
      <p:ext uri="{BB962C8B-B14F-4D97-AF65-F5344CB8AC3E}">
        <p14:creationId xmlns:p14="http://schemas.microsoft.com/office/powerpoint/2010/main" val="10805278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30" y="762000"/>
            <a:ext cx="7773339" cy="5562600"/>
          </a:xfrm>
        </p:spPr>
        <p:txBody>
          <a:bodyPr>
            <a:noAutofit/>
          </a:bodyPr>
          <a:lstStyle/>
          <a:p>
            <a:pPr marL="0" indent="0" algn="ctr">
              <a:buNone/>
            </a:pPr>
            <a:r>
              <a:rPr lang="en-US" sz="13800" b="1" dirty="0">
                <a:solidFill>
                  <a:srgbClr val="FF0000"/>
                </a:solidFill>
              </a:rPr>
              <a:t>Thank you</a:t>
            </a:r>
          </a:p>
        </p:txBody>
      </p:sp>
    </p:spTree>
    <p:extLst>
      <p:ext uri="{BB962C8B-B14F-4D97-AF65-F5344CB8AC3E}">
        <p14:creationId xmlns:p14="http://schemas.microsoft.com/office/powerpoint/2010/main" val="896698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7849070" cy="3962400"/>
          </a:xfrm>
        </p:spPr>
        <p:txBody>
          <a:bodyPr>
            <a:normAutofit/>
          </a:bodyPr>
          <a:lstStyle/>
          <a:p>
            <a:pPr algn="l" rtl="0"/>
            <a:r>
              <a:rPr lang="en-US" sz="2800" cap="none" dirty="0"/>
              <a:t>Unlike breast and cervical cancers, there is </a:t>
            </a:r>
            <a:r>
              <a:rPr lang="en-US" sz="2800" cap="none" dirty="0">
                <a:solidFill>
                  <a:srgbClr val="FF0000"/>
                </a:solidFill>
              </a:rPr>
              <a:t>no supported standard screening method</a:t>
            </a:r>
            <a:r>
              <a:rPr lang="en-US" sz="2800" cap="none" dirty="0"/>
              <a:t> to detect preinvasive or early ovarian cancer. </a:t>
            </a:r>
          </a:p>
          <a:p>
            <a:pPr algn="l" rtl="0"/>
            <a:r>
              <a:rPr lang="en-US" sz="2800" cap="none" dirty="0"/>
              <a:t>The result is 70% of women present with late-stage iii and iv disease and poor </a:t>
            </a:r>
            <a:r>
              <a:rPr lang="en-US" sz="2800" cap="none" dirty="0" smtClean="0"/>
              <a:t>prognosis</a:t>
            </a:r>
            <a:endParaRPr lang="en-US" sz="2800" cap="none" dirty="0"/>
          </a:p>
        </p:txBody>
      </p:sp>
    </p:spTree>
    <p:extLst>
      <p:ext uri="{BB962C8B-B14F-4D97-AF65-F5344CB8AC3E}">
        <p14:creationId xmlns:p14="http://schemas.microsoft.com/office/powerpoint/2010/main" val="3350105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145" y="460376"/>
            <a:ext cx="8534401" cy="1169987"/>
          </a:xfrm>
        </p:spPr>
        <p:txBody>
          <a:bodyPr>
            <a:noAutofit/>
          </a:bodyPr>
          <a:lstStyle/>
          <a:p>
            <a:r>
              <a:rPr lang="en-US" sz="4800" cap="none" dirty="0">
                <a:solidFill>
                  <a:srgbClr val="FF0000"/>
                </a:solidFill>
              </a:rPr>
              <a:t/>
            </a:r>
            <a:br>
              <a:rPr lang="en-US" sz="4800" cap="none" dirty="0">
                <a:solidFill>
                  <a:srgbClr val="FF0000"/>
                </a:solidFill>
              </a:rPr>
            </a:br>
            <a:r>
              <a:rPr lang="en-US" sz="4800" cap="none" dirty="0">
                <a:solidFill>
                  <a:srgbClr val="FF0000"/>
                </a:solidFill>
              </a:rPr>
              <a:t>RMI score (malignancy risk index)</a:t>
            </a:r>
            <a:br>
              <a:rPr lang="en-US" sz="4800" cap="none" dirty="0">
                <a:solidFill>
                  <a:srgbClr val="FF0000"/>
                </a:solidFill>
              </a:rPr>
            </a:br>
            <a:r>
              <a:rPr lang="en-US" sz="4000" cap="none" dirty="0">
                <a:solidFill>
                  <a:srgbClr val="FF0000"/>
                </a:solidFill>
              </a:rPr>
              <a:t>for ovarian mass</a:t>
            </a:r>
            <a:r>
              <a:rPr lang="en-US" sz="4800" cap="none" dirty="0">
                <a:solidFill>
                  <a:srgbClr val="FF0000"/>
                </a:solidFill>
              </a:rPr>
              <a:t/>
            </a:r>
            <a:br>
              <a:rPr lang="en-US" sz="4800" cap="none" dirty="0">
                <a:solidFill>
                  <a:srgbClr val="FF0000"/>
                </a:solidFill>
              </a:rPr>
            </a:br>
            <a:endParaRPr lang="en-US" sz="4800" cap="none" dirty="0">
              <a:solidFill>
                <a:srgbClr val="FF0000"/>
              </a:solidFill>
            </a:endParaRPr>
          </a:p>
        </p:txBody>
      </p:sp>
      <p:sp>
        <p:nvSpPr>
          <p:cNvPr id="3" name="Content Placeholder 2"/>
          <p:cNvSpPr>
            <a:spLocks noGrp="1"/>
          </p:cNvSpPr>
          <p:nvPr>
            <p:ph idx="1"/>
          </p:nvPr>
        </p:nvSpPr>
        <p:spPr>
          <a:xfrm>
            <a:off x="385371" y="1981200"/>
            <a:ext cx="8373257" cy="4525963"/>
          </a:xfrm>
        </p:spPr>
        <p:txBody>
          <a:bodyPr/>
          <a:lstStyle/>
          <a:p>
            <a:pPr algn="ctr" rtl="0"/>
            <a:r>
              <a:rPr lang="en-US" b="1" dirty="0"/>
              <a:t>RMI = U x M x s-CA 125</a:t>
            </a:r>
          </a:p>
          <a:p>
            <a:pPr algn="l" rtl="0"/>
            <a:r>
              <a:rPr lang="en-US" sz="2400" cap="none" dirty="0"/>
              <a:t>The RMI score (malignancy risk index) is calculated based on the s-ca 125 value, menopausal status (M), and evaluation of ultrasound (U). </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1199" y="4414911"/>
            <a:ext cx="2706295" cy="24384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419600"/>
            <a:ext cx="3112693" cy="2438400"/>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4419600"/>
            <a:ext cx="3047999" cy="2438400"/>
          </a:xfrm>
          <a:prstGeom prst="rect">
            <a:avLst/>
          </a:prstGeom>
        </p:spPr>
      </p:pic>
    </p:spTree>
    <p:extLst>
      <p:ext uri="{BB962C8B-B14F-4D97-AF65-F5344CB8AC3E}">
        <p14:creationId xmlns:p14="http://schemas.microsoft.com/office/powerpoint/2010/main" val="66784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305800" cy="4525963"/>
          </a:xfrm>
        </p:spPr>
        <p:txBody>
          <a:bodyPr>
            <a:normAutofit/>
          </a:bodyPr>
          <a:lstStyle/>
          <a:p>
            <a:pPr algn="l" rtl="0"/>
            <a:r>
              <a:rPr lang="en-US" sz="2800" cap="none" dirty="0"/>
              <a:t>Symptoms of ovarian cancer are </a:t>
            </a:r>
            <a:r>
              <a:rPr lang="en-US" sz="2800" cap="none" dirty="0">
                <a:solidFill>
                  <a:srgbClr val="FF0000"/>
                </a:solidFill>
              </a:rPr>
              <a:t>non-specific </a:t>
            </a:r>
          </a:p>
          <a:p>
            <a:pPr algn="l" rtl="0"/>
            <a:r>
              <a:rPr lang="en-US" sz="2800" cap="none" dirty="0"/>
              <a:t>Often do </a:t>
            </a:r>
            <a:r>
              <a:rPr lang="en-US" sz="2800" cap="none" dirty="0">
                <a:solidFill>
                  <a:srgbClr val="FF0000"/>
                </a:solidFill>
              </a:rPr>
              <a:t>not arise until </a:t>
            </a:r>
            <a:r>
              <a:rPr lang="en-US" sz="2800" cap="none" dirty="0"/>
              <a:t>the cancer is in a late stage, </a:t>
            </a:r>
          </a:p>
          <a:p>
            <a:pPr algn="l" rtl="0"/>
            <a:r>
              <a:rPr lang="en-US" sz="2800" cap="none" dirty="0"/>
              <a:t>The point at which the majority of women are diagnosed</a:t>
            </a:r>
          </a:p>
          <a:p>
            <a:pPr algn="l" rtl="0"/>
            <a:endParaRPr lang="en-US" sz="2800" cap="none"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4114800"/>
            <a:ext cx="3657600" cy="2743200"/>
          </a:xfrm>
          <a:prstGeom prst="rect">
            <a:avLst/>
          </a:prstGeom>
        </p:spPr>
      </p:pic>
    </p:spTree>
    <p:extLst>
      <p:ext uri="{BB962C8B-B14F-4D97-AF65-F5344CB8AC3E}">
        <p14:creationId xmlns:p14="http://schemas.microsoft.com/office/powerpoint/2010/main" val="279625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330" y="1905000"/>
            <a:ext cx="7773339" cy="3424107"/>
          </a:xfrm>
        </p:spPr>
        <p:txBody>
          <a:bodyPr>
            <a:normAutofit/>
          </a:bodyPr>
          <a:lstStyle/>
          <a:p>
            <a:pPr algn="l" rtl="0"/>
            <a:r>
              <a:rPr lang="en-US" sz="3200" cap="none" dirty="0"/>
              <a:t>Five-year overall survival is </a:t>
            </a:r>
            <a:r>
              <a:rPr lang="en-US" sz="3200" cap="none" dirty="0">
                <a:solidFill>
                  <a:srgbClr val="FF0000"/>
                </a:solidFill>
              </a:rPr>
              <a:t>less than 50 % </a:t>
            </a:r>
          </a:p>
          <a:p>
            <a:pPr algn="l" rtl="0"/>
            <a:r>
              <a:rPr lang="en-US" sz="3200" cap="none" dirty="0"/>
              <a:t>It has not substantially changed </a:t>
            </a:r>
            <a:r>
              <a:rPr lang="en-US" sz="3200" cap="none" dirty="0">
                <a:solidFill>
                  <a:srgbClr val="FF0000"/>
                </a:solidFill>
              </a:rPr>
              <a:t>in the last two decades</a:t>
            </a:r>
          </a:p>
          <a:p>
            <a:pPr algn="l" rtl="0"/>
            <a:endParaRPr lang="en-US" sz="3200" cap="none" dirty="0"/>
          </a:p>
        </p:txBody>
      </p:sp>
    </p:spTree>
    <p:extLst>
      <p:ext uri="{BB962C8B-B14F-4D97-AF65-F5344CB8AC3E}">
        <p14:creationId xmlns:p14="http://schemas.microsoft.com/office/powerpoint/2010/main" val="4264680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2582" y="19929"/>
            <a:ext cx="4038835" cy="990600"/>
          </a:xfrm>
        </p:spPr>
        <p:txBody>
          <a:bodyPr>
            <a:noAutofit/>
          </a:bodyPr>
          <a:lstStyle/>
          <a:p>
            <a:r>
              <a:rPr lang="en-US" dirty="0">
                <a:solidFill>
                  <a:srgbClr val="FF0000"/>
                </a:solidFill>
              </a:rPr>
              <a:t/>
            </a:r>
            <a:br>
              <a:rPr lang="en-US" dirty="0">
                <a:solidFill>
                  <a:srgbClr val="FF0000"/>
                </a:solidFill>
              </a:rPr>
            </a:br>
            <a:r>
              <a:rPr lang="en-US" dirty="0">
                <a:solidFill>
                  <a:srgbClr val="FF0000"/>
                </a:solidFill>
              </a:rPr>
              <a:t>Risk factors</a:t>
            </a:r>
            <a:br>
              <a:rPr lang="en-US" dirty="0">
                <a:solidFill>
                  <a:srgbClr val="FF0000"/>
                </a:solidFill>
              </a:rPr>
            </a:br>
            <a:endParaRPr lang="en-US" dirty="0">
              <a:solidFill>
                <a:srgbClr val="FF0000"/>
              </a:solidFill>
            </a:endParaRPr>
          </a:p>
        </p:txBody>
      </p:sp>
      <p:pic>
        <p:nvPicPr>
          <p:cNvPr id="3" name="Picture 2" descr="C:\Documents and Settings\mmhennawy\Desktop\risk.jpg"/>
          <p:cNvPicPr>
            <a:picLocks noChangeAspect="1" noChangeArrowheads="1"/>
          </p:cNvPicPr>
          <p:nvPr/>
        </p:nvPicPr>
        <p:blipFill>
          <a:blip r:embed="rId2"/>
          <a:srcRect/>
          <a:stretch>
            <a:fillRect/>
          </a:stretch>
        </p:blipFill>
        <p:spPr bwMode="auto">
          <a:xfrm>
            <a:off x="914400" y="1143000"/>
            <a:ext cx="7239000" cy="50673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228601"/>
            <a:ext cx="7773338" cy="990600"/>
          </a:xfrm>
        </p:spPr>
        <p:txBody>
          <a:bodyPr>
            <a:normAutofit/>
          </a:bodyPr>
          <a:lstStyle/>
          <a:p>
            <a:r>
              <a:rPr lang="en-US" sz="4000" cap="none" dirty="0">
                <a:solidFill>
                  <a:srgbClr val="FF0000"/>
                </a:solidFill>
              </a:rPr>
              <a:t>Family history of ovarian cancer</a:t>
            </a:r>
          </a:p>
        </p:txBody>
      </p:sp>
      <p:sp>
        <p:nvSpPr>
          <p:cNvPr id="3" name="Content Placeholder 2"/>
          <p:cNvSpPr>
            <a:spLocks noGrp="1"/>
          </p:cNvSpPr>
          <p:nvPr>
            <p:ph idx="1"/>
          </p:nvPr>
        </p:nvSpPr>
        <p:spPr>
          <a:xfrm>
            <a:off x="0" y="1066800"/>
            <a:ext cx="8229600" cy="4906962"/>
          </a:xfrm>
        </p:spPr>
        <p:txBody>
          <a:bodyPr>
            <a:normAutofit/>
          </a:bodyPr>
          <a:lstStyle/>
          <a:p>
            <a:pPr algn="l" rtl="0"/>
            <a:r>
              <a:rPr lang="en-US" sz="2800" cap="none" dirty="0"/>
              <a:t>Women with a </a:t>
            </a:r>
            <a:r>
              <a:rPr lang="en-US" sz="2800" b="1" cap="none" dirty="0"/>
              <a:t>mother</a:t>
            </a:r>
            <a:r>
              <a:rPr lang="en-US" sz="2800" cap="none" dirty="0"/>
              <a:t>, sister, grandmother or aunt who has had </a:t>
            </a:r>
            <a:r>
              <a:rPr lang="en-US" sz="2800" b="1" cap="none" dirty="0"/>
              <a:t>ovarian cancer</a:t>
            </a:r>
            <a:r>
              <a:rPr lang="en-US" sz="2800" cap="none" dirty="0"/>
              <a:t> have a higher risk of developing the disease.</a:t>
            </a:r>
          </a:p>
          <a:p>
            <a:pPr algn="l" rtl="0"/>
            <a:r>
              <a:rPr lang="en-US" sz="2800" cap="none" dirty="0" smtClean="0"/>
              <a:t>The </a:t>
            </a:r>
            <a:r>
              <a:rPr lang="en-US" sz="2800" cap="none" dirty="0"/>
              <a:t>risk depends on the number of first- and second-degree relatives with ovarian cancer and their age at diagnosis. </a:t>
            </a:r>
          </a:p>
        </p:txBody>
      </p:sp>
      <p:pic>
        <p:nvPicPr>
          <p:cNvPr id="7" name="Picture 4" descr="C:\Documents and Settings\mmhennawy\Desktop\2.bmp"/>
          <p:cNvPicPr>
            <a:picLocks noChangeAspect="1" noChangeArrowheads="1"/>
          </p:cNvPicPr>
          <p:nvPr/>
        </p:nvPicPr>
        <p:blipFill>
          <a:blip r:embed="rId2"/>
          <a:srcRect/>
          <a:stretch>
            <a:fillRect/>
          </a:stretch>
        </p:blipFill>
        <p:spPr bwMode="auto">
          <a:xfrm>
            <a:off x="1652548" y="4648200"/>
            <a:ext cx="5738852" cy="2209800"/>
          </a:xfrm>
          <a:prstGeom prst="rect">
            <a:avLst/>
          </a:prstGeom>
          <a:noFill/>
        </p:spPr>
      </p:pic>
    </p:spTree>
    <p:extLst>
      <p:ext uri="{BB962C8B-B14F-4D97-AF65-F5344CB8AC3E}">
        <p14:creationId xmlns:p14="http://schemas.microsoft.com/office/powerpoint/2010/main" val="3970850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1466</TotalTime>
  <Words>2366</Words>
  <Application>Microsoft Office PowerPoint</Application>
  <PresentationFormat>On-screen Show (4:3)</PresentationFormat>
  <Paragraphs>232</Paragraphs>
  <Slides>36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Tw Cen MT</vt:lpstr>
      <vt:lpstr>Droplet</vt:lpstr>
      <vt:lpstr>Prophylactic Bilateral  Salpingectomy  For epithelial ovarian, fallopian tubal, and peritoneal carcinoma risk reduction </vt:lpstr>
      <vt:lpstr>PowerPoint Presentation</vt:lpstr>
      <vt:lpstr>PowerPoint Presentation</vt:lpstr>
      <vt:lpstr>PowerPoint Presentation</vt:lpstr>
      <vt:lpstr> RMI score (malignancy risk index) for ovarian mass </vt:lpstr>
      <vt:lpstr>PowerPoint Presentation</vt:lpstr>
      <vt:lpstr>PowerPoint Presentation</vt:lpstr>
      <vt:lpstr> Risk factors </vt:lpstr>
      <vt:lpstr>Family history of ovarian cancer</vt:lpstr>
      <vt:lpstr>Gene mutations</vt:lpstr>
      <vt:lpstr>PowerPoint Presentation</vt:lpstr>
      <vt:lpstr> Theory of epithelial ovarian carcinogenesis </vt:lpstr>
      <vt:lpstr>Fallopian tube hypothesis on the origin of high-grade serous carcinoma (HGSC)</vt:lpstr>
      <vt:lpstr>High-grade serous carcinoma (HGSC)</vt:lpstr>
      <vt:lpstr>Fallopian Tube </vt:lpstr>
      <vt:lpstr>Blood supply of the tube and ovary</vt:lpstr>
      <vt:lpstr>Definition</vt:lpstr>
      <vt:lpstr>Types of salpingectomy</vt:lpstr>
      <vt:lpstr>Opportunistic salpingectomy</vt:lpstr>
      <vt:lpstr> Risk-reducing salpingectomy</vt:lpstr>
      <vt:lpstr>Bilateral tubal ligation is not without risks</vt:lpstr>
      <vt:lpstr>Leaving tubes after hysterectomy  is not without risks</vt:lpstr>
      <vt:lpstr>In the Swedish study  a nation wide population-based study 2015</vt:lpstr>
      <vt:lpstr>Technique of complete salpingectomy </vt:lpstr>
      <vt:lpstr>How is the procedure performed? </vt:lpstr>
      <vt:lpstr>Laparoscopic salpingectomy</vt:lpstr>
      <vt:lpstr>Salpingectomy during cesarean delivery</vt:lpstr>
      <vt:lpstr>Vaginal salpingectomy </vt:lpstr>
      <vt:lpstr>Possible risks and complications of salpingectomy</vt:lpstr>
      <vt:lpstr>Ovarian function</vt:lpstr>
      <vt:lpstr>Counselling</vt:lpstr>
      <vt:lpstr>Time of prophylactic salpingectomy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MHennawy</cp:lastModifiedBy>
  <cp:revision>377</cp:revision>
  <dcterms:created xsi:type="dcterms:W3CDTF">2006-08-16T00:00:00Z</dcterms:created>
  <dcterms:modified xsi:type="dcterms:W3CDTF">2019-04-28T12:34:28Z</dcterms:modified>
</cp:coreProperties>
</file>